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37"/>
  </p:notesMasterIdLst>
  <p:handoutMasterIdLst>
    <p:handoutMasterId r:id="rId38"/>
  </p:handoutMasterIdLst>
  <p:sldIdLst>
    <p:sldId id="257" r:id="rId5"/>
    <p:sldId id="521" r:id="rId6"/>
    <p:sldId id="517" r:id="rId7"/>
    <p:sldId id="522" r:id="rId8"/>
    <p:sldId id="511" r:id="rId9"/>
    <p:sldId id="541" r:id="rId10"/>
    <p:sldId id="513" r:id="rId11"/>
    <p:sldId id="514" r:id="rId12"/>
    <p:sldId id="515" r:id="rId13"/>
    <p:sldId id="491" r:id="rId14"/>
    <p:sldId id="317" r:id="rId15"/>
    <p:sldId id="518" r:id="rId16"/>
    <p:sldId id="520" r:id="rId17"/>
    <p:sldId id="534" r:id="rId18"/>
    <p:sldId id="533" r:id="rId19"/>
    <p:sldId id="523" r:id="rId20"/>
    <p:sldId id="519" r:id="rId21"/>
    <p:sldId id="524" r:id="rId22"/>
    <p:sldId id="525" r:id="rId23"/>
    <p:sldId id="526" r:id="rId24"/>
    <p:sldId id="530" r:id="rId25"/>
    <p:sldId id="527" r:id="rId26"/>
    <p:sldId id="531" r:id="rId27"/>
    <p:sldId id="528" r:id="rId28"/>
    <p:sldId id="532" r:id="rId29"/>
    <p:sldId id="542" r:id="rId30"/>
    <p:sldId id="535" r:id="rId31"/>
    <p:sldId id="536" r:id="rId32"/>
    <p:sldId id="537" r:id="rId33"/>
    <p:sldId id="538" r:id="rId34"/>
    <p:sldId id="539" r:id="rId35"/>
    <p:sldId id="54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3AC"/>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93741" autoAdjust="0"/>
  </p:normalViewPr>
  <p:slideViewPr>
    <p:cSldViewPr snapToGrid="0">
      <p:cViewPr varScale="1">
        <p:scale>
          <a:sx n="119" d="100"/>
          <a:sy n="119" d="100"/>
        </p:scale>
        <p:origin x="208" y="20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2/13/23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2/13/23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07521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364625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173478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722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21</a:t>
            </a:fld>
            <a:endParaRPr lang="en-US"/>
          </a:p>
        </p:txBody>
      </p:sp>
    </p:spTree>
    <p:extLst>
      <p:ext uri="{BB962C8B-B14F-4D97-AF65-F5344CB8AC3E}">
        <p14:creationId xmlns:p14="http://schemas.microsoft.com/office/powerpoint/2010/main" val="171530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31</a:t>
            </a:fld>
            <a:endParaRPr lang="en-US"/>
          </a:p>
        </p:txBody>
      </p:sp>
    </p:spTree>
    <p:extLst>
      <p:ext uri="{BB962C8B-B14F-4D97-AF65-F5344CB8AC3E}">
        <p14:creationId xmlns:p14="http://schemas.microsoft.com/office/powerpoint/2010/main" val="191969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endParaRPr lang="en-US"/>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dirty="0"/>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fld id="{A0AF7B3D-2EB9-C14C-8C66-2857E7DCA409}" type="datetime1">
              <a:rPr lang="en-US" smtClean="0"/>
              <a:t>2/13/23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endParaRPr lang="en-US"/>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endParaRPr lang="en-US"/>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dirty="0"/>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fld id="{87150705-D3FF-264E-9555-D64661072164}" type="datetime1">
              <a:rPr lang="en-US" smtClean="0"/>
              <a:t>2/13/23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endParaRPr lang="en-US"/>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fld id="{F704DC61-691B-3546-BFC8-4B1859640CEB}" type="datetime1">
              <a:rPr lang="en-US" smtClean="0"/>
              <a:t>2/13/23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endParaRPr lang="en-US"/>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fld id="{5906DDC0-8C50-9C4B-8384-563D0DDAD49D}" type="datetime1">
              <a:rPr lang="en-US" smtClean="0"/>
              <a:t>2/13/23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fld id="{65A105BA-6A17-DB44-AD75-714B25C39EDB}" type="datetime1">
              <a:rPr lang="en-US" smtClean="0"/>
              <a:t>2/13/23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endParaRPr lang="en-US"/>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fld id="{292A6F99-8E19-2248-AAC4-AE80878FF3FF}" type="datetime1">
              <a:rPr lang="en-US" smtClean="0"/>
              <a:t>2/13/23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fld id="{9070E7F6-A12B-2A40-B269-89C2920BB13A}" type="datetime1">
              <a:rPr lang="en-US" smtClean="0"/>
              <a:t>2/13/23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endParaRPr lang="en-US"/>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Subhead/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6399085" y="1548193"/>
            <a:ext cx="5344584" cy="4744659"/>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454785" y="1548192"/>
            <a:ext cx="5365201" cy="4744659"/>
          </a:xfrm>
          <a:prstGeom prst="rect">
            <a:avLst/>
          </a:prstGeom>
        </p:spPr>
        <p:txBody>
          <a:bodyPr vert="horz"/>
          <a:lstStyle/>
          <a:p>
            <a:pPr lvl="0"/>
            <a:r>
              <a:rPr lang="en-US" dirty="0"/>
              <a:t>Click to add content</a:t>
            </a:r>
          </a:p>
        </p:txBody>
      </p:sp>
      <p:sp>
        <p:nvSpPr>
          <p:cNvPr id="9" name="Text Placeholder 13"/>
          <p:cNvSpPr>
            <a:spLocks noGrp="1"/>
          </p:cNvSpPr>
          <p:nvPr>
            <p:ph type="body" sz="quarter" idx="14" hasCustomPrompt="1"/>
          </p:nvPr>
        </p:nvSpPr>
        <p:spPr>
          <a:xfrm>
            <a:off x="454784" y="887652"/>
            <a:ext cx="11430801" cy="467016"/>
          </a:xfrm>
          <a:prstGeom prst="rect">
            <a:avLst/>
          </a:prstGeom>
        </p:spPr>
        <p:txBody>
          <a:bodyPr vert="horz"/>
          <a:lstStyle>
            <a:lvl1pPr marL="0" indent="0">
              <a:buFontTx/>
              <a:buNone/>
              <a:defRPr sz="2400" baseline="0">
                <a:solidFill>
                  <a:srgbClr val="000000"/>
                </a:solidFill>
              </a:defRPr>
            </a:lvl1pPr>
            <a:lvl2pPr marL="609585" indent="0">
              <a:buFontTx/>
              <a:buNone/>
              <a:defRPr sz="2667"/>
            </a:lvl2pPr>
            <a:lvl3pPr marL="1219170" indent="0">
              <a:buFontTx/>
              <a:buNone/>
              <a:defRPr sz="2667"/>
            </a:lvl3pPr>
            <a:lvl4pPr marL="1828754" indent="0">
              <a:buFontTx/>
              <a:buNone/>
              <a:defRPr sz="2667"/>
            </a:lvl4pPr>
            <a:lvl5pPr marL="2438339" indent="0">
              <a:buFontTx/>
              <a:buNone/>
              <a:defRPr sz="2667"/>
            </a:lvl5pPr>
          </a:lstStyle>
          <a:p>
            <a:pPr lvl="0"/>
            <a:r>
              <a:rPr lang="en-US" dirty="0"/>
              <a:t>Click to Edit Subhead</a:t>
            </a:r>
          </a:p>
        </p:txBody>
      </p:sp>
      <p:sp>
        <p:nvSpPr>
          <p:cNvPr id="10" name="Title 1"/>
          <p:cNvSpPr>
            <a:spLocks noGrp="1"/>
          </p:cNvSpPr>
          <p:nvPr>
            <p:ph type="ctrTitle" hasCustomPrompt="1"/>
          </p:nvPr>
        </p:nvSpPr>
        <p:spPr>
          <a:xfrm>
            <a:off x="427971" y="325010"/>
            <a:ext cx="11457615" cy="627149"/>
          </a:xfrm>
          <a:prstGeom prst="rect">
            <a:avLst/>
          </a:prstGeom>
        </p:spPr>
        <p:txBody>
          <a:bodyPr anchor="t">
            <a:noAutofit/>
          </a:bodyPr>
          <a:lstStyle>
            <a:lvl1pPr algn="l">
              <a:defRPr sz="3200" b="1" i="0" cap="none">
                <a:solidFill>
                  <a:srgbClr val="000000"/>
                </a:solidFill>
                <a:latin typeface="Arial"/>
                <a:cs typeface="Arial"/>
              </a:defRPr>
            </a:lvl1pPr>
          </a:lstStyle>
          <a:p>
            <a:r>
              <a:rPr lang="en-US" dirty="0"/>
              <a:t>Click to Edit Header</a:t>
            </a:r>
          </a:p>
        </p:txBody>
      </p:sp>
      <p:pic>
        <p:nvPicPr>
          <p:cNvPr id="15" name="Picture 14"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11476113" y="6489377"/>
            <a:ext cx="463660" cy="160143"/>
          </a:xfrm>
          <a:prstGeom prst="rect">
            <a:avLst/>
          </a:prstGeom>
        </p:spPr>
      </p:pic>
      <p:sp>
        <p:nvSpPr>
          <p:cNvPr id="2" name="Date Placeholder 1"/>
          <p:cNvSpPr>
            <a:spLocks noGrp="1"/>
          </p:cNvSpPr>
          <p:nvPr>
            <p:ph type="dt" sz="half" idx="21"/>
          </p:nvPr>
        </p:nvSpPr>
        <p:spPr/>
        <p:txBody>
          <a:bodyPr/>
          <a:lstStyle/>
          <a:p>
            <a:fld id="{958B7FA9-DA7C-6841-9323-FC0F7E85833B}" type="datetime1">
              <a:rPr lang="en-US" smtClean="0"/>
              <a:t>2/13/23</a:t>
            </a:fld>
            <a:endParaRPr lang="en-US"/>
          </a:p>
        </p:txBody>
      </p:sp>
      <p:sp>
        <p:nvSpPr>
          <p:cNvPr id="4" name="Footer Placeholder 3"/>
          <p:cNvSpPr>
            <a:spLocks noGrp="1"/>
          </p:cNvSpPr>
          <p:nvPr>
            <p:ph type="ftr" sz="quarter" idx="22"/>
          </p:nvPr>
        </p:nvSpPr>
        <p:spPr/>
        <p:txBody>
          <a:bodyPr/>
          <a:lstStyle/>
          <a:p>
            <a:endParaRPr lang="en-US"/>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387344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endParaRPr lang="en-US"/>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fld id="{DB19A125-337A-CF4F-BFFD-530A642E3289}" type="datetime1">
              <a:rPr lang="en-US" smtClean="0"/>
              <a:t>2/13/23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endParaRPr lang="en-US"/>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endParaRPr lang="en-US"/>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endParaRPr lang="en-US"/>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fld id="{9D6B9081-06F8-E341-9719-47F3F484AB58}" type="datetime1">
              <a:rPr lang="en-US" smtClean="0"/>
              <a:t>2/13/23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dirty="0"/>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endParaRPr lang="en-US"/>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dirty="0"/>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lvl4pPr>
              <a:defRPr>
                <a:solidFill>
                  <a:schemeClr val="tx1">
                    <a:alpha val="6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fld id="{3B0D39AE-2466-214B-ADB5-AF29E6980502}" type="datetime1">
              <a:rPr lang="en-US" smtClean="0"/>
              <a:t>2/13/23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dirty="0"/>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fld id="{B571C854-4648-EF4F-99CD-E26CA35D6383}" type="datetime1">
              <a:rPr lang="en-US" smtClean="0"/>
              <a:t>2/13/23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endParaRPr lang="en-US"/>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endParaRPr lang="en-US"/>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endParaRPr lang="en-US"/>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fld id="{EDA26EE2-232D-0C45-BA65-6F7D8ACF5FA1}" type="datetime1">
              <a:rPr lang="en-US" smtClean="0"/>
              <a:t>2/13/23</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dirty="0"/>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fld id="{3283A419-08BF-374D-8DB4-9D1B955E843A}" type="datetime1">
              <a:rPr lang="en-US" smtClean="0"/>
              <a:t>2/13/23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endParaRPr lang="en-US"/>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fld id="{A14AFF82-AB64-0D48-81E8-B79331CEBA9E}" type="datetime1">
              <a:rPr lang="en-US" smtClean="0"/>
              <a:t>2/13/23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sldNum="0" hdr="0" ft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heasarc.gsfc.nasa.gov/docs/nicer/proposals/index.html" TargetMode="External"/><Relationship Id="rId2" Type="http://schemas.openxmlformats.org/officeDocument/2006/relationships/hyperlink" Target="https://heasarc.gsfc.nasa.gov/docs/nustar/nustar_prop.html" TargetMode="External"/><Relationship Id="rId1" Type="http://schemas.openxmlformats.org/officeDocument/2006/relationships/slideLayout" Target="../slideLayouts/slideLayout6.xml"/><Relationship Id="rId5" Type="http://schemas.openxmlformats.org/officeDocument/2006/relationships/hyperlink" Target="https://www.cosmos.esa.int/web/xmm-newton/ao22" TargetMode="External"/><Relationship Id="rId4" Type="http://schemas.openxmlformats.org/officeDocument/2006/relationships/hyperlink" Target="https://cxc.harvard.edu/propos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Writing Proposals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Kristin K. Madsen</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3D9C-A652-F25D-752B-7E3974DFA65A}"/>
              </a:ext>
            </a:extLst>
          </p:cNvPr>
          <p:cNvSpPr txBox="1">
            <a:spLocks/>
          </p:cNvSpPr>
          <p:nvPr/>
        </p:nvSpPr>
        <p:spPr>
          <a:xfrm>
            <a:off x="0" y="0"/>
            <a:ext cx="0" cy="0"/>
          </a:xfrm>
          <a:prstGeom prst="rect">
            <a:avLst/>
          </a:prstGeom>
        </p:spPr>
        <p:txBody>
          <a:bodyPr anchor="t">
            <a:noAutofit/>
          </a:bodyPr>
          <a:lstStyle>
            <a:lvl1pPr algn="l" defTabSz="457200" rtl="0" eaLnBrk="1" latinLnBrk="0" hangingPunct="1">
              <a:spcBef>
                <a:spcPct val="0"/>
              </a:spcBef>
              <a:buNone/>
              <a:defRPr sz="2400" b="1" i="0" kern="1200" cap="none">
                <a:solidFill>
                  <a:srgbClr val="000000"/>
                </a:solidFill>
                <a:latin typeface="Arial"/>
                <a:ea typeface="+mj-ea"/>
                <a:cs typeface="Arial"/>
              </a:defRPr>
            </a:lvl1pPr>
          </a:lstStyle>
          <a:p>
            <a:r>
              <a:rPr lang="en-US" sz="3200"/>
              <a:t>Science Objectives Test Hypotheses</a:t>
            </a:r>
            <a:br>
              <a:rPr lang="en-US" sz="3200"/>
            </a:br>
            <a:r>
              <a:rPr lang="en-US" sz="1867"/>
              <a:t>They are not measurements</a:t>
            </a:r>
            <a:endParaRPr lang="en-US" sz="1867" dirty="0"/>
          </a:p>
        </p:txBody>
      </p:sp>
      <p:sp>
        <p:nvSpPr>
          <p:cNvPr id="3" name="TextBox 2">
            <a:extLst>
              <a:ext uri="{FF2B5EF4-FFF2-40B4-BE49-F238E27FC236}">
                <a16:creationId xmlns:a16="http://schemas.microsoft.com/office/drawing/2014/main" id="{18B266D6-550D-ACF4-0AEA-D88F0C59027E}"/>
              </a:ext>
            </a:extLst>
          </p:cNvPr>
          <p:cNvSpPr txBox="1"/>
          <p:nvPr/>
        </p:nvSpPr>
        <p:spPr>
          <a:xfrm>
            <a:off x="486420" y="844948"/>
            <a:ext cx="1095236" cy="523220"/>
          </a:xfrm>
          <a:prstGeom prst="rect">
            <a:avLst/>
          </a:prstGeom>
          <a:noFill/>
        </p:spPr>
        <p:txBody>
          <a:bodyPr wrap="none" rtlCol="0">
            <a:spAutoFit/>
          </a:bodyPr>
          <a:lstStyle/>
          <a:p>
            <a:r>
              <a:rPr lang="en-US" sz="2800" dirty="0">
                <a:solidFill>
                  <a:srgbClr val="FF0000"/>
                </a:solidFill>
              </a:rPr>
              <a:t>Don’t:</a:t>
            </a:r>
          </a:p>
        </p:txBody>
      </p:sp>
      <p:sp>
        <p:nvSpPr>
          <p:cNvPr id="14" name="TextBox 13">
            <a:extLst>
              <a:ext uri="{FF2B5EF4-FFF2-40B4-BE49-F238E27FC236}">
                <a16:creationId xmlns:a16="http://schemas.microsoft.com/office/drawing/2014/main" id="{1413B814-C273-998D-DED0-6619FE69E619}"/>
              </a:ext>
            </a:extLst>
          </p:cNvPr>
          <p:cNvSpPr txBox="1"/>
          <p:nvPr/>
        </p:nvSpPr>
        <p:spPr>
          <a:xfrm>
            <a:off x="6623060" y="888475"/>
            <a:ext cx="731290" cy="523220"/>
          </a:xfrm>
          <a:prstGeom prst="rect">
            <a:avLst/>
          </a:prstGeom>
          <a:noFill/>
        </p:spPr>
        <p:txBody>
          <a:bodyPr wrap="none" rtlCol="0">
            <a:spAutoFit/>
          </a:bodyPr>
          <a:lstStyle/>
          <a:p>
            <a:r>
              <a:rPr lang="en-US" sz="2800">
                <a:solidFill>
                  <a:srgbClr val="00B050"/>
                </a:solidFill>
              </a:rPr>
              <a:t>Do:</a:t>
            </a:r>
          </a:p>
        </p:txBody>
      </p:sp>
      <p:sp>
        <p:nvSpPr>
          <p:cNvPr id="15" name="object 14">
            <a:extLst>
              <a:ext uri="{FF2B5EF4-FFF2-40B4-BE49-F238E27FC236}">
                <a16:creationId xmlns:a16="http://schemas.microsoft.com/office/drawing/2014/main" id="{78CCFE6F-94AF-BC6C-8B7C-6F58BF51BEBA}"/>
              </a:ext>
            </a:extLst>
          </p:cNvPr>
          <p:cNvSpPr txBox="1"/>
          <p:nvPr/>
        </p:nvSpPr>
        <p:spPr>
          <a:xfrm>
            <a:off x="2108499" y="5013380"/>
            <a:ext cx="7554196" cy="964537"/>
          </a:xfrm>
          <a:prstGeom prst="rect">
            <a:avLst/>
          </a:prstGeom>
          <a:solidFill>
            <a:srgbClr val="D9D9D9"/>
          </a:solidFill>
          <a:ln w="10159">
            <a:solidFill>
              <a:srgbClr val="000000"/>
            </a:solidFill>
          </a:ln>
        </p:spPr>
        <p:txBody>
          <a:bodyPr vert="horz" wrap="square" lIns="0" tIns="49953" rIns="0" bIns="0" rtlCol="0">
            <a:spAutoFit/>
          </a:bodyPr>
          <a:lstStyle/>
          <a:p>
            <a:pPr marL="129537" marR="229441">
              <a:lnSpc>
                <a:spcPct val="99000"/>
              </a:lnSpc>
              <a:spcBef>
                <a:spcPts val="393"/>
              </a:spcBef>
            </a:pPr>
            <a:r>
              <a:rPr sz="2000" b="1" i="1" spc="-13" dirty="0">
                <a:solidFill>
                  <a:schemeClr val="bg1"/>
                </a:solidFill>
                <a:latin typeface="Arial"/>
                <a:cs typeface="Arial"/>
              </a:rPr>
              <a:t>TIP: </a:t>
            </a:r>
            <a:r>
              <a:rPr sz="2000" b="1" i="1" spc="-7" dirty="0">
                <a:solidFill>
                  <a:schemeClr val="bg1"/>
                </a:solidFill>
                <a:latin typeface="Arial"/>
                <a:cs typeface="Arial"/>
              </a:rPr>
              <a:t>If </a:t>
            </a:r>
            <a:r>
              <a:rPr sz="2000" b="1" i="1" spc="-13" dirty="0">
                <a:solidFill>
                  <a:schemeClr val="bg1"/>
                </a:solidFill>
                <a:latin typeface="Arial"/>
                <a:cs typeface="Arial"/>
              </a:rPr>
              <a:t>you </a:t>
            </a:r>
            <a:r>
              <a:rPr sz="2000" b="1" i="1" spc="-20" dirty="0">
                <a:solidFill>
                  <a:schemeClr val="bg1"/>
                </a:solidFill>
                <a:latin typeface="Arial"/>
                <a:cs typeface="Arial"/>
              </a:rPr>
              <a:t>can replace </a:t>
            </a:r>
            <a:r>
              <a:rPr sz="2000" b="1" i="1" spc="-13" dirty="0">
                <a:solidFill>
                  <a:schemeClr val="bg1"/>
                </a:solidFill>
                <a:latin typeface="Arial"/>
                <a:cs typeface="Arial"/>
              </a:rPr>
              <a:t>the </a:t>
            </a:r>
            <a:r>
              <a:rPr sz="2000" b="1" i="1" u="sng" spc="-20" dirty="0">
                <a:solidFill>
                  <a:schemeClr val="bg1"/>
                </a:solidFill>
                <a:uFill>
                  <a:solidFill>
                    <a:srgbClr val="000000"/>
                  </a:solidFill>
                </a:uFill>
                <a:latin typeface="Arial"/>
                <a:cs typeface="Arial"/>
              </a:rPr>
              <a:t>verb</a:t>
            </a:r>
            <a:r>
              <a:rPr sz="2000" b="1" i="1" spc="-20" dirty="0">
                <a:solidFill>
                  <a:schemeClr val="bg1"/>
                </a:solidFill>
                <a:latin typeface="Arial"/>
                <a:cs typeface="Arial"/>
              </a:rPr>
              <a:t> </a:t>
            </a:r>
            <a:r>
              <a:rPr sz="2000" b="1" i="1" spc="-7" dirty="0">
                <a:solidFill>
                  <a:schemeClr val="bg1"/>
                </a:solidFill>
                <a:latin typeface="Arial"/>
                <a:cs typeface="Arial"/>
              </a:rPr>
              <a:t>in </a:t>
            </a:r>
            <a:r>
              <a:rPr sz="2000" b="1" i="1" spc="-13" dirty="0">
                <a:solidFill>
                  <a:schemeClr val="bg1"/>
                </a:solidFill>
                <a:latin typeface="Arial"/>
                <a:cs typeface="Arial"/>
              </a:rPr>
              <a:t>your </a:t>
            </a:r>
            <a:r>
              <a:rPr sz="2000" b="1" i="1" spc="-20" dirty="0">
                <a:solidFill>
                  <a:schemeClr val="bg1"/>
                </a:solidFill>
                <a:latin typeface="Arial"/>
                <a:cs typeface="Arial"/>
              </a:rPr>
              <a:t>objective </a:t>
            </a:r>
            <a:r>
              <a:rPr sz="2000" b="1" i="1" spc="-13" dirty="0">
                <a:solidFill>
                  <a:schemeClr val="bg1"/>
                </a:solidFill>
                <a:latin typeface="Arial"/>
                <a:cs typeface="Arial"/>
              </a:rPr>
              <a:t>with the word </a:t>
            </a:r>
            <a:r>
              <a:rPr sz="2000" b="1" i="1" spc="-27" dirty="0">
                <a:solidFill>
                  <a:schemeClr val="bg1"/>
                </a:solidFill>
                <a:latin typeface="Arial"/>
                <a:cs typeface="Arial"/>
              </a:rPr>
              <a:t>“measure” </a:t>
            </a:r>
            <a:r>
              <a:rPr sz="2000" b="1" i="1" spc="-13" dirty="0">
                <a:solidFill>
                  <a:schemeClr val="bg1"/>
                </a:solidFill>
                <a:latin typeface="Arial"/>
                <a:cs typeface="Arial"/>
              </a:rPr>
              <a:t>without </a:t>
            </a:r>
            <a:r>
              <a:rPr sz="2000" b="1" i="1" spc="-20" dirty="0">
                <a:solidFill>
                  <a:schemeClr val="bg1"/>
                </a:solidFill>
                <a:latin typeface="Arial"/>
                <a:cs typeface="Arial"/>
              </a:rPr>
              <a:t>changing </a:t>
            </a:r>
            <a:r>
              <a:rPr lang="en-US" sz="2000" b="1" i="1" spc="-13" dirty="0">
                <a:solidFill>
                  <a:schemeClr val="bg1"/>
                </a:solidFill>
                <a:latin typeface="Arial"/>
                <a:cs typeface="Arial"/>
              </a:rPr>
              <a:t>its</a:t>
            </a:r>
            <a:r>
              <a:rPr sz="2000" b="1" i="1" spc="-13" dirty="0">
                <a:solidFill>
                  <a:schemeClr val="bg1"/>
                </a:solidFill>
                <a:latin typeface="Arial"/>
                <a:cs typeface="Arial"/>
              </a:rPr>
              <a:t> </a:t>
            </a:r>
            <a:r>
              <a:rPr sz="2000" b="1" i="1" spc="-20" dirty="0">
                <a:solidFill>
                  <a:schemeClr val="bg1"/>
                </a:solidFill>
                <a:latin typeface="Arial"/>
                <a:cs typeface="Arial"/>
              </a:rPr>
              <a:t>meaning, </a:t>
            </a:r>
            <a:r>
              <a:rPr sz="2000" b="1" i="1" spc="-13" dirty="0">
                <a:solidFill>
                  <a:schemeClr val="bg1"/>
                </a:solidFill>
                <a:latin typeface="Arial"/>
                <a:cs typeface="Arial"/>
              </a:rPr>
              <a:t>you </a:t>
            </a:r>
            <a:r>
              <a:rPr sz="2000" b="1" i="1" spc="-7" dirty="0">
                <a:solidFill>
                  <a:schemeClr val="bg1"/>
                </a:solidFill>
                <a:latin typeface="Arial"/>
                <a:cs typeface="Arial"/>
              </a:rPr>
              <a:t>don’t </a:t>
            </a:r>
            <a:r>
              <a:rPr sz="2000" b="1" i="1" spc="-20" dirty="0">
                <a:solidFill>
                  <a:schemeClr val="bg1"/>
                </a:solidFill>
                <a:latin typeface="Arial"/>
                <a:cs typeface="Arial"/>
              </a:rPr>
              <a:t>have </a:t>
            </a:r>
            <a:r>
              <a:rPr sz="2000" b="1" i="1" dirty="0">
                <a:solidFill>
                  <a:schemeClr val="bg1"/>
                </a:solidFill>
                <a:latin typeface="Arial"/>
                <a:cs typeface="Arial"/>
              </a:rPr>
              <a:t>a </a:t>
            </a:r>
            <a:r>
              <a:rPr sz="2000" b="1" i="1" spc="-20" dirty="0">
                <a:solidFill>
                  <a:schemeClr val="bg1"/>
                </a:solidFill>
                <a:latin typeface="Arial"/>
                <a:cs typeface="Arial"/>
              </a:rPr>
              <a:t>hypothesis based science objective</a:t>
            </a:r>
            <a:r>
              <a:rPr lang="en-US" sz="2000" b="1" i="1" spc="-20" dirty="0">
                <a:solidFill>
                  <a:schemeClr val="bg1"/>
                </a:solidFill>
                <a:latin typeface="Arial"/>
                <a:cs typeface="Arial"/>
              </a:rPr>
              <a:t>.</a:t>
            </a:r>
            <a:endParaRPr sz="2000" dirty="0">
              <a:solidFill>
                <a:schemeClr val="bg1"/>
              </a:solidFill>
              <a:latin typeface="Arial"/>
              <a:cs typeface="Arial"/>
            </a:endParaRPr>
          </a:p>
        </p:txBody>
      </p:sp>
      <p:sp>
        <p:nvSpPr>
          <p:cNvPr id="16" name="TextBox 15">
            <a:extLst>
              <a:ext uri="{FF2B5EF4-FFF2-40B4-BE49-F238E27FC236}">
                <a16:creationId xmlns:a16="http://schemas.microsoft.com/office/drawing/2014/main" id="{C81A47D8-AA03-6397-C8EC-6F643EF068C8}"/>
              </a:ext>
            </a:extLst>
          </p:cNvPr>
          <p:cNvSpPr txBox="1"/>
          <p:nvPr/>
        </p:nvSpPr>
        <p:spPr>
          <a:xfrm>
            <a:off x="486420" y="1321114"/>
            <a:ext cx="5400133" cy="523220"/>
          </a:xfrm>
          <a:prstGeom prst="rect">
            <a:avLst/>
          </a:prstGeom>
          <a:noFill/>
        </p:spPr>
        <p:txBody>
          <a:bodyPr wrap="none" rtlCol="0">
            <a:spAutoFit/>
          </a:bodyPr>
          <a:lstStyle/>
          <a:p>
            <a:r>
              <a:rPr lang="en-US" sz="2800" dirty="0"/>
              <a:t>State objectives as “to measure” or:</a:t>
            </a:r>
          </a:p>
        </p:txBody>
      </p:sp>
      <p:sp>
        <p:nvSpPr>
          <p:cNvPr id="17" name="TextBox 16">
            <a:extLst>
              <a:ext uri="{FF2B5EF4-FFF2-40B4-BE49-F238E27FC236}">
                <a16:creationId xmlns:a16="http://schemas.microsoft.com/office/drawing/2014/main" id="{43F2A88E-0273-1C0B-484A-D54CC0D8D57D}"/>
              </a:ext>
            </a:extLst>
          </p:cNvPr>
          <p:cNvSpPr txBox="1"/>
          <p:nvPr/>
        </p:nvSpPr>
        <p:spPr>
          <a:xfrm>
            <a:off x="892821" y="1727514"/>
            <a:ext cx="2484976" cy="523220"/>
          </a:xfrm>
          <a:prstGeom prst="rect">
            <a:avLst/>
          </a:prstGeom>
          <a:noFill/>
        </p:spPr>
        <p:txBody>
          <a:bodyPr wrap="none" rtlCol="0">
            <a:spAutoFit/>
          </a:bodyPr>
          <a:lstStyle/>
          <a:p>
            <a:pPr marL="380990" indent="-380990">
              <a:buFont typeface="Arial" panose="020B0604020202020204" pitchFamily="34" charset="0"/>
              <a:buChar char="•"/>
            </a:pPr>
            <a:r>
              <a:rPr lang="en-US" sz="2800" dirty="0"/>
              <a:t>to quantify…</a:t>
            </a:r>
          </a:p>
        </p:txBody>
      </p:sp>
      <p:sp>
        <p:nvSpPr>
          <p:cNvPr id="18" name="TextBox 17">
            <a:extLst>
              <a:ext uri="{FF2B5EF4-FFF2-40B4-BE49-F238E27FC236}">
                <a16:creationId xmlns:a16="http://schemas.microsoft.com/office/drawing/2014/main" id="{D40B271C-33C6-E452-3CC4-FD98F17E3E6C}"/>
              </a:ext>
            </a:extLst>
          </p:cNvPr>
          <p:cNvSpPr txBox="1"/>
          <p:nvPr/>
        </p:nvSpPr>
        <p:spPr>
          <a:xfrm>
            <a:off x="892820" y="2133914"/>
            <a:ext cx="2223686" cy="523220"/>
          </a:xfrm>
          <a:prstGeom prst="rect">
            <a:avLst/>
          </a:prstGeom>
          <a:noFill/>
        </p:spPr>
        <p:txBody>
          <a:bodyPr wrap="none" rtlCol="0">
            <a:spAutoFit/>
          </a:bodyPr>
          <a:lstStyle/>
          <a:p>
            <a:pPr marL="380990" indent="-380990">
              <a:buFont typeface="Arial" panose="020B0604020202020204" pitchFamily="34" charset="0"/>
              <a:buChar char="•"/>
            </a:pPr>
            <a:r>
              <a:rPr lang="en-US" sz="2800" dirty="0"/>
              <a:t>to assess…</a:t>
            </a:r>
          </a:p>
        </p:txBody>
      </p:sp>
      <p:sp>
        <p:nvSpPr>
          <p:cNvPr id="27" name="TextBox 26">
            <a:extLst>
              <a:ext uri="{FF2B5EF4-FFF2-40B4-BE49-F238E27FC236}">
                <a16:creationId xmlns:a16="http://schemas.microsoft.com/office/drawing/2014/main" id="{A2D4AC9A-39F4-BC1D-754D-6EB54621D19F}"/>
              </a:ext>
            </a:extLst>
          </p:cNvPr>
          <p:cNvSpPr txBox="1"/>
          <p:nvPr/>
        </p:nvSpPr>
        <p:spPr>
          <a:xfrm>
            <a:off x="892821" y="2540314"/>
            <a:ext cx="3124573" cy="523220"/>
          </a:xfrm>
          <a:prstGeom prst="rect">
            <a:avLst/>
          </a:prstGeom>
          <a:noFill/>
        </p:spPr>
        <p:txBody>
          <a:bodyPr wrap="none" rtlCol="0">
            <a:spAutoFit/>
          </a:bodyPr>
          <a:lstStyle/>
          <a:p>
            <a:pPr marL="380990" indent="-380990">
              <a:buFont typeface="Arial" panose="020B0604020202020204" pitchFamily="34" charset="0"/>
              <a:buChar char="•"/>
            </a:pPr>
            <a:r>
              <a:rPr lang="en-US" sz="2800"/>
              <a:t>to characterize…</a:t>
            </a:r>
          </a:p>
        </p:txBody>
      </p:sp>
      <p:sp>
        <p:nvSpPr>
          <p:cNvPr id="28" name="TextBox 27">
            <a:extLst>
              <a:ext uri="{FF2B5EF4-FFF2-40B4-BE49-F238E27FC236}">
                <a16:creationId xmlns:a16="http://schemas.microsoft.com/office/drawing/2014/main" id="{7DA8DBB2-62A4-F5C0-6A28-A48BA7FED039}"/>
              </a:ext>
            </a:extLst>
          </p:cNvPr>
          <p:cNvSpPr txBox="1"/>
          <p:nvPr/>
        </p:nvSpPr>
        <p:spPr>
          <a:xfrm>
            <a:off x="892820" y="2946714"/>
            <a:ext cx="3435556" cy="523220"/>
          </a:xfrm>
          <a:prstGeom prst="rect">
            <a:avLst/>
          </a:prstGeom>
          <a:noFill/>
        </p:spPr>
        <p:txBody>
          <a:bodyPr wrap="none" rtlCol="0">
            <a:spAutoFit/>
          </a:bodyPr>
          <a:lstStyle/>
          <a:p>
            <a:pPr marL="380990" indent="-380990">
              <a:buFont typeface="Arial" panose="020B0604020202020204" pitchFamily="34" charset="0"/>
              <a:buChar char="•"/>
            </a:pPr>
            <a:r>
              <a:rPr lang="en-US" sz="2800"/>
              <a:t>to place limits on…</a:t>
            </a:r>
          </a:p>
        </p:txBody>
      </p:sp>
      <p:sp>
        <p:nvSpPr>
          <p:cNvPr id="29" name="TextBox 28">
            <a:extLst>
              <a:ext uri="{FF2B5EF4-FFF2-40B4-BE49-F238E27FC236}">
                <a16:creationId xmlns:a16="http://schemas.microsoft.com/office/drawing/2014/main" id="{61594346-4C81-1D66-E724-EA5B9EF4C9AD}"/>
              </a:ext>
            </a:extLst>
          </p:cNvPr>
          <p:cNvSpPr txBox="1"/>
          <p:nvPr/>
        </p:nvSpPr>
        <p:spPr>
          <a:xfrm>
            <a:off x="892820" y="3353114"/>
            <a:ext cx="2290692" cy="523220"/>
          </a:xfrm>
          <a:prstGeom prst="rect">
            <a:avLst/>
          </a:prstGeom>
          <a:noFill/>
        </p:spPr>
        <p:txBody>
          <a:bodyPr wrap="none" rtlCol="0">
            <a:spAutoFit/>
          </a:bodyPr>
          <a:lstStyle/>
          <a:p>
            <a:pPr marL="380990" indent="-380990">
              <a:buFont typeface="Arial" panose="020B0604020202020204" pitchFamily="34" charset="0"/>
              <a:buChar char="•"/>
            </a:pPr>
            <a:r>
              <a:rPr lang="en-US" sz="2800"/>
              <a:t>to survey…</a:t>
            </a:r>
          </a:p>
        </p:txBody>
      </p:sp>
      <p:sp>
        <p:nvSpPr>
          <p:cNvPr id="30" name="TextBox 29">
            <a:extLst>
              <a:ext uri="{FF2B5EF4-FFF2-40B4-BE49-F238E27FC236}">
                <a16:creationId xmlns:a16="http://schemas.microsoft.com/office/drawing/2014/main" id="{C9643A92-0DEE-73EB-D963-06BE6D703779}"/>
              </a:ext>
            </a:extLst>
          </p:cNvPr>
          <p:cNvSpPr txBox="1"/>
          <p:nvPr/>
        </p:nvSpPr>
        <p:spPr>
          <a:xfrm>
            <a:off x="892820" y="3759514"/>
            <a:ext cx="2977097" cy="523220"/>
          </a:xfrm>
          <a:prstGeom prst="rect">
            <a:avLst/>
          </a:prstGeom>
          <a:noFill/>
        </p:spPr>
        <p:txBody>
          <a:bodyPr wrap="none" rtlCol="0">
            <a:spAutoFit/>
          </a:bodyPr>
          <a:lstStyle/>
          <a:p>
            <a:pPr marL="380990" indent="-380990">
              <a:buFont typeface="Arial" panose="020B0604020202020204" pitchFamily="34" charset="0"/>
              <a:buChar char="•"/>
            </a:pPr>
            <a:r>
              <a:rPr lang="en-US" sz="2800" dirty="0"/>
              <a:t>to understand…</a:t>
            </a:r>
          </a:p>
        </p:txBody>
      </p:sp>
      <p:sp>
        <p:nvSpPr>
          <p:cNvPr id="33" name="TextBox 32">
            <a:extLst>
              <a:ext uri="{FF2B5EF4-FFF2-40B4-BE49-F238E27FC236}">
                <a16:creationId xmlns:a16="http://schemas.microsoft.com/office/drawing/2014/main" id="{EAC953B1-D5A4-67CA-63EE-C56781D90A4F}"/>
              </a:ext>
            </a:extLst>
          </p:cNvPr>
          <p:cNvSpPr txBox="1"/>
          <p:nvPr/>
        </p:nvSpPr>
        <p:spPr>
          <a:xfrm>
            <a:off x="6623060" y="1396475"/>
            <a:ext cx="2928238" cy="523220"/>
          </a:xfrm>
          <a:prstGeom prst="rect">
            <a:avLst/>
          </a:prstGeom>
          <a:noFill/>
        </p:spPr>
        <p:txBody>
          <a:bodyPr wrap="none" rtlCol="0">
            <a:spAutoFit/>
          </a:bodyPr>
          <a:lstStyle/>
          <a:p>
            <a:r>
              <a:rPr lang="en-US" sz="2800"/>
              <a:t>State objectives as:</a:t>
            </a:r>
          </a:p>
        </p:txBody>
      </p:sp>
      <p:sp>
        <p:nvSpPr>
          <p:cNvPr id="34" name="TextBox 33">
            <a:extLst>
              <a:ext uri="{FF2B5EF4-FFF2-40B4-BE49-F238E27FC236}">
                <a16:creationId xmlns:a16="http://schemas.microsoft.com/office/drawing/2014/main" id="{4B84D446-EE15-E420-7709-4F628C16D23C}"/>
              </a:ext>
            </a:extLst>
          </p:cNvPr>
          <p:cNvSpPr txBox="1"/>
          <p:nvPr/>
        </p:nvSpPr>
        <p:spPr>
          <a:xfrm>
            <a:off x="7029460" y="1701275"/>
            <a:ext cx="4470400" cy="954107"/>
          </a:xfrm>
          <a:prstGeom prst="rect">
            <a:avLst/>
          </a:prstGeom>
          <a:noFill/>
        </p:spPr>
        <p:txBody>
          <a:bodyPr wrap="square" rtlCol="0">
            <a:spAutoFit/>
          </a:bodyPr>
          <a:lstStyle/>
          <a:p>
            <a:pPr marL="380990" indent="-380990">
              <a:buFont typeface="Arial" panose="020B0604020202020204" pitchFamily="34" charset="0"/>
              <a:buChar char="•"/>
            </a:pPr>
            <a:r>
              <a:rPr lang="en-US" sz="2800"/>
              <a:t>to determine if (hypothesis is true)…</a:t>
            </a:r>
          </a:p>
        </p:txBody>
      </p:sp>
      <p:sp>
        <p:nvSpPr>
          <p:cNvPr id="35" name="TextBox 34">
            <a:extLst>
              <a:ext uri="{FF2B5EF4-FFF2-40B4-BE49-F238E27FC236}">
                <a16:creationId xmlns:a16="http://schemas.microsoft.com/office/drawing/2014/main" id="{34289426-A089-3806-CA85-5DA475BFB79D}"/>
              </a:ext>
            </a:extLst>
          </p:cNvPr>
          <p:cNvSpPr txBox="1"/>
          <p:nvPr/>
        </p:nvSpPr>
        <p:spPr>
          <a:xfrm>
            <a:off x="7029460" y="2412475"/>
            <a:ext cx="4470400" cy="954107"/>
          </a:xfrm>
          <a:prstGeom prst="rect">
            <a:avLst/>
          </a:prstGeom>
          <a:noFill/>
        </p:spPr>
        <p:txBody>
          <a:bodyPr wrap="square" rtlCol="0">
            <a:spAutoFit/>
          </a:bodyPr>
          <a:lstStyle/>
          <a:p>
            <a:pPr marL="380990" indent="-380990">
              <a:buFont typeface="Arial" panose="020B0604020202020204" pitchFamily="34" charset="0"/>
              <a:buChar char="•"/>
            </a:pPr>
            <a:r>
              <a:rPr lang="en-US" sz="2800"/>
              <a:t>to distinguish between (hypothesis A, B or C)…</a:t>
            </a:r>
          </a:p>
        </p:txBody>
      </p:sp>
      <p:sp>
        <p:nvSpPr>
          <p:cNvPr id="36" name="TextBox 35">
            <a:extLst>
              <a:ext uri="{FF2B5EF4-FFF2-40B4-BE49-F238E27FC236}">
                <a16:creationId xmlns:a16="http://schemas.microsoft.com/office/drawing/2014/main" id="{20447E5F-4032-BE24-F7B7-644BE1DF8D38}"/>
              </a:ext>
            </a:extLst>
          </p:cNvPr>
          <p:cNvSpPr txBox="1"/>
          <p:nvPr/>
        </p:nvSpPr>
        <p:spPr>
          <a:xfrm>
            <a:off x="7029460" y="3225275"/>
            <a:ext cx="4470400" cy="954107"/>
          </a:xfrm>
          <a:prstGeom prst="rect">
            <a:avLst/>
          </a:prstGeom>
          <a:noFill/>
        </p:spPr>
        <p:txBody>
          <a:bodyPr wrap="square" rtlCol="0">
            <a:spAutoFit/>
          </a:bodyPr>
          <a:lstStyle/>
          <a:p>
            <a:pPr marL="380990" indent="-380990">
              <a:buFont typeface="Arial" panose="020B0604020202020204" pitchFamily="34" charset="0"/>
              <a:buChar char="•"/>
            </a:pPr>
            <a:r>
              <a:rPr lang="en-US" sz="2800"/>
              <a:t>to discriminate between (hypothesis A, B or C)…</a:t>
            </a:r>
          </a:p>
        </p:txBody>
      </p:sp>
      <p:sp>
        <p:nvSpPr>
          <p:cNvPr id="4" name="Date Placeholder 3">
            <a:extLst>
              <a:ext uri="{FF2B5EF4-FFF2-40B4-BE49-F238E27FC236}">
                <a16:creationId xmlns:a16="http://schemas.microsoft.com/office/drawing/2014/main" id="{971325AE-8D35-6CE5-2E7D-3A27B1AC1705}"/>
              </a:ext>
            </a:extLst>
          </p:cNvPr>
          <p:cNvSpPr>
            <a:spLocks noGrp="1"/>
          </p:cNvSpPr>
          <p:nvPr>
            <p:ph type="dt" sz="half" idx="21"/>
          </p:nvPr>
        </p:nvSpPr>
        <p:spPr/>
        <p:txBody>
          <a:bodyPr/>
          <a:lstStyle/>
          <a:p>
            <a:fld id="{5AD922D8-0386-E041-A954-7371A7747073}" type="datetime1">
              <a:rPr lang="en-US" smtClean="0"/>
              <a:t>2/13/23</a:t>
            </a:fld>
            <a:endParaRPr lang="en-US"/>
          </a:p>
        </p:txBody>
      </p:sp>
    </p:spTree>
    <p:extLst>
      <p:ext uri="{BB962C8B-B14F-4D97-AF65-F5344CB8AC3E}">
        <p14:creationId xmlns:p14="http://schemas.microsoft.com/office/powerpoint/2010/main" val="28686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ssolv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dissolv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dissolv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dissolv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animBg="1"/>
      <p:bldP spid="16" grpId="0"/>
      <p:bldP spid="17" grpId="0"/>
      <p:bldP spid="18" grpId="0"/>
      <p:bldP spid="27" grpId="0"/>
      <p:bldP spid="28" grpId="0"/>
      <p:bldP spid="29" grpId="0"/>
      <p:bldP spid="30"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Art of Story telling</a:t>
            </a:r>
          </a:p>
        </p:txBody>
      </p:sp>
    </p:spTree>
    <p:extLst>
      <p:ext uri="{BB962C8B-B14F-4D97-AF65-F5344CB8AC3E}">
        <p14:creationId xmlns:p14="http://schemas.microsoft.com/office/powerpoint/2010/main" val="277210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29D6-6FA6-8131-E066-876DCC54A5C4}"/>
              </a:ext>
            </a:extLst>
          </p:cNvPr>
          <p:cNvSpPr>
            <a:spLocks noGrp="1"/>
          </p:cNvSpPr>
          <p:nvPr>
            <p:ph type="title"/>
          </p:nvPr>
        </p:nvSpPr>
        <p:spPr/>
        <p:txBody>
          <a:bodyPr/>
          <a:lstStyle/>
          <a:p>
            <a:r>
              <a:rPr lang="en-US" dirty="0"/>
              <a:t>The Hook</a:t>
            </a:r>
          </a:p>
        </p:txBody>
      </p:sp>
      <p:sp>
        <p:nvSpPr>
          <p:cNvPr id="4" name="Date Placeholder 3">
            <a:extLst>
              <a:ext uri="{FF2B5EF4-FFF2-40B4-BE49-F238E27FC236}">
                <a16:creationId xmlns:a16="http://schemas.microsoft.com/office/drawing/2014/main" id="{C6C45EF5-75AE-7FB1-3FD8-7183BAE3D7DA}"/>
              </a:ext>
            </a:extLst>
          </p:cNvPr>
          <p:cNvSpPr>
            <a:spLocks noGrp="1"/>
          </p:cNvSpPr>
          <p:nvPr>
            <p:ph type="dt" sz="half" idx="10"/>
          </p:nvPr>
        </p:nvSpPr>
        <p:spPr/>
        <p:txBody>
          <a:bodyPr/>
          <a:lstStyle/>
          <a:p>
            <a:fld id="{60451F20-B876-F244-B346-AADE013FE1FC}" type="datetime1">
              <a:rPr lang="en-US" smtClean="0"/>
              <a:t>2/13/23</a:t>
            </a:fld>
            <a:endParaRPr lang="en-US"/>
          </a:p>
        </p:txBody>
      </p:sp>
      <p:sp>
        <p:nvSpPr>
          <p:cNvPr id="8" name="TextBox 7">
            <a:extLst>
              <a:ext uri="{FF2B5EF4-FFF2-40B4-BE49-F238E27FC236}">
                <a16:creationId xmlns:a16="http://schemas.microsoft.com/office/drawing/2014/main" id="{A6B8D8BB-6146-0249-3AF1-5D649691D432}"/>
              </a:ext>
            </a:extLst>
          </p:cNvPr>
          <p:cNvSpPr txBox="1"/>
          <p:nvPr/>
        </p:nvSpPr>
        <p:spPr>
          <a:xfrm>
            <a:off x="971774" y="1558997"/>
            <a:ext cx="10669364" cy="4401205"/>
          </a:xfrm>
          <a:prstGeom prst="rect">
            <a:avLst/>
          </a:prstGeom>
          <a:noFill/>
        </p:spPr>
        <p:txBody>
          <a:bodyPr wrap="square">
            <a:spAutoFit/>
          </a:bodyPr>
          <a:lstStyle/>
          <a:p>
            <a:r>
              <a:rPr lang="en-US" sz="2800" dirty="0">
                <a:solidFill>
                  <a:schemeClr val="bg2">
                    <a:lumMod val="25000"/>
                    <a:lumOff val="75000"/>
                  </a:schemeClr>
                </a:solidFill>
              </a:rPr>
              <a:t>A </a:t>
            </a:r>
            <a:r>
              <a:rPr lang="en-US" sz="2800" dirty="0">
                <a:solidFill>
                  <a:schemeClr val="bg2">
                    <a:lumMod val="25000"/>
                    <a:lumOff val="75000"/>
                  </a:schemeClr>
                </a:solidFill>
                <a:effectLst/>
              </a:rPr>
              <a:t>narrative hook (or just hook) is </a:t>
            </a:r>
            <a:r>
              <a:rPr lang="en-US" sz="2800" b="1" dirty="0">
                <a:effectLst/>
              </a:rPr>
              <a:t>a literary technique in the opening of a story that "hooks" the reader's attention so that they will keep on reading</a:t>
            </a:r>
            <a:r>
              <a:rPr lang="en-US" sz="2800" dirty="0">
                <a:effectLst/>
              </a:rPr>
              <a:t>. </a:t>
            </a:r>
            <a:r>
              <a:rPr lang="en-US" sz="2800" dirty="0">
                <a:solidFill>
                  <a:schemeClr val="bg2">
                    <a:lumMod val="25000"/>
                    <a:lumOff val="75000"/>
                  </a:schemeClr>
                </a:solidFill>
                <a:effectLst/>
              </a:rPr>
              <a:t>The "opening" may consist of several paragraphs for a short story, or several pages for a novel, </a:t>
            </a:r>
            <a:r>
              <a:rPr lang="en-US" sz="2800" u="sng" dirty="0">
                <a:effectLst/>
              </a:rPr>
              <a:t>but ideally it is the opening sentence in the book (or proposal).</a:t>
            </a:r>
          </a:p>
          <a:p>
            <a:endParaRPr lang="en-US" sz="2800" u="sng" dirty="0"/>
          </a:p>
          <a:p>
            <a:pPr marL="457200" indent="-457200">
              <a:buFont typeface="Arial" panose="020B0604020202020204" pitchFamily="34" charset="0"/>
              <a:buChar char="•"/>
            </a:pPr>
            <a:r>
              <a:rPr lang="en-US" sz="2800" dirty="0"/>
              <a:t>Don’t keep the reader in suspense. Make it clear from the beginning what they are dealing with</a:t>
            </a:r>
          </a:p>
          <a:p>
            <a:pPr marL="457200" indent="-457200">
              <a:buFont typeface="Arial" panose="020B0604020202020204" pitchFamily="34" charset="0"/>
              <a:buChar char="•"/>
            </a:pPr>
            <a:r>
              <a:rPr lang="en-US" sz="2800" dirty="0"/>
              <a:t>Don’t bombard them with irrelevant details and numbers</a:t>
            </a:r>
          </a:p>
          <a:p>
            <a:pPr marL="457200" indent="-457200">
              <a:buFont typeface="Arial" panose="020B0604020202020204" pitchFamily="34" charset="0"/>
              <a:buChar char="•"/>
            </a:pPr>
            <a:r>
              <a:rPr lang="en-US" sz="2800" dirty="0"/>
              <a:t>Keep it simple</a:t>
            </a:r>
          </a:p>
        </p:txBody>
      </p:sp>
    </p:spTree>
    <p:extLst>
      <p:ext uri="{BB962C8B-B14F-4D97-AF65-F5344CB8AC3E}">
        <p14:creationId xmlns:p14="http://schemas.microsoft.com/office/powerpoint/2010/main" val="273584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5927-367C-44B0-06CD-DFC28F04EF2B}"/>
              </a:ext>
            </a:extLst>
          </p:cNvPr>
          <p:cNvSpPr>
            <a:spLocks noGrp="1"/>
          </p:cNvSpPr>
          <p:nvPr>
            <p:ph type="title"/>
          </p:nvPr>
        </p:nvSpPr>
        <p:spPr/>
        <p:txBody>
          <a:bodyPr/>
          <a:lstStyle/>
          <a:p>
            <a:r>
              <a:rPr lang="en-US" dirty="0"/>
              <a:t>Who is your audience?</a:t>
            </a:r>
          </a:p>
        </p:txBody>
      </p:sp>
      <p:sp>
        <p:nvSpPr>
          <p:cNvPr id="3" name="Content Placeholder 2">
            <a:extLst>
              <a:ext uri="{FF2B5EF4-FFF2-40B4-BE49-F238E27FC236}">
                <a16:creationId xmlns:a16="http://schemas.microsoft.com/office/drawing/2014/main" id="{0CCE3D56-3FE0-C107-4866-9BB5EC6F42B5}"/>
              </a:ext>
            </a:extLst>
          </p:cNvPr>
          <p:cNvSpPr>
            <a:spLocks noGrp="1"/>
          </p:cNvSpPr>
          <p:nvPr>
            <p:ph idx="1"/>
          </p:nvPr>
        </p:nvSpPr>
        <p:spPr/>
        <p:txBody>
          <a:bodyPr/>
          <a:lstStyle/>
          <a:p>
            <a:r>
              <a:rPr lang="en-US" sz="2800" dirty="0"/>
              <a:t>Who is going to read it?</a:t>
            </a:r>
          </a:p>
          <a:p>
            <a:pPr lvl="1"/>
            <a:r>
              <a:rPr lang="en-US" sz="2800" dirty="0"/>
              <a:t>X-ray scientists same field</a:t>
            </a:r>
          </a:p>
          <a:p>
            <a:pPr lvl="1"/>
            <a:r>
              <a:rPr lang="en-US" sz="2800" dirty="0"/>
              <a:t>X-ray scientists different field</a:t>
            </a:r>
          </a:p>
          <a:p>
            <a:pPr lvl="1"/>
            <a:r>
              <a:rPr lang="en-US" sz="2800" dirty="0"/>
              <a:t>Non-experts outside of field</a:t>
            </a:r>
          </a:p>
          <a:p>
            <a:r>
              <a:rPr lang="en-US" sz="2800" dirty="0"/>
              <a:t>What are they going to do with it?</a:t>
            </a:r>
          </a:p>
          <a:p>
            <a:pPr lvl="1"/>
            <a:endParaRPr lang="en-US" sz="2200" dirty="0"/>
          </a:p>
          <a:p>
            <a:pPr lvl="1"/>
            <a:endParaRPr lang="en-US" sz="1800" dirty="0"/>
          </a:p>
        </p:txBody>
      </p:sp>
      <p:sp>
        <p:nvSpPr>
          <p:cNvPr id="4" name="Date Placeholder 3">
            <a:extLst>
              <a:ext uri="{FF2B5EF4-FFF2-40B4-BE49-F238E27FC236}">
                <a16:creationId xmlns:a16="http://schemas.microsoft.com/office/drawing/2014/main" id="{4F98F79F-659C-EF98-D274-DF230E2CC91C}"/>
              </a:ext>
            </a:extLst>
          </p:cNvPr>
          <p:cNvSpPr>
            <a:spLocks noGrp="1"/>
          </p:cNvSpPr>
          <p:nvPr>
            <p:ph type="dt" sz="half" idx="10"/>
          </p:nvPr>
        </p:nvSpPr>
        <p:spPr/>
        <p:txBody>
          <a:bodyPr/>
          <a:lstStyle/>
          <a:p>
            <a:fld id="{0715FD94-F92B-B84C-995B-F27939FA5AAE}" type="datetime1">
              <a:rPr lang="en-US" smtClean="0"/>
              <a:t>2/13/23</a:t>
            </a:fld>
            <a:endParaRPr lang="en-US"/>
          </a:p>
        </p:txBody>
      </p:sp>
    </p:spTree>
    <p:extLst>
      <p:ext uri="{BB962C8B-B14F-4D97-AF65-F5344CB8AC3E}">
        <p14:creationId xmlns:p14="http://schemas.microsoft.com/office/powerpoint/2010/main" val="424382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831BA54E-AF2F-B5CB-12DD-16ECD362DE50}"/>
              </a:ext>
            </a:extLst>
          </p:cNvPr>
          <p:cNvPicPr>
            <a:picLocks noGrp="1" noChangeAspect="1"/>
          </p:cNvPicPr>
          <p:nvPr>
            <p:ph idx="1"/>
          </p:nvPr>
        </p:nvPicPr>
        <p:blipFill>
          <a:blip r:embed="rId2"/>
          <a:stretch>
            <a:fillRect/>
          </a:stretch>
        </p:blipFill>
        <p:spPr>
          <a:xfrm>
            <a:off x="1327115" y="78565"/>
            <a:ext cx="9537770" cy="6582535"/>
          </a:xfrm>
        </p:spPr>
      </p:pic>
      <p:sp>
        <p:nvSpPr>
          <p:cNvPr id="4" name="Date Placeholder 3">
            <a:extLst>
              <a:ext uri="{FF2B5EF4-FFF2-40B4-BE49-F238E27FC236}">
                <a16:creationId xmlns:a16="http://schemas.microsoft.com/office/drawing/2014/main" id="{93451A35-69FD-0F6F-44DE-D2092BC8FFE1}"/>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67918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A78D-298B-8A61-FA89-B67580F40C26}"/>
              </a:ext>
            </a:extLst>
          </p:cNvPr>
          <p:cNvSpPr>
            <a:spLocks noGrp="1"/>
          </p:cNvSpPr>
          <p:nvPr>
            <p:ph type="title"/>
          </p:nvPr>
        </p:nvSpPr>
        <p:spPr/>
        <p:txBody>
          <a:bodyPr/>
          <a:lstStyle/>
          <a:p>
            <a:r>
              <a:rPr lang="en-US" dirty="0"/>
              <a:t>Layout of narrative</a:t>
            </a:r>
          </a:p>
        </p:txBody>
      </p:sp>
      <p:sp>
        <p:nvSpPr>
          <p:cNvPr id="4" name="Date Placeholder 3">
            <a:extLst>
              <a:ext uri="{FF2B5EF4-FFF2-40B4-BE49-F238E27FC236}">
                <a16:creationId xmlns:a16="http://schemas.microsoft.com/office/drawing/2014/main" id="{58EE2274-0793-FD8F-36A9-008198C38D5D}"/>
              </a:ext>
            </a:extLst>
          </p:cNvPr>
          <p:cNvSpPr>
            <a:spLocks noGrp="1"/>
          </p:cNvSpPr>
          <p:nvPr>
            <p:ph type="dt" sz="half" idx="10"/>
          </p:nvPr>
        </p:nvSpPr>
        <p:spPr/>
        <p:txBody>
          <a:bodyPr/>
          <a:lstStyle/>
          <a:p>
            <a:fld id="{3B0D39AE-2466-214B-ADB5-AF29E6980502}" type="datetime1">
              <a:rPr lang="en-US" smtClean="0"/>
              <a:t>2/13/23</a:t>
            </a:fld>
            <a:endParaRPr lang="en-US"/>
          </a:p>
        </p:txBody>
      </p:sp>
      <p:sp>
        <p:nvSpPr>
          <p:cNvPr id="7" name="TextBox 6">
            <a:extLst>
              <a:ext uri="{FF2B5EF4-FFF2-40B4-BE49-F238E27FC236}">
                <a16:creationId xmlns:a16="http://schemas.microsoft.com/office/drawing/2014/main" id="{109E28CD-FF4D-E879-943D-B04F0DD89478}"/>
              </a:ext>
            </a:extLst>
          </p:cNvPr>
          <p:cNvSpPr txBox="1"/>
          <p:nvPr/>
        </p:nvSpPr>
        <p:spPr>
          <a:xfrm>
            <a:off x="96818" y="1133302"/>
            <a:ext cx="11768866" cy="4883388"/>
          </a:xfrm>
          <a:prstGeom prst="rect">
            <a:avLst/>
          </a:prstGeom>
          <a:noFill/>
        </p:spPr>
        <p:txBody>
          <a:bodyPr wrap="square" rtlCol="0">
            <a:spAutoFit/>
          </a:bodyPr>
          <a:lstStyle/>
          <a:p>
            <a:endParaRPr lang="en-US" sz="2800" dirty="0">
              <a:latin typeface="Calibri" panose="020F0502020204030204" pitchFamily="34" charset="0"/>
              <a:cs typeface="Calibri" panose="020F0502020204030204" pitchFamily="34" charset="0"/>
            </a:endParaRPr>
          </a:p>
          <a:p>
            <a:pPr marL="742950" lvl="1" indent="-285750">
              <a:spcAft>
                <a:spcPts val="200"/>
              </a:spcAft>
              <a:buFont typeface="Arial" panose="020B0604020202020204" pitchFamily="34" charset="0"/>
              <a:buChar char="•"/>
            </a:pPr>
            <a:r>
              <a:rPr lang="en-US" sz="2800" dirty="0">
                <a:solidFill>
                  <a:srgbClr val="A4A3AC"/>
                </a:solidFill>
                <a:latin typeface="Calibri" panose="020F0502020204030204" pitchFamily="34" charset="0"/>
                <a:cs typeface="Calibri" panose="020F0502020204030204" pitchFamily="34" charset="0"/>
              </a:rPr>
              <a:t>Open with the </a:t>
            </a:r>
            <a:r>
              <a:rPr lang="en-US" sz="2800" u="sng" dirty="0">
                <a:solidFill>
                  <a:srgbClr val="A4A3AC"/>
                </a:solidFill>
                <a:latin typeface="Calibri" panose="020F0502020204030204" pitchFamily="34" charset="0"/>
                <a:cs typeface="Calibri" panose="020F0502020204030204" pitchFamily="34" charset="0"/>
              </a:rPr>
              <a:t>Science Goal </a:t>
            </a:r>
            <a:r>
              <a:rPr lang="en-US" sz="2800" dirty="0">
                <a:solidFill>
                  <a:srgbClr val="A4A3AC"/>
                </a:solidFill>
                <a:latin typeface="Calibri" panose="020F0502020204030204" pitchFamily="34" charset="0"/>
                <a:cs typeface="Calibri" panose="020F0502020204030204" pitchFamily="34" charset="0"/>
              </a:rPr>
              <a:t>and explain why it is important</a:t>
            </a:r>
            <a:endParaRPr lang="en-US" sz="2800" dirty="0">
              <a:latin typeface="Calibri" panose="020F0502020204030204" pitchFamily="34" charset="0"/>
              <a:cs typeface="Calibri" panose="020F0502020204030204" pitchFamily="34" charset="0"/>
            </a:endParaRPr>
          </a:p>
          <a:p>
            <a:pPr marL="1200150" lvl="2" indent="-285750">
              <a:spcAft>
                <a:spcPts val="2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Example: Understand black hole growth and its impact on the host galaxy</a:t>
            </a:r>
          </a:p>
          <a:p>
            <a:pPr marL="742950" lvl="1" indent="-285750">
              <a:spcAft>
                <a:spcPts val="200"/>
              </a:spcAft>
              <a:buFont typeface="Arial" panose="020B0604020202020204" pitchFamily="34" charset="0"/>
              <a:buChar char="•"/>
            </a:pPr>
            <a:r>
              <a:rPr lang="en-US" sz="2800" dirty="0">
                <a:solidFill>
                  <a:srgbClr val="A4A3AC"/>
                </a:solidFill>
                <a:latin typeface="Calibri" panose="020F0502020204030204" pitchFamily="34" charset="0"/>
                <a:cs typeface="Calibri" panose="020F0502020204030204" pitchFamily="34" charset="0"/>
              </a:rPr>
              <a:t>Then discuss the </a:t>
            </a:r>
            <a:r>
              <a:rPr lang="en-US" sz="2800" u="sng" dirty="0">
                <a:solidFill>
                  <a:srgbClr val="A4A3AC"/>
                </a:solidFill>
                <a:latin typeface="Calibri" panose="020F0502020204030204" pitchFamily="34" charset="0"/>
                <a:cs typeface="Calibri" panose="020F0502020204030204" pitchFamily="34" charset="0"/>
              </a:rPr>
              <a:t>Science Question</a:t>
            </a:r>
          </a:p>
          <a:p>
            <a:pPr marL="1200150" lvl="2" indent="-285750">
              <a:spcAft>
                <a:spcPts val="2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How do black holes acquire their spin?</a:t>
            </a:r>
          </a:p>
          <a:p>
            <a:pPr marL="742950" lvl="1" indent="-285750">
              <a:spcAft>
                <a:spcPts val="200"/>
              </a:spcAft>
              <a:buFont typeface="Arial" panose="020B0604020202020204" pitchFamily="34" charset="0"/>
              <a:buChar char="•"/>
            </a:pPr>
            <a:r>
              <a:rPr lang="en-US" sz="2800" dirty="0">
                <a:solidFill>
                  <a:srgbClr val="A4A3AC"/>
                </a:solidFill>
                <a:latin typeface="Calibri" panose="020F0502020204030204" pitchFamily="34" charset="0"/>
                <a:cs typeface="Calibri" panose="020F0502020204030204" pitchFamily="34" charset="0"/>
              </a:rPr>
              <a:t>Layout the </a:t>
            </a:r>
            <a:r>
              <a:rPr lang="en-US" sz="2800" u="sng" dirty="0">
                <a:solidFill>
                  <a:srgbClr val="A4A3AC"/>
                </a:solidFill>
                <a:latin typeface="Calibri" panose="020F0502020204030204" pitchFamily="34" charset="0"/>
                <a:cs typeface="Calibri" panose="020F0502020204030204" pitchFamily="34" charset="0"/>
              </a:rPr>
              <a:t>hypothesis and predictions</a:t>
            </a:r>
          </a:p>
          <a:p>
            <a:pPr marL="1371600" lvl="2" indent="-457200">
              <a:spcAft>
                <a:spcPts val="2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Low spin -&gt; mergers; high spin -&gt; through mergers</a:t>
            </a:r>
          </a:p>
          <a:p>
            <a:pPr marL="742950" lvl="1" indent="-285750">
              <a:spcAft>
                <a:spcPts val="200"/>
              </a:spcAft>
              <a:buFont typeface="Arial" panose="020B0604020202020204" pitchFamily="34" charset="0"/>
              <a:buChar char="•"/>
            </a:pPr>
            <a:r>
              <a:rPr lang="en-US" sz="2800" dirty="0">
                <a:solidFill>
                  <a:srgbClr val="A4A3AC"/>
                </a:solidFill>
                <a:latin typeface="Calibri" panose="020F0502020204030204" pitchFamily="34" charset="0"/>
                <a:cs typeface="Calibri" panose="020F0502020204030204" pitchFamily="34" charset="0"/>
              </a:rPr>
              <a:t>Finish with the </a:t>
            </a:r>
            <a:r>
              <a:rPr lang="en-US" sz="2800" u="sng" dirty="0">
                <a:solidFill>
                  <a:srgbClr val="A4A3AC"/>
                </a:solidFill>
                <a:latin typeface="Calibri" panose="020F0502020204030204" pitchFamily="34" charset="0"/>
                <a:cs typeface="Calibri" panose="020F0502020204030204" pitchFamily="34" charset="0"/>
              </a:rPr>
              <a:t>Objective</a:t>
            </a:r>
          </a:p>
          <a:p>
            <a:pPr marL="1200150" lvl="2" indent="-285750">
              <a:spcAft>
                <a:spcPts val="2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Measure the spin of 5 SMBHs</a:t>
            </a:r>
          </a:p>
          <a:p>
            <a:pPr marL="7429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18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dirty="0"/>
              <a:t>Conference Abstracts</a:t>
            </a:r>
            <a:endParaRPr lang="en-US" sz="6400" kern="1200" dirty="0">
              <a:solidFill>
                <a:schemeClr val="tx1"/>
              </a:solidFill>
              <a:latin typeface="+mj-lt"/>
              <a:ea typeface="+mj-ea"/>
              <a:cs typeface="+mj-cs"/>
            </a:endParaRPr>
          </a:p>
        </p:txBody>
      </p:sp>
    </p:spTree>
    <p:extLst>
      <p:ext uri="{BB962C8B-B14F-4D97-AF65-F5344CB8AC3E}">
        <p14:creationId xmlns:p14="http://schemas.microsoft.com/office/powerpoint/2010/main" val="177232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7FBB-4E04-5FE5-8F2B-4F35BDC96DEA}"/>
              </a:ext>
            </a:extLst>
          </p:cNvPr>
          <p:cNvSpPr>
            <a:spLocks noGrp="1"/>
          </p:cNvSpPr>
          <p:nvPr>
            <p:ph type="title"/>
          </p:nvPr>
        </p:nvSpPr>
        <p:spPr/>
        <p:txBody>
          <a:bodyPr/>
          <a:lstStyle/>
          <a:p>
            <a:r>
              <a:rPr lang="en-US" dirty="0"/>
              <a:t>Abstract for conferences</a:t>
            </a:r>
          </a:p>
        </p:txBody>
      </p:sp>
      <p:sp>
        <p:nvSpPr>
          <p:cNvPr id="3" name="Content Placeholder 2">
            <a:extLst>
              <a:ext uri="{FF2B5EF4-FFF2-40B4-BE49-F238E27FC236}">
                <a16:creationId xmlns:a16="http://schemas.microsoft.com/office/drawing/2014/main" id="{A011A859-2850-47F1-33E0-8C9F3B12CE26}"/>
              </a:ext>
            </a:extLst>
          </p:cNvPr>
          <p:cNvSpPr>
            <a:spLocks noGrp="1"/>
          </p:cNvSpPr>
          <p:nvPr>
            <p:ph idx="1"/>
          </p:nvPr>
        </p:nvSpPr>
        <p:spPr>
          <a:xfrm>
            <a:off x="549538" y="1299338"/>
            <a:ext cx="11090274" cy="4869538"/>
          </a:xfrm>
        </p:spPr>
        <p:txBody>
          <a:bodyPr>
            <a:normAutofit fontScale="92500"/>
          </a:bodyPr>
          <a:lstStyle/>
          <a:p>
            <a:r>
              <a:rPr lang="en-US" sz="2800" dirty="0"/>
              <a:t>How large is the conference?</a:t>
            </a:r>
          </a:p>
          <a:p>
            <a:pPr lvl="1"/>
            <a:r>
              <a:rPr lang="en-US" sz="2200" dirty="0"/>
              <a:t>Workshop: 40 – 100</a:t>
            </a:r>
          </a:p>
          <a:p>
            <a:pPr lvl="1"/>
            <a:r>
              <a:rPr lang="en-US" sz="2200" dirty="0"/>
              <a:t>Science topical meeting: 100 – 200</a:t>
            </a:r>
          </a:p>
          <a:p>
            <a:pPr lvl="1"/>
            <a:r>
              <a:rPr lang="en-US" sz="2200" dirty="0"/>
              <a:t>Divisional meetings (HEAD): 200 - 500</a:t>
            </a:r>
          </a:p>
          <a:p>
            <a:pPr lvl="1"/>
            <a:r>
              <a:rPr lang="en-US" sz="2200" dirty="0"/>
              <a:t>Societal meetings (AAS, COSPAR, IAU):  1000 &lt; </a:t>
            </a:r>
          </a:p>
          <a:p>
            <a:r>
              <a:rPr lang="en-US" sz="2800" dirty="0"/>
              <a:t>Science Organizing Committee  (SOC) picks the talks out of the abstracts</a:t>
            </a:r>
          </a:p>
          <a:p>
            <a:r>
              <a:rPr lang="en-US" sz="2800" dirty="0"/>
              <a:t>They may not be specialists in your field, or even in the same wavelength band</a:t>
            </a:r>
          </a:p>
          <a:p>
            <a:r>
              <a:rPr lang="en-US" sz="2800" dirty="0"/>
              <a:t>Responsibility of organizer and selection committee to give the audience something interesting to listen to</a:t>
            </a:r>
          </a:p>
        </p:txBody>
      </p:sp>
      <p:sp>
        <p:nvSpPr>
          <p:cNvPr id="4" name="Date Placeholder 3">
            <a:extLst>
              <a:ext uri="{FF2B5EF4-FFF2-40B4-BE49-F238E27FC236}">
                <a16:creationId xmlns:a16="http://schemas.microsoft.com/office/drawing/2014/main" id="{2BBD7973-7AEC-CDD2-800B-3C13B4B6ACCD}"/>
              </a:ext>
            </a:extLst>
          </p:cNvPr>
          <p:cNvSpPr>
            <a:spLocks noGrp="1"/>
          </p:cNvSpPr>
          <p:nvPr>
            <p:ph type="dt" sz="half" idx="10"/>
          </p:nvPr>
        </p:nvSpPr>
        <p:spPr/>
        <p:txBody>
          <a:bodyPr/>
          <a:lstStyle/>
          <a:p>
            <a:fld id="{8FBF9D49-1DEB-0D45-A9B1-634EEAAB3931}" type="datetime1">
              <a:rPr lang="en-US" smtClean="0"/>
              <a:t>2/13/23</a:t>
            </a:fld>
            <a:endParaRPr lang="en-US"/>
          </a:p>
        </p:txBody>
      </p:sp>
    </p:spTree>
    <p:extLst>
      <p:ext uri="{BB962C8B-B14F-4D97-AF65-F5344CB8AC3E}">
        <p14:creationId xmlns:p14="http://schemas.microsoft.com/office/powerpoint/2010/main" val="43582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F25F-E9BC-369B-8717-5BE7CEA1AD6F}"/>
              </a:ext>
            </a:extLst>
          </p:cNvPr>
          <p:cNvSpPr>
            <a:spLocks noGrp="1"/>
          </p:cNvSpPr>
          <p:nvPr>
            <p:ph type="title"/>
          </p:nvPr>
        </p:nvSpPr>
        <p:spPr>
          <a:xfrm>
            <a:off x="636924" y="624575"/>
            <a:ext cx="11091600" cy="1332000"/>
          </a:xfrm>
        </p:spPr>
        <p:txBody>
          <a:bodyPr/>
          <a:lstStyle/>
          <a:p>
            <a:r>
              <a:rPr lang="en-US" dirty="0"/>
              <a:t>Abstract Layout</a:t>
            </a:r>
          </a:p>
        </p:txBody>
      </p:sp>
      <p:sp>
        <p:nvSpPr>
          <p:cNvPr id="4" name="Date Placeholder 3">
            <a:extLst>
              <a:ext uri="{FF2B5EF4-FFF2-40B4-BE49-F238E27FC236}">
                <a16:creationId xmlns:a16="http://schemas.microsoft.com/office/drawing/2014/main" id="{C8907EBE-2797-862D-97A0-1FC4849F0A41}"/>
              </a:ext>
            </a:extLst>
          </p:cNvPr>
          <p:cNvSpPr>
            <a:spLocks noGrp="1"/>
          </p:cNvSpPr>
          <p:nvPr>
            <p:ph type="dt" sz="half" idx="10"/>
          </p:nvPr>
        </p:nvSpPr>
        <p:spPr/>
        <p:txBody>
          <a:bodyPr/>
          <a:lstStyle/>
          <a:p>
            <a:fld id="{4F852113-023F-5445-B746-4EDE6CCC6B82}" type="datetime1">
              <a:rPr lang="en-US" smtClean="0"/>
              <a:t>2/13/23</a:t>
            </a:fld>
            <a:endParaRPr lang="en-US"/>
          </a:p>
        </p:txBody>
      </p:sp>
      <p:sp>
        <p:nvSpPr>
          <p:cNvPr id="7" name="Rectangle 6">
            <a:extLst>
              <a:ext uri="{FF2B5EF4-FFF2-40B4-BE49-F238E27FC236}">
                <a16:creationId xmlns:a16="http://schemas.microsoft.com/office/drawing/2014/main" id="{03EE53DA-2B0A-8D00-5FE7-8A5032A7F194}"/>
              </a:ext>
            </a:extLst>
          </p:cNvPr>
          <p:cNvSpPr/>
          <p:nvPr/>
        </p:nvSpPr>
        <p:spPr>
          <a:xfrm>
            <a:off x="731520" y="2205318"/>
            <a:ext cx="5593976" cy="817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Introduce topic: clusters, binaries, pulsars, theoretical, etc.</a:t>
            </a:r>
          </a:p>
        </p:txBody>
      </p:sp>
      <p:sp>
        <p:nvSpPr>
          <p:cNvPr id="8" name="Rectangle 7">
            <a:extLst>
              <a:ext uri="{FF2B5EF4-FFF2-40B4-BE49-F238E27FC236}">
                <a16:creationId xmlns:a16="http://schemas.microsoft.com/office/drawing/2014/main" id="{149DBDA1-F213-E63F-63F7-3CA75D8CD445}"/>
              </a:ext>
            </a:extLst>
          </p:cNvPr>
          <p:cNvSpPr/>
          <p:nvPr/>
        </p:nvSpPr>
        <p:spPr>
          <a:xfrm>
            <a:off x="731520" y="3096306"/>
            <a:ext cx="5593976" cy="8175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chemeClr val="bg1"/>
                </a:solidFill>
              </a:rPr>
              <a:t>Object and problem </a:t>
            </a:r>
          </a:p>
        </p:txBody>
      </p:sp>
      <p:sp>
        <p:nvSpPr>
          <p:cNvPr id="9" name="Rectangle 8">
            <a:extLst>
              <a:ext uri="{FF2B5EF4-FFF2-40B4-BE49-F238E27FC236}">
                <a16:creationId xmlns:a16="http://schemas.microsoft.com/office/drawing/2014/main" id="{81B99FF9-5BA3-D343-B4D6-7F7CD8A00479}"/>
              </a:ext>
            </a:extLst>
          </p:cNvPr>
          <p:cNvSpPr/>
          <p:nvPr/>
        </p:nvSpPr>
        <p:spPr>
          <a:xfrm>
            <a:off x="731520" y="4001265"/>
            <a:ext cx="5593976" cy="8175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solidFill>
                  <a:schemeClr val="bg1"/>
                </a:solidFill>
              </a:rPr>
              <a:t>Result/findings</a:t>
            </a:r>
          </a:p>
        </p:txBody>
      </p:sp>
      <p:sp>
        <p:nvSpPr>
          <p:cNvPr id="10" name="TextBox 9">
            <a:extLst>
              <a:ext uri="{FF2B5EF4-FFF2-40B4-BE49-F238E27FC236}">
                <a16:creationId xmlns:a16="http://schemas.microsoft.com/office/drawing/2014/main" id="{E10589F1-30BE-9EA9-5D7E-E58E62B43F56}"/>
              </a:ext>
            </a:extLst>
          </p:cNvPr>
          <p:cNvSpPr txBox="1"/>
          <p:nvPr/>
        </p:nvSpPr>
        <p:spPr>
          <a:xfrm>
            <a:off x="6784619" y="1703103"/>
            <a:ext cx="507030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Do not copy the abstract from a paper – often too detailed</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Avoid numbers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Do not have multiple paragraphs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4 – 8 sentences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Keep the reader in suspense, tease them, make them want to hear more!</a:t>
            </a:r>
          </a:p>
        </p:txBody>
      </p:sp>
    </p:spTree>
    <p:extLst>
      <p:ext uri="{BB962C8B-B14F-4D97-AF65-F5344CB8AC3E}">
        <p14:creationId xmlns:p14="http://schemas.microsoft.com/office/powerpoint/2010/main" val="203553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9D89-4BCB-5163-E0D7-092CC0660A24}"/>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a16="http://schemas.microsoft.com/office/drawing/2014/main" id="{1CDA9790-CBDD-8221-0852-B5B6387206E1}"/>
              </a:ext>
            </a:extLst>
          </p:cNvPr>
          <p:cNvSpPr>
            <a:spLocks noGrp="1"/>
          </p:cNvSpPr>
          <p:nvPr>
            <p:ph idx="1"/>
          </p:nvPr>
        </p:nvSpPr>
        <p:spPr>
          <a:xfrm>
            <a:off x="550863" y="1312433"/>
            <a:ext cx="11090274" cy="4780391"/>
          </a:xfrm>
        </p:spPr>
        <p:txBody>
          <a:bodyPr/>
          <a:lstStyle/>
          <a:p>
            <a:pPr marL="0" indent="0">
              <a:buNone/>
            </a:pPr>
            <a:r>
              <a:rPr lang="en-US" sz="1600" dirty="0"/>
              <a:t>The Complete Local-Volume Groups Sample (</a:t>
            </a:r>
            <a:r>
              <a:rPr lang="en-US" sz="1600" dirty="0" err="1"/>
              <a:t>CLoGS</a:t>
            </a:r>
            <a:r>
              <a:rPr lang="en-US" sz="1600" dirty="0"/>
              <a:t>) was created in response to the lack of unbiased galaxy group samples and is designed to avoid the selection biases generally present particularly in X-ray selected samples (strongly biased in favor of the X-ray bright, centrally-concentrated cool-core systems). This statistically-complete sample of 53 groups within 80 </a:t>
            </a:r>
            <a:r>
              <a:rPr lang="en-US" sz="1600" dirty="0" err="1"/>
              <a:t>Mpc</a:t>
            </a:r>
            <a:r>
              <a:rPr lang="en-US" sz="1600" dirty="0"/>
              <a:t> is intended to serve as a representative survey of groups in the local Universe. In addition to X-ray data from Chandra and XMM (100% complete at this point, using both archival and new observations), we have added GMRT radio continuum observations (at 235 and 610 MHz, complete for the entire sample) and IRAM 30 m and APEX telescope observations of CO(1-0) and CO(2-1) lines (complete for the group-dominant early-type galaxies in the sample). We find that 14 of the 26 high-richness groups are X-ray bright, and that ∼53–65 per cent of the X-ray bright groups have cool cores, a somewhat lower fraction than found by previous archival surveys. Approximately 30 per cent of the X-ray bright groups show evidence of recent dynamical interactions (mergers or sloshing), and ∼35 per cent of their dominant early-type galaxies host active galactic nuclei with radio jets. In the 26 high-richness groups, 92% of the dominant galaxies host detected radio sources, with a four order-of-magnitude range in luminosities. Roughly half are point-like, with another quarter hosting jets and most of the rest showing a diffuse morphology. Jet sources are more common in X-ray bright groups, with radio non-detections found only in X-ray faint systems. We find that central AGN are not always in balance with cooling, but may instead produce powerful periodic bursts of feedback heating. Of the 53 </a:t>
            </a:r>
            <a:r>
              <a:rPr lang="en-US" sz="1600" dirty="0" err="1"/>
              <a:t>CLoGS</a:t>
            </a:r>
            <a:r>
              <a:rPr lang="en-US" sz="1600" dirty="0"/>
              <a:t> dominant galaxies, 21 are detected in CO and we confirm our previous findings that they have low star formation rates (0.01–1 </a:t>
            </a:r>
            <a:r>
              <a:rPr lang="en-US" sz="1600" dirty="0" err="1"/>
              <a:t>Msun</a:t>
            </a:r>
            <a:r>
              <a:rPr lang="en-US" sz="1600" dirty="0"/>
              <a:t>/</a:t>
            </a:r>
            <a:r>
              <a:rPr lang="en-US" sz="1600" dirty="0" err="1"/>
              <a:t>yr</a:t>
            </a:r>
            <a:r>
              <a:rPr lang="en-US" sz="1600" dirty="0"/>
              <a:t>) but short depletion times (&lt;1 </a:t>
            </a:r>
            <a:r>
              <a:rPr lang="en-US" sz="1600" dirty="0" err="1"/>
              <a:t>Gyr</a:t>
            </a:r>
            <a:r>
              <a:rPr lang="en-US" sz="1600" dirty="0"/>
              <a:t>) implying rapid replenishment of their gas reservoirs. A much higher fraction of our group-dominant galaxies (~60%) are AGN-dominated than is the case for the general population of ellipticals. </a:t>
            </a:r>
          </a:p>
        </p:txBody>
      </p:sp>
      <p:sp>
        <p:nvSpPr>
          <p:cNvPr id="4" name="Date Placeholder 3">
            <a:extLst>
              <a:ext uri="{FF2B5EF4-FFF2-40B4-BE49-F238E27FC236}">
                <a16:creationId xmlns:a16="http://schemas.microsoft.com/office/drawing/2014/main" id="{E3F46E00-7F3F-0589-D712-D752B8902476}"/>
              </a:ext>
            </a:extLst>
          </p:cNvPr>
          <p:cNvSpPr>
            <a:spLocks noGrp="1"/>
          </p:cNvSpPr>
          <p:nvPr>
            <p:ph type="dt" sz="half" idx="10"/>
          </p:nvPr>
        </p:nvSpPr>
        <p:spPr/>
        <p:txBody>
          <a:bodyPr/>
          <a:lstStyle/>
          <a:p>
            <a:fld id="{3D9231F6-E57B-BC48-8B3D-ADD7F1B25A0D}" type="datetime1">
              <a:rPr lang="en-US" smtClean="0"/>
              <a:t>2/13/23</a:t>
            </a:fld>
            <a:endParaRPr lang="en-US"/>
          </a:p>
        </p:txBody>
      </p:sp>
    </p:spTree>
    <p:extLst>
      <p:ext uri="{BB962C8B-B14F-4D97-AF65-F5344CB8AC3E}">
        <p14:creationId xmlns:p14="http://schemas.microsoft.com/office/powerpoint/2010/main" val="251730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75559" y="1873404"/>
            <a:ext cx="9000000" cy="2986234"/>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What is a proposal?</a:t>
            </a:r>
            <a:br>
              <a:rPr lang="en-US" sz="6400" kern="1200" dirty="0">
                <a:solidFill>
                  <a:schemeClr val="tx1"/>
                </a:solidFill>
                <a:latin typeface="+mj-lt"/>
                <a:ea typeface="+mj-ea"/>
                <a:cs typeface="+mj-cs"/>
              </a:rPr>
            </a:br>
            <a:br>
              <a:rPr lang="en-US" sz="6400" kern="1200" dirty="0">
                <a:solidFill>
                  <a:schemeClr val="tx1"/>
                </a:solidFill>
                <a:latin typeface="+mj-lt"/>
                <a:ea typeface="+mj-ea"/>
                <a:cs typeface="+mj-cs"/>
              </a:rPr>
            </a:br>
            <a:r>
              <a:rPr lang="en-US" sz="6400" kern="1200" dirty="0">
                <a:solidFill>
                  <a:schemeClr val="tx1"/>
                </a:solidFill>
                <a:latin typeface="+mj-lt"/>
                <a:ea typeface="+mj-ea"/>
                <a:cs typeface="+mj-cs"/>
              </a:rPr>
              <a:t>Sellin</a:t>
            </a:r>
            <a:r>
              <a:rPr lang="en-US" dirty="0"/>
              <a:t>g your science, ideas,  and project</a:t>
            </a:r>
            <a:endParaRPr lang="en-US" sz="6400" kern="1200" dirty="0">
              <a:solidFill>
                <a:schemeClr val="tx1"/>
              </a:solidFill>
              <a:latin typeface="+mj-lt"/>
              <a:ea typeface="+mj-ea"/>
              <a:cs typeface="+mj-cs"/>
            </a:endParaRPr>
          </a:p>
        </p:txBody>
      </p:sp>
    </p:spTree>
    <p:extLst>
      <p:ext uri="{BB962C8B-B14F-4D97-AF65-F5344CB8AC3E}">
        <p14:creationId xmlns:p14="http://schemas.microsoft.com/office/powerpoint/2010/main" val="232330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806C-EE00-0EDC-E431-316202A55F3A}"/>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95456D22-D0F1-A8A9-83CE-F330C8733CC3}"/>
              </a:ext>
            </a:extLst>
          </p:cNvPr>
          <p:cNvSpPr>
            <a:spLocks noGrp="1"/>
          </p:cNvSpPr>
          <p:nvPr>
            <p:ph idx="1"/>
          </p:nvPr>
        </p:nvSpPr>
        <p:spPr>
          <a:xfrm>
            <a:off x="550863" y="1331611"/>
            <a:ext cx="11090274" cy="4488276"/>
          </a:xfrm>
        </p:spPr>
        <p:txBody>
          <a:bodyPr>
            <a:normAutofit/>
          </a:bodyPr>
          <a:lstStyle/>
          <a:p>
            <a:pPr marL="0" indent="0">
              <a:buNone/>
            </a:pPr>
            <a:r>
              <a:rPr lang="en-US" sz="1600" dirty="0">
                <a:solidFill>
                  <a:schemeClr val="tx1">
                    <a:lumMod val="95000"/>
                    <a:alpha val="60000"/>
                  </a:schemeClr>
                </a:solidFill>
              </a:rPr>
              <a:t>There is observational evidence that the X-ray continuum source that creates the broad fluorescent emission lines in some </a:t>
            </a:r>
            <a:r>
              <a:rPr lang="en-US" sz="1600" dirty="0" err="1">
                <a:solidFill>
                  <a:schemeClr val="tx1">
                    <a:lumMod val="95000"/>
                    <a:alpha val="60000"/>
                  </a:schemeClr>
                </a:solidFill>
              </a:rPr>
              <a:t>Seyfert</a:t>
            </a:r>
            <a:r>
              <a:rPr lang="en-US" sz="1600" dirty="0">
                <a:solidFill>
                  <a:schemeClr val="tx1">
                    <a:lumMod val="95000"/>
                    <a:alpha val="60000"/>
                  </a:schemeClr>
                </a:solidFill>
              </a:rPr>
              <a:t> Galaxies may be compact and located at a few gravitational radii above the black hole</a:t>
            </a:r>
            <a:r>
              <a:rPr lang="en-US" sz="1600" dirty="0"/>
              <a:t>. We consider the possibility that the compact X-ray emitting source may be powered by small scale flux tubes near the black hole that are attached to the orbiting accretion disk. Using three dimensional, time dependent force-free simulations, we find that the field linking the black hole and the disk can get twisted up by the differential rotation to try to form a magnetic tower. When the confinement provided by the field from the outer disk is strong, the forming magnetic tower can quickly become kink unstable, which leads to continuous reconnection and dissipates most of the extracted rotational energy relatively close to the black hole. Such a process may be able to heat up the plasma and produce strong X-ray emission. We estimate the energy dissipation rate and discuss its astrophysical implications. </a:t>
            </a:r>
          </a:p>
          <a:p>
            <a:pPr marL="0" indent="0">
              <a:buNone/>
            </a:pPr>
            <a:endParaRPr lang="en-US" sz="1600" dirty="0"/>
          </a:p>
          <a:p>
            <a:pPr marL="0" indent="0">
              <a:buNone/>
            </a:pPr>
            <a:r>
              <a:rPr lang="en-US" sz="2400" dirty="0"/>
              <a:t>Javier Garcia, selected abstract</a:t>
            </a:r>
          </a:p>
        </p:txBody>
      </p:sp>
      <p:sp>
        <p:nvSpPr>
          <p:cNvPr id="4" name="Date Placeholder 3">
            <a:extLst>
              <a:ext uri="{FF2B5EF4-FFF2-40B4-BE49-F238E27FC236}">
                <a16:creationId xmlns:a16="http://schemas.microsoft.com/office/drawing/2014/main" id="{21C43536-FF19-B30C-5D09-87B33BAFC291}"/>
              </a:ext>
            </a:extLst>
          </p:cNvPr>
          <p:cNvSpPr>
            <a:spLocks noGrp="1"/>
          </p:cNvSpPr>
          <p:nvPr>
            <p:ph type="dt" sz="half" idx="10"/>
          </p:nvPr>
        </p:nvSpPr>
        <p:spPr/>
        <p:txBody>
          <a:bodyPr/>
          <a:lstStyle/>
          <a:p>
            <a:fld id="{3649662B-3A29-B14E-94A7-07164BB6C636}" type="datetime1">
              <a:rPr lang="en-US" smtClean="0"/>
              <a:t>2/13/23</a:t>
            </a:fld>
            <a:endParaRPr lang="en-US"/>
          </a:p>
        </p:txBody>
      </p:sp>
    </p:spTree>
    <p:extLst>
      <p:ext uri="{BB962C8B-B14F-4D97-AF65-F5344CB8AC3E}">
        <p14:creationId xmlns:p14="http://schemas.microsoft.com/office/powerpoint/2010/main" val="3955853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Proposals to </a:t>
            </a:r>
            <a:r>
              <a:rPr lang="en-US" dirty="0"/>
              <a:t>observatories and grants</a:t>
            </a:r>
            <a:endParaRPr lang="en-US" sz="6400" kern="1200" dirty="0">
              <a:solidFill>
                <a:schemeClr val="tx1"/>
              </a:solidFill>
              <a:latin typeface="+mj-lt"/>
              <a:ea typeface="+mj-ea"/>
              <a:cs typeface="+mj-cs"/>
            </a:endParaRPr>
          </a:p>
        </p:txBody>
      </p:sp>
    </p:spTree>
    <p:extLst>
      <p:ext uri="{BB962C8B-B14F-4D97-AF65-F5344CB8AC3E}">
        <p14:creationId xmlns:p14="http://schemas.microsoft.com/office/powerpoint/2010/main" val="223691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9275-829E-1AE5-777B-28BEC32C0FE8}"/>
              </a:ext>
            </a:extLst>
          </p:cNvPr>
          <p:cNvSpPr>
            <a:spLocks noGrp="1"/>
          </p:cNvSpPr>
          <p:nvPr>
            <p:ph type="title"/>
          </p:nvPr>
        </p:nvSpPr>
        <p:spPr/>
        <p:txBody>
          <a:bodyPr/>
          <a:lstStyle/>
          <a:p>
            <a:r>
              <a:rPr lang="en-US" dirty="0"/>
              <a:t>Observatory Proposals</a:t>
            </a:r>
          </a:p>
        </p:txBody>
      </p:sp>
      <p:sp>
        <p:nvSpPr>
          <p:cNvPr id="3" name="Content Placeholder 2">
            <a:extLst>
              <a:ext uri="{FF2B5EF4-FFF2-40B4-BE49-F238E27FC236}">
                <a16:creationId xmlns:a16="http://schemas.microsoft.com/office/drawing/2014/main" id="{E8FB6ED3-425D-2C01-E323-3BC8B42B795D}"/>
              </a:ext>
            </a:extLst>
          </p:cNvPr>
          <p:cNvSpPr>
            <a:spLocks noGrp="1"/>
          </p:cNvSpPr>
          <p:nvPr>
            <p:ph idx="1"/>
          </p:nvPr>
        </p:nvSpPr>
        <p:spPr>
          <a:xfrm>
            <a:off x="550863" y="1355465"/>
            <a:ext cx="11090274" cy="4737360"/>
          </a:xfrm>
        </p:spPr>
        <p:txBody>
          <a:bodyPr/>
          <a:lstStyle/>
          <a:p>
            <a:r>
              <a:rPr lang="en-US" sz="2400" dirty="0">
                <a:solidFill>
                  <a:schemeClr val="tx1"/>
                </a:solidFill>
              </a:rPr>
              <a:t>NASA AO (Announcement of Opportunity)</a:t>
            </a:r>
          </a:p>
          <a:p>
            <a:pPr lvl="1"/>
            <a:r>
              <a:rPr lang="en-US" sz="1600" b="1" dirty="0">
                <a:solidFill>
                  <a:schemeClr val="tx1"/>
                </a:solidFill>
                <a:hlinkClick r:id="rId2">
                  <a:extLst>
                    <a:ext uri="{A12FA001-AC4F-418D-AE19-62706E023703}">
                      <ahyp:hlinkClr xmlns:ahyp="http://schemas.microsoft.com/office/drawing/2018/hyperlinkcolor" val="tx"/>
                    </a:ext>
                  </a:extLst>
                </a:hlinkClick>
              </a:rPr>
              <a:t>NuSTAR: https://heasarc.gsfc.nasa.gov/docs/nustar/nustar_prop.html</a:t>
            </a:r>
            <a:endParaRPr lang="en-US" sz="1600" b="1" dirty="0">
              <a:solidFill>
                <a:schemeClr val="tx1"/>
              </a:solidFill>
            </a:endParaRPr>
          </a:p>
          <a:p>
            <a:pPr lvl="2"/>
            <a:r>
              <a:rPr lang="en-US" sz="1600" b="1" dirty="0">
                <a:solidFill>
                  <a:schemeClr val="tx1"/>
                </a:solidFill>
              </a:rPr>
              <a:t>January 2024</a:t>
            </a:r>
          </a:p>
          <a:p>
            <a:pPr lvl="1"/>
            <a:r>
              <a:rPr lang="en-US" sz="1600" b="1" dirty="0">
                <a:solidFill>
                  <a:schemeClr val="tx1"/>
                </a:solidFill>
                <a:hlinkClick r:id="rId3">
                  <a:extLst>
                    <a:ext uri="{A12FA001-AC4F-418D-AE19-62706E023703}">
                      <ahyp:hlinkClr xmlns:ahyp="http://schemas.microsoft.com/office/drawing/2018/hyperlinkcolor" val="tx"/>
                    </a:ext>
                  </a:extLst>
                </a:hlinkClick>
              </a:rPr>
              <a:t>Nicer: https://heasarc.gsfc.nasa.gov/docs/nicer/proposals/index.html</a:t>
            </a:r>
            <a:endParaRPr lang="en-US" sz="1600" b="1" dirty="0">
              <a:solidFill>
                <a:schemeClr val="tx1"/>
              </a:solidFill>
            </a:endParaRPr>
          </a:p>
          <a:p>
            <a:pPr lvl="2"/>
            <a:r>
              <a:rPr lang="en-US" sz="1600" b="1" dirty="0">
                <a:solidFill>
                  <a:schemeClr val="tx1"/>
                </a:solidFill>
              </a:rPr>
              <a:t>September 2023</a:t>
            </a:r>
          </a:p>
          <a:p>
            <a:pPr lvl="1"/>
            <a:r>
              <a:rPr lang="en-US" sz="1600" b="1" dirty="0">
                <a:solidFill>
                  <a:schemeClr val="tx1"/>
                </a:solidFill>
                <a:hlinkClick r:id="rId4">
                  <a:extLst>
                    <a:ext uri="{A12FA001-AC4F-418D-AE19-62706E023703}">
                      <ahyp:hlinkClr xmlns:ahyp="http://schemas.microsoft.com/office/drawing/2018/hyperlinkcolor" val="tx"/>
                    </a:ext>
                  </a:extLst>
                </a:hlinkClick>
              </a:rPr>
              <a:t>Chandra: https://cxc.harvard.edu/proposer/</a:t>
            </a:r>
            <a:endParaRPr lang="en-US" sz="1600" b="1" dirty="0">
              <a:solidFill>
                <a:schemeClr val="tx1"/>
              </a:solidFill>
            </a:endParaRPr>
          </a:p>
          <a:p>
            <a:pPr lvl="2"/>
            <a:r>
              <a:rPr lang="en-US" sz="1600" b="1" i="0" dirty="0">
                <a:solidFill>
                  <a:schemeClr val="tx1"/>
                </a:solidFill>
                <a:effectLst/>
                <a:latin typeface="Arial" panose="020B0604020202020204" pitchFamily="34" charset="0"/>
              </a:rPr>
              <a:t>The Cycle 25 deadline is 15 March 2023 at 6pm</a:t>
            </a:r>
          </a:p>
          <a:p>
            <a:r>
              <a:rPr lang="en-US" b="1" dirty="0">
                <a:solidFill>
                  <a:schemeClr val="tx1"/>
                </a:solidFill>
                <a:latin typeface="Arial" panose="020B0604020202020204" pitchFamily="34" charset="0"/>
              </a:rPr>
              <a:t>ESA XMM</a:t>
            </a:r>
            <a:endParaRPr lang="en-US" b="1" i="0" dirty="0">
              <a:solidFill>
                <a:schemeClr val="tx1"/>
              </a:solidFill>
              <a:effectLst/>
              <a:latin typeface="Arial" panose="020B0604020202020204" pitchFamily="34" charset="0"/>
            </a:endParaRPr>
          </a:p>
          <a:p>
            <a:pPr lvl="1"/>
            <a:r>
              <a:rPr lang="en-US" sz="1600" b="1" dirty="0">
                <a:solidFill>
                  <a:schemeClr val="tx1"/>
                </a:solidFill>
                <a:hlinkClick r:id="rId5">
                  <a:extLst>
                    <a:ext uri="{A12FA001-AC4F-418D-AE19-62706E023703}">
                      <ahyp:hlinkClr xmlns:ahyp="http://schemas.microsoft.com/office/drawing/2018/hyperlinkcolor" val="tx"/>
                    </a:ext>
                  </a:extLst>
                </a:hlinkClick>
              </a:rPr>
              <a:t>https://www.cosmos.esa.int/web/xmm-newton/ao22</a:t>
            </a:r>
            <a:endParaRPr lang="en-US" sz="1600" b="1" dirty="0">
              <a:solidFill>
                <a:schemeClr val="tx1"/>
              </a:solidFill>
              <a:latin typeface="Arial" panose="020B0604020202020204" pitchFamily="34" charset="0"/>
            </a:endParaRPr>
          </a:p>
          <a:p>
            <a:pPr lvl="2"/>
            <a:r>
              <a:rPr lang="en-US" sz="1600" b="1" dirty="0">
                <a:solidFill>
                  <a:schemeClr val="tx1"/>
                </a:solidFill>
                <a:latin typeface="Arial" panose="020B0604020202020204" pitchFamily="34" charset="0"/>
              </a:rPr>
              <a:t>October 2023</a:t>
            </a:r>
            <a:endParaRPr lang="en-US" sz="1600" b="1" dirty="0">
              <a:solidFill>
                <a:schemeClr val="tx1"/>
              </a:solidFill>
            </a:endParaRPr>
          </a:p>
        </p:txBody>
      </p:sp>
      <p:sp>
        <p:nvSpPr>
          <p:cNvPr id="4" name="Date Placeholder 3">
            <a:extLst>
              <a:ext uri="{FF2B5EF4-FFF2-40B4-BE49-F238E27FC236}">
                <a16:creationId xmlns:a16="http://schemas.microsoft.com/office/drawing/2014/main" id="{AAB4CA7A-047E-E8F2-8249-7543191155A4}"/>
              </a:ext>
            </a:extLst>
          </p:cNvPr>
          <p:cNvSpPr>
            <a:spLocks noGrp="1"/>
          </p:cNvSpPr>
          <p:nvPr>
            <p:ph type="dt" sz="half" idx="10"/>
          </p:nvPr>
        </p:nvSpPr>
        <p:spPr/>
        <p:txBody>
          <a:bodyPr/>
          <a:lstStyle/>
          <a:p>
            <a:fld id="{18F64C38-5EBF-114F-B238-E4D674DF98A0}" type="datetime1">
              <a:rPr lang="en-US" smtClean="0"/>
              <a:t>2/13/23</a:t>
            </a:fld>
            <a:endParaRPr lang="en-US" dirty="0"/>
          </a:p>
        </p:txBody>
      </p:sp>
    </p:spTree>
    <p:extLst>
      <p:ext uri="{BB962C8B-B14F-4D97-AF65-F5344CB8AC3E}">
        <p14:creationId xmlns:p14="http://schemas.microsoft.com/office/powerpoint/2010/main" val="405547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5339-9FD6-7DD2-6C38-C0495F040CD3}"/>
              </a:ext>
            </a:extLst>
          </p:cNvPr>
          <p:cNvSpPr>
            <a:spLocks noGrp="1"/>
          </p:cNvSpPr>
          <p:nvPr>
            <p:ph type="title"/>
          </p:nvPr>
        </p:nvSpPr>
        <p:spPr/>
        <p:txBody>
          <a:bodyPr/>
          <a:lstStyle/>
          <a:p>
            <a:r>
              <a:rPr lang="en-US" dirty="0"/>
              <a:t>What is a Time Allocation Committee (TAC)?</a:t>
            </a:r>
          </a:p>
        </p:txBody>
      </p:sp>
      <p:sp>
        <p:nvSpPr>
          <p:cNvPr id="3" name="Content Placeholder 2">
            <a:extLst>
              <a:ext uri="{FF2B5EF4-FFF2-40B4-BE49-F238E27FC236}">
                <a16:creationId xmlns:a16="http://schemas.microsoft.com/office/drawing/2014/main" id="{5D650408-2B80-1255-6100-F5990BB28C3D}"/>
              </a:ext>
            </a:extLst>
          </p:cNvPr>
          <p:cNvSpPr>
            <a:spLocks noGrp="1"/>
          </p:cNvSpPr>
          <p:nvPr>
            <p:ph idx="1"/>
          </p:nvPr>
        </p:nvSpPr>
        <p:spPr>
          <a:xfrm>
            <a:off x="550863" y="2113199"/>
            <a:ext cx="11090274" cy="4394013"/>
          </a:xfrm>
        </p:spPr>
        <p:txBody>
          <a:bodyPr>
            <a:normAutofit lnSpcReduction="10000"/>
          </a:bodyPr>
          <a:lstStyle/>
          <a:p>
            <a:r>
              <a:rPr lang="en-US" sz="2800" dirty="0">
                <a:latin typeface="Calibri" panose="020F0502020204030204" pitchFamily="34" charset="0"/>
                <a:cs typeface="Calibri" panose="020F0502020204030204" pitchFamily="34" charset="0"/>
              </a:rPr>
              <a:t>It is the review at which the proposals are evaluated and selected.</a:t>
            </a:r>
          </a:p>
          <a:p>
            <a:r>
              <a:rPr lang="en-US" sz="2800" dirty="0">
                <a:latin typeface="Calibri" panose="020F0502020204030204" pitchFamily="34" charset="0"/>
                <a:cs typeface="Calibri" panose="020F0502020204030204" pitchFamily="34" charset="0"/>
              </a:rPr>
              <a:t>Before COVID they were in-person now mostly virtual</a:t>
            </a:r>
          </a:p>
          <a:p>
            <a:r>
              <a:rPr lang="en-US" sz="2800" dirty="0">
                <a:latin typeface="Calibri" panose="020F0502020204030204" pitchFamily="34" charset="0"/>
                <a:cs typeface="Calibri" panose="020F0502020204030204" pitchFamily="34" charset="0"/>
              </a:rPr>
              <a:t>5-7 people form a topical panel and will review 30-60 proposals</a:t>
            </a:r>
          </a:p>
          <a:p>
            <a:r>
              <a:rPr lang="en-US" sz="2800" dirty="0">
                <a:latin typeface="Calibri" panose="020F0502020204030204" pitchFamily="34" charset="0"/>
                <a:cs typeface="Calibri" panose="020F0502020204030204" pitchFamily="34" charset="0"/>
              </a:rPr>
              <a:t>Typically there is a primary and a secondary reviewer for each proposal</a:t>
            </a:r>
          </a:p>
          <a:p>
            <a:r>
              <a:rPr lang="en-US" sz="2800" dirty="0">
                <a:latin typeface="Calibri" panose="020F0502020204030204" pitchFamily="34" charset="0"/>
                <a:cs typeface="Calibri" panose="020F0502020204030204" pitchFamily="34" charset="0"/>
              </a:rPr>
              <a:t>Proposal gets ranked by each reviewer initially (triage), then ranked again after discussion in the TAC</a:t>
            </a:r>
          </a:p>
          <a:p>
            <a:r>
              <a:rPr lang="en-US" sz="2800" dirty="0">
                <a:latin typeface="Calibri" panose="020F0502020204030204" pitchFamily="34" charset="0"/>
                <a:cs typeface="Calibri" panose="020F0502020204030204" pitchFamily="34" charset="0"/>
              </a:rPr>
              <a:t>All proposals in panel are sorted and pass on to a merging panel</a:t>
            </a:r>
          </a:p>
        </p:txBody>
      </p:sp>
      <p:sp>
        <p:nvSpPr>
          <p:cNvPr id="4" name="Date Placeholder 3">
            <a:extLst>
              <a:ext uri="{FF2B5EF4-FFF2-40B4-BE49-F238E27FC236}">
                <a16:creationId xmlns:a16="http://schemas.microsoft.com/office/drawing/2014/main" id="{928D1EE1-6476-224A-ED18-81EB95C8C132}"/>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1260530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7D03-7405-C9BF-195D-963FD9AA2159}"/>
              </a:ext>
            </a:extLst>
          </p:cNvPr>
          <p:cNvSpPr>
            <a:spLocks noGrp="1"/>
          </p:cNvSpPr>
          <p:nvPr>
            <p:ph type="title"/>
          </p:nvPr>
        </p:nvSpPr>
        <p:spPr/>
        <p:txBody>
          <a:bodyPr/>
          <a:lstStyle/>
          <a:p>
            <a:r>
              <a:rPr lang="en-US" dirty="0"/>
              <a:t>Dual Anonymous review</a:t>
            </a:r>
          </a:p>
        </p:txBody>
      </p:sp>
      <p:sp>
        <p:nvSpPr>
          <p:cNvPr id="3" name="Content Placeholder 2">
            <a:extLst>
              <a:ext uri="{FF2B5EF4-FFF2-40B4-BE49-F238E27FC236}">
                <a16:creationId xmlns:a16="http://schemas.microsoft.com/office/drawing/2014/main" id="{A8672023-7813-15B4-4589-CC272F1FC6CD}"/>
              </a:ext>
            </a:extLst>
          </p:cNvPr>
          <p:cNvSpPr>
            <a:spLocks noGrp="1"/>
          </p:cNvSpPr>
          <p:nvPr>
            <p:ph idx="1"/>
          </p:nvPr>
        </p:nvSpPr>
        <p:spPr>
          <a:xfrm>
            <a:off x="549538" y="1439187"/>
            <a:ext cx="11090274" cy="4869538"/>
          </a:xfrm>
        </p:spPr>
        <p:txBody>
          <a:bodyPr/>
          <a:lstStyle/>
          <a:p>
            <a:r>
              <a:rPr lang="en-US" sz="2400" dirty="0"/>
              <a:t>All of NASA missions are now Dual Anonymous</a:t>
            </a:r>
          </a:p>
          <a:p>
            <a:pPr lvl="1"/>
            <a:r>
              <a:rPr lang="en-US" sz="2400" dirty="0"/>
              <a:t>No personal information in the proposal </a:t>
            </a:r>
          </a:p>
          <a:p>
            <a:r>
              <a:rPr lang="en-US" sz="2800" dirty="0"/>
              <a:t>Implemented to reduce selection biases</a:t>
            </a:r>
          </a:p>
          <a:p>
            <a:pPr lvl="1"/>
            <a:r>
              <a:rPr lang="en-US" sz="2000" dirty="0"/>
              <a:t>Gender imbalance</a:t>
            </a:r>
          </a:p>
          <a:p>
            <a:pPr lvl="1"/>
            <a:r>
              <a:rPr lang="en-US" sz="2000" dirty="0"/>
              <a:t>Career imbalance</a:t>
            </a:r>
          </a:p>
          <a:p>
            <a:pPr lvl="1"/>
            <a:r>
              <a:rPr lang="en-US" sz="2000" dirty="0"/>
              <a:t>Other biases (e.g. personal opinions on selected individuals)</a:t>
            </a:r>
          </a:p>
          <a:p>
            <a:r>
              <a:rPr lang="en-US" sz="2400" dirty="0"/>
              <a:t>There will be links to a set of guidelines for Dual Anonymous available at the various mission AO websites</a:t>
            </a:r>
          </a:p>
          <a:p>
            <a:r>
              <a:rPr lang="en-US" sz="2400" u="sng" dirty="0"/>
              <a:t>ESA reviews are NOT dual anonymous</a:t>
            </a:r>
          </a:p>
        </p:txBody>
      </p:sp>
      <p:sp>
        <p:nvSpPr>
          <p:cNvPr id="4" name="Date Placeholder 3">
            <a:extLst>
              <a:ext uri="{FF2B5EF4-FFF2-40B4-BE49-F238E27FC236}">
                <a16:creationId xmlns:a16="http://schemas.microsoft.com/office/drawing/2014/main" id="{AF637670-98A7-30E8-68C6-0556E62B5A99}"/>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383067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69AD-CB63-611C-26AB-F7EF871B25EF}"/>
              </a:ext>
            </a:extLst>
          </p:cNvPr>
          <p:cNvSpPr>
            <a:spLocks noGrp="1"/>
          </p:cNvSpPr>
          <p:nvPr>
            <p:ph type="title"/>
          </p:nvPr>
        </p:nvSpPr>
        <p:spPr/>
        <p:txBody>
          <a:bodyPr/>
          <a:lstStyle/>
          <a:p>
            <a:r>
              <a:rPr lang="en-US" dirty="0"/>
              <a:t>Proposal outline</a:t>
            </a:r>
          </a:p>
        </p:txBody>
      </p:sp>
      <p:sp>
        <p:nvSpPr>
          <p:cNvPr id="3" name="Content Placeholder 2">
            <a:extLst>
              <a:ext uri="{FF2B5EF4-FFF2-40B4-BE49-F238E27FC236}">
                <a16:creationId xmlns:a16="http://schemas.microsoft.com/office/drawing/2014/main" id="{E4941E8B-71F0-E0A5-64FD-B919FA4B010C}"/>
              </a:ext>
            </a:extLst>
          </p:cNvPr>
          <p:cNvSpPr>
            <a:spLocks noGrp="1"/>
          </p:cNvSpPr>
          <p:nvPr>
            <p:ph idx="1"/>
          </p:nvPr>
        </p:nvSpPr>
        <p:spPr>
          <a:xfrm>
            <a:off x="421771" y="1240700"/>
            <a:ext cx="11090274" cy="5068025"/>
          </a:xfrm>
        </p:spPr>
        <p:txBody>
          <a:bodyPr>
            <a:noAutofit/>
          </a:bodyPr>
          <a:lstStyle/>
          <a:p>
            <a:pPr>
              <a:spcAft>
                <a:spcPts val="200"/>
              </a:spcAft>
            </a:pPr>
            <a:r>
              <a:rPr lang="en-US" sz="2400" b="1" dirty="0"/>
              <a:t>Abstract</a:t>
            </a:r>
          </a:p>
          <a:p>
            <a:pPr lvl="1">
              <a:spcAft>
                <a:spcPts val="200"/>
              </a:spcAft>
            </a:pPr>
            <a:r>
              <a:rPr lang="en-US" sz="2400" dirty="0"/>
              <a:t>Short concise summary of science goal, question, hypothesis and plan</a:t>
            </a:r>
          </a:p>
          <a:p>
            <a:pPr>
              <a:spcAft>
                <a:spcPts val="200"/>
              </a:spcAft>
            </a:pPr>
            <a:r>
              <a:rPr lang="en-US" sz="2400" b="1" dirty="0"/>
              <a:t>Introduction</a:t>
            </a:r>
          </a:p>
          <a:p>
            <a:pPr lvl="1">
              <a:spcAft>
                <a:spcPts val="200"/>
              </a:spcAft>
            </a:pPr>
            <a:r>
              <a:rPr lang="en-US" sz="2400" dirty="0"/>
              <a:t>The Hook + science goal and objective; no details yet; personal voice, enthusiasm</a:t>
            </a:r>
          </a:p>
          <a:p>
            <a:pPr>
              <a:spcAft>
                <a:spcPts val="200"/>
              </a:spcAft>
            </a:pPr>
            <a:r>
              <a:rPr lang="en-US" sz="2400" b="1" dirty="0"/>
              <a:t>Scientific justification</a:t>
            </a:r>
          </a:p>
          <a:p>
            <a:pPr lvl="1">
              <a:spcAft>
                <a:spcPts val="200"/>
              </a:spcAft>
            </a:pPr>
            <a:r>
              <a:rPr lang="en-US" sz="2400" dirty="0"/>
              <a:t>Science question, hypophysis and predictions</a:t>
            </a:r>
          </a:p>
          <a:p>
            <a:pPr>
              <a:spcAft>
                <a:spcPts val="200"/>
              </a:spcAft>
            </a:pPr>
            <a:r>
              <a:rPr lang="en-US" sz="2400" b="1" dirty="0"/>
              <a:t>Feasibility and observing plan</a:t>
            </a:r>
          </a:p>
          <a:p>
            <a:pPr lvl="1">
              <a:spcAft>
                <a:spcPts val="200"/>
              </a:spcAft>
            </a:pPr>
            <a:r>
              <a:rPr lang="en-US" sz="2400" dirty="0"/>
              <a:t>Show that your proposed observing plan is sufficient to give you the data in your predictions and can prove/disprove your hypophysis</a:t>
            </a:r>
          </a:p>
          <a:p>
            <a:pPr>
              <a:spcAft>
                <a:spcPts val="200"/>
              </a:spcAft>
            </a:pPr>
            <a:r>
              <a:rPr lang="en-US" sz="2400" dirty="0"/>
              <a:t>Conclusion: Summary of objective and plan</a:t>
            </a:r>
          </a:p>
          <a:p>
            <a:pPr>
              <a:spcAft>
                <a:spcPts val="200"/>
              </a:spcAft>
            </a:pPr>
            <a:endParaRPr lang="en-US" sz="2400" dirty="0"/>
          </a:p>
        </p:txBody>
      </p:sp>
      <p:sp>
        <p:nvSpPr>
          <p:cNvPr id="4" name="Date Placeholder 3">
            <a:extLst>
              <a:ext uri="{FF2B5EF4-FFF2-40B4-BE49-F238E27FC236}">
                <a16:creationId xmlns:a16="http://schemas.microsoft.com/office/drawing/2014/main" id="{3775A0F8-525F-F3B1-19FC-6BF92B07994B}"/>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12071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1AC6-980F-D232-6118-3F55848CA453}"/>
              </a:ext>
            </a:extLst>
          </p:cNvPr>
          <p:cNvSpPr>
            <a:spLocks noGrp="1"/>
          </p:cNvSpPr>
          <p:nvPr>
            <p:ph type="title"/>
          </p:nvPr>
        </p:nvSpPr>
        <p:spPr/>
        <p:txBody>
          <a:bodyPr/>
          <a:lstStyle/>
          <a:p>
            <a:r>
              <a:rPr lang="en-US" dirty="0"/>
              <a:t>Example observing plans</a:t>
            </a:r>
          </a:p>
        </p:txBody>
      </p:sp>
      <p:sp>
        <p:nvSpPr>
          <p:cNvPr id="3" name="Content Placeholder 2">
            <a:extLst>
              <a:ext uri="{FF2B5EF4-FFF2-40B4-BE49-F238E27FC236}">
                <a16:creationId xmlns:a16="http://schemas.microsoft.com/office/drawing/2014/main" id="{A765B4A2-DBAE-43AB-C737-C36F7F7C5712}"/>
              </a:ext>
            </a:extLst>
          </p:cNvPr>
          <p:cNvSpPr>
            <a:spLocks noGrp="1"/>
          </p:cNvSpPr>
          <p:nvPr>
            <p:ph idx="1"/>
          </p:nvPr>
        </p:nvSpPr>
        <p:spPr>
          <a:xfrm>
            <a:off x="549538" y="1629104"/>
            <a:ext cx="11090274" cy="4567301"/>
          </a:xfrm>
        </p:spPr>
        <p:txBody>
          <a:bodyPr/>
          <a:lstStyle/>
          <a:p>
            <a:pPr marL="514350" indent="-514350">
              <a:buFont typeface="+mj-lt"/>
              <a:buAutoNum type="arabicPeriod"/>
            </a:pPr>
            <a:r>
              <a:rPr lang="en-US" sz="3200" dirty="0"/>
              <a:t>One object for XX </a:t>
            </a:r>
            <a:r>
              <a:rPr lang="en-US" sz="3200" dirty="0" err="1"/>
              <a:t>ks</a:t>
            </a:r>
            <a:endParaRPr lang="en-US" sz="3200" dirty="0"/>
          </a:p>
          <a:p>
            <a:pPr marL="514350" indent="-514350">
              <a:buFont typeface="+mj-lt"/>
              <a:buAutoNum type="arabicPeriod"/>
            </a:pPr>
            <a:r>
              <a:rPr lang="en-US" sz="3200" dirty="0"/>
              <a:t>One object for multiple exposures of XX </a:t>
            </a:r>
            <a:r>
              <a:rPr lang="en-US" sz="3200" dirty="0" err="1"/>
              <a:t>ks</a:t>
            </a:r>
            <a:r>
              <a:rPr lang="en-US" sz="3200" dirty="0"/>
              <a:t> with YY days, weeks, or months in between</a:t>
            </a:r>
          </a:p>
          <a:p>
            <a:pPr marL="514350" indent="-514350">
              <a:buFont typeface="+mj-lt"/>
              <a:buAutoNum type="arabicPeriod"/>
            </a:pPr>
            <a:r>
              <a:rPr lang="en-US" sz="3200" dirty="0" err="1"/>
              <a:t>ToO</a:t>
            </a:r>
            <a:r>
              <a:rPr lang="en-US" sz="3200" dirty="0"/>
              <a:t>: List of objects with a trigger criteria (e.g. flux) + observing plan like 1) or 2)</a:t>
            </a:r>
          </a:p>
          <a:p>
            <a:pPr marL="514350" indent="-514350">
              <a:buFont typeface="+mj-lt"/>
              <a:buAutoNum type="arabicPeriod"/>
            </a:pPr>
            <a:r>
              <a:rPr lang="en-US" sz="3200" dirty="0"/>
              <a:t>List of objects each for XX </a:t>
            </a:r>
            <a:r>
              <a:rPr lang="en-US" sz="3200" dirty="0" err="1"/>
              <a:t>ks</a:t>
            </a:r>
            <a:r>
              <a:rPr lang="en-US" sz="3200" dirty="0"/>
              <a:t>, no trigger criteria</a:t>
            </a:r>
          </a:p>
          <a:p>
            <a:endParaRPr lang="en-US" dirty="0"/>
          </a:p>
        </p:txBody>
      </p:sp>
      <p:sp>
        <p:nvSpPr>
          <p:cNvPr id="4" name="Date Placeholder 3">
            <a:extLst>
              <a:ext uri="{FF2B5EF4-FFF2-40B4-BE49-F238E27FC236}">
                <a16:creationId xmlns:a16="http://schemas.microsoft.com/office/drawing/2014/main" id="{7D809854-C761-6591-AAC8-AEDCF71C0DEA}"/>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2226880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EA33-62D2-44E4-7454-DC13EC3C4269}"/>
              </a:ext>
            </a:extLst>
          </p:cNvPr>
          <p:cNvSpPr>
            <a:spLocks noGrp="1"/>
          </p:cNvSpPr>
          <p:nvPr>
            <p:ph type="title"/>
          </p:nvPr>
        </p:nvSpPr>
        <p:spPr/>
        <p:txBody>
          <a:bodyPr/>
          <a:lstStyle/>
          <a:p>
            <a:r>
              <a:rPr lang="en-US" dirty="0"/>
              <a:t>Science Justification</a:t>
            </a:r>
            <a:br>
              <a:rPr lang="en-US" dirty="0"/>
            </a:br>
            <a:endParaRPr lang="en-US" dirty="0"/>
          </a:p>
        </p:txBody>
      </p:sp>
      <p:sp>
        <p:nvSpPr>
          <p:cNvPr id="3" name="Content Placeholder 2">
            <a:extLst>
              <a:ext uri="{FF2B5EF4-FFF2-40B4-BE49-F238E27FC236}">
                <a16:creationId xmlns:a16="http://schemas.microsoft.com/office/drawing/2014/main" id="{200AFB67-3DB7-E33E-04C5-A575EA1D2A49}"/>
              </a:ext>
            </a:extLst>
          </p:cNvPr>
          <p:cNvSpPr>
            <a:spLocks noGrp="1"/>
          </p:cNvSpPr>
          <p:nvPr>
            <p:ph idx="1"/>
          </p:nvPr>
        </p:nvSpPr>
        <p:spPr>
          <a:xfrm>
            <a:off x="550863" y="1506071"/>
            <a:ext cx="11090274" cy="4586753"/>
          </a:xfrm>
        </p:spPr>
        <p:txBody>
          <a:bodyPr/>
          <a:lstStyle/>
          <a:p>
            <a:r>
              <a:rPr lang="en-US" sz="2800" dirty="0"/>
              <a:t>You have to justify that your exposure time and observing plan (e.g. multiple visits, specific timing) will get you the data you need to answer your hypothesis</a:t>
            </a:r>
          </a:p>
          <a:p>
            <a:r>
              <a:rPr lang="en-US" sz="2800" dirty="0"/>
              <a:t>Simulation of the expected spectrum</a:t>
            </a:r>
          </a:p>
          <a:p>
            <a:pPr lvl="1"/>
            <a:r>
              <a:rPr lang="en-US" sz="2400" dirty="0"/>
              <a:t>Response files are made available by the observatories for simulation</a:t>
            </a:r>
          </a:p>
          <a:p>
            <a:pPr lvl="1"/>
            <a:r>
              <a:rPr lang="en-US" sz="2400" dirty="0"/>
              <a:t>WEBPIMMS – provides approximate count rates for an input flux </a:t>
            </a:r>
          </a:p>
          <a:p>
            <a:pPr lvl="1"/>
            <a:r>
              <a:rPr lang="en-US" sz="2400" dirty="0"/>
              <a:t>WEBSPEC – provides a spectrum for a simple model input</a:t>
            </a:r>
          </a:p>
          <a:p>
            <a:pPr lvl="1"/>
            <a:r>
              <a:rPr lang="en-US" sz="2400" dirty="0"/>
              <a:t>XSPEC – </a:t>
            </a:r>
            <a:r>
              <a:rPr lang="en-US" sz="2400" dirty="0" err="1"/>
              <a:t>fakeit</a:t>
            </a:r>
            <a:r>
              <a:rPr lang="en-US" sz="2400" dirty="0"/>
              <a:t> for more complicated spectra</a:t>
            </a:r>
          </a:p>
          <a:p>
            <a:pPr lvl="1"/>
            <a:endParaRPr lang="en-US" sz="2400" dirty="0"/>
          </a:p>
        </p:txBody>
      </p:sp>
      <p:sp>
        <p:nvSpPr>
          <p:cNvPr id="4" name="Date Placeholder 3">
            <a:extLst>
              <a:ext uri="{FF2B5EF4-FFF2-40B4-BE49-F238E27FC236}">
                <a16:creationId xmlns:a16="http://schemas.microsoft.com/office/drawing/2014/main" id="{67D48041-BA4E-F085-6A15-B973BA1DBB50}"/>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3695181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92C7-4B5F-6B4E-BBAC-BF0EDE468A6D}"/>
              </a:ext>
            </a:extLst>
          </p:cNvPr>
          <p:cNvSpPr>
            <a:spLocks noGrp="1"/>
          </p:cNvSpPr>
          <p:nvPr>
            <p:ph type="title"/>
          </p:nvPr>
        </p:nvSpPr>
        <p:spPr/>
        <p:txBody>
          <a:bodyPr/>
          <a:lstStyle/>
          <a:p>
            <a:r>
              <a:rPr lang="en-US" dirty="0"/>
              <a:t>WEBSPEC</a:t>
            </a:r>
          </a:p>
        </p:txBody>
      </p:sp>
      <p:sp>
        <p:nvSpPr>
          <p:cNvPr id="4" name="Date Placeholder 3">
            <a:extLst>
              <a:ext uri="{FF2B5EF4-FFF2-40B4-BE49-F238E27FC236}">
                <a16:creationId xmlns:a16="http://schemas.microsoft.com/office/drawing/2014/main" id="{A8B8404D-38A8-659A-6EE3-6958DBC4DF1D}"/>
              </a:ext>
            </a:extLst>
          </p:cNvPr>
          <p:cNvSpPr>
            <a:spLocks noGrp="1"/>
          </p:cNvSpPr>
          <p:nvPr>
            <p:ph type="dt" sz="half" idx="10"/>
          </p:nvPr>
        </p:nvSpPr>
        <p:spPr/>
        <p:txBody>
          <a:bodyPr/>
          <a:lstStyle/>
          <a:p>
            <a:fld id="{3B0D39AE-2466-214B-ADB5-AF29E6980502}" type="datetime1">
              <a:rPr lang="en-US" smtClean="0"/>
              <a:t>2/13/23</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61FCA0F6-1146-4862-2321-FE7791B12D51}"/>
              </a:ext>
            </a:extLst>
          </p:cNvPr>
          <p:cNvPicPr>
            <a:picLocks noChangeAspect="1"/>
          </p:cNvPicPr>
          <p:nvPr/>
        </p:nvPicPr>
        <p:blipFill>
          <a:blip r:embed="rId2"/>
          <a:stretch>
            <a:fillRect/>
          </a:stretch>
        </p:blipFill>
        <p:spPr>
          <a:xfrm>
            <a:off x="1381984" y="1214333"/>
            <a:ext cx="8891569" cy="5292879"/>
          </a:xfrm>
          <a:prstGeom prst="rect">
            <a:avLst/>
          </a:prstGeom>
        </p:spPr>
      </p:pic>
    </p:spTree>
    <p:extLst>
      <p:ext uri="{BB962C8B-B14F-4D97-AF65-F5344CB8AC3E}">
        <p14:creationId xmlns:p14="http://schemas.microsoft.com/office/powerpoint/2010/main" val="234460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BC82-9AC7-FDDD-6D5C-2F63DE2B61E1}"/>
              </a:ext>
            </a:extLst>
          </p:cNvPr>
          <p:cNvSpPr>
            <a:spLocks noGrp="1"/>
          </p:cNvSpPr>
          <p:nvPr>
            <p:ph type="title"/>
          </p:nvPr>
        </p:nvSpPr>
        <p:spPr/>
        <p:txBody>
          <a:bodyPr/>
          <a:lstStyle/>
          <a:p>
            <a:r>
              <a:rPr lang="en-US" dirty="0" err="1"/>
              <a:t>WebPIMMS</a:t>
            </a:r>
            <a:br>
              <a:rPr lang="en-US" dirty="0"/>
            </a:br>
            <a:endParaRPr lang="en-US" dirty="0"/>
          </a:p>
        </p:txBody>
      </p:sp>
      <p:pic>
        <p:nvPicPr>
          <p:cNvPr id="6" name="Content Placeholder 5" descr="Graphical user interface, application, Word&#10;&#10;Description automatically generated">
            <a:extLst>
              <a:ext uri="{FF2B5EF4-FFF2-40B4-BE49-F238E27FC236}">
                <a16:creationId xmlns:a16="http://schemas.microsoft.com/office/drawing/2014/main" id="{1BB79155-E9E3-99C2-F794-682633F48C1B}"/>
              </a:ext>
            </a:extLst>
          </p:cNvPr>
          <p:cNvPicPr>
            <a:picLocks noGrp="1" noChangeAspect="1"/>
          </p:cNvPicPr>
          <p:nvPr>
            <p:ph idx="1"/>
          </p:nvPr>
        </p:nvPicPr>
        <p:blipFill>
          <a:blip r:embed="rId2"/>
          <a:stretch>
            <a:fillRect/>
          </a:stretch>
        </p:blipFill>
        <p:spPr>
          <a:xfrm>
            <a:off x="4609038" y="541839"/>
            <a:ext cx="5750576" cy="6105551"/>
          </a:xfrm>
        </p:spPr>
      </p:pic>
      <p:sp>
        <p:nvSpPr>
          <p:cNvPr id="4" name="Date Placeholder 3">
            <a:extLst>
              <a:ext uri="{FF2B5EF4-FFF2-40B4-BE49-F238E27FC236}">
                <a16:creationId xmlns:a16="http://schemas.microsoft.com/office/drawing/2014/main" id="{9E5B47A6-628D-8FA5-F23D-CDEADD8D12D0}"/>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100735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9108-F95A-8706-40C8-510E7CE8ED0C}"/>
              </a:ext>
            </a:extLst>
          </p:cNvPr>
          <p:cNvSpPr>
            <a:spLocks noGrp="1"/>
          </p:cNvSpPr>
          <p:nvPr>
            <p:ph type="title"/>
          </p:nvPr>
        </p:nvSpPr>
        <p:spPr/>
        <p:txBody>
          <a:bodyPr/>
          <a:lstStyle/>
          <a:p>
            <a:r>
              <a:rPr lang="en-US" dirty="0"/>
              <a:t>Types of proposals</a:t>
            </a:r>
          </a:p>
        </p:txBody>
      </p:sp>
      <p:sp>
        <p:nvSpPr>
          <p:cNvPr id="3" name="Content Placeholder 2">
            <a:extLst>
              <a:ext uri="{FF2B5EF4-FFF2-40B4-BE49-F238E27FC236}">
                <a16:creationId xmlns:a16="http://schemas.microsoft.com/office/drawing/2014/main" id="{0C1A654D-EB20-171D-868E-2F9AD6F1E0A7}"/>
              </a:ext>
            </a:extLst>
          </p:cNvPr>
          <p:cNvSpPr>
            <a:spLocks noGrp="1"/>
          </p:cNvSpPr>
          <p:nvPr>
            <p:ph idx="1"/>
          </p:nvPr>
        </p:nvSpPr>
        <p:spPr/>
        <p:txBody>
          <a:bodyPr/>
          <a:lstStyle/>
          <a:p>
            <a:r>
              <a:rPr lang="en-US" sz="3600" dirty="0"/>
              <a:t>Request contributed talk at a conference</a:t>
            </a:r>
          </a:p>
          <a:p>
            <a:pPr lvl="1"/>
            <a:r>
              <a:rPr lang="en-US" sz="2400" dirty="0"/>
              <a:t>One paragraph, 4-8 sentences</a:t>
            </a:r>
          </a:p>
          <a:p>
            <a:r>
              <a:rPr lang="en-US" sz="3600" dirty="0"/>
              <a:t>Proposal for observing time at an observatory</a:t>
            </a:r>
          </a:p>
          <a:p>
            <a:pPr lvl="1"/>
            <a:r>
              <a:rPr lang="en-US" sz="2400" dirty="0"/>
              <a:t>4 – 6 pages</a:t>
            </a:r>
          </a:p>
          <a:p>
            <a:r>
              <a:rPr lang="en-US" sz="3600" dirty="0"/>
              <a:t>Proposal for grants</a:t>
            </a:r>
          </a:p>
          <a:p>
            <a:pPr lvl="1"/>
            <a:r>
              <a:rPr lang="en-US" sz="2400" dirty="0"/>
              <a:t>5 – 15 pages</a:t>
            </a:r>
          </a:p>
        </p:txBody>
      </p:sp>
      <p:sp>
        <p:nvSpPr>
          <p:cNvPr id="4" name="Date Placeholder 3">
            <a:extLst>
              <a:ext uri="{FF2B5EF4-FFF2-40B4-BE49-F238E27FC236}">
                <a16:creationId xmlns:a16="http://schemas.microsoft.com/office/drawing/2014/main" id="{00BA2FF5-246D-2CC9-4540-33FEB40944E1}"/>
              </a:ext>
            </a:extLst>
          </p:cNvPr>
          <p:cNvSpPr>
            <a:spLocks noGrp="1"/>
          </p:cNvSpPr>
          <p:nvPr>
            <p:ph type="dt" sz="half" idx="10"/>
          </p:nvPr>
        </p:nvSpPr>
        <p:spPr/>
        <p:txBody>
          <a:bodyPr/>
          <a:lstStyle/>
          <a:p>
            <a:fld id="{55E5FD76-CCC8-124D-B07D-ABD6FA8F74A2}" type="datetime1">
              <a:rPr lang="en-US" smtClean="0"/>
              <a:t>2/13/23</a:t>
            </a:fld>
            <a:endParaRPr lang="en-US"/>
          </a:p>
        </p:txBody>
      </p:sp>
    </p:spTree>
    <p:extLst>
      <p:ext uri="{BB962C8B-B14F-4D97-AF65-F5344CB8AC3E}">
        <p14:creationId xmlns:p14="http://schemas.microsoft.com/office/powerpoint/2010/main" val="347491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2F95-26EC-BACF-F6B9-96DFB36F0895}"/>
              </a:ext>
            </a:extLst>
          </p:cNvPr>
          <p:cNvSpPr>
            <a:spLocks noGrp="1"/>
          </p:cNvSpPr>
          <p:nvPr>
            <p:ph type="title"/>
          </p:nvPr>
        </p:nvSpPr>
        <p:spPr/>
        <p:txBody>
          <a:bodyPr/>
          <a:lstStyle/>
          <a:p>
            <a:r>
              <a:rPr lang="en-US" dirty="0"/>
              <a:t>XSPEC</a:t>
            </a:r>
          </a:p>
        </p:txBody>
      </p:sp>
      <p:sp>
        <p:nvSpPr>
          <p:cNvPr id="3" name="Content Placeholder 2">
            <a:extLst>
              <a:ext uri="{FF2B5EF4-FFF2-40B4-BE49-F238E27FC236}">
                <a16:creationId xmlns:a16="http://schemas.microsoft.com/office/drawing/2014/main" id="{E6086ED3-81CB-055B-5272-5AE89363BBA0}"/>
              </a:ext>
            </a:extLst>
          </p:cNvPr>
          <p:cNvSpPr>
            <a:spLocks noGrp="1"/>
          </p:cNvSpPr>
          <p:nvPr>
            <p:ph idx="1"/>
          </p:nvPr>
        </p:nvSpPr>
        <p:spPr>
          <a:xfrm>
            <a:off x="550863" y="1463041"/>
            <a:ext cx="11090274" cy="4629784"/>
          </a:xfrm>
        </p:spPr>
        <p:txBody>
          <a:bodyPr/>
          <a:lstStyle/>
          <a:p>
            <a:pPr marL="0" indent="0">
              <a:buNone/>
            </a:pPr>
            <a:r>
              <a:rPr lang="en-US" sz="2800" dirty="0"/>
              <a:t>XSPEC&gt; model “expected model”</a:t>
            </a:r>
          </a:p>
          <a:p>
            <a:pPr marL="0" indent="0">
              <a:buNone/>
            </a:pPr>
            <a:r>
              <a:rPr lang="en-US" sz="2800" dirty="0"/>
              <a:t>XSPEC&gt; </a:t>
            </a:r>
            <a:r>
              <a:rPr lang="en-US" sz="2800" dirty="0" err="1"/>
              <a:t>fakeit</a:t>
            </a:r>
            <a:r>
              <a:rPr lang="en-US" sz="2800" dirty="0"/>
              <a:t> </a:t>
            </a:r>
            <a:r>
              <a:rPr lang="en-US" sz="2800" dirty="0" err="1"/>
              <a:t>backgroundfile</a:t>
            </a:r>
            <a:endParaRPr lang="en-US" sz="2800" dirty="0"/>
          </a:p>
          <a:p>
            <a:pPr marL="0" indent="0">
              <a:buNone/>
            </a:pPr>
            <a:r>
              <a:rPr lang="en-US" sz="2800" dirty="0"/>
              <a:t>Input: </a:t>
            </a:r>
            <a:r>
              <a:rPr lang="en-US" sz="2800" dirty="0" err="1"/>
              <a:t>arffile</a:t>
            </a:r>
            <a:r>
              <a:rPr lang="en-US" sz="2800" dirty="0"/>
              <a:t>, </a:t>
            </a:r>
            <a:r>
              <a:rPr lang="en-US" sz="2800" dirty="0" err="1"/>
              <a:t>rmffile</a:t>
            </a:r>
            <a:r>
              <a:rPr lang="en-US" sz="2800" dirty="0"/>
              <a:t>, exposure time</a:t>
            </a:r>
          </a:p>
          <a:p>
            <a:pPr marL="0" indent="0">
              <a:buNone/>
            </a:pPr>
            <a:r>
              <a:rPr lang="en-US" sz="2800" dirty="0"/>
              <a:t>XSPEC&gt; fit your model and do error estimates</a:t>
            </a:r>
          </a:p>
          <a:p>
            <a:pPr marL="0" indent="0">
              <a:buNone/>
            </a:pPr>
            <a:r>
              <a:rPr lang="en-US" sz="2800" b="1" u="sng" dirty="0"/>
              <a:t>Be careful: don’t run it multiple times in a row. Always clear data before running it again.</a:t>
            </a:r>
          </a:p>
          <a:p>
            <a:pPr marL="0" indent="0">
              <a:buNone/>
            </a:pPr>
            <a:endParaRPr lang="en-US" sz="2800" dirty="0"/>
          </a:p>
          <a:p>
            <a:pPr marL="0" indent="0">
              <a:buNone/>
            </a:pPr>
            <a:endParaRPr lang="en-US" sz="2800" dirty="0"/>
          </a:p>
        </p:txBody>
      </p:sp>
      <p:sp>
        <p:nvSpPr>
          <p:cNvPr id="4" name="Date Placeholder 3">
            <a:extLst>
              <a:ext uri="{FF2B5EF4-FFF2-40B4-BE49-F238E27FC236}">
                <a16:creationId xmlns:a16="http://schemas.microsoft.com/office/drawing/2014/main" id="{17B0D088-91C2-C7AA-2471-BFC483D39477}"/>
              </a:ext>
            </a:extLst>
          </p:cNvPr>
          <p:cNvSpPr>
            <a:spLocks noGrp="1"/>
          </p:cNvSpPr>
          <p:nvPr>
            <p:ph type="dt" sz="half" idx="10"/>
          </p:nvPr>
        </p:nvSpPr>
        <p:spPr/>
        <p:txBody>
          <a:bodyPr/>
          <a:lstStyle/>
          <a:p>
            <a:fld id="{3B0D39AE-2466-214B-ADB5-AF29E6980502}" type="datetime1">
              <a:rPr lang="en-US" smtClean="0"/>
              <a:t>2/13/23</a:t>
            </a:fld>
            <a:endParaRPr lang="en-US"/>
          </a:p>
        </p:txBody>
      </p:sp>
    </p:spTree>
    <p:extLst>
      <p:ext uri="{BB962C8B-B14F-4D97-AF65-F5344CB8AC3E}">
        <p14:creationId xmlns:p14="http://schemas.microsoft.com/office/powerpoint/2010/main" val="3585652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Exercise</a:t>
            </a:r>
          </a:p>
        </p:txBody>
      </p:sp>
    </p:spTree>
    <p:extLst>
      <p:ext uri="{BB962C8B-B14F-4D97-AF65-F5344CB8AC3E}">
        <p14:creationId xmlns:p14="http://schemas.microsoft.com/office/powerpoint/2010/main" val="1122915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F8F38-3900-DB4D-E20D-C751E9817BD2}"/>
              </a:ext>
            </a:extLst>
          </p:cNvPr>
          <p:cNvSpPr>
            <a:spLocks noGrp="1"/>
          </p:cNvSpPr>
          <p:nvPr>
            <p:ph sz="half" idx="1"/>
          </p:nvPr>
        </p:nvSpPr>
        <p:spPr>
          <a:xfrm>
            <a:off x="550862" y="559398"/>
            <a:ext cx="6000544" cy="5533427"/>
          </a:xfrm>
        </p:spPr>
        <p:txBody>
          <a:bodyPr/>
          <a:lstStyle/>
          <a:p>
            <a:pPr marL="0" indent="0">
              <a:buNone/>
            </a:pPr>
            <a:r>
              <a:rPr lang="en-US" sz="3200" b="1" u="sng" dirty="0"/>
              <a:t>Write down for your project:</a:t>
            </a:r>
          </a:p>
          <a:p>
            <a:pPr marL="457200" indent="-457200">
              <a:buFont typeface="+mj-lt"/>
              <a:buAutoNum type="arabicPeriod"/>
            </a:pPr>
            <a:r>
              <a:rPr lang="en-US" sz="3200" dirty="0"/>
              <a:t>Science Goal</a:t>
            </a:r>
          </a:p>
          <a:p>
            <a:pPr marL="457200" indent="-457200">
              <a:buFont typeface="+mj-lt"/>
              <a:buAutoNum type="arabicPeriod"/>
            </a:pPr>
            <a:r>
              <a:rPr lang="en-US" sz="3200" dirty="0"/>
              <a:t>Science Question</a:t>
            </a:r>
          </a:p>
          <a:p>
            <a:pPr marL="457200" indent="-457200">
              <a:buFont typeface="+mj-lt"/>
              <a:buAutoNum type="arabicPeriod"/>
            </a:pPr>
            <a:r>
              <a:rPr lang="en-US" sz="3200" dirty="0"/>
              <a:t>Hypophysis </a:t>
            </a:r>
          </a:p>
          <a:p>
            <a:pPr marL="457200" indent="-457200">
              <a:buFont typeface="+mj-lt"/>
              <a:buAutoNum type="arabicPeriod"/>
            </a:pPr>
            <a:r>
              <a:rPr lang="en-US" sz="3200" dirty="0"/>
              <a:t>Predictions</a:t>
            </a:r>
          </a:p>
          <a:p>
            <a:pPr marL="457200" indent="-457200">
              <a:buFont typeface="+mj-lt"/>
              <a:buAutoNum type="arabicPeriod"/>
            </a:pPr>
            <a:r>
              <a:rPr lang="en-US" sz="3200" dirty="0"/>
              <a:t>Objective</a:t>
            </a:r>
          </a:p>
        </p:txBody>
      </p:sp>
      <p:sp>
        <p:nvSpPr>
          <p:cNvPr id="5" name="Date Placeholder 4">
            <a:extLst>
              <a:ext uri="{FF2B5EF4-FFF2-40B4-BE49-F238E27FC236}">
                <a16:creationId xmlns:a16="http://schemas.microsoft.com/office/drawing/2014/main" id="{87B8A0D0-E000-4516-49A1-8C46862EDBB3}"/>
              </a:ext>
            </a:extLst>
          </p:cNvPr>
          <p:cNvSpPr>
            <a:spLocks noGrp="1"/>
          </p:cNvSpPr>
          <p:nvPr>
            <p:ph type="dt" sz="half" idx="10"/>
          </p:nvPr>
        </p:nvSpPr>
        <p:spPr/>
        <p:txBody>
          <a:bodyPr/>
          <a:lstStyle/>
          <a:p>
            <a:fld id="{65A105BA-6A17-DB44-AD75-714B25C39EDB}" type="datetime1">
              <a:rPr lang="en-US" smtClean="0"/>
              <a:t>2/13/23</a:t>
            </a:fld>
            <a:endParaRPr lang="en-US"/>
          </a:p>
        </p:txBody>
      </p:sp>
      <p:sp>
        <p:nvSpPr>
          <p:cNvPr id="8" name="Right Arrow 7">
            <a:extLst>
              <a:ext uri="{FF2B5EF4-FFF2-40B4-BE49-F238E27FC236}">
                <a16:creationId xmlns:a16="http://schemas.microsoft.com/office/drawing/2014/main" id="{0E358265-05A8-4D70-312D-3114A4F9AD8C}"/>
              </a:ext>
            </a:extLst>
          </p:cNvPr>
          <p:cNvSpPr/>
          <p:nvPr/>
        </p:nvSpPr>
        <p:spPr>
          <a:xfrm>
            <a:off x="4808668" y="2918012"/>
            <a:ext cx="1742738" cy="1021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84742A-DBFB-A74D-1256-C6CA34827B97}"/>
              </a:ext>
            </a:extLst>
          </p:cNvPr>
          <p:cNvSpPr txBox="1"/>
          <p:nvPr/>
        </p:nvSpPr>
        <p:spPr>
          <a:xfrm>
            <a:off x="7121561" y="612844"/>
            <a:ext cx="3969571" cy="5016758"/>
          </a:xfrm>
          <a:prstGeom prst="rect">
            <a:avLst/>
          </a:prstGeom>
          <a:noFill/>
        </p:spPr>
        <p:txBody>
          <a:bodyPr wrap="square" rtlCol="0">
            <a:spAutoFit/>
          </a:bodyPr>
          <a:lstStyle/>
          <a:p>
            <a:r>
              <a:rPr lang="en-US" sz="4000" dirty="0"/>
              <a:t>Write abstract like you are applying for a talk</a:t>
            </a:r>
          </a:p>
          <a:p>
            <a:endParaRPr lang="en-US" sz="4000" dirty="0"/>
          </a:p>
          <a:p>
            <a:r>
              <a:rPr lang="en-US" sz="4000" dirty="0"/>
              <a:t>Can be used as your introduction at the final presentation</a:t>
            </a:r>
          </a:p>
        </p:txBody>
      </p:sp>
    </p:spTree>
    <p:extLst>
      <p:ext uri="{BB962C8B-B14F-4D97-AF65-F5344CB8AC3E}">
        <p14:creationId xmlns:p14="http://schemas.microsoft.com/office/powerpoint/2010/main" val="217662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757-B487-D24F-135E-E5691D7274E8}"/>
              </a:ext>
            </a:extLst>
          </p:cNvPr>
          <p:cNvSpPr>
            <a:spLocks noGrp="1"/>
          </p:cNvSpPr>
          <p:nvPr>
            <p:ph type="title"/>
          </p:nvPr>
        </p:nvSpPr>
        <p:spPr/>
        <p:txBody>
          <a:bodyPr/>
          <a:lstStyle/>
          <a:p>
            <a:r>
              <a:rPr lang="en-US" dirty="0"/>
              <a:t>How are proposals different from a paper?</a:t>
            </a:r>
          </a:p>
        </p:txBody>
      </p:sp>
      <p:sp>
        <p:nvSpPr>
          <p:cNvPr id="3" name="Content Placeholder 2">
            <a:extLst>
              <a:ext uri="{FF2B5EF4-FFF2-40B4-BE49-F238E27FC236}">
                <a16:creationId xmlns:a16="http://schemas.microsoft.com/office/drawing/2014/main" id="{23217DB5-1265-7065-037F-D3472A24D33F}"/>
              </a:ext>
            </a:extLst>
          </p:cNvPr>
          <p:cNvSpPr>
            <a:spLocks noGrp="1"/>
          </p:cNvSpPr>
          <p:nvPr>
            <p:ph idx="1"/>
          </p:nvPr>
        </p:nvSpPr>
        <p:spPr/>
        <p:txBody>
          <a:bodyPr/>
          <a:lstStyle/>
          <a:p>
            <a:pPr marL="0" indent="0">
              <a:buNone/>
            </a:pPr>
            <a:r>
              <a:rPr lang="en-US" sz="2800" u="sng" dirty="0">
                <a:solidFill>
                  <a:schemeClr val="tx1"/>
                </a:solidFill>
              </a:rPr>
              <a:t>Sales pitch:</a:t>
            </a:r>
          </a:p>
          <a:p>
            <a:pPr marL="0" indent="0">
              <a:buNone/>
            </a:pPr>
            <a:r>
              <a:rPr lang="en-US" sz="2800" dirty="0">
                <a:solidFill>
                  <a:schemeClr val="tx1"/>
                </a:solidFill>
              </a:rPr>
              <a:t>	 Presenting your science or project to a ‘selection committee’</a:t>
            </a:r>
          </a:p>
          <a:p>
            <a:pPr marL="0" indent="0">
              <a:buNone/>
            </a:pPr>
            <a:r>
              <a:rPr lang="en-US" sz="2800" u="sng" dirty="0">
                <a:solidFill>
                  <a:schemeClr val="tx1"/>
                </a:solidFill>
              </a:rPr>
              <a:t>Page limits: </a:t>
            </a:r>
          </a:p>
          <a:p>
            <a:pPr marL="0" indent="0">
              <a:buNone/>
            </a:pPr>
            <a:r>
              <a:rPr lang="en-US" sz="2800" dirty="0">
                <a:solidFill>
                  <a:schemeClr val="tx1"/>
                </a:solidFill>
              </a:rPr>
              <a:t>	Proposals have page constraints. Short and sweet.</a:t>
            </a:r>
          </a:p>
          <a:p>
            <a:pPr marL="0" indent="0">
              <a:buNone/>
            </a:pPr>
            <a:r>
              <a:rPr lang="en-US" sz="2800" u="sng" dirty="0">
                <a:solidFill>
                  <a:schemeClr val="tx1"/>
                </a:solidFill>
              </a:rPr>
              <a:t>Fulfil requirements: </a:t>
            </a:r>
          </a:p>
          <a:p>
            <a:pPr marL="0" indent="0">
              <a:buNone/>
            </a:pPr>
            <a:r>
              <a:rPr lang="en-US" sz="2800" dirty="0">
                <a:solidFill>
                  <a:schemeClr val="tx1"/>
                </a:solidFill>
              </a:rPr>
              <a:t>	Proposal have specific information that must be covered and/or met</a:t>
            </a:r>
          </a:p>
        </p:txBody>
      </p:sp>
      <p:sp>
        <p:nvSpPr>
          <p:cNvPr id="4" name="Date Placeholder 3">
            <a:extLst>
              <a:ext uri="{FF2B5EF4-FFF2-40B4-BE49-F238E27FC236}">
                <a16:creationId xmlns:a16="http://schemas.microsoft.com/office/drawing/2014/main" id="{8A82D0A7-488E-C358-6F45-344EE58665B7}"/>
              </a:ext>
            </a:extLst>
          </p:cNvPr>
          <p:cNvSpPr>
            <a:spLocks noGrp="1"/>
          </p:cNvSpPr>
          <p:nvPr>
            <p:ph type="dt" sz="half" idx="10"/>
          </p:nvPr>
        </p:nvSpPr>
        <p:spPr/>
        <p:txBody>
          <a:bodyPr/>
          <a:lstStyle/>
          <a:p>
            <a:fld id="{CE425D2A-4AC3-3649-9737-6B26E36CA7F9}" type="datetime1">
              <a:rPr lang="en-US" smtClean="0"/>
              <a:t>2/13/23</a:t>
            </a:fld>
            <a:endParaRPr lang="en-US"/>
          </a:p>
        </p:txBody>
      </p:sp>
    </p:spTree>
    <p:extLst>
      <p:ext uri="{BB962C8B-B14F-4D97-AF65-F5344CB8AC3E}">
        <p14:creationId xmlns:p14="http://schemas.microsoft.com/office/powerpoint/2010/main" val="283980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Proposal</a:t>
            </a:r>
            <a:br>
              <a:rPr lang="en-US" sz="6400" kern="1200" dirty="0">
                <a:solidFill>
                  <a:schemeClr val="tx1"/>
                </a:solidFill>
                <a:latin typeface="+mj-lt"/>
                <a:ea typeface="+mj-ea"/>
                <a:cs typeface="+mj-cs"/>
              </a:rPr>
            </a:br>
            <a:r>
              <a:rPr lang="en-US" sz="6400" kern="1200" dirty="0">
                <a:solidFill>
                  <a:schemeClr val="tx1"/>
                </a:solidFill>
                <a:latin typeface="+mj-lt"/>
                <a:ea typeface="+mj-ea"/>
                <a:cs typeface="+mj-cs"/>
              </a:rPr>
              <a:t>Writing</a:t>
            </a:r>
          </a:p>
        </p:txBody>
      </p:sp>
    </p:spTree>
    <p:extLst>
      <p:ext uri="{BB962C8B-B14F-4D97-AF65-F5344CB8AC3E}">
        <p14:creationId xmlns:p14="http://schemas.microsoft.com/office/powerpoint/2010/main" val="3799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D9E1-37CE-A163-56DE-8A90E4A2C3ED}"/>
              </a:ext>
            </a:extLst>
          </p:cNvPr>
          <p:cNvSpPr>
            <a:spLocks noGrp="1"/>
          </p:cNvSpPr>
          <p:nvPr>
            <p:ph type="title"/>
          </p:nvPr>
        </p:nvSpPr>
        <p:spPr/>
        <p:txBody>
          <a:bodyPr/>
          <a:lstStyle/>
          <a:p>
            <a:r>
              <a:rPr lang="en-US" dirty="0"/>
              <a:t>Goal versus Objective</a:t>
            </a:r>
          </a:p>
        </p:txBody>
      </p:sp>
      <p:sp>
        <p:nvSpPr>
          <p:cNvPr id="3" name="Content Placeholder 2">
            <a:extLst>
              <a:ext uri="{FF2B5EF4-FFF2-40B4-BE49-F238E27FC236}">
                <a16:creationId xmlns:a16="http://schemas.microsoft.com/office/drawing/2014/main" id="{BE7941F5-A96E-0FDE-C006-93EB88AAF61F}"/>
              </a:ext>
            </a:extLst>
          </p:cNvPr>
          <p:cNvSpPr>
            <a:spLocks noGrp="1"/>
          </p:cNvSpPr>
          <p:nvPr>
            <p:ph idx="1"/>
          </p:nvPr>
        </p:nvSpPr>
        <p:spPr>
          <a:xfrm>
            <a:off x="549538" y="1290918"/>
            <a:ext cx="11090274" cy="5216294"/>
          </a:xfrm>
        </p:spPr>
        <p:txBody>
          <a:bodyPr/>
          <a:lstStyle/>
          <a:p>
            <a:pPr marL="214313" indent="-214313">
              <a:buFont typeface="Arial"/>
              <a:buChar char="•"/>
            </a:pPr>
            <a:r>
              <a:rPr lang="en-US" sz="2800" dirty="0">
                <a:latin typeface="+mj-lt"/>
                <a:cs typeface="Gill Sans"/>
              </a:rPr>
              <a:t>A </a:t>
            </a:r>
            <a:r>
              <a:rPr lang="en-US" sz="2800" dirty="0">
                <a:solidFill>
                  <a:schemeClr val="tx1"/>
                </a:solidFill>
                <a:latin typeface="+mj-lt"/>
                <a:cs typeface="Gill Sans"/>
              </a:rPr>
              <a:t>goal</a:t>
            </a:r>
            <a:r>
              <a:rPr lang="en-US" sz="2800" dirty="0">
                <a:latin typeface="+mj-lt"/>
                <a:cs typeface="Gill Sans"/>
              </a:rPr>
              <a:t> is an “aim toward which an endeavor is directed”</a:t>
            </a:r>
          </a:p>
          <a:p>
            <a:pPr marL="557213" lvl="1" indent="-214313">
              <a:buFont typeface="Lucida Grande"/>
              <a:buChar char="-"/>
            </a:pPr>
            <a:r>
              <a:rPr lang="en-US" sz="1600" dirty="0">
                <a:latin typeface="+mj-lt"/>
                <a:cs typeface="Gill Sans"/>
              </a:rPr>
              <a:t>Usually </a:t>
            </a:r>
            <a:r>
              <a:rPr lang="en-US" sz="1600" u="sng" dirty="0">
                <a:latin typeface="+mj-lt"/>
                <a:cs typeface="Gill Sans"/>
              </a:rPr>
              <a:t>qualitative</a:t>
            </a:r>
            <a:r>
              <a:rPr lang="en-US" sz="1600" dirty="0">
                <a:latin typeface="+mj-lt"/>
                <a:cs typeface="Gill Sans"/>
              </a:rPr>
              <a:t> rather than quantitative</a:t>
            </a:r>
          </a:p>
          <a:p>
            <a:pPr marL="557213" lvl="1" indent="-214313">
              <a:buFont typeface="Lucida Grande"/>
              <a:buChar char="-"/>
            </a:pPr>
            <a:r>
              <a:rPr lang="en-US" sz="1600" dirty="0">
                <a:latin typeface="+mj-lt"/>
                <a:cs typeface="Gill Sans"/>
              </a:rPr>
              <a:t>Example:  </a:t>
            </a:r>
            <a:r>
              <a:rPr lang="en-US" sz="1600" dirty="0">
                <a:solidFill>
                  <a:schemeClr val="tx1"/>
                </a:solidFill>
                <a:latin typeface="+mj-lt"/>
                <a:cs typeface="Gill Sans"/>
              </a:rPr>
              <a:t>Ascertain the </a:t>
            </a:r>
            <a:r>
              <a:rPr lang="en-US" sz="1600" dirty="0">
                <a:solidFill>
                  <a:schemeClr val="tx1"/>
                </a:solidFill>
                <a:latin typeface="+mj-lt"/>
              </a:rPr>
              <a:t>origin and evolution of the Solar System and to understand the potential for life beyond Earth</a:t>
            </a:r>
          </a:p>
          <a:p>
            <a:pPr marL="557213" lvl="1" indent="-214313">
              <a:buFont typeface="Lucida Grande"/>
              <a:buChar char="-"/>
            </a:pPr>
            <a:r>
              <a:rPr lang="en-US" sz="1600" dirty="0">
                <a:solidFill>
                  <a:srgbClr val="A4A3AC"/>
                </a:solidFill>
                <a:latin typeface="+mj-lt"/>
                <a:cs typeface="Gill Sans"/>
              </a:rPr>
              <a:t>Example</a:t>
            </a:r>
            <a:r>
              <a:rPr lang="en-US" sz="1600" dirty="0">
                <a:solidFill>
                  <a:schemeClr val="tx1"/>
                </a:solidFill>
                <a:latin typeface="+mj-lt"/>
                <a:cs typeface="Gill Sans"/>
              </a:rPr>
              <a:t>: Understand black hole growth over cosmic time scales</a:t>
            </a:r>
          </a:p>
          <a:p>
            <a:pPr marL="557213" lvl="1" indent="-214313">
              <a:buFont typeface="Lucida Grande"/>
              <a:buChar char="-"/>
            </a:pPr>
            <a:r>
              <a:rPr lang="en-US" sz="1600" dirty="0">
                <a:solidFill>
                  <a:srgbClr val="A4A3AC"/>
                </a:solidFill>
                <a:latin typeface="+mj-lt"/>
                <a:cs typeface="Gill Sans"/>
              </a:rPr>
              <a:t>Example:</a:t>
            </a:r>
            <a:r>
              <a:rPr lang="en-US" sz="1600" dirty="0">
                <a:solidFill>
                  <a:schemeClr val="tx1"/>
                </a:solidFill>
                <a:latin typeface="+mj-lt"/>
                <a:cs typeface="Gill Sans"/>
              </a:rPr>
              <a:t> Understand the explosion mechanism of Kepler</a:t>
            </a:r>
            <a:endParaRPr lang="en-US" sz="1600" dirty="0">
              <a:solidFill>
                <a:srgbClr val="0070C0"/>
              </a:solidFill>
              <a:latin typeface="+mj-lt"/>
              <a:cs typeface="Gill Sans"/>
            </a:endParaRPr>
          </a:p>
          <a:p>
            <a:pPr marL="214313" indent="-214313">
              <a:buFont typeface="Arial"/>
              <a:buChar char="•"/>
            </a:pPr>
            <a:r>
              <a:rPr lang="en-US" sz="2800" dirty="0">
                <a:latin typeface="+mj-lt"/>
                <a:cs typeface="Gill Sans"/>
              </a:rPr>
              <a:t>An </a:t>
            </a:r>
            <a:r>
              <a:rPr lang="en-US" sz="2800" dirty="0">
                <a:solidFill>
                  <a:schemeClr val="tx1"/>
                </a:solidFill>
                <a:latin typeface="+mj-lt"/>
                <a:cs typeface="Gill Sans"/>
              </a:rPr>
              <a:t>objective</a:t>
            </a:r>
            <a:r>
              <a:rPr lang="en-US" sz="2800" dirty="0">
                <a:solidFill>
                  <a:srgbClr val="0070C0"/>
                </a:solidFill>
                <a:latin typeface="+mj-lt"/>
                <a:cs typeface="Gill Sans"/>
              </a:rPr>
              <a:t> </a:t>
            </a:r>
            <a:r>
              <a:rPr lang="en-US" sz="2800" dirty="0">
                <a:latin typeface="+mj-lt"/>
                <a:cs typeface="Gill Sans"/>
              </a:rPr>
              <a:t>is something that “one’s efforts or actions are intended to attain or accomplish”</a:t>
            </a:r>
          </a:p>
          <a:p>
            <a:pPr marL="557213" lvl="1" indent="-214313">
              <a:buFont typeface="Lucida Grande"/>
              <a:buChar char="-"/>
            </a:pPr>
            <a:r>
              <a:rPr lang="en-US" sz="1600" dirty="0">
                <a:latin typeface="+mj-lt"/>
                <a:cs typeface="Gill Sans"/>
              </a:rPr>
              <a:t>Must be </a:t>
            </a:r>
            <a:r>
              <a:rPr lang="en-US" sz="1600" u="sng" dirty="0">
                <a:latin typeface="+mj-lt"/>
                <a:cs typeface="Gill Sans"/>
              </a:rPr>
              <a:t>quantitative</a:t>
            </a:r>
          </a:p>
          <a:p>
            <a:pPr marL="557213" lvl="1" indent="-214313">
              <a:buFont typeface="Lucida Grande"/>
              <a:buChar char="-"/>
            </a:pPr>
            <a:r>
              <a:rPr lang="en-US" sz="1600" dirty="0">
                <a:latin typeface="+mj-lt"/>
                <a:cs typeface="Gill Sans"/>
              </a:rPr>
              <a:t>Example:  </a:t>
            </a:r>
            <a:r>
              <a:rPr lang="en-US" sz="1600" dirty="0">
                <a:solidFill>
                  <a:schemeClr val="tx1"/>
                </a:solidFill>
                <a:latin typeface="+mj-lt"/>
                <a:cs typeface="Gill Sans"/>
              </a:rPr>
              <a:t>Determine if life exists at this Martian latitude and longitude within the top 5 cm of the surface </a:t>
            </a:r>
          </a:p>
          <a:p>
            <a:pPr marL="557213" lvl="1" indent="-214313">
              <a:buFont typeface="Lucida Grande"/>
              <a:buChar char="-"/>
            </a:pPr>
            <a:r>
              <a:rPr lang="en-US" sz="1600" dirty="0">
                <a:solidFill>
                  <a:srgbClr val="A4A3AC"/>
                </a:solidFill>
                <a:latin typeface="+mj-lt"/>
                <a:cs typeface="Gill Sans"/>
              </a:rPr>
              <a:t>Example:</a:t>
            </a:r>
            <a:r>
              <a:rPr lang="en-US" sz="1600" dirty="0">
                <a:solidFill>
                  <a:schemeClr val="tx1"/>
                </a:solidFill>
                <a:latin typeface="+mj-lt"/>
                <a:cs typeface="Gill Sans"/>
              </a:rPr>
              <a:t> Measure the spin of SMBH out to a redshift of 1</a:t>
            </a:r>
          </a:p>
          <a:p>
            <a:pPr marL="557213" lvl="1" indent="-214313">
              <a:buFont typeface="Lucida Grande"/>
              <a:buChar char="-"/>
            </a:pPr>
            <a:r>
              <a:rPr lang="en-US" sz="1600" dirty="0">
                <a:solidFill>
                  <a:srgbClr val="A4A3AC"/>
                </a:solidFill>
                <a:latin typeface="+mj-lt"/>
                <a:cs typeface="Gill Sans"/>
              </a:rPr>
              <a:t>Example:</a:t>
            </a:r>
            <a:r>
              <a:rPr lang="en-US" sz="1600" dirty="0">
                <a:solidFill>
                  <a:schemeClr val="tx1"/>
                </a:solidFill>
                <a:latin typeface="+mj-lt"/>
                <a:cs typeface="Gill Sans"/>
              </a:rPr>
              <a:t> Measure if there is Ti-44 in the remnant and find its distribution</a:t>
            </a:r>
            <a:endParaRPr lang="en-US" sz="1600" dirty="0">
              <a:solidFill>
                <a:schemeClr val="tx1"/>
              </a:solidFill>
              <a:latin typeface="+mj-lt"/>
            </a:endParaRPr>
          </a:p>
        </p:txBody>
      </p:sp>
      <p:sp>
        <p:nvSpPr>
          <p:cNvPr id="4" name="Date Placeholder 3">
            <a:extLst>
              <a:ext uri="{FF2B5EF4-FFF2-40B4-BE49-F238E27FC236}">
                <a16:creationId xmlns:a16="http://schemas.microsoft.com/office/drawing/2014/main" id="{93E2704A-2DB0-84BA-2389-68FB14BDD6E2}"/>
              </a:ext>
            </a:extLst>
          </p:cNvPr>
          <p:cNvSpPr>
            <a:spLocks noGrp="1"/>
          </p:cNvSpPr>
          <p:nvPr>
            <p:ph type="dt" sz="half" idx="10"/>
          </p:nvPr>
        </p:nvSpPr>
        <p:spPr/>
        <p:txBody>
          <a:bodyPr/>
          <a:lstStyle/>
          <a:p>
            <a:fld id="{217BF3A3-0F3B-6D43-8CD4-83D67D25A473}" type="datetime1">
              <a:rPr lang="en-US" smtClean="0"/>
              <a:t>2/13/23</a:t>
            </a:fld>
            <a:endParaRPr lang="en-US"/>
          </a:p>
        </p:txBody>
      </p:sp>
    </p:spTree>
    <p:extLst>
      <p:ext uri="{BB962C8B-B14F-4D97-AF65-F5344CB8AC3E}">
        <p14:creationId xmlns:p14="http://schemas.microsoft.com/office/powerpoint/2010/main" val="137887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6ABB-740B-6EC9-37BA-775DD83596C6}"/>
              </a:ext>
            </a:extLst>
          </p:cNvPr>
          <p:cNvSpPr>
            <a:spLocks noGrp="1"/>
          </p:cNvSpPr>
          <p:nvPr>
            <p:ph type="title"/>
          </p:nvPr>
        </p:nvSpPr>
        <p:spPr/>
        <p:txBody>
          <a:bodyPr/>
          <a:lstStyle/>
          <a:p>
            <a:r>
              <a:rPr lang="en-US" dirty="0"/>
              <a:t>Science Question</a:t>
            </a:r>
          </a:p>
        </p:txBody>
      </p:sp>
      <p:sp>
        <p:nvSpPr>
          <p:cNvPr id="3" name="Content Placeholder 2">
            <a:extLst>
              <a:ext uri="{FF2B5EF4-FFF2-40B4-BE49-F238E27FC236}">
                <a16:creationId xmlns:a16="http://schemas.microsoft.com/office/drawing/2014/main" id="{E763B585-31A8-4B12-67F9-237B2EABA0BA}"/>
              </a:ext>
            </a:extLst>
          </p:cNvPr>
          <p:cNvSpPr>
            <a:spLocks noGrp="1"/>
          </p:cNvSpPr>
          <p:nvPr>
            <p:ph idx="1"/>
          </p:nvPr>
        </p:nvSpPr>
        <p:spPr>
          <a:xfrm>
            <a:off x="550863" y="1387737"/>
            <a:ext cx="11090274" cy="4705088"/>
          </a:xfrm>
        </p:spPr>
        <p:txBody>
          <a:bodyPr>
            <a:normAutofit/>
          </a:bodyPr>
          <a:lstStyle/>
          <a:p>
            <a:pPr marL="744537" lvl="1" indent="-285750">
              <a:lnSpc>
                <a:spcPct val="150000"/>
              </a:lnSpc>
              <a:buFontTx/>
              <a:buChar char="-"/>
            </a:pPr>
            <a:r>
              <a:rPr lang="en-US" sz="2200" dirty="0">
                <a:solidFill>
                  <a:schemeClr val="bg2">
                    <a:lumMod val="25000"/>
                    <a:lumOff val="75000"/>
                  </a:schemeClr>
                </a:solidFill>
              </a:rPr>
              <a:t>Observation – Must be based on a known phenomena or theory</a:t>
            </a:r>
          </a:p>
          <a:p>
            <a:pPr marL="744537" lvl="1" indent="-285750">
              <a:lnSpc>
                <a:spcPct val="150000"/>
              </a:lnSpc>
              <a:buFontTx/>
              <a:buChar char="-"/>
            </a:pPr>
            <a:r>
              <a:rPr lang="en-US" sz="2200" dirty="0">
                <a:solidFill>
                  <a:schemeClr val="bg2">
                    <a:lumMod val="25000"/>
                    <a:lumOff val="75000"/>
                  </a:schemeClr>
                </a:solidFill>
              </a:rPr>
              <a:t>Science Question – Must be articulated as a question</a:t>
            </a:r>
          </a:p>
          <a:p>
            <a:pPr marL="744537" lvl="1" indent="-285750">
              <a:lnSpc>
                <a:spcPct val="150000"/>
              </a:lnSpc>
              <a:buFontTx/>
              <a:buChar char="-"/>
            </a:pPr>
            <a:r>
              <a:rPr lang="en-US" sz="2200" dirty="0">
                <a:solidFill>
                  <a:schemeClr val="bg2">
                    <a:lumMod val="25000"/>
                    <a:lumOff val="75000"/>
                  </a:schemeClr>
                </a:solidFill>
              </a:rPr>
              <a:t>Hypothesis – Best when controversial </a:t>
            </a:r>
          </a:p>
          <a:p>
            <a:pPr marL="744537" lvl="1" indent="-285750">
              <a:lnSpc>
                <a:spcPct val="150000"/>
              </a:lnSpc>
              <a:buFontTx/>
              <a:buChar char="-"/>
            </a:pPr>
            <a:r>
              <a:rPr lang="en-US" sz="2200" dirty="0">
                <a:solidFill>
                  <a:schemeClr val="bg2">
                    <a:lumMod val="25000"/>
                    <a:lumOff val="75000"/>
                  </a:schemeClr>
                </a:solidFill>
              </a:rPr>
              <a:t>Prediction – Must verbalize a future state</a:t>
            </a:r>
          </a:p>
          <a:p>
            <a:pPr marL="744537" lvl="1" indent="-285750">
              <a:lnSpc>
                <a:spcPct val="150000"/>
              </a:lnSpc>
              <a:buFontTx/>
              <a:buChar char="-"/>
            </a:pPr>
            <a:r>
              <a:rPr lang="en-US" sz="2200" dirty="0">
                <a:solidFill>
                  <a:schemeClr val="bg2">
                    <a:lumMod val="25000"/>
                    <a:lumOff val="75000"/>
                  </a:schemeClr>
                </a:solidFill>
              </a:rPr>
              <a:t>Objective – Must confirm or refute the prediction</a:t>
            </a:r>
          </a:p>
          <a:p>
            <a:pPr marL="744537" lvl="1" indent="-285750">
              <a:lnSpc>
                <a:spcPct val="150000"/>
              </a:lnSpc>
              <a:buFontTx/>
              <a:buChar char="-"/>
            </a:pPr>
            <a:r>
              <a:rPr lang="en-US" sz="2200" dirty="0">
                <a:solidFill>
                  <a:schemeClr val="bg2">
                    <a:lumMod val="25000"/>
                    <a:lumOff val="75000"/>
                  </a:schemeClr>
                </a:solidFill>
              </a:rPr>
              <a:t>Measurement – Must be measurable and repeatable</a:t>
            </a:r>
          </a:p>
        </p:txBody>
      </p:sp>
      <p:sp>
        <p:nvSpPr>
          <p:cNvPr id="7" name="Donut 6">
            <a:extLst>
              <a:ext uri="{FF2B5EF4-FFF2-40B4-BE49-F238E27FC236}">
                <a16:creationId xmlns:a16="http://schemas.microsoft.com/office/drawing/2014/main" id="{8F7F01C5-0469-FD00-C3EC-A6EE5EBD4A62}"/>
              </a:ext>
            </a:extLst>
          </p:cNvPr>
          <p:cNvSpPr/>
          <p:nvPr/>
        </p:nvSpPr>
        <p:spPr>
          <a:xfrm>
            <a:off x="7708734" y="2502160"/>
            <a:ext cx="3111500" cy="3149600"/>
          </a:xfrm>
          <a:prstGeom prst="donut">
            <a:avLst>
              <a:gd name="adj" fmla="val 17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8" name="Oval 7">
            <a:extLst>
              <a:ext uri="{FF2B5EF4-FFF2-40B4-BE49-F238E27FC236}">
                <a16:creationId xmlns:a16="http://schemas.microsoft.com/office/drawing/2014/main" id="{455AEE91-FDA0-F3A0-C13E-29B6767D0399}"/>
              </a:ext>
            </a:extLst>
          </p:cNvPr>
          <p:cNvSpPr/>
          <p:nvPr/>
        </p:nvSpPr>
        <p:spPr>
          <a:xfrm>
            <a:off x="8793852" y="2127510"/>
            <a:ext cx="1028790" cy="958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Observation</a:t>
            </a:r>
            <a:endParaRPr lang="en-US" sz="700" dirty="0"/>
          </a:p>
        </p:txBody>
      </p:sp>
      <p:sp>
        <p:nvSpPr>
          <p:cNvPr id="9" name="Oval 8">
            <a:extLst>
              <a:ext uri="{FF2B5EF4-FFF2-40B4-BE49-F238E27FC236}">
                <a16:creationId xmlns:a16="http://schemas.microsoft.com/office/drawing/2014/main" id="{00E82D56-6D04-18C2-A3A2-F208015AA3B6}"/>
              </a:ext>
            </a:extLst>
          </p:cNvPr>
          <p:cNvSpPr/>
          <p:nvPr/>
        </p:nvSpPr>
        <p:spPr>
          <a:xfrm>
            <a:off x="10155681" y="3200557"/>
            <a:ext cx="1003301" cy="958850"/>
          </a:xfrm>
          <a:prstGeom prst="ellipse">
            <a:avLst/>
          </a:prstGeom>
          <a:solidFill>
            <a:srgbClr val="EDCA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Hypothesis</a:t>
            </a:r>
          </a:p>
        </p:txBody>
      </p:sp>
      <p:sp>
        <p:nvSpPr>
          <p:cNvPr id="10" name="Oval 9">
            <a:extLst>
              <a:ext uri="{FF2B5EF4-FFF2-40B4-BE49-F238E27FC236}">
                <a16:creationId xmlns:a16="http://schemas.microsoft.com/office/drawing/2014/main" id="{C8626670-D5F1-4F5A-08C0-46E953C72BE1}"/>
              </a:ext>
            </a:extLst>
          </p:cNvPr>
          <p:cNvSpPr/>
          <p:nvPr/>
        </p:nvSpPr>
        <p:spPr>
          <a:xfrm>
            <a:off x="7743348" y="4713196"/>
            <a:ext cx="1003301" cy="958850"/>
          </a:xfrm>
          <a:prstGeom prst="ellipse">
            <a:avLst/>
          </a:prstGeom>
          <a:solidFill>
            <a:srgbClr val="348FF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Objective</a:t>
            </a:r>
          </a:p>
        </p:txBody>
      </p:sp>
      <p:sp>
        <p:nvSpPr>
          <p:cNvPr id="11" name="Oval 10">
            <a:extLst>
              <a:ext uri="{FF2B5EF4-FFF2-40B4-BE49-F238E27FC236}">
                <a16:creationId xmlns:a16="http://schemas.microsoft.com/office/drawing/2014/main" id="{5FCE570F-6748-1182-561E-0FF3144C8308}"/>
              </a:ext>
            </a:extLst>
          </p:cNvPr>
          <p:cNvSpPr/>
          <p:nvPr/>
        </p:nvSpPr>
        <p:spPr>
          <a:xfrm>
            <a:off x="7405896" y="3075147"/>
            <a:ext cx="1003301" cy="958850"/>
          </a:xfrm>
          <a:prstGeom prst="ellipse">
            <a:avLst/>
          </a:prstGeom>
          <a:solidFill>
            <a:srgbClr val="B93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Measurement</a:t>
            </a:r>
            <a:endParaRPr lang="en-US" sz="600" dirty="0">
              <a:solidFill>
                <a:schemeClr val="tx1"/>
              </a:solidFill>
            </a:endParaRPr>
          </a:p>
        </p:txBody>
      </p:sp>
      <p:sp>
        <p:nvSpPr>
          <p:cNvPr id="12" name="Right Arrow 11">
            <a:extLst>
              <a:ext uri="{FF2B5EF4-FFF2-40B4-BE49-F238E27FC236}">
                <a16:creationId xmlns:a16="http://schemas.microsoft.com/office/drawing/2014/main" id="{D0D132C8-8533-6B01-7107-0D0DDF4ED9BA}"/>
              </a:ext>
            </a:extLst>
          </p:cNvPr>
          <p:cNvSpPr/>
          <p:nvPr/>
        </p:nvSpPr>
        <p:spPr>
          <a:xfrm rot="2443056">
            <a:off x="9951686" y="2931150"/>
            <a:ext cx="309897" cy="163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ight Arrow 12">
            <a:extLst>
              <a:ext uri="{FF2B5EF4-FFF2-40B4-BE49-F238E27FC236}">
                <a16:creationId xmlns:a16="http://schemas.microsoft.com/office/drawing/2014/main" id="{9312270C-6CC9-DC83-5100-E230F5BC6CCC}"/>
              </a:ext>
            </a:extLst>
          </p:cNvPr>
          <p:cNvSpPr/>
          <p:nvPr/>
        </p:nvSpPr>
        <p:spPr>
          <a:xfrm rot="6651334">
            <a:off x="10407449" y="4449911"/>
            <a:ext cx="309897" cy="163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Right Arrow 13">
            <a:extLst>
              <a:ext uri="{FF2B5EF4-FFF2-40B4-BE49-F238E27FC236}">
                <a16:creationId xmlns:a16="http://schemas.microsoft.com/office/drawing/2014/main" id="{210E1BCD-51B1-4AC4-9BEE-B3DA731B533F}"/>
              </a:ext>
            </a:extLst>
          </p:cNvPr>
          <p:cNvSpPr/>
          <p:nvPr/>
        </p:nvSpPr>
        <p:spPr>
          <a:xfrm rot="15552869">
            <a:off x="7775213" y="4280179"/>
            <a:ext cx="309897" cy="163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ight Arrow 14">
            <a:extLst>
              <a:ext uri="{FF2B5EF4-FFF2-40B4-BE49-F238E27FC236}">
                <a16:creationId xmlns:a16="http://schemas.microsoft.com/office/drawing/2014/main" id="{72EE869D-F22D-E82B-34BC-D0F7F1F1C633}"/>
              </a:ext>
            </a:extLst>
          </p:cNvPr>
          <p:cNvSpPr/>
          <p:nvPr/>
        </p:nvSpPr>
        <p:spPr>
          <a:xfrm rot="19266974">
            <a:off x="8322691" y="2845058"/>
            <a:ext cx="309897" cy="163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a16="http://schemas.microsoft.com/office/drawing/2014/main" id="{B89EB180-3C53-0CED-C4C6-11C348E18E11}"/>
              </a:ext>
            </a:extLst>
          </p:cNvPr>
          <p:cNvSpPr/>
          <p:nvPr/>
        </p:nvSpPr>
        <p:spPr>
          <a:xfrm>
            <a:off x="9652860" y="4781705"/>
            <a:ext cx="1003301" cy="958850"/>
          </a:xfrm>
          <a:prstGeom prst="ellipse">
            <a:avLst/>
          </a:prstGeom>
          <a:solidFill>
            <a:srgbClr val="00AD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Prediction</a:t>
            </a:r>
          </a:p>
        </p:txBody>
      </p:sp>
      <p:sp>
        <p:nvSpPr>
          <p:cNvPr id="17" name="Right Arrow 16">
            <a:extLst>
              <a:ext uri="{FF2B5EF4-FFF2-40B4-BE49-F238E27FC236}">
                <a16:creationId xmlns:a16="http://schemas.microsoft.com/office/drawing/2014/main" id="{3EF8EFFA-B559-DB49-726C-271F35A000D1}"/>
              </a:ext>
            </a:extLst>
          </p:cNvPr>
          <p:cNvSpPr/>
          <p:nvPr/>
        </p:nvSpPr>
        <p:spPr>
          <a:xfrm rot="10800000">
            <a:off x="9074584" y="5370137"/>
            <a:ext cx="309897" cy="163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Curved Right Arrow 19">
            <a:extLst>
              <a:ext uri="{FF2B5EF4-FFF2-40B4-BE49-F238E27FC236}">
                <a16:creationId xmlns:a16="http://schemas.microsoft.com/office/drawing/2014/main" id="{CE46FBBD-6E73-31E2-0A00-DDDADBC07783}"/>
              </a:ext>
            </a:extLst>
          </p:cNvPr>
          <p:cNvSpPr/>
          <p:nvPr/>
        </p:nvSpPr>
        <p:spPr>
          <a:xfrm rot="1518454">
            <a:off x="10171126" y="2449122"/>
            <a:ext cx="254480" cy="444775"/>
          </a:xfrm>
          <a:prstGeom prst="curv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a16="http://schemas.microsoft.com/office/drawing/2014/main" id="{BEAAE779-41EC-4C68-75B4-74B89F6C4DF7}"/>
              </a:ext>
            </a:extLst>
          </p:cNvPr>
          <p:cNvSpPr/>
          <p:nvPr/>
        </p:nvSpPr>
        <p:spPr>
          <a:xfrm>
            <a:off x="10337130" y="2334860"/>
            <a:ext cx="1643703" cy="355706"/>
          </a:xfrm>
          <a:prstGeom prst="roundRect">
            <a:avLst/>
          </a:prstGeom>
          <a:solidFill>
            <a:srgbClr val="FF74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Science Question</a:t>
            </a:r>
          </a:p>
        </p:txBody>
      </p:sp>
      <p:sp>
        <p:nvSpPr>
          <p:cNvPr id="4" name="Date Placeholder 3">
            <a:extLst>
              <a:ext uri="{FF2B5EF4-FFF2-40B4-BE49-F238E27FC236}">
                <a16:creationId xmlns:a16="http://schemas.microsoft.com/office/drawing/2014/main" id="{A47BD926-FFFD-98FC-4DFB-EEEB132E3D05}"/>
              </a:ext>
            </a:extLst>
          </p:cNvPr>
          <p:cNvSpPr>
            <a:spLocks noGrp="1"/>
          </p:cNvSpPr>
          <p:nvPr>
            <p:ph type="dt" sz="half" idx="10"/>
          </p:nvPr>
        </p:nvSpPr>
        <p:spPr/>
        <p:txBody>
          <a:bodyPr/>
          <a:lstStyle/>
          <a:p>
            <a:fld id="{A84F3286-19C0-A54E-B0D8-714CB779D512}" type="datetime1">
              <a:rPr lang="en-US" smtClean="0"/>
              <a:t>2/13/23</a:t>
            </a:fld>
            <a:endParaRPr lang="en-US"/>
          </a:p>
        </p:txBody>
      </p:sp>
    </p:spTree>
    <p:extLst>
      <p:ext uri="{BB962C8B-B14F-4D97-AF65-F5344CB8AC3E}">
        <p14:creationId xmlns:p14="http://schemas.microsoft.com/office/powerpoint/2010/main" val="297312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7AEC-1EB3-E984-C597-625A2407896B}"/>
              </a:ext>
            </a:extLst>
          </p:cNvPr>
          <p:cNvSpPr>
            <a:spLocks noGrp="1"/>
          </p:cNvSpPr>
          <p:nvPr>
            <p:ph type="title"/>
          </p:nvPr>
        </p:nvSpPr>
        <p:spPr/>
        <p:txBody>
          <a:bodyPr/>
          <a:lstStyle/>
          <a:p>
            <a:r>
              <a:rPr lang="en-US" dirty="0"/>
              <a:t>What Makes a Compelling Science Question?</a:t>
            </a:r>
            <a:br>
              <a:rPr lang="en-US" dirty="0"/>
            </a:br>
            <a:endParaRPr lang="en-US" dirty="0"/>
          </a:p>
        </p:txBody>
      </p:sp>
      <p:sp>
        <p:nvSpPr>
          <p:cNvPr id="3" name="Content Placeholder 2">
            <a:extLst>
              <a:ext uri="{FF2B5EF4-FFF2-40B4-BE49-F238E27FC236}">
                <a16:creationId xmlns:a16="http://schemas.microsoft.com/office/drawing/2014/main" id="{55201C3B-08DC-D424-017C-C5BD159AB905}"/>
              </a:ext>
            </a:extLst>
          </p:cNvPr>
          <p:cNvSpPr>
            <a:spLocks noGrp="1"/>
          </p:cNvSpPr>
          <p:nvPr>
            <p:ph idx="1"/>
          </p:nvPr>
        </p:nvSpPr>
        <p:spPr/>
        <p:txBody>
          <a:bodyPr>
            <a:normAutofit lnSpcReduction="10000"/>
          </a:bodyPr>
          <a:lstStyle/>
          <a:p>
            <a:pPr marL="285750" indent="-285750">
              <a:spcAft>
                <a:spcPts val="200"/>
              </a:spcAft>
              <a:buFont typeface="Arial"/>
              <a:buChar char="•"/>
            </a:pPr>
            <a:r>
              <a:rPr lang="en-US" sz="2400" dirty="0">
                <a:solidFill>
                  <a:schemeClr val="bg2">
                    <a:lumMod val="25000"/>
                    <a:lumOff val="75000"/>
                  </a:schemeClr>
                </a:solidFill>
                <a:cs typeface="Gill Sans"/>
              </a:rPr>
              <a:t>The science question must be </a:t>
            </a:r>
            <a:r>
              <a:rPr lang="en-US" sz="2400" dirty="0">
                <a:solidFill>
                  <a:schemeClr val="tx1"/>
                </a:solidFill>
                <a:cs typeface="Gill Sans"/>
              </a:rPr>
              <a:t>hypothesis-driven</a:t>
            </a:r>
          </a:p>
          <a:p>
            <a:pPr marL="285750" indent="-285750">
              <a:spcAft>
                <a:spcPts val="200"/>
              </a:spcAft>
              <a:buFont typeface="Arial"/>
              <a:buChar char="•"/>
            </a:pPr>
            <a:r>
              <a:rPr lang="en-US" sz="2400" dirty="0">
                <a:solidFill>
                  <a:schemeClr val="bg2">
                    <a:lumMod val="25000"/>
                    <a:lumOff val="75000"/>
                  </a:schemeClr>
                </a:solidFill>
                <a:cs typeface="Gill Sans"/>
              </a:rPr>
              <a:t>It should be devoid of jargon, acronyms and should be easily understandable by an educated person outside of the field</a:t>
            </a:r>
          </a:p>
          <a:p>
            <a:pPr marL="285750" indent="-285750">
              <a:spcAft>
                <a:spcPts val="200"/>
              </a:spcAft>
              <a:buFont typeface="Arial"/>
              <a:buChar char="•"/>
            </a:pPr>
            <a:r>
              <a:rPr lang="en-US" sz="2400" dirty="0">
                <a:solidFill>
                  <a:schemeClr val="bg2">
                    <a:lumMod val="25000"/>
                    <a:lumOff val="75000"/>
                  </a:schemeClr>
                </a:solidFill>
                <a:cs typeface="Gill Sans"/>
              </a:rPr>
              <a:t>It should not be composed of more than one question</a:t>
            </a:r>
          </a:p>
          <a:p>
            <a:pPr marL="688975" lvl="1" indent="-230188">
              <a:spcAft>
                <a:spcPts val="200"/>
              </a:spcAft>
            </a:pPr>
            <a:r>
              <a:rPr lang="en-US" sz="2400" dirty="0">
                <a:solidFill>
                  <a:schemeClr val="bg2">
                    <a:lumMod val="25000"/>
                    <a:lumOff val="75000"/>
                  </a:schemeClr>
                </a:solidFill>
                <a:cs typeface="Gill Sans"/>
              </a:rPr>
              <a:t>-  Example: </a:t>
            </a:r>
            <a:r>
              <a:rPr lang="en-US" sz="2400" dirty="0">
                <a:solidFill>
                  <a:schemeClr val="tx1"/>
                </a:solidFill>
              </a:rPr>
              <a:t>“What governed the accretion, supply of water, chemistry and internal differentiation of the inner planets and the evolution of their atmosphere, and what role did bombardment by large projectiles play?” </a:t>
            </a:r>
            <a:endParaRPr lang="en-US" sz="2400" dirty="0">
              <a:solidFill>
                <a:schemeClr val="tx1"/>
              </a:solidFill>
              <a:cs typeface="Gill Sans"/>
            </a:endParaRPr>
          </a:p>
          <a:p>
            <a:pPr marL="688975" lvl="1" indent="-230188">
              <a:spcAft>
                <a:spcPts val="200"/>
              </a:spcAft>
            </a:pPr>
            <a:r>
              <a:rPr lang="en-US" sz="2400" dirty="0">
                <a:solidFill>
                  <a:schemeClr val="bg2">
                    <a:lumMod val="25000"/>
                    <a:lumOff val="75000"/>
                  </a:schemeClr>
                </a:solidFill>
                <a:cs typeface="Gill Sans"/>
              </a:rPr>
              <a:t>-  Better: </a:t>
            </a:r>
            <a:r>
              <a:rPr lang="en-US" sz="2400" dirty="0">
                <a:solidFill>
                  <a:schemeClr val="bg2">
                    <a:lumMod val="25000"/>
                    <a:lumOff val="75000"/>
                  </a:schemeClr>
                </a:solidFill>
              </a:rPr>
              <a:t>“</a:t>
            </a:r>
            <a:r>
              <a:rPr lang="en-US" sz="2400" dirty="0">
                <a:solidFill>
                  <a:schemeClr val="tx1"/>
                </a:solidFill>
              </a:rPr>
              <a:t>What role does cometary water and planetary impacts play in the evolution of inner planetary atmospheres?”</a:t>
            </a:r>
          </a:p>
        </p:txBody>
      </p:sp>
      <p:sp>
        <p:nvSpPr>
          <p:cNvPr id="4" name="Date Placeholder 3">
            <a:extLst>
              <a:ext uri="{FF2B5EF4-FFF2-40B4-BE49-F238E27FC236}">
                <a16:creationId xmlns:a16="http://schemas.microsoft.com/office/drawing/2014/main" id="{D2DC2413-A325-3656-0C0F-AE4DE3AC8B57}"/>
              </a:ext>
            </a:extLst>
          </p:cNvPr>
          <p:cNvSpPr>
            <a:spLocks noGrp="1"/>
          </p:cNvSpPr>
          <p:nvPr>
            <p:ph type="dt" sz="half" idx="10"/>
          </p:nvPr>
        </p:nvSpPr>
        <p:spPr/>
        <p:txBody>
          <a:bodyPr/>
          <a:lstStyle/>
          <a:p>
            <a:fld id="{23AF6429-BBE3-724A-98C6-444D6678EE68}" type="datetime1">
              <a:rPr lang="en-US" smtClean="0"/>
              <a:t>2/13/23</a:t>
            </a:fld>
            <a:endParaRPr lang="en-US"/>
          </a:p>
        </p:txBody>
      </p:sp>
    </p:spTree>
    <p:extLst>
      <p:ext uri="{BB962C8B-B14F-4D97-AF65-F5344CB8AC3E}">
        <p14:creationId xmlns:p14="http://schemas.microsoft.com/office/powerpoint/2010/main" val="124299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CA32-0A37-9B30-3BD1-7E6CE01ADD7A}"/>
              </a:ext>
            </a:extLst>
          </p:cNvPr>
          <p:cNvSpPr>
            <a:spLocks noGrp="1"/>
          </p:cNvSpPr>
          <p:nvPr>
            <p:ph type="title"/>
          </p:nvPr>
        </p:nvSpPr>
        <p:spPr>
          <a:xfrm>
            <a:off x="926102" y="132286"/>
            <a:ext cx="11091600" cy="1332000"/>
          </a:xfrm>
        </p:spPr>
        <p:txBody>
          <a:bodyPr/>
          <a:lstStyle/>
          <a:p>
            <a:r>
              <a:rPr lang="en-US"/>
              <a:t>Hypothesis / Prediction Pairs Example</a:t>
            </a:r>
            <a:br>
              <a:rPr lang="en-US"/>
            </a:br>
            <a:endParaRPr lang="en-US" dirty="0"/>
          </a:p>
        </p:txBody>
      </p:sp>
      <p:sp>
        <p:nvSpPr>
          <p:cNvPr id="4" name="Date Placeholder 3">
            <a:extLst>
              <a:ext uri="{FF2B5EF4-FFF2-40B4-BE49-F238E27FC236}">
                <a16:creationId xmlns:a16="http://schemas.microsoft.com/office/drawing/2014/main" id="{7153576E-0AB4-B7D9-799E-B665ED8CCD81}"/>
              </a:ext>
            </a:extLst>
          </p:cNvPr>
          <p:cNvSpPr>
            <a:spLocks noGrp="1"/>
          </p:cNvSpPr>
          <p:nvPr>
            <p:ph type="dt" sz="half" idx="10"/>
          </p:nvPr>
        </p:nvSpPr>
        <p:spPr/>
        <p:txBody>
          <a:bodyPr/>
          <a:lstStyle/>
          <a:p>
            <a:fld id="{231B4812-C76D-CA4C-8C70-F6FA36FD5282}" type="datetime1">
              <a:rPr lang="en-US" smtClean="0"/>
              <a:t>2/13/23</a:t>
            </a:fld>
            <a:endParaRPr lang="en-US"/>
          </a:p>
        </p:txBody>
      </p:sp>
      <p:pic>
        <p:nvPicPr>
          <p:cNvPr id="7" name="Picture 6" descr="Text, timeline&#10;&#10;Description automatically generated">
            <a:extLst>
              <a:ext uri="{FF2B5EF4-FFF2-40B4-BE49-F238E27FC236}">
                <a16:creationId xmlns:a16="http://schemas.microsoft.com/office/drawing/2014/main" id="{10E7C939-75CB-78B6-D92C-454A072DF445}"/>
              </a:ext>
            </a:extLst>
          </p:cNvPr>
          <p:cNvPicPr>
            <a:picLocks noChangeAspect="1"/>
          </p:cNvPicPr>
          <p:nvPr/>
        </p:nvPicPr>
        <p:blipFill>
          <a:blip r:embed="rId2"/>
          <a:stretch>
            <a:fillRect/>
          </a:stretch>
        </p:blipFill>
        <p:spPr>
          <a:xfrm>
            <a:off x="1464333" y="798286"/>
            <a:ext cx="9263333" cy="5948658"/>
          </a:xfrm>
          <a:prstGeom prst="rect">
            <a:avLst/>
          </a:prstGeom>
        </p:spPr>
      </p:pic>
    </p:spTree>
    <p:extLst>
      <p:ext uri="{BB962C8B-B14F-4D97-AF65-F5344CB8AC3E}">
        <p14:creationId xmlns:p14="http://schemas.microsoft.com/office/powerpoint/2010/main" val="160113126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163FB7-958F-4794-B3EE-EC8933868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128D9D-8887-4AE7-BD39-EBCD268E91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F76BC85-9361-4044-951E-1D698143E543}">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TM33713516</Template>
  <TotalTime>0</TotalTime>
  <Words>2004</Words>
  <Application>Microsoft Macintosh PowerPoint</Application>
  <PresentationFormat>Widescreen</PresentationFormat>
  <Paragraphs>212</Paragraphs>
  <Slides>32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Gill Sans MT</vt:lpstr>
      <vt:lpstr>Lucida Grande</vt:lpstr>
      <vt:lpstr>Walbaum Display</vt:lpstr>
      <vt:lpstr>3DFloatVTI</vt:lpstr>
      <vt:lpstr>Writing Proposals</vt:lpstr>
      <vt:lpstr>What is a proposal?  Selling your science, ideas,  and project</vt:lpstr>
      <vt:lpstr>Types of proposals</vt:lpstr>
      <vt:lpstr>How are proposals different from a paper?</vt:lpstr>
      <vt:lpstr>Proposal Writing</vt:lpstr>
      <vt:lpstr>Goal versus Objective</vt:lpstr>
      <vt:lpstr>Science Question</vt:lpstr>
      <vt:lpstr>What Makes a Compelling Science Question? </vt:lpstr>
      <vt:lpstr>Hypothesis / Prediction Pairs Example </vt:lpstr>
      <vt:lpstr>PowerPoint Presentation</vt:lpstr>
      <vt:lpstr>Art of Story telling</vt:lpstr>
      <vt:lpstr>The Hook</vt:lpstr>
      <vt:lpstr>Who is your audience?</vt:lpstr>
      <vt:lpstr>PowerPoint Presentation</vt:lpstr>
      <vt:lpstr>Layout of narrative</vt:lpstr>
      <vt:lpstr>Conference Abstracts</vt:lpstr>
      <vt:lpstr>Abstract for conferences</vt:lpstr>
      <vt:lpstr>Abstract Layout</vt:lpstr>
      <vt:lpstr>Example 1</vt:lpstr>
      <vt:lpstr>Example 2</vt:lpstr>
      <vt:lpstr>Proposals to observatories and grants</vt:lpstr>
      <vt:lpstr>Observatory Proposals</vt:lpstr>
      <vt:lpstr>What is a Time Allocation Committee (TAC)?</vt:lpstr>
      <vt:lpstr>Dual Anonymous review</vt:lpstr>
      <vt:lpstr>Proposal outline</vt:lpstr>
      <vt:lpstr>Example observing plans</vt:lpstr>
      <vt:lpstr>Science Justification </vt:lpstr>
      <vt:lpstr>WEBSPEC</vt:lpstr>
      <vt:lpstr>WebPIMMS </vt:lpstr>
      <vt:lpstr>XSPEC</vt:lpstr>
      <vt:lpstr>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2021-01-28T12:59:42Z</dcterms:created>
  <dcterms:modified xsi:type="dcterms:W3CDTF">2023-02-13T03:21:12Z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