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sldIdLst>
    <p:sldId id="256" r:id="rId2"/>
    <p:sldId id="1070" r:id="rId3"/>
    <p:sldId id="1071" r:id="rId4"/>
    <p:sldId id="1085" r:id="rId5"/>
    <p:sldId id="1072" r:id="rId6"/>
    <p:sldId id="1086" r:id="rId7"/>
    <p:sldId id="1087" r:id="rId8"/>
    <p:sldId id="1073" r:id="rId9"/>
    <p:sldId id="1074" r:id="rId10"/>
    <p:sldId id="1075" r:id="rId11"/>
    <p:sldId id="1076" r:id="rId12"/>
    <p:sldId id="1077" r:id="rId13"/>
    <p:sldId id="1078" r:id="rId14"/>
    <p:sldId id="1079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FC24"/>
    <a:srgbClr val="FF33CC"/>
    <a:srgbClr val="008000"/>
    <a:srgbClr val="0099FF"/>
    <a:srgbClr val="FFCC00"/>
    <a:srgbClr val="FFFF00"/>
    <a:srgbClr val="0033CC"/>
    <a:srgbClr val="312E72"/>
    <a:srgbClr val="322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8" autoAdjust="0"/>
    <p:restoredTop sz="94651" autoAdjust="0"/>
  </p:normalViewPr>
  <p:slideViewPr>
    <p:cSldViewPr>
      <p:cViewPr varScale="1">
        <p:scale>
          <a:sx n="62" d="100"/>
          <a:sy n="62" d="100"/>
        </p:scale>
        <p:origin x="-5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8B2E91D-E668-4D90-B664-E390CD5ED9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716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AB1FC-7432-42D7-A879-942D330027E5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A9120-37ED-40E3-8554-EEE578D058B0}" type="slidenum">
              <a:rPr lang="fr-FR" smtClean="0"/>
              <a:pPr/>
              <a:t>13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2E91D-E668-4D90-B664-E390CD5ED976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2E91D-E668-4D90-B664-E390CD5ED97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2E91D-E668-4D90-B664-E390CD5ED976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2E91D-E668-4D90-B664-E390CD5ED976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2E91D-E668-4D90-B664-E390CD5ED976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3C613-4814-44B9-A7FE-A942DB6441D0}" type="slidenum">
              <a:rPr lang="fr-FR" smtClean="0"/>
              <a:pPr/>
              <a:t>10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B3234-A6F7-44E8-A760-44C45B50FA63}" type="slidenum">
              <a:rPr lang="fr-FR" smtClean="0"/>
              <a:pPr/>
              <a:t>11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2E91D-E668-4D90-B664-E390CD5ED976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ahoma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ahoma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ahoma" charset="0"/>
              </a:endParaRPr>
            </a:p>
          </p:txBody>
        </p:sp>
      </p:grpSp>
      <p:sp>
        <p:nvSpPr>
          <p:cNvPr id="9810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810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6FD6E56-8532-431A-BBCF-1C41C8872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8F81D-40E0-4438-811B-BFC35F5E5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8DA14-6B1C-45DC-85B6-BF2E74174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A7D5C-10B8-4F82-98EA-B4906A76E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76197-301E-4799-B563-8234A2A81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456DA-457B-4CFB-8849-2F7B81DB6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7472F-6A65-4D69-95C1-EACB08B27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AB41B-6098-4F3A-9350-C65C1103F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21E9A-548D-4E97-A8A7-639264A4C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73DD-2B26-4AE4-B9A9-BFBFF7E6A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5126F-8098-4B7B-80FB-145A95011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81064-CA23-4DC1-8F07-C502F9539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97997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97997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97997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97997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97997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97997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99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9799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9799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fld id="{D2EA2BA1-F3FE-43B8-8FD0-EF76DB2DD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8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sxds_z16_xray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1981200"/>
          </a:xfrm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Exdended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</a:t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ECDF-S</a:t>
            </a:r>
            <a:endParaRPr lang="fr-FR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648200"/>
            <a:ext cx="85344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Alexis Finoguenov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Helsingin</a:t>
            </a:r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Yliopisto</a:t>
            </a:r>
            <a:endParaRPr lang="en-US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UMBC</a:t>
            </a:r>
            <a:endParaRPr lang="fr-FR" sz="28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FR" sz="24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FR" sz="4000" dirty="0" smtClean="0">
              <a:solidFill>
                <a:srgbClr val="0065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FR" sz="4000" dirty="0" smtClean="0">
              <a:solidFill>
                <a:srgbClr val="0065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23887"/>
          </a:xfrm>
        </p:spPr>
        <p:txBody>
          <a:bodyPr/>
          <a:lstStyle/>
          <a:p>
            <a:r>
              <a:rPr lang="en-US" smtClean="0"/>
              <a:t>Lx-Mass from weak lensing</a:t>
            </a: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600200" y="6019800"/>
            <a:ext cx="2286000" cy="457200"/>
          </a:xfrm>
          <a:noFill/>
        </p:spPr>
        <p:txBody>
          <a:bodyPr/>
          <a:lstStyle/>
          <a:p>
            <a:r>
              <a:rPr lang="fi-FI" smtClean="0">
                <a:latin typeface="Tahoma" pitchFamily="34" charset="0"/>
              </a:rPr>
              <a:t>Alexis Finoguenov</a:t>
            </a:r>
            <a:endParaRPr lang="en-US" dirty="0" smtClean="0">
              <a:latin typeface="Tahoma" pitchFamily="34" charset="0"/>
            </a:endParaRP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1837A6-9B4C-4108-99C0-8BBD622A42C3}" type="slidenum">
              <a:rPr lang="en-US" smtClean="0">
                <a:latin typeface="Tahoma" pitchFamily="34" charset="0"/>
              </a:rPr>
              <a:pPr/>
              <a:t>10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3581400" y="58674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lgM</a:t>
            </a:r>
            <a:r>
              <a:rPr lang="en-US" dirty="0"/>
              <a:t>=0.6lgLx+C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617220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Ami </a:t>
            </a:r>
            <a:r>
              <a:rPr lang="en-US" dirty="0" err="1" smtClean="0"/>
              <a:t>Choi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5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Content Placeholder 6" descr="cl_log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56739" y="0"/>
            <a:ext cx="3587261" cy="3429000"/>
          </a:xfrm>
        </p:spPr>
      </p:pic>
      <p:sp>
        <p:nvSpPr>
          <p:cNvPr id="6" name="TextBox 5"/>
          <p:cNvSpPr txBox="1"/>
          <p:nvPr/>
        </p:nvSpPr>
        <p:spPr>
          <a:xfrm>
            <a:off x="1219200" y="4495800"/>
            <a:ext cx="3111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Groups </a:t>
            </a:r>
            <a:r>
              <a:rPr lang="en-US" sz="2800" b="1" dirty="0" err="1" smtClean="0">
                <a:solidFill>
                  <a:srgbClr val="FF0000"/>
                </a:solidFill>
              </a:rPr>
              <a:t>vs</a:t>
            </a:r>
            <a:r>
              <a:rPr lang="en-US" sz="2800" b="1" dirty="0" smtClean="0">
                <a:solidFill>
                  <a:srgbClr val="FF0000"/>
                </a:solidFill>
              </a:rPr>
              <a:t> LCDM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943600"/>
            <a:ext cx="28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Finoguenov et al. 2010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76197-301E-4799-B563-8234A2A819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3" y="152400"/>
            <a:ext cx="3909606" cy="37376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494688"/>
            <a:ext cx="3454260" cy="330235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9733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dz</a:t>
            </a:r>
            <a:r>
              <a:rPr lang="en-US" dirty="0" smtClean="0"/>
              <a:t> – the void is 0.3&lt;z&lt;0.6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76197-301E-4799-B563-8234A2A819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48" y="2017713"/>
            <a:ext cx="4304080" cy="4114800"/>
          </a:xfrm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19710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ECFCCB-3782-4FDB-B826-2AF223A4BC1C}" type="slidenum">
              <a:rPr lang="fr-FR" smtClean="0">
                <a:latin typeface="Tahoma" pitchFamily="34" charset="0"/>
              </a:rPr>
              <a:pPr/>
              <a:t>13</a:t>
            </a:fld>
            <a:endParaRPr lang="fr-FR" smtClean="0">
              <a:latin typeface="Tahoma" pitchFamily="34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46208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Conclusions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</a:rPr>
              <a:t>E</a:t>
            </a:r>
            <a:r>
              <a:rPr lang="en-US" sz="2000" b="1" dirty="0" smtClean="0">
                <a:solidFill>
                  <a:schemeClr val="accent2"/>
                </a:solidFill>
              </a:rPr>
              <a:t>CDF-S </a:t>
            </a:r>
            <a:r>
              <a:rPr lang="en-US" sz="2000" b="1" dirty="0" smtClean="0">
                <a:solidFill>
                  <a:schemeClr val="accent2"/>
                </a:solidFill>
              </a:rPr>
              <a:t>delivered a very unique catalog of galaxy groups, probing 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interestingly low halo masses.</a:t>
            </a:r>
          </a:p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</a:rPr>
              <a:t>We have compared the mass calibration with the weak lensing signal and the clustering, finding a good agreement</a:t>
            </a:r>
          </a:p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</a:rPr>
              <a:t>Planck13 LCDM </a:t>
            </a:r>
            <a:r>
              <a:rPr lang="en-US" sz="2000" b="1" dirty="0" err="1" smtClean="0">
                <a:solidFill>
                  <a:schemeClr val="accent2"/>
                </a:solidFill>
              </a:rPr>
              <a:t>overpredicts</a:t>
            </a:r>
            <a:r>
              <a:rPr lang="en-US" sz="2000" b="1" dirty="0" smtClean="0">
                <a:solidFill>
                  <a:schemeClr val="accent2"/>
                </a:solidFill>
              </a:rPr>
              <a:t> the number of groups that should be visible in E</a:t>
            </a:r>
            <a:r>
              <a:rPr lang="en-US" sz="2000" b="1" dirty="0" smtClean="0">
                <a:solidFill>
                  <a:schemeClr val="accent2"/>
                </a:solidFill>
              </a:rPr>
              <a:t>CDF-S. </a:t>
            </a:r>
            <a:r>
              <a:rPr lang="en-US" sz="2000" b="1" dirty="0" err="1" smtClean="0">
                <a:solidFill>
                  <a:schemeClr val="accent2"/>
                </a:solidFill>
              </a:rPr>
              <a:t>Ths</a:t>
            </a:r>
            <a:r>
              <a:rPr lang="en-US" sz="2000" b="1" dirty="0" smtClean="0">
                <a:solidFill>
                  <a:schemeClr val="accent2"/>
                </a:solidFill>
              </a:rPr>
              <a:t> can be alleviated by ascribing 30%  higher mass to each group.</a:t>
            </a:r>
          </a:p>
          <a:p>
            <a:pPr eaLnBrk="1" hangingPunct="1"/>
            <a:r>
              <a:rPr lang="en-US" sz="2000" b="1" dirty="0" smtClean="0">
                <a:solidFill>
                  <a:schemeClr val="accent2"/>
                </a:solidFill>
              </a:rPr>
              <a:t>Finally, the known lack of structure in CDFS </a:t>
            </a:r>
            <a:r>
              <a:rPr lang="en-US" sz="2000" b="1" dirty="0" smtClean="0">
                <a:solidFill>
                  <a:schemeClr val="accent2"/>
                </a:solidFill>
              </a:rPr>
              <a:t>is contained to 0.2&lt;z&lt;0.6 range. </a:t>
            </a:r>
            <a:endParaRPr lang="en-US" sz="2000" b="1" dirty="0" smtClean="0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Papers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7772400" cy="4114800"/>
          </a:xfrm>
        </p:spPr>
        <p:txBody>
          <a:bodyPr/>
          <a:lstStyle/>
          <a:p>
            <a:r>
              <a:rPr lang="en-US" sz="2400" dirty="0" err="1" smtClean="0"/>
              <a:t>Ziparo</a:t>
            </a:r>
            <a:r>
              <a:rPr lang="en-US" sz="2400" dirty="0" smtClean="0"/>
              <a:t> et al 2013ab : SF gradients in groups</a:t>
            </a:r>
          </a:p>
          <a:p>
            <a:r>
              <a:rPr lang="en-US" sz="2400" dirty="0" smtClean="0"/>
              <a:t>Tanaka et al. 2013: z=1.6 group</a:t>
            </a:r>
          </a:p>
          <a:p>
            <a:r>
              <a:rPr lang="en-US" sz="2400" dirty="0" err="1" smtClean="0"/>
              <a:t>Popesso</a:t>
            </a:r>
            <a:r>
              <a:rPr lang="en-US" sz="2400" dirty="0" smtClean="0"/>
              <a:t> et al: contribution of groups to the global SFR</a:t>
            </a:r>
          </a:p>
          <a:p>
            <a:r>
              <a:rPr lang="en-US" sz="2400" dirty="0" smtClean="0"/>
              <a:t>Oh et al</a:t>
            </a:r>
            <a:r>
              <a:rPr lang="en-US" sz="2400" dirty="0" smtClean="0"/>
              <a:t>. 2014 </a:t>
            </a:r>
            <a:r>
              <a:rPr lang="en-US" sz="2400" dirty="0" smtClean="0"/>
              <a:t>AGN population in groups</a:t>
            </a:r>
          </a:p>
          <a:p>
            <a:r>
              <a:rPr lang="en-US" sz="2400" dirty="0" err="1" smtClean="0"/>
              <a:t>Finoguenov</a:t>
            </a:r>
            <a:r>
              <a:rPr lang="en-US" sz="2400" dirty="0" smtClean="0"/>
              <a:t> et al. Catalog</a:t>
            </a:r>
          </a:p>
          <a:p>
            <a:r>
              <a:rPr lang="en-US" sz="2400" dirty="0" err="1" smtClean="0"/>
              <a:t>Erfanianfar</a:t>
            </a:r>
            <a:r>
              <a:rPr lang="en-US" sz="2400" dirty="0" smtClean="0"/>
              <a:t>: Galaxy properties in deep fields</a:t>
            </a:r>
          </a:p>
          <a:p>
            <a:r>
              <a:rPr lang="fi-FI" sz="2400" dirty="0" err="1" smtClean="0"/>
              <a:t>Mountrichas</a:t>
            </a:r>
            <a:r>
              <a:rPr lang="fi-FI" sz="2400" dirty="0" smtClean="0"/>
              <a:t>: </a:t>
            </a:r>
            <a:r>
              <a:rPr lang="fi-FI" sz="2400" dirty="0" err="1" smtClean="0"/>
              <a:t>clustering</a:t>
            </a:r>
            <a:r>
              <a:rPr lang="fi-FI" sz="2400" dirty="0" smtClean="0"/>
              <a:t> of </a:t>
            </a:r>
            <a:r>
              <a:rPr lang="fi-FI" sz="2400" dirty="0" err="1" smtClean="0"/>
              <a:t>AGNs</a:t>
            </a:r>
            <a:r>
              <a:rPr lang="fi-FI" sz="2400" dirty="0" smtClean="0"/>
              <a:t> outside </a:t>
            </a:r>
            <a:r>
              <a:rPr lang="fi-FI" sz="2400" dirty="0" err="1" smtClean="0"/>
              <a:t>groups</a:t>
            </a:r>
            <a:endParaRPr lang="fi-FI" sz="2400" dirty="0" smtClean="0"/>
          </a:p>
          <a:p>
            <a:r>
              <a:rPr lang="en-US" sz="2400" dirty="0" smtClean="0"/>
              <a:t>Athena+ white papers</a:t>
            </a:r>
          </a:p>
          <a:p>
            <a:r>
              <a:rPr lang="en-US" sz="2400" dirty="0" err="1" smtClean="0"/>
              <a:t>Cappelluti</a:t>
            </a:r>
            <a:r>
              <a:rPr lang="en-US" sz="2400" dirty="0" smtClean="0"/>
              <a:t>: residuals</a:t>
            </a:r>
          </a:p>
          <a:p>
            <a:r>
              <a:rPr lang="en-US" sz="2400" dirty="0" err="1" smtClean="0"/>
              <a:t>Ursino</a:t>
            </a:r>
            <a:r>
              <a:rPr lang="en-US" sz="2400" dirty="0" smtClean="0"/>
              <a:t>: WHIM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CDFS: extended sources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76197-301E-4799-B563-8234A2A819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dfs_cool_diffus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52400"/>
            <a:ext cx="9144000" cy="745066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76197-301E-4799-B563-8234A2A819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43608" y="0"/>
            <a:ext cx="26997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Fluctuations 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down to 5x10</a:t>
            </a:r>
            <a:r>
              <a:rPr lang="en-US" sz="2800" baseline="30000" dirty="0" smtClean="0">
                <a:solidFill>
                  <a:schemeClr val="accent2"/>
                </a:solidFill>
              </a:rPr>
              <a:t>-17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ergs/s/cm</a:t>
            </a:r>
            <a:r>
              <a:rPr lang="en-US" sz="2800" baseline="30000" dirty="0" smtClean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483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CDFS </a:t>
            </a:r>
            <a:r>
              <a:rPr lang="en-US" dirty="0" err="1" smtClean="0"/>
              <a:t>vs</a:t>
            </a:r>
            <a:r>
              <a:rPr lang="en-US" dirty="0" smtClean="0"/>
              <a:t> COSMOS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76197-301E-4799-B563-8234A2A819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Content Placeholder 8" descr="cosmos_vs_cdfs_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33600" y="2590800"/>
            <a:ext cx="517664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 flipV="1">
            <a:off x="3043047" y="4343400"/>
            <a:ext cx="2743200" cy="838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117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273DD-2B26-4AE4-B9A9-BFBFF7E6A2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6" y="1752600"/>
            <a:ext cx="5153025" cy="4200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0886" y="457200"/>
            <a:ext cx="428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Kirk structure at z=1.6</a:t>
            </a:r>
            <a:endParaRPr lang="fi-FI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r>
              <a:rPr lang="en-US" dirty="0" smtClean="0"/>
              <a:t>Random catalog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7472F-6A65-4D69-95C1-EACB08B275E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4588126" cy="320976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3124200"/>
            <a:ext cx="4533900" cy="3438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66" y="1229201"/>
            <a:ext cx="2718668" cy="2103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29201"/>
            <a:ext cx="2724150" cy="211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Reproducing the observed emission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12" y="1828800"/>
            <a:ext cx="4064808" cy="413243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CDFS: extended sources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76197-301E-4799-B563-8234A2A819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0" t="16994" r="26617" b="26767"/>
          <a:stretch/>
        </p:blipFill>
        <p:spPr>
          <a:xfrm>
            <a:off x="838200" y="1832310"/>
            <a:ext cx="3947160" cy="41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point sources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4797643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76197-301E-4799-B563-8234A2A819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48" y="2514600"/>
            <a:ext cx="4100512" cy="304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ACF of galaxy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76197-301E-4799-B563-8234A2A819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 descr="ACF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810000"/>
            <a:ext cx="3048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95462"/>
            <a:ext cx="4029075" cy="402907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Box 6"/>
          <p:cNvSpPr txBox="1"/>
          <p:nvPr/>
        </p:nvSpPr>
        <p:spPr>
          <a:xfrm>
            <a:off x="5257800" y="2011656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b_obs</a:t>
            </a:r>
            <a:r>
              <a:rPr lang="en-US" dirty="0" smtClean="0"/>
              <a:t>/</a:t>
            </a:r>
            <a:r>
              <a:rPr lang="en-US" dirty="0" err="1" smtClean="0"/>
              <a:t>b_model</a:t>
            </a:r>
            <a:r>
              <a:rPr lang="en-US" dirty="0" smtClean="0"/>
              <a:t>=1.1±0.1</a:t>
            </a:r>
          </a:p>
          <a:p>
            <a:r>
              <a:rPr lang="en-US" dirty="0" smtClean="0"/>
              <a:t>This constraints the deviations from the assumed scaling relation to be &lt; 30% in total mass.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Alexis Finoguenov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CDFS: extended 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76197-301E-4799-B563-8234A2A819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28800"/>
            <a:ext cx="36290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419600"/>
            <a:ext cx="5410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42802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25328</TotalTime>
  <Words>321</Words>
  <Application>Microsoft Office PowerPoint</Application>
  <PresentationFormat>On-screen Show (4:3)</PresentationFormat>
  <Paragraphs>90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Blends</vt:lpstr>
      <vt:lpstr>Exdended sources in ECDF-S</vt:lpstr>
      <vt:lpstr>PowerPoint Presentation</vt:lpstr>
      <vt:lpstr>CDFS vs COSMOS</vt:lpstr>
      <vt:lpstr>PowerPoint Presentation</vt:lpstr>
      <vt:lpstr>Random catalog</vt:lpstr>
      <vt:lpstr>Reproducing the observed emission</vt:lpstr>
      <vt:lpstr>Simulated point sources</vt:lpstr>
      <vt:lpstr>ACF of galaxy groups</vt:lpstr>
      <vt:lpstr>GEMS</vt:lpstr>
      <vt:lpstr>Lx-Mass from weak lensing</vt:lpstr>
      <vt:lpstr>PowerPoint Presentation</vt:lpstr>
      <vt:lpstr>dn/dz – the void is 0.3&lt;z&lt;0.6 </vt:lpstr>
      <vt:lpstr>Conclusions</vt:lpstr>
      <vt:lpstr>Papers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Cosmologie Observationnelle</dc:title>
  <dc:creator>Alexis Finoguenov</dc:creator>
  <cp:lastModifiedBy>Alexis Finoguenov</cp:lastModifiedBy>
  <cp:revision>767</cp:revision>
  <dcterms:modified xsi:type="dcterms:W3CDTF">2014-06-16T11:56:33Z</dcterms:modified>
</cp:coreProperties>
</file>