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87" r:id="rId4"/>
    <p:sldId id="289" r:id="rId5"/>
    <p:sldId id="264" r:id="rId6"/>
    <p:sldId id="299" r:id="rId7"/>
    <p:sldId id="266" r:id="rId8"/>
    <p:sldId id="265" r:id="rId9"/>
    <p:sldId id="298" r:id="rId10"/>
    <p:sldId id="274" r:id="rId11"/>
    <p:sldId id="276" r:id="rId12"/>
    <p:sldId id="290" r:id="rId13"/>
    <p:sldId id="278" r:id="rId14"/>
    <p:sldId id="277" r:id="rId15"/>
    <p:sldId id="279" r:id="rId16"/>
    <p:sldId id="280" r:id="rId17"/>
    <p:sldId id="283" r:id="rId18"/>
    <p:sldId id="281" r:id="rId19"/>
    <p:sldId id="291" r:id="rId20"/>
    <p:sldId id="300" r:id="rId21"/>
    <p:sldId id="282" r:id="rId22"/>
    <p:sldId id="285" r:id="rId23"/>
    <p:sldId id="293" r:id="rId24"/>
    <p:sldId id="294" r:id="rId25"/>
    <p:sldId id="295" r:id="rId26"/>
    <p:sldId id="296" r:id="rId27"/>
    <p:sldId id="297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80"/>
    <a:srgbClr val="2929FF"/>
    <a:srgbClr val="0000FF"/>
    <a:srgbClr val="13187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6594C-7570-4D15-BA3D-B1092928F52E}" type="datetimeFigureOut">
              <a:rPr lang="en-US" smtClean="0"/>
              <a:pPr/>
              <a:t>6/16/2014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08073-600B-4418-B477-88A999F05D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6594C-7570-4D15-BA3D-B1092928F52E}" type="datetimeFigureOut">
              <a:rPr lang="en-US" smtClean="0"/>
              <a:pPr/>
              <a:t>6/16/2014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08073-600B-4418-B477-88A999F05D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6594C-7570-4D15-BA3D-B1092928F52E}" type="datetimeFigureOut">
              <a:rPr lang="en-US" smtClean="0"/>
              <a:pPr/>
              <a:t>6/16/2014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08073-600B-4418-B477-88A999F05D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6594C-7570-4D15-BA3D-B1092928F52E}" type="datetimeFigureOut">
              <a:rPr lang="en-US" smtClean="0"/>
              <a:pPr/>
              <a:t>6/16/2014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08073-600B-4418-B477-88A999F05D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6594C-7570-4D15-BA3D-B1092928F52E}" type="datetimeFigureOut">
              <a:rPr lang="en-US" smtClean="0"/>
              <a:pPr/>
              <a:t>6/16/2014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08073-600B-4418-B477-88A999F05D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6594C-7570-4D15-BA3D-B1092928F52E}" type="datetimeFigureOut">
              <a:rPr lang="en-US" smtClean="0"/>
              <a:pPr/>
              <a:t>6/16/2014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08073-600B-4418-B477-88A999F05D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6594C-7570-4D15-BA3D-B1092928F52E}" type="datetimeFigureOut">
              <a:rPr lang="en-US" smtClean="0"/>
              <a:pPr/>
              <a:t>6/16/2014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08073-600B-4418-B477-88A999F05D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6594C-7570-4D15-BA3D-B1092928F52E}" type="datetimeFigureOut">
              <a:rPr lang="en-US" smtClean="0"/>
              <a:pPr/>
              <a:t>6/16/2014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08073-600B-4418-B477-88A999F05D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6594C-7570-4D15-BA3D-B1092928F52E}" type="datetimeFigureOut">
              <a:rPr lang="en-US" smtClean="0"/>
              <a:pPr/>
              <a:t>6/16/2014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08073-600B-4418-B477-88A999F05D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6594C-7570-4D15-BA3D-B1092928F52E}" type="datetimeFigureOut">
              <a:rPr lang="en-US" smtClean="0"/>
              <a:pPr/>
              <a:t>6/16/2014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08073-600B-4418-B477-88A999F05D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6594C-7570-4D15-BA3D-B1092928F52E}" type="datetimeFigureOut">
              <a:rPr lang="en-US" smtClean="0"/>
              <a:pPr/>
              <a:t>6/16/2014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08073-600B-4418-B477-88A999F05D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6594C-7570-4D15-BA3D-B1092928F52E}" type="datetimeFigureOut">
              <a:rPr lang="en-US" smtClean="0"/>
              <a:pPr/>
              <a:t>6/16/2014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108073-600B-4418-B477-88A999F05DE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7772400" cy="18288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Discovery of Relativistic Outflows in the </a:t>
            </a:r>
            <a:r>
              <a:rPr lang="en-US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Seyfert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Galaxies Ark 564 and </a:t>
            </a:r>
            <a:r>
              <a:rPr lang="en-US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Mrk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590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352800"/>
            <a:ext cx="6400800" cy="1752600"/>
          </a:xfrm>
        </p:spPr>
        <p:txBody>
          <a:bodyPr/>
          <a:lstStyle/>
          <a:p>
            <a:r>
              <a:rPr lang="en-US" sz="4000" b="1" dirty="0" err="1" smtClean="0">
                <a:solidFill>
                  <a:schemeClr val="bg2">
                    <a:lumMod val="75000"/>
                  </a:schemeClr>
                </a:solidFill>
              </a:rPr>
              <a:t>Anjali</a:t>
            </a:r>
            <a:r>
              <a:rPr lang="en-US" sz="4000" b="1" dirty="0" smtClean="0">
                <a:solidFill>
                  <a:schemeClr val="bg2">
                    <a:lumMod val="75000"/>
                  </a:schemeClr>
                </a:solidFill>
              </a:rPr>
              <a:t> Gupta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Columbus State 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Ohio State University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1600" y="5562600"/>
            <a:ext cx="64849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400" b="1" dirty="0" smtClean="0">
                <a:solidFill>
                  <a:schemeClr val="bg1"/>
                </a:solidFill>
                <a:latin typeface="Arial" charset="0"/>
              </a:rPr>
              <a:t>Collaborators: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Arial" charset="0"/>
              </a:rPr>
              <a:t>Smita</a:t>
            </a:r>
            <a:r>
              <a:rPr lang="en-US" altLang="en-US" sz="2400" b="1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Arial" charset="0"/>
              </a:rPr>
              <a:t>Mathur</a:t>
            </a:r>
            <a:r>
              <a:rPr lang="en-US" altLang="en-US" sz="2400" b="1" dirty="0" smtClean="0">
                <a:solidFill>
                  <a:schemeClr val="bg1"/>
                </a:solidFill>
                <a:latin typeface="Arial" charset="0"/>
              </a:rPr>
              <a:t>,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Arial" charset="0"/>
              </a:rPr>
              <a:t>Yair</a:t>
            </a:r>
            <a:r>
              <a:rPr lang="en-US" altLang="en-US" sz="2400" b="1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Arial" charset="0"/>
              </a:rPr>
              <a:t>Krongold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2133600"/>
            <a:ext cx="1847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9" name="Picture 8" descr="CSCC Primary Logo_sma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76200"/>
            <a:ext cx="2172280" cy="685800"/>
          </a:xfrm>
          <a:prstGeom prst="rect">
            <a:avLst/>
          </a:prstGeom>
        </p:spPr>
      </p:pic>
      <p:pic>
        <p:nvPicPr>
          <p:cNvPr id="7" name="Picture 6" descr="OSU_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28922" y="71778"/>
            <a:ext cx="838877" cy="842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C00000"/>
                </a:solidFill>
              </a:rPr>
              <a:t>Low-velocity outflow in Ark 564</a:t>
            </a:r>
          </a:p>
        </p:txBody>
      </p:sp>
      <p:pic>
        <p:nvPicPr>
          <p:cNvPr id="5" name="Picture 4" descr="fig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685800"/>
            <a:ext cx="6172200" cy="617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6868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Discovery of relativistic outflow in </a:t>
            </a:r>
            <a:b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Ark 564</a:t>
            </a:r>
          </a:p>
        </p:txBody>
      </p:sp>
      <p:pic>
        <p:nvPicPr>
          <p:cNvPr id="3584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1447800"/>
            <a:ext cx="6477000" cy="5043610"/>
          </a:xfrm>
          <a:noFill/>
        </p:spPr>
      </p:pic>
      <p:sp>
        <p:nvSpPr>
          <p:cNvPr id="35844" name="TextBox 3"/>
          <p:cNvSpPr txBox="1">
            <a:spLocks noChangeArrowheads="1"/>
          </p:cNvSpPr>
          <p:nvPr/>
        </p:nvSpPr>
        <p:spPr bwMode="auto">
          <a:xfrm>
            <a:off x="6529373" y="3225225"/>
            <a:ext cx="261462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Velocity = 0.1c</a:t>
            </a:r>
            <a:endParaRPr lang="en-US" altLang="en-US" sz="32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ig_res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47800" y="304800"/>
            <a:ext cx="6172200" cy="6172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ig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1219200"/>
            <a:ext cx="5181600" cy="5181600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….well fit with photoionization model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791200" y="1828800"/>
            <a:ext cx="3200400" cy="3416320"/>
            <a:chOff x="5791200" y="1828800"/>
            <a:chExt cx="3200400" cy="3416320"/>
          </a:xfrm>
        </p:grpSpPr>
        <p:sp>
          <p:nvSpPr>
            <p:cNvPr id="6" name="TextBox 5"/>
            <p:cNvSpPr txBox="1"/>
            <p:nvPr/>
          </p:nvSpPr>
          <p:spPr>
            <a:xfrm>
              <a:off x="5791200" y="1828800"/>
              <a:ext cx="3200400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Log </a:t>
              </a:r>
              <a:r>
                <a:rPr lang="el-GR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ξ</a:t>
              </a:r>
              <a:r>
                <a:rPr lang="en-US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= 1.25/0.65 erg s</a:t>
              </a:r>
              <a:r>
                <a:rPr lang="en-US" sz="2400" b="1" baseline="30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-1</a:t>
              </a:r>
            </a:p>
            <a:p>
              <a:endPara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en-US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</a:t>
              </a:r>
              <a:r>
                <a:rPr lang="en-US" sz="2400" b="1" baseline="-25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 </a:t>
              </a:r>
              <a:r>
                <a:rPr lang="en-US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= 10</a:t>
              </a:r>
              <a:r>
                <a:rPr lang="en-US" sz="2400" b="1" baseline="30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19.8</a:t>
              </a:r>
              <a:r>
                <a:rPr lang="en-US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/10</a:t>
              </a:r>
              <a:r>
                <a:rPr lang="en-US" sz="2400" b="1" baseline="30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20</a:t>
              </a:r>
              <a:r>
                <a:rPr lang="en-US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cm</a:t>
              </a:r>
              <a:r>
                <a:rPr lang="en-US" sz="2400" b="1" baseline="30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-2</a:t>
              </a:r>
            </a:p>
            <a:p>
              <a:endPara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en-US" sz="32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Outflow Velocity </a:t>
              </a:r>
            </a:p>
            <a:p>
              <a:endPara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endPara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en-US" sz="4000" b="1" i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0.105c/0.103c </a:t>
              </a:r>
              <a:endParaRPr lang="en-US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" name="Down Arrow 6"/>
            <p:cNvSpPr/>
            <p:nvPr/>
          </p:nvSpPr>
          <p:spPr>
            <a:xfrm>
              <a:off x="6934200" y="3962400"/>
              <a:ext cx="381000" cy="5334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371600"/>
            <a:ext cx="5638800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5344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 component </a:t>
            </a:r>
            <a:r>
              <a:rPr lang="en-US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photoionization</a:t>
            </a:r>
            <a:r>
              <a:rPr lang="en-US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model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C00000"/>
                </a:solidFill>
              </a:rPr>
              <a:t>Relativistic outflow in </a:t>
            </a:r>
            <a:r>
              <a:rPr lang="en-US" b="1" dirty="0" err="1" smtClean="0">
                <a:solidFill>
                  <a:srgbClr val="C00000"/>
                </a:solidFill>
              </a:rPr>
              <a:t>Mrk</a:t>
            </a:r>
            <a:r>
              <a:rPr lang="en-US" b="1" dirty="0" smtClean="0">
                <a:solidFill>
                  <a:srgbClr val="C00000"/>
                </a:solidFill>
              </a:rPr>
              <a:t> 590</a:t>
            </a:r>
          </a:p>
        </p:txBody>
      </p:sp>
      <p:pic>
        <p:nvPicPr>
          <p:cNvPr id="3789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19200"/>
            <a:ext cx="5260176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5638800" y="3124200"/>
            <a:ext cx="344357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=  0.081c - 0.176c</a:t>
            </a:r>
            <a:endParaRPr lang="en-US" altLang="en-US" sz="32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C00000"/>
                </a:solidFill>
              </a:rPr>
              <a:t>….and its photoionization model</a:t>
            </a:r>
          </a:p>
        </p:txBody>
      </p:sp>
      <p:pic>
        <p:nvPicPr>
          <p:cNvPr id="3891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0"/>
            <a:ext cx="4609793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257800" y="1371600"/>
            <a:ext cx="3657600" cy="1815882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cap="rnd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B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292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HV-LIP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Log </a:t>
            </a:r>
            <a:r>
              <a:rPr lang="el-G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ξ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2.24 erg s</a:t>
            </a:r>
            <a:r>
              <a:rPr lang="en-US" sz="2400" b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-1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n-US" sz="2400" b="1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10</a:t>
            </a:r>
            <a:r>
              <a:rPr lang="en-US" sz="2400" b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20.94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cm</a:t>
            </a:r>
            <a:r>
              <a:rPr lang="en-US" sz="2400" b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-2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Outflow Velocity </a:t>
            </a:r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0.176c</a:t>
            </a:r>
            <a:endParaRPr lang="en-US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62600" y="3810000"/>
            <a:ext cx="3276600" cy="218521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ap="rnd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B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292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HV-HIP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Log </a:t>
            </a:r>
            <a:r>
              <a:rPr lang="el-G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ξ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4.5 erg s</a:t>
            </a:r>
            <a:r>
              <a:rPr lang="en-US" sz="2400" b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-1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n-US" sz="2400" b="1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10</a:t>
            </a:r>
            <a:r>
              <a:rPr lang="en-US" sz="2400" b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23.5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cm</a:t>
            </a:r>
            <a:r>
              <a:rPr lang="en-US" sz="2400" b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-2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Outflow Velocity </a:t>
            </a:r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</a:p>
          <a:p>
            <a:pPr algn="ctr"/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0.0867c/0.0738c</a:t>
            </a:r>
            <a:endParaRPr lang="en-US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4343400" y="4724400"/>
            <a:ext cx="1600200" cy="381000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4191000" y="2209800"/>
            <a:ext cx="1524000" cy="457200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Kinetic Luminosity of Relativistic Outflows</a:t>
            </a:r>
            <a:endParaRPr lang="en-US" b="1" dirty="0">
              <a:solidFill>
                <a:srgbClr val="C000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81000" y="2362200"/>
            <a:ext cx="8382000" cy="2119313"/>
            <a:chOff x="533400" y="1524000"/>
            <a:chExt cx="8229600" cy="2119313"/>
          </a:xfrm>
        </p:grpSpPr>
        <p:sp>
          <p:nvSpPr>
            <p:cNvPr id="3" name="Rectangle 3"/>
            <p:cNvSpPr txBox="1">
              <a:spLocks noChangeArrowheads="1"/>
            </p:cNvSpPr>
            <p:nvPr/>
          </p:nvSpPr>
          <p:spPr>
            <a:xfrm>
              <a:off x="533400" y="1524000"/>
              <a:ext cx="8229600" cy="2119313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85000" lnSpcReduction="20000"/>
            </a:bodyPr>
            <a:lstStyle/>
            <a:p>
              <a:pPr marL="342900" marR="0" lvl="0" indent="-34290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92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342900" marR="0" lvl="0" indent="-34290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endParaRPr lang="en-US" sz="3200" b="1" dirty="0" smtClean="0">
                <a:solidFill>
                  <a:srgbClr val="292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marL="342900" marR="0" lvl="0" indent="-34290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2929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+mn-lt"/>
                  <a:ea typeface="+mn-ea"/>
                  <a:cs typeface="+mn-cs"/>
                </a:rPr>
                <a:t>HV-HIP</a:t>
              </a:r>
              <a:r>
                <a:rPr kumimoji="0" lang="en-US" sz="3200" b="1" i="0" u="none" strike="noStrike" kern="1200" cap="none" spc="0" normalizeH="0" noProof="0" dirty="0" smtClean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+mn-lt"/>
                  <a:ea typeface="+mn-ea"/>
                  <a:cs typeface="+mn-cs"/>
                </a:rPr>
                <a:t>Kinetic luminosity</a:t>
              </a:r>
              <a:r>
                <a:rPr kumimoji="0" lang="en-US" sz="3200" b="1" i="0" u="none" strike="noStrike" kern="1200" cap="none" spc="0" normalizeH="0" noProof="0" dirty="0" smtClean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lang="en-US" sz="3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&gt; </a:t>
              </a:r>
              <a:r>
                <a:rPr kumimoji="0" 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+mn-lt"/>
                  <a:ea typeface="+mn-ea"/>
                  <a:cs typeface="+mn-cs"/>
                </a:rPr>
                <a:t>10</a:t>
              </a:r>
              <a:r>
                <a:rPr kumimoji="0" lang="en-US" sz="3200" b="1" i="0" u="none" strike="noStrike" kern="1200" cap="none" spc="0" normalizeH="0" baseline="30000" noProof="0" dirty="0" smtClean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+mn-lt"/>
                  <a:ea typeface="+mn-ea"/>
                  <a:cs typeface="+mn-cs"/>
                </a:rPr>
                <a:t>44 </a:t>
              </a:r>
              <a:r>
                <a:rPr kumimoji="0" 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+mn-lt"/>
                  <a:ea typeface="+mn-ea"/>
                  <a:cs typeface="+mn-cs"/>
                </a:rPr>
                <a:t> erg/s</a:t>
              </a:r>
            </a:p>
            <a:p>
              <a:pPr marL="342900" marR="0" lvl="0" indent="-34290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342900" marR="0" lvl="0" indent="-34290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+mn-lt"/>
                  <a:ea typeface="+mn-ea"/>
                  <a:cs typeface="+mn-cs"/>
                </a:rPr>
                <a:t>c.f. X-ray luminosity: 7.0 x 10</a:t>
              </a:r>
              <a:r>
                <a:rPr kumimoji="0" lang="en-US" sz="3200" b="1" i="0" u="none" strike="noStrike" kern="1200" cap="none" spc="0" normalizeH="0" baseline="30000" noProof="0" dirty="0" smtClean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+mn-lt"/>
                  <a:ea typeface="+mn-ea"/>
                  <a:cs typeface="+mn-cs"/>
                </a:rPr>
                <a:t>42  </a:t>
              </a:r>
              <a:r>
                <a:rPr kumimoji="0" 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+mn-lt"/>
                  <a:ea typeface="+mn-ea"/>
                  <a:cs typeface="+mn-cs"/>
                </a:rPr>
                <a:t>erg/s</a:t>
              </a:r>
            </a:p>
            <a:p>
              <a:pPr marL="342900" marR="0" lvl="0" indent="-34290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342900" marR="0" lvl="0" indent="-34290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1463040" y="1524000"/>
              <a:ext cx="64770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lvl="0" indent="-342900" algn="ctr">
                <a:spcBef>
                  <a:spcPct val="20000"/>
                </a:spcBef>
                <a:defRPr/>
              </a:pPr>
              <a:r>
                <a:rPr lang="en-US" sz="2800" b="1" dirty="0" smtClean="0">
                  <a:solidFill>
                    <a:srgbClr val="2929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HV-LIP</a:t>
              </a:r>
              <a:r>
                <a:rPr lang="en-US" sz="2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Kinetic luminosity &gt; 10</a:t>
              </a:r>
              <a:r>
                <a:rPr lang="en-US" sz="2800" b="1" baseline="30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41 </a:t>
              </a:r>
              <a:r>
                <a:rPr lang="en-US" sz="2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erg/s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2929FF"/>
                </a:solidFill>
              </a:rPr>
              <a:t>This IS a remarkable discovery!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495800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bg1"/>
                </a:solidFill>
              </a:rPr>
              <a:t>Relativistic outflows known only in luminous quasars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          -- BALQSOs in UV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          -- Few in hard X-rays: Fe line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chemeClr val="bg1"/>
                </a:solidFill>
              </a:rPr>
              <a:t>First example in soft X-rays: Robust!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          -- better instrumental response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          -- multiple lines at the same velocity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chemeClr val="bg1"/>
                </a:solidFill>
              </a:rPr>
              <a:t>Physical parameters well determined.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WA_UFO_Mrk59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81200" y="762000"/>
            <a:ext cx="6096000" cy="6096000"/>
          </a:xfrm>
        </p:spPr>
      </p:pic>
      <p:sp>
        <p:nvSpPr>
          <p:cNvPr id="3" name="TextBox 2"/>
          <p:cNvSpPr txBox="1"/>
          <p:nvPr/>
        </p:nvSpPr>
        <p:spPr>
          <a:xfrm>
            <a:off x="1924348" y="-76200"/>
            <a:ext cx="63052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…..WA and UFO connection ?</a:t>
            </a:r>
            <a:endParaRPr lang="en-US" sz="4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 velocity outflows are ubiquitous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990600"/>
            <a:ext cx="8229600" cy="9080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         </a:t>
            </a:r>
            <a:r>
              <a:rPr lang="en-US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Seen in 50% of </a:t>
            </a:r>
            <a:r>
              <a:rPr lang="en-US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Seyfert</a:t>
            </a:r>
            <a:r>
              <a:rPr lang="en-US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galaxies.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828800"/>
            <a:ext cx="4759325" cy="158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3429000"/>
            <a:ext cx="4759325" cy="160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Rectangle 8"/>
          <p:cNvSpPr>
            <a:spLocks noChangeArrowheads="1"/>
          </p:cNvSpPr>
          <p:nvPr/>
        </p:nvSpPr>
        <p:spPr bwMode="auto">
          <a:xfrm>
            <a:off x="5181600" y="5943600"/>
            <a:ext cx="3810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NGC 3783 HST and FUSE</a:t>
            </a:r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5029200"/>
            <a:ext cx="498475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Disk-wind models of AGNs</a:t>
            </a:r>
            <a:r>
              <a:rPr lang="en-US" dirty="0" smtClean="0">
                <a:solidFill>
                  <a:srgbClr val="C00000"/>
                </a:solidFill>
              </a:rPr>
              <a:t/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sz="2200" dirty="0" err="1" smtClean="0">
                <a:solidFill>
                  <a:schemeClr val="bg1"/>
                </a:solidFill>
              </a:rPr>
              <a:t>Proga</a:t>
            </a:r>
            <a:r>
              <a:rPr lang="en-US" sz="2200" dirty="0" smtClean="0">
                <a:solidFill>
                  <a:schemeClr val="bg1"/>
                </a:solidFill>
              </a:rPr>
              <a:t> &amp; </a:t>
            </a:r>
            <a:r>
              <a:rPr lang="en-US" sz="2200" dirty="0" err="1" smtClean="0">
                <a:solidFill>
                  <a:schemeClr val="bg1"/>
                </a:solidFill>
              </a:rPr>
              <a:t>Kallan</a:t>
            </a:r>
            <a:r>
              <a:rPr lang="en-US" sz="2200" dirty="0" smtClean="0">
                <a:solidFill>
                  <a:schemeClr val="bg1"/>
                </a:solidFill>
              </a:rPr>
              <a:t> 2004</a:t>
            </a:r>
            <a:endParaRPr lang="en-US" sz="2200" dirty="0">
              <a:solidFill>
                <a:schemeClr val="bg1"/>
              </a:solidFill>
            </a:endParaRPr>
          </a:p>
        </p:txBody>
      </p:sp>
      <p:pic>
        <p:nvPicPr>
          <p:cNvPr id="4" name="Content Placeholder 3" descr="f1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73772" y="1722437"/>
            <a:ext cx="439645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2929FF"/>
                </a:solidFill>
              </a:rPr>
              <a:t>….unlike other AGN outflows</a:t>
            </a:r>
          </a:p>
        </p:txBody>
      </p:sp>
      <p:pic>
        <p:nvPicPr>
          <p:cNvPr id="4096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524000"/>
            <a:ext cx="5624513" cy="457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the driving mechanism?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bg1"/>
                </a:solidFill>
              </a:rPr>
              <a:t>Radiation pressure doesn’t work</a:t>
            </a:r>
          </a:p>
          <a:p>
            <a:pPr eaLnBrk="1" hangingPunct="1">
              <a:defRPr/>
            </a:pPr>
            <a:endParaRPr lang="en-US" b="1" dirty="0" smtClean="0">
              <a:solidFill>
                <a:schemeClr val="bg1"/>
              </a:solidFill>
            </a:endParaRPr>
          </a:p>
          <a:p>
            <a:pPr eaLnBrk="1" hangingPunct="1">
              <a:defRPr/>
            </a:pPr>
            <a:r>
              <a:rPr lang="en-US" b="1" dirty="0" smtClean="0">
                <a:solidFill>
                  <a:schemeClr val="bg1"/>
                </a:solidFill>
              </a:rPr>
              <a:t>Magneto-hydrodynamics?</a:t>
            </a:r>
          </a:p>
          <a:p>
            <a:pPr eaLnBrk="1" hangingPunct="1">
              <a:defRPr/>
            </a:pPr>
            <a:endParaRPr lang="en-US" b="1" dirty="0" smtClean="0">
              <a:solidFill>
                <a:schemeClr val="bg1"/>
              </a:solidFill>
            </a:endParaRPr>
          </a:p>
          <a:p>
            <a:pPr eaLnBrk="1" hangingPunct="1">
              <a:defRPr/>
            </a:pPr>
            <a:r>
              <a:rPr lang="en-US" b="1" dirty="0" smtClean="0">
                <a:solidFill>
                  <a:schemeClr val="bg1"/>
                </a:solidFill>
              </a:rPr>
              <a:t>Failed jets?</a:t>
            </a:r>
          </a:p>
        </p:txBody>
      </p:sp>
      <p:sp>
        <p:nvSpPr>
          <p:cNvPr id="44036" name="TextBox 3"/>
          <p:cNvSpPr txBox="1">
            <a:spLocks noChangeArrowheads="1"/>
          </p:cNvSpPr>
          <p:nvPr/>
        </p:nvSpPr>
        <p:spPr bwMode="auto">
          <a:xfrm>
            <a:off x="3276600" y="4267200"/>
            <a:ext cx="278390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4000" b="1" i="1" dirty="0">
                <a:solidFill>
                  <a:srgbClr val="FF0000"/>
                </a:solidFill>
              </a:rPr>
              <a:t>New Physics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09800" y="5288340"/>
            <a:ext cx="5309467" cy="156966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solidFill>
                  <a:srgbClr val="800080"/>
                </a:solidFill>
                <a:latin typeface="AR BLANCA" pitchFamily="2" charset="0"/>
              </a:rPr>
              <a:t>Thank You</a:t>
            </a:r>
            <a:endParaRPr lang="en-US" sz="9600" b="1" dirty="0">
              <a:solidFill>
                <a:srgbClr val="800080"/>
              </a:solidFill>
              <a:latin typeface="AR BLANCA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Theoretical Models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685800"/>
            <a:ext cx="8915400" cy="7232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King (2012) shock wind models produce winds with velocities v∼0.1c, but in quasars accreting at </a:t>
            </a:r>
            <a:r>
              <a:rPr lang="en-US" sz="2800" dirty="0" err="1" smtClean="0">
                <a:solidFill>
                  <a:schemeClr val="bg1"/>
                </a:solidFill>
              </a:rPr>
              <a:t>Eddington</a:t>
            </a:r>
            <a:r>
              <a:rPr lang="en-US" sz="2800" dirty="0" smtClean="0">
                <a:solidFill>
                  <a:schemeClr val="bg1"/>
                </a:solidFill>
              </a:rPr>
              <a:t> limits. In this model a high velocity ionized outflow collides with the ISM of the host galaxy, losing much of its energy by efficient cooling resulting in a strongly shocked gas.</a:t>
            </a:r>
          </a:p>
          <a:p>
            <a:pPr algn="just">
              <a:buFont typeface="Arial" pitchFamily="34" charset="0"/>
              <a:buChar char="•"/>
            </a:pPr>
            <a:endParaRPr lang="en-US" sz="28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The magneto-hydrodynamic accretion-disk wind models of </a:t>
            </a:r>
            <a:r>
              <a:rPr lang="en-US" sz="2800" dirty="0" err="1" smtClean="0">
                <a:solidFill>
                  <a:schemeClr val="bg1"/>
                </a:solidFill>
              </a:rPr>
              <a:t>Fukumura</a:t>
            </a:r>
            <a:r>
              <a:rPr lang="en-US" sz="2800" dirty="0" smtClean="0">
                <a:solidFill>
                  <a:schemeClr val="bg1"/>
                </a:solidFill>
              </a:rPr>
              <a:t> et al. (2010a;b) predict high-velocity (v</a:t>
            </a:r>
            <a:r>
              <a:rPr lang="en-US" dirty="0" smtClean="0">
                <a:solidFill>
                  <a:schemeClr val="bg1"/>
                </a:solidFill>
              </a:rPr>
              <a:t>out</a:t>
            </a:r>
            <a:r>
              <a:rPr lang="en-US" sz="2800" dirty="0" smtClean="0">
                <a:solidFill>
                  <a:schemeClr val="bg1"/>
                </a:solidFill>
              </a:rPr>
              <a:t>≤0.6c) outflows. These models, how-ever, explain only the high-ionization high-velocity outflows, similar </a:t>
            </a:r>
            <a:r>
              <a:rPr lang="en-US" sz="2800" dirty="0" err="1" smtClean="0">
                <a:solidFill>
                  <a:schemeClr val="bg1"/>
                </a:solidFill>
              </a:rPr>
              <a:t>tothose</a:t>
            </a:r>
            <a:r>
              <a:rPr lang="en-US" sz="2800" dirty="0" smtClean="0">
                <a:solidFill>
                  <a:schemeClr val="bg1"/>
                </a:solidFill>
              </a:rPr>
              <a:t> observed </a:t>
            </a:r>
            <a:r>
              <a:rPr lang="en-US" sz="2800" dirty="0" err="1" smtClean="0">
                <a:solidFill>
                  <a:schemeClr val="bg1"/>
                </a:solidFill>
              </a:rPr>
              <a:t>byTombesi</a:t>
            </a:r>
            <a:r>
              <a:rPr lang="en-US" sz="2800" dirty="0" smtClean="0">
                <a:solidFill>
                  <a:schemeClr val="bg1"/>
                </a:solidFill>
              </a:rPr>
              <a:t> et al. (2012). In these models, ultra-high velocities are produced when UV to X-ray spectral slope is steep (</a:t>
            </a:r>
            <a:r>
              <a:rPr lang="en-US" sz="2800" dirty="0" err="1" smtClean="0">
                <a:solidFill>
                  <a:schemeClr val="bg1"/>
                </a:solidFill>
              </a:rPr>
              <a:t>αOX</a:t>
            </a:r>
            <a:r>
              <a:rPr lang="en-US" sz="2800" dirty="0" smtClean="0">
                <a:solidFill>
                  <a:schemeClr val="bg1"/>
                </a:solidFill>
              </a:rPr>
              <a:t>≤ −2), i.e. the AGNs are relatively UV bright (or X-ray faint). </a:t>
            </a:r>
            <a:r>
              <a:rPr lang="en-US" dirty="0" smtClean="0">
                <a:solidFill>
                  <a:schemeClr val="bg1"/>
                </a:solidFill>
              </a:rPr>
              <a:t>                                                    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534400" cy="1858962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bg1"/>
                </a:solidFill>
              </a:rPr>
              <a:t>What is the distance of the absorber from the nucleus?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7800" y="2205038"/>
            <a:ext cx="6096000" cy="381476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bg1"/>
                </a:solidFill>
              </a:rPr>
              <a:t>Proposals span a factor of &gt; 10</a:t>
            </a:r>
            <a:r>
              <a:rPr lang="en-US" b="1" baseline="30000" dirty="0" smtClean="0">
                <a:solidFill>
                  <a:schemeClr val="bg1"/>
                </a:solidFill>
              </a:rPr>
              <a:t>6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b="1" baseline="30000" dirty="0" smtClean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from accretion disk to </a:t>
            </a:r>
            <a:r>
              <a:rPr lang="en-US" b="1" dirty="0" err="1" smtClean="0">
                <a:solidFill>
                  <a:schemeClr val="bg1"/>
                </a:solidFill>
              </a:rPr>
              <a:t>Kpc</a:t>
            </a:r>
            <a:r>
              <a:rPr lang="en-US" b="1" dirty="0" smtClean="0">
                <a:solidFill>
                  <a:schemeClr val="bg1"/>
                </a:solidFill>
              </a:rPr>
              <a:t> scale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bg1"/>
                </a:solidFill>
              </a:rPr>
              <a:t> narrow line region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3870325" y="4489450"/>
            <a:ext cx="120097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4000" b="1" dirty="0">
                <a:solidFill>
                  <a:schemeClr val="bg1"/>
                </a:solidFill>
                <a:latin typeface="Arial" charset="0"/>
              </a:rPr>
              <a:t>n R</a:t>
            </a:r>
            <a:r>
              <a:rPr lang="en-US" altLang="en-US" sz="4000" b="1" baseline="30000" dirty="0">
                <a:solidFill>
                  <a:schemeClr val="bg1"/>
                </a:solidFill>
                <a:latin typeface="Arial" charset="0"/>
              </a:rPr>
              <a:t>2</a:t>
            </a:r>
            <a:endParaRPr lang="en-US" altLang="en-US" sz="40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3733800" y="4495800"/>
            <a:ext cx="1447800" cy="6858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Variability</a:t>
            </a:r>
          </a:p>
        </p:txBody>
      </p:sp>
      <p:sp>
        <p:nvSpPr>
          <p:cNvPr id="18435" name="Rectangle 4"/>
          <p:cNvSpPr>
            <a:spLocks noChangeArrowheads="1"/>
          </p:cNvSpPr>
          <p:nvPr/>
        </p:nvSpPr>
        <p:spPr bwMode="auto">
          <a:xfrm>
            <a:off x="2895600" y="533400"/>
            <a:ext cx="3352800" cy="12192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8436" name="Text Box 6"/>
          <p:cNvSpPr txBox="1">
            <a:spLocks noChangeArrowheads="1"/>
          </p:cNvSpPr>
          <p:nvPr/>
        </p:nvSpPr>
        <p:spPr bwMode="auto">
          <a:xfrm>
            <a:off x="3886200" y="2362200"/>
            <a:ext cx="166423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3200" b="1" dirty="0">
                <a:solidFill>
                  <a:schemeClr val="bg1"/>
                </a:solidFill>
                <a:latin typeface="Arial" charset="0"/>
              </a:rPr>
              <a:t>Density</a:t>
            </a:r>
          </a:p>
        </p:txBody>
      </p:sp>
      <p:cxnSp>
        <p:nvCxnSpPr>
          <p:cNvPr id="18437" name="AutoShape 7"/>
          <p:cNvCxnSpPr>
            <a:cxnSpLocks noChangeShapeType="1"/>
            <a:stCxn id="18436" idx="3"/>
          </p:cNvCxnSpPr>
          <p:nvPr/>
        </p:nvCxnSpPr>
        <p:spPr bwMode="auto">
          <a:xfrm flipV="1">
            <a:off x="5550438" y="2651125"/>
            <a:ext cx="866237" cy="3463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</p:cxnSp>
      <p:sp>
        <p:nvSpPr>
          <p:cNvPr id="18438" name="Text Box 8"/>
          <p:cNvSpPr txBox="1">
            <a:spLocks noChangeArrowheads="1"/>
          </p:cNvSpPr>
          <p:nvPr/>
        </p:nvSpPr>
        <p:spPr bwMode="auto">
          <a:xfrm>
            <a:off x="6705600" y="2362200"/>
            <a:ext cx="189186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3200" b="1" dirty="0">
                <a:solidFill>
                  <a:schemeClr val="bg1"/>
                </a:solidFill>
                <a:latin typeface="Arial" charset="0"/>
              </a:rPr>
              <a:t>Distance</a:t>
            </a:r>
          </a:p>
        </p:txBody>
      </p:sp>
      <p:cxnSp>
        <p:nvCxnSpPr>
          <p:cNvPr id="18439" name="AutoShape 11"/>
          <p:cNvCxnSpPr>
            <a:cxnSpLocks noChangeShapeType="1"/>
            <a:stCxn id="18435" idx="2"/>
          </p:cNvCxnSpPr>
          <p:nvPr/>
        </p:nvCxnSpPr>
        <p:spPr bwMode="auto">
          <a:xfrm>
            <a:off x="4572000" y="1781175"/>
            <a:ext cx="0" cy="519113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</p:cxnSp>
      <p:pic>
        <p:nvPicPr>
          <p:cNvPr id="18440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33800"/>
            <a:ext cx="9144000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rgbClr val="C00000"/>
                </a:solidFill>
              </a:rPr>
              <a:t>XMM Observations of NGC 4051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1"/>
            <a:ext cx="8229600" cy="2667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bg1"/>
                </a:solidFill>
              </a:rPr>
              <a:t>RGS </a:t>
            </a:r>
            <a:r>
              <a:rPr lang="en-US" b="1" dirty="0" smtClean="0">
                <a:solidFill>
                  <a:schemeClr val="bg1"/>
                </a:solidFill>
                <a:sym typeface="Wingdings" pitchFamily="2" charset="2"/>
              </a:rPr>
              <a:t> High resolution spectrum</a:t>
            </a:r>
          </a:p>
          <a:p>
            <a:pPr eaLnBrk="1" hangingPunct="1">
              <a:defRPr/>
            </a:pPr>
            <a:endParaRPr lang="en-US" b="1" dirty="0" smtClean="0">
              <a:solidFill>
                <a:schemeClr val="bg1"/>
              </a:solidFill>
              <a:sym typeface="Wingdings" pitchFamily="2" charset="2"/>
            </a:endParaRPr>
          </a:p>
          <a:p>
            <a:pPr eaLnBrk="1" hangingPunct="1">
              <a:defRPr/>
            </a:pPr>
            <a:r>
              <a:rPr lang="en-US" b="1" dirty="0" smtClean="0">
                <a:solidFill>
                  <a:schemeClr val="bg1"/>
                </a:solidFill>
                <a:sym typeface="Wingdings" pitchFamily="2" charset="2"/>
              </a:rPr>
              <a:t>EPIC  Variability</a:t>
            </a:r>
            <a:endParaRPr lang="en-US" b="1" dirty="0" smtClean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76800" y="4495800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bg1"/>
                </a:solidFill>
              </a:rPr>
              <a:t>Krongold</a:t>
            </a:r>
            <a:r>
              <a:rPr lang="en-US" sz="3200" b="1" dirty="0" smtClean="0">
                <a:solidFill>
                  <a:schemeClr val="bg1"/>
                </a:solidFill>
              </a:rPr>
              <a:t> et al. 2007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8229600" cy="211931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Kinetic power released: ~10</a:t>
            </a:r>
            <a:r>
              <a:rPr lang="en-US" baseline="30000" dirty="0" smtClean="0">
                <a:solidFill>
                  <a:schemeClr val="bg1"/>
                </a:solidFill>
              </a:rPr>
              <a:t>38 </a:t>
            </a:r>
            <a:r>
              <a:rPr lang="en-US" dirty="0" smtClean="0">
                <a:solidFill>
                  <a:schemeClr val="bg1"/>
                </a:solidFill>
              </a:rPr>
              <a:t> erg/s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>
              <a:solidFill>
                <a:schemeClr val="bg1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c.f. bolometric luminosity: 2.5 x 10</a:t>
            </a:r>
            <a:r>
              <a:rPr lang="en-US" baseline="30000" dirty="0" smtClean="0">
                <a:solidFill>
                  <a:schemeClr val="bg1"/>
                </a:solidFill>
              </a:rPr>
              <a:t>43  </a:t>
            </a:r>
            <a:r>
              <a:rPr lang="en-US" dirty="0" smtClean="0">
                <a:solidFill>
                  <a:schemeClr val="bg1"/>
                </a:solidFill>
              </a:rPr>
              <a:t>erg/s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914400" y="3810000"/>
            <a:ext cx="754084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3200" dirty="0">
                <a:solidFill>
                  <a:schemeClr val="bg1"/>
                </a:solidFill>
                <a:latin typeface="Arial" charset="0"/>
              </a:rPr>
              <a:t>Energy injection rate in the surrounding </a:t>
            </a:r>
          </a:p>
          <a:p>
            <a:r>
              <a:rPr lang="en-US" altLang="en-US" sz="3200" dirty="0">
                <a:solidFill>
                  <a:schemeClr val="bg1"/>
                </a:solidFill>
                <a:latin typeface="Arial" charset="0"/>
              </a:rPr>
              <a:t>medium is significantly smaller than that </a:t>
            </a:r>
          </a:p>
          <a:p>
            <a:r>
              <a:rPr lang="en-US" altLang="en-US" sz="3200" dirty="0">
                <a:solidFill>
                  <a:schemeClr val="bg1"/>
                </a:solidFill>
                <a:latin typeface="Arial" charset="0"/>
              </a:rPr>
              <a:t>in feedback models</a:t>
            </a: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914400" y="3886200"/>
            <a:ext cx="7467600" cy="14478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5165725" y="5754688"/>
            <a:ext cx="196720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400" dirty="0" err="1">
                <a:solidFill>
                  <a:schemeClr val="bg1"/>
                </a:solidFill>
                <a:latin typeface="Arial" charset="0"/>
              </a:rPr>
              <a:t>Scannapieco</a:t>
            </a:r>
            <a:endParaRPr lang="en-US" altLang="en-US" sz="2400" dirty="0">
              <a:solidFill>
                <a:schemeClr val="bg1"/>
              </a:solidFill>
              <a:latin typeface="Arial" charset="0"/>
            </a:endParaRPr>
          </a:p>
          <a:p>
            <a:r>
              <a:rPr lang="en-US" altLang="en-US" sz="2400" dirty="0">
                <a:solidFill>
                  <a:schemeClr val="bg1"/>
                </a:solidFill>
                <a:latin typeface="Arial" charset="0"/>
              </a:rPr>
              <a:t>Silk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C00000"/>
                </a:solidFill>
              </a:rPr>
              <a:t>Energy outflow rates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371600"/>
            <a:ext cx="4343400" cy="4343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228600"/>
            <a:ext cx="38779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Warm Absorbers 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10" descr="f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1371600"/>
            <a:ext cx="4343400" cy="43434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867400" y="6096000"/>
            <a:ext cx="2732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chemeClr val="bg1"/>
                </a:solidFill>
              </a:rPr>
              <a:t>Krongold</a:t>
            </a:r>
            <a:r>
              <a:rPr lang="en-US" sz="2400" b="1" dirty="0" smtClean="0">
                <a:solidFill>
                  <a:schemeClr val="bg1"/>
                </a:solidFill>
              </a:rPr>
              <a:t> et al. 2003</a:t>
            </a:r>
            <a:endParaRPr lang="en-US" sz="2400" b="1" dirty="0">
              <a:solidFill>
                <a:schemeClr val="bg1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514600" y="1371600"/>
            <a:ext cx="3200400" cy="4278094"/>
            <a:chOff x="228600" y="1600200"/>
            <a:chExt cx="3200400" cy="4278094"/>
          </a:xfrm>
        </p:grpSpPr>
        <p:sp>
          <p:nvSpPr>
            <p:cNvPr id="16" name="TextBox 15"/>
            <p:cNvSpPr txBox="1"/>
            <p:nvPr/>
          </p:nvSpPr>
          <p:spPr>
            <a:xfrm>
              <a:off x="228600" y="1600200"/>
              <a:ext cx="3200400" cy="4278094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Log </a:t>
              </a:r>
              <a:r>
                <a:rPr lang="el-GR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ξ</a:t>
              </a:r>
              <a:r>
                <a:rPr lang="en-US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= 0 – 2 erg s</a:t>
              </a:r>
              <a:r>
                <a:rPr lang="en-US" sz="2400" b="1" baseline="30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-1</a:t>
              </a:r>
            </a:p>
            <a:p>
              <a:endPara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en-US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</a:t>
              </a:r>
              <a:r>
                <a:rPr lang="en-US" sz="2400" b="1" baseline="-25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 </a:t>
              </a:r>
              <a:r>
                <a:rPr lang="en-US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= 10</a:t>
              </a:r>
              <a:r>
                <a:rPr lang="en-US" sz="2400" b="1" baseline="30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20</a:t>
              </a:r>
              <a:r>
                <a:rPr lang="en-US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-  10</a:t>
              </a:r>
              <a:r>
                <a:rPr lang="en-US" sz="2400" b="1" baseline="30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22</a:t>
              </a:r>
              <a:r>
                <a:rPr lang="en-US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cm</a:t>
              </a:r>
              <a:r>
                <a:rPr lang="en-US" sz="2400" b="1" baseline="30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-2</a:t>
              </a:r>
            </a:p>
            <a:p>
              <a:endPara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en-US" sz="32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Outflow Velocity </a:t>
              </a:r>
            </a:p>
            <a:p>
              <a:endPara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endPara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en-US" sz="2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 100 – 1000 km s</a:t>
              </a:r>
              <a:r>
                <a:rPr lang="en-US" sz="2400" b="1" baseline="30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-1</a:t>
              </a:r>
            </a:p>
            <a:p>
              <a:endPara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endPara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endPara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" name="Down Arrow 16"/>
            <p:cNvSpPr/>
            <p:nvPr/>
          </p:nvSpPr>
          <p:spPr>
            <a:xfrm>
              <a:off x="1447800" y="3657600"/>
              <a:ext cx="228600" cy="6096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C00000"/>
                </a:solidFill>
                <a:sym typeface="Wingdings" pitchFamily="2" charset="2"/>
              </a:rPr>
              <a:t>Warm Absorbers</a:t>
            </a:r>
            <a:endParaRPr lang="en-US" b="1" u="sng" dirty="0" smtClean="0">
              <a:solidFill>
                <a:srgbClr val="C00000"/>
              </a:solidFill>
              <a:sym typeface="Wingdings" pitchFamily="2" charset="2"/>
            </a:endParaRP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chemeClr val="bg1"/>
                </a:solidFill>
              </a:rPr>
              <a:t>LIP: a low ionization parameter component, 	Fe UTA, UV lines</a:t>
            </a:r>
          </a:p>
          <a:p>
            <a:pPr eaLnBrk="1" hangingPunct="1">
              <a:defRPr/>
            </a:pPr>
            <a:r>
              <a:rPr lang="en-US" b="1" dirty="0" smtClean="0">
                <a:solidFill>
                  <a:schemeClr val="bg1"/>
                </a:solidFill>
              </a:rPr>
              <a:t>HIP: a high ionization parameter component, 	seen only in X-rays</a:t>
            </a:r>
          </a:p>
          <a:p>
            <a:pPr eaLnBrk="1" hangingPunct="1">
              <a:defRPr/>
            </a:pPr>
            <a:r>
              <a:rPr lang="en-US" b="1" dirty="0" smtClean="0">
                <a:solidFill>
                  <a:schemeClr val="bg1"/>
                </a:solidFill>
              </a:rPr>
              <a:t>In pressure equilibrium</a:t>
            </a:r>
          </a:p>
          <a:p>
            <a:pPr eaLnBrk="1" hangingPunct="1">
              <a:defRPr/>
            </a:pPr>
            <a:r>
              <a:rPr lang="en-US" sz="4400" b="1" dirty="0" smtClean="0">
                <a:solidFill>
                  <a:srgbClr val="C00000"/>
                </a:solidFill>
              </a:rPr>
              <a:t>Not efficient agents of feedback</a:t>
            </a:r>
          </a:p>
          <a:p>
            <a:pPr eaLnBrk="1" hangingPunct="1">
              <a:defRPr/>
            </a:pPr>
            <a:endParaRPr lang="en-US" b="1" dirty="0" smtClean="0">
              <a:solidFill>
                <a:schemeClr val="bg1"/>
              </a:solidFill>
            </a:endParaRP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2590800" y="6172200"/>
            <a:ext cx="57393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400" dirty="0" err="1">
                <a:solidFill>
                  <a:schemeClr val="bg1"/>
                </a:solidFill>
              </a:rPr>
              <a:t>Krongold</a:t>
            </a:r>
            <a:r>
              <a:rPr lang="en-US" altLang="en-US" sz="2400" dirty="0">
                <a:solidFill>
                  <a:schemeClr val="bg1"/>
                </a:solidFill>
              </a:rPr>
              <a:t> et </a:t>
            </a:r>
            <a:r>
              <a:rPr lang="en-US" altLang="en-US" sz="2400" dirty="0" smtClean="0">
                <a:solidFill>
                  <a:schemeClr val="bg1"/>
                </a:solidFill>
              </a:rPr>
              <a:t>al.2003, 2007; </a:t>
            </a:r>
            <a:r>
              <a:rPr lang="en-US" altLang="en-US" sz="2400" dirty="0" err="1">
                <a:solidFill>
                  <a:schemeClr val="bg1"/>
                </a:solidFill>
              </a:rPr>
              <a:t>Netzer</a:t>
            </a:r>
            <a:r>
              <a:rPr lang="en-US" altLang="en-US" sz="2400" dirty="0">
                <a:solidFill>
                  <a:schemeClr val="bg1"/>
                </a:solidFill>
              </a:rPr>
              <a:t> et al. 2003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0000"/>
                </a:solidFill>
              </a:rPr>
              <a:t>Discovery of UFOs</a:t>
            </a:r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0"/>
            <a:ext cx="5191125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TextBox 3"/>
          <p:cNvSpPr txBox="1">
            <a:spLocks noChangeArrowheads="1"/>
          </p:cNvSpPr>
          <p:nvPr/>
        </p:nvSpPr>
        <p:spPr bwMode="auto">
          <a:xfrm>
            <a:off x="1447800" y="5575300"/>
            <a:ext cx="608230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3200" b="1" dirty="0">
                <a:solidFill>
                  <a:schemeClr val="bg1"/>
                </a:solidFill>
              </a:rPr>
              <a:t>In PG1211+143: Pounds et al. 2003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1" y="1905000"/>
            <a:ext cx="5213948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228600" y="5877580"/>
            <a:ext cx="3810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2800" dirty="0" err="1" smtClean="0">
                <a:solidFill>
                  <a:schemeClr val="bg1"/>
                </a:solidFill>
              </a:rPr>
              <a:t>Tombesi</a:t>
            </a:r>
            <a:r>
              <a:rPr lang="en-US" altLang="en-US" sz="2800" dirty="0" smtClean="0">
                <a:solidFill>
                  <a:schemeClr val="bg1"/>
                </a:solidFill>
              </a:rPr>
              <a:t> </a:t>
            </a:r>
            <a:r>
              <a:rPr lang="en-US" altLang="en-US" sz="2800" dirty="0">
                <a:solidFill>
                  <a:schemeClr val="bg1"/>
                </a:solidFill>
              </a:rPr>
              <a:t>et al.  2010</a:t>
            </a:r>
          </a:p>
        </p:txBody>
      </p:sp>
      <p:sp>
        <p:nvSpPr>
          <p:cNvPr id="6" name="Rectangle 5"/>
          <p:cNvSpPr/>
          <p:nvPr/>
        </p:nvSpPr>
        <p:spPr>
          <a:xfrm>
            <a:off x="3217432" y="304800"/>
            <a:ext cx="242136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dirty="0" smtClean="0">
                <a:solidFill>
                  <a:srgbClr val="FF0000"/>
                </a:solidFill>
              </a:rPr>
              <a:t>UFOs</a:t>
            </a:r>
            <a:endParaRPr lang="en-US" sz="8000" dirty="0"/>
          </a:p>
        </p:txBody>
      </p:sp>
      <p:grpSp>
        <p:nvGrpSpPr>
          <p:cNvPr id="9" name="Group 8"/>
          <p:cNvGrpSpPr/>
          <p:nvPr/>
        </p:nvGrpSpPr>
        <p:grpSpPr>
          <a:xfrm>
            <a:off x="5562600" y="1981200"/>
            <a:ext cx="3200400" cy="3354765"/>
            <a:chOff x="5638800" y="1600200"/>
            <a:chExt cx="3200400" cy="3354765"/>
          </a:xfrm>
        </p:grpSpPr>
        <p:sp>
          <p:nvSpPr>
            <p:cNvPr id="7" name="TextBox 6"/>
            <p:cNvSpPr txBox="1"/>
            <p:nvPr/>
          </p:nvSpPr>
          <p:spPr>
            <a:xfrm>
              <a:off x="5638800" y="1600200"/>
              <a:ext cx="3200400" cy="33547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Log </a:t>
              </a:r>
              <a:r>
                <a:rPr lang="el-GR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ξ</a:t>
              </a:r>
              <a:r>
                <a:rPr lang="en-US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= 3 – 6 erg s</a:t>
              </a:r>
              <a:r>
                <a:rPr lang="en-US" sz="2400" b="1" baseline="30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-1</a:t>
              </a:r>
            </a:p>
            <a:p>
              <a:endPara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en-US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</a:t>
              </a:r>
              <a:r>
                <a:rPr lang="en-US" sz="2400" b="1" baseline="-25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 </a:t>
              </a:r>
              <a:r>
                <a:rPr lang="en-US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= 10</a:t>
              </a:r>
              <a:r>
                <a:rPr lang="en-US" sz="2400" b="1" baseline="30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22</a:t>
              </a:r>
              <a:r>
                <a:rPr lang="en-US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-  10</a:t>
              </a:r>
              <a:r>
                <a:rPr lang="en-US" sz="2400" b="1" baseline="30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24</a:t>
              </a:r>
              <a:r>
                <a:rPr lang="en-US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cm</a:t>
              </a:r>
              <a:r>
                <a:rPr lang="en-US" sz="2400" b="1" baseline="30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-2</a:t>
              </a:r>
            </a:p>
            <a:p>
              <a:endPara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en-US" sz="32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Outflow Velocity </a:t>
              </a:r>
            </a:p>
            <a:p>
              <a:endPara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endPara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en-US" sz="2400" b="1" i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    </a:t>
              </a:r>
              <a:r>
                <a:rPr lang="en-US" sz="3600" b="1" i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0.1c – 0.3c </a:t>
              </a:r>
              <a:endParaRPr lang="en-US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" name="Down Arrow 7"/>
            <p:cNvSpPr/>
            <p:nvPr/>
          </p:nvSpPr>
          <p:spPr>
            <a:xfrm>
              <a:off x="7086600" y="3657600"/>
              <a:ext cx="228600" cy="6858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0" y="1409700"/>
            <a:ext cx="643255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447800" y="228600"/>
            <a:ext cx="460991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Kinetic Luminosity </a:t>
            </a:r>
            <a:endParaRPr lang="en-US" sz="4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56388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From </a:t>
            </a:r>
            <a:r>
              <a:rPr lang="en-US" b="1" dirty="0" err="1" smtClean="0">
                <a:solidFill>
                  <a:schemeClr val="bg1"/>
                </a:solidFill>
              </a:rPr>
              <a:t>Tombesi</a:t>
            </a:r>
            <a:r>
              <a:rPr lang="en-US" b="1" dirty="0" smtClean="0">
                <a:solidFill>
                  <a:schemeClr val="bg1"/>
                </a:solidFill>
              </a:rPr>
              <a:t> et al.  2013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10400" y="2105561"/>
            <a:ext cx="203203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UFOs</a:t>
            </a:r>
          </a:p>
          <a:p>
            <a:endParaRPr lang="en-US" sz="2000" b="1" dirty="0" smtClean="0">
              <a:solidFill>
                <a:schemeClr val="bg1"/>
              </a:solidFill>
            </a:endParaRPr>
          </a:p>
          <a:p>
            <a:endParaRPr lang="en-US" sz="2000" b="1" dirty="0" smtClean="0">
              <a:solidFill>
                <a:schemeClr val="bg1"/>
              </a:solidFill>
            </a:endParaRPr>
          </a:p>
          <a:p>
            <a:r>
              <a:rPr lang="en-US" sz="2000" b="1" dirty="0" smtClean="0">
                <a:solidFill>
                  <a:schemeClr val="bg1"/>
                </a:solidFill>
              </a:rPr>
              <a:t> Warm Absorbers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6858000" y="2209800"/>
            <a:ext cx="152400" cy="1524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934200" y="3124200"/>
            <a:ext cx="152400" cy="152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C00000"/>
                </a:solidFill>
              </a:rPr>
              <a:t>Issues with detected UFOs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1600200"/>
            <a:ext cx="8763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buFont typeface="Arial" pitchFamily="34" charset="0"/>
              <a:buChar char="•"/>
            </a:pPr>
            <a:r>
              <a:rPr lang="en-US" altLang="en-US" sz="2800" b="1" dirty="0" smtClean="0">
                <a:solidFill>
                  <a:srgbClr val="0000FF"/>
                </a:solidFill>
              </a:rPr>
              <a:t>Identified through </a:t>
            </a:r>
            <a:r>
              <a:rPr lang="en-US" altLang="en-US" sz="2800" b="1" dirty="0" err="1" smtClean="0">
                <a:solidFill>
                  <a:srgbClr val="0000FF"/>
                </a:solidFill>
              </a:rPr>
              <a:t>blueshifted</a:t>
            </a:r>
            <a:r>
              <a:rPr lang="en-US" altLang="en-US" sz="28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</a:rPr>
              <a:t>FeXXV</a:t>
            </a:r>
            <a:r>
              <a:rPr lang="en-US" altLang="en-US" sz="2800" b="1" dirty="0" smtClean="0">
                <a:solidFill>
                  <a:srgbClr val="0000FF"/>
                </a:solidFill>
              </a:rPr>
              <a:t> and/or </a:t>
            </a:r>
            <a:r>
              <a:rPr lang="en-US" altLang="en-US" sz="2800" b="1" dirty="0" err="1" smtClean="0">
                <a:solidFill>
                  <a:srgbClr val="0000FF"/>
                </a:solidFill>
              </a:rPr>
              <a:t>FeXXVI</a:t>
            </a:r>
            <a:r>
              <a:rPr lang="en-US" altLang="en-US" sz="2800" b="1" dirty="0" smtClean="0">
                <a:solidFill>
                  <a:srgbClr val="0000FF"/>
                </a:solidFill>
              </a:rPr>
              <a:t>                	absorption lines only</a:t>
            </a:r>
          </a:p>
          <a:p>
            <a:pPr indent="457200">
              <a:buFont typeface="Arial" pitchFamily="34" charset="0"/>
              <a:buChar char="•"/>
            </a:pPr>
            <a:endParaRPr lang="en-US" altLang="en-US" sz="2800" b="1" dirty="0" smtClean="0">
              <a:solidFill>
                <a:srgbClr val="0000FF"/>
              </a:solidFill>
            </a:endParaRPr>
          </a:p>
          <a:p>
            <a:pPr indent="457200">
              <a:buFont typeface="Arial" pitchFamily="34" charset="0"/>
              <a:buChar char="•"/>
            </a:pPr>
            <a:r>
              <a:rPr lang="en-US" altLang="en-US" sz="2800" b="1" dirty="0" smtClean="0">
                <a:solidFill>
                  <a:srgbClr val="0000FF"/>
                </a:solidFill>
              </a:rPr>
              <a:t>All in low resolution CCD spectra. </a:t>
            </a:r>
          </a:p>
          <a:p>
            <a:pPr indent="457200">
              <a:buFont typeface="Arial" pitchFamily="34" charset="0"/>
              <a:buChar char="•"/>
            </a:pPr>
            <a:endParaRPr lang="en-US" sz="2800" b="1" dirty="0" smtClean="0">
              <a:solidFill>
                <a:srgbClr val="0000FF"/>
              </a:solidFill>
            </a:endParaRPr>
          </a:p>
          <a:p>
            <a:pPr indent="457200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0000FF"/>
                </a:solidFill>
              </a:rPr>
              <a:t>Low significance absorption lines.</a:t>
            </a:r>
          </a:p>
          <a:p>
            <a:pPr indent="457200">
              <a:buFont typeface="Arial" pitchFamily="34" charset="0"/>
              <a:buChar char="•"/>
            </a:pPr>
            <a:endParaRPr lang="en-US" sz="2800" b="1" dirty="0" smtClean="0">
              <a:solidFill>
                <a:srgbClr val="0000FF"/>
              </a:solidFill>
            </a:endParaRPr>
          </a:p>
          <a:p>
            <a:pPr indent="457200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0000FF"/>
                </a:solidFill>
              </a:rPr>
              <a:t>Parameterization of the </a:t>
            </a:r>
            <a:r>
              <a:rPr lang="en-US" sz="2800" b="1" dirty="0" err="1" smtClean="0">
                <a:solidFill>
                  <a:srgbClr val="0000FF"/>
                </a:solidFill>
              </a:rPr>
              <a:t>photoionized</a:t>
            </a:r>
            <a:r>
              <a:rPr lang="en-US" sz="2800" b="1" dirty="0" smtClean="0">
                <a:solidFill>
                  <a:srgbClr val="0000FF"/>
                </a:solidFill>
              </a:rPr>
              <a:t> plasma becomes 	difficult</a:t>
            </a:r>
            <a:endParaRPr lang="en-US" sz="2800" dirty="0" smtClean="0">
              <a:solidFill>
                <a:srgbClr val="0000FF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idx="1"/>
          </p:nvPr>
        </p:nvSpPr>
        <p:spPr>
          <a:xfrm>
            <a:off x="457200" y="1524001"/>
            <a:ext cx="8229600" cy="3352799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Discovery of Relativistic Outflows in the </a:t>
            </a:r>
            <a:r>
              <a:rPr lang="en-US" sz="4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Seyfert</a:t>
            </a:r>
            <a: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Galaxies Ark 564 and </a:t>
            </a:r>
            <a:r>
              <a:rPr lang="en-US" sz="4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Mrk</a:t>
            </a:r>
            <a: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590</a:t>
            </a:r>
            <a:endParaRPr lang="en-US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67200" y="541020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Gupta et al. 2013; 2014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857</TotalTime>
  <Words>595</Words>
  <Application>Microsoft Office PowerPoint</Application>
  <PresentationFormat>On-screen Show (4:3)</PresentationFormat>
  <Paragraphs>133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Discovery of Relativistic Outflows in the Seyfert Galaxies Ark 564 and Mrk 590</vt:lpstr>
      <vt:lpstr>Low velocity outflows are ubiquitous</vt:lpstr>
      <vt:lpstr>Slide 3</vt:lpstr>
      <vt:lpstr>Warm Absorbers</vt:lpstr>
      <vt:lpstr>Discovery of UFOs</vt:lpstr>
      <vt:lpstr>Slide 6</vt:lpstr>
      <vt:lpstr>Slide 7</vt:lpstr>
      <vt:lpstr>Issues with detected UFOs</vt:lpstr>
      <vt:lpstr>Slide 9</vt:lpstr>
      <vt:lpstr>Low-velocity outflow in Ark 564</vt:lpstr>
      <vt:lpstr>Discovery of relativistic outflow in  Ark 564</vt:lpstr>
      <vt:lpstr>Slide 12</vt:lpstr>
      <vt:lpstr>….well fit with photoionization model</vt:lpstr>
      <vt:lpstr>Two component photoionization model</vt:lpstr>
      <vt:lpstr>Relativistic outflow in Mrk 590</vt:lpstr>
      <vt:lpstr>….and its photoionization model</vt:lpstr>
      <vt:lpstr>Kinetic Luminosity of Relativistic Outflows</vt:lpstr>
      <vt:lpstr>This IS a remarkable discovery!</vt:lpstr>
      <vt:lpstr>Slide 19</vt:lpstr>
      <vt:lpstr>Disk-wind models of AGNs Proga &amp; Kallan 2004</vt:lpstr>
      <vt:lpstr>….unlike other AGN outflows</vt:lpstr>
      <vt:lpstr>What is the driving mechanism?</vt:lpstr>
      <vt:lpstr>Theoretical Models</vt:lpstr>
      <vt:lpstr>What is the distance of the absorber from the nucleus?</vt:lpstr>
      <vt:lpstr>Variability</vt:lpstr>
      <vt:lpstr>XMM Observations of NGC 4051</vt:lpstr>
      <vt:lpstr>Energy outflow rates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Discovery of Relativistic Outflows in the Seyfert Galaxies Ark 564 and Mrk 590</dc:title>
  <dc:creator>Anjali30</dc:creator>
  <cp:lastModifiedBy>Anjali30</cp:lastModifiedBy>
  <cp:revision>68</cp:revision>
  <dcterms:created xsi:type="dcterms:W3CDTF">2014-06-11T13:30:46Z</dcterms:created>
  <dcterms:modified xsi:type="dcterms:W3CDTF">2014-06-16T10:53:13Z</dcterms:modified>
</cp:coreProperties>
</file>