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Layouts/slideLayout24.xml" ContentType="application/vnd.openxmlformats-officedocument.presentationml.slideLayout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Default Extension="tiff" ContentType="image/tiff"/>
  <Override PartName="/ppt/notesSlides/notesSlide8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15.xml" ContentType="application/vnd.openxmlformats-officedocument.presentationml.slideLayout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Layouts/slideLayout2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Default Extension="pdf" ContentType="application/pdf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  <p:sldMasterId id="2147483717" r:id="rId2"/>
  </p:sldMasterIdLst>
  <p:notesMasterIdLst>
    <p:notesMasterId r:id="rId48"/>
  </p:notesMasterIdLst>
  <p:handoutMasterIdLst>
    <p:handoutMasterId r:id="rId49"/>
  </p:handoutMasterIdLst>
  <p:sldIdLst>
    <p:sldId id="495" r:id="rId3"/>
    <p:sldId id="591" r:id="rId4"/>
    <p:sldId id="498" r:id="rId5"/>
    <p:sldId id="592" r:id="rId6"/>
    <p:sldId id="608" r:id="rId7"/>
    <p:sldId id="610" r:id="rId8"/>
    <p:sldId id="514" r:id="rId9"/>
    <p:sldId id="515" r:id="rId10"/>
    <p:sldId id="518" r:id="rId11"/>
    <p:sldId id="564" r:id="rId12"/>
    <p:sldId id="530" r:id="rId13"/>
    <p:sldId id="532" r:id="rId14"/>
    <p:sldId id="593" r:id="rId15"/>
    <p:sldId id="606" r:id="rId16"/>
    <p:sldId id="578" r:id="rId17"/>
    <p:sldId id="598" r:id="rId18"/>
    <p:sldId id="573" r:id="rId19"/>
    <p:sldId id="546" r:id="rId20"/>
    <p:sldId id="587" r:id="rId21"/>
    <p:sldId id="588" r:id="rId22"/>
    <p:sldId id="601" r:id="rId23"/>
    <p:sldId id="548" r:id="rId24"/>
    <p:sldId id="579" r:id="rId25"/>
    <p:sldId id="580" r:id="rId26"/>
    <p:sldId id="581" r:id="rId27"/>
    <p:sldId id="582" r:id="rId28"/>
    <p:sldId id="583" r:id="rId29"/>
    <p:sldId id="560" r:id="rId30"/>
    <p:sldId id="607" r:id="rId31"/>
    <p:sldId id="603" r:id="rId32"/>
    <p:sldId id="604" r:id="rId33"/>
    <p:sldId id="585" r:id="rId34"/>
    <p:sldId id="586" r:id="rId35"/>
    <p:sldId id="605" r:id="rId36"/>
    <p:sldId id="609" r:id="rId37"/>
    <p:sldId id="594" r:id="rId38"/>
    <p:sldId id="533" r:id="rId39"/>
    <p:sldId id="600" r:id="rId40"/>
    <p:sldId id="571" r:id="rId41"/>
    <p:sldId id="599" r:id="rId42"/>
    <p:sldId id="611" r:id="rId43"/>
    <p:sldId id="547" r:id="rId44"/>
    <p:sldId id="589" r:id="rId45"/>
    <p:sldId id="549" r:id="rId46"/>
    <p:sldId id="572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hiddenSlides="1" frameSlides="1"/>
  <p:clrMru>
    <a:srgbClr val="FF42FF"/>
    <a:srgbClr val="FFEFFB"/>
    <a:srgbClr val="0000FF"/>
    <a:srgbClr val="000000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8500" autoAdjust="0"/>
    <p:restoredTop sz="85366" autoAdjust="0"/>
  </p:normalViewPr>
  <p:slideViewPr>
    <p:cSldViewPr>
      <p:cViewPr varScale="1">
        <p:scale>
          <a:sx n="82" d="100"/>
          <a:sy n="82" d="100"/>
        </p:scale>
        <p:origin x="-10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2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41892D-C4D0-A74D-A4C6-AEF64938CD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BEFC94-EC6E-BD4E-992A-C80C77A5D9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901E0-7FC5-2849-A466-7BC512873661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Thank organizers</a:t>
            </a:r>
          </a:p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messy object, NGC1365 that Dom Walton discussed in AGN session yesterday… </a:t>
            </a:r>
          </a:p>
          <a:p>
            <a:r>
              <a:rPr lang="en-US" dirty="0" smtClean="0"/>
              <a:t>XMM reveals strong</a:t>
            </a:r>
            <a:r>
              <a:rPr lang="en-US" baseline="0" dirty="0" smtClean="0"/>
              <a:t> spectral variability due to large absorption changes</a:t>
            </a:r>
          </a:p>
          <a:p>
            <a:r>
              <a:rPr lang="en-US" baseline="0" dirty="0" smtClean="0"/>
              <a:t>Once you de-absorb </a:t>
            </a:r>
            <a:r>
              <a:rPr lang="en-US" baseline="0" dirty="0" err="1" smtClean="0"/>
              <a:t>NuSTAR</a:t>
            </a:r>
            <a:r>
              <a:rPr lang="en-US" baseline="0" dirty="0" smtClean="0"/>
              <a:t>, remarkably constant </a:t>
            </a:r>
            <a:r>
              <a:rPr lang="en-US" baseline="0" dirty="0" err="1" smtClean="0"/>
              <a:t>relativistically</a:t>
            </a:r>
            <a:r>
              <a:rPr lang="en-US" baseline="0" dirty="0" smtClean="0"/>
              <a:t> smeared disk </a:t>
            </a:r>
            <a:r>
              <a:rPr lang="en-US" baseline="0" dirty="0" err="1" smtClean="0"/>
              <a:t>cpt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 of game is to fit your spectra; spin as free parameter</a:t>
            </a:r>
          </a:p>
          <a:p>
            <a:r>
              <a:rPr lang="en-US" dirty="0" smtClean="0"/>
              <a:t>If</a:t>
            </a:r>
            <a:r>
              <a:rPr lang="en-US" baseline="0" dirty="0" smtClean="0"/>
              <a:t> data are of sufficient quality, constrain spin from strength</a:t>
            </a:r>
          </a:p>
          <a:p>
            <a:r>
              <a:rPr lang="en-US" baseline="0" dirty="0" smtClean="0"/>
              <a:t>Example with NGC3783…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Past</a:t>
            </a:r>
            <a:r>
              <a:rPr lang="en-US" baseline="0" dirty="0" smtClean="0"/>
              <a:t> 5 years have seen an explosion of published spin measurements; </a:t>
            </a:r>
            <a:r>
              <a:rPr lang="en-US" baseline="0" dirty="0" err="1" smtClean="0"/>
              <a:t>NuSTAR</a:t>
            </a:r>
            <a:r>
              <a:rPr lang="en-US" baseline="0" dirty="0" smtClean="0"/>
              <a:t> only </a:t>
            </a:r>
            <a:r>
              <a:rPr lang="en-US" baseline="0" dirty="0" err="1" smtClean="0"/>
              <a:t>accelaerting</a:t>
            </a:r>
            <a:r>
              <a:rPr lang="en-US" baseline="0" dirty="0" smtClean="0"/>
              <a:t> that process</a:t>
            </a:r>
          </a:p>
          <a:p>
            <a:r>
              <a:rPr lang="en-US" baseline="0" dirty="0" smtClean="0"/>
              <a:t>Compilation from last year showing published spin measures; including only measurements that pass certain quality criteria that you can read about</a:t>
            </a:r>
          </a:p>
          <a:p>
            <a:r>
              <a:rPr lang="en-US" baseline="0" dirty="0" smtClean="0"/>
              <a:t>Hints at mass dependent spin distribution, with rapid spins for </a:t>
            </a:r>
            <a:r>
              <a:rPr lang="en-US" baseline="0" dirty="0" err="1" smtClean="0"/>
              <a:t>BHs</a:t>
            </a:r>
            <a:r>
              <a:rPr lang="en-US" baseline="0" dirty="0" smtClean="0"/>
              <a:t> in 1-10 million range; emergence of more modest spins above that</a:t>
            </a:r>
          </a:p>
          <a:p>
            <a:r>
              <a:rPr lang="en-US" baseline="0" dirty="0" err="1" smtClean="0"/>
              <a:t>Sesana</a:t>
            </a:r>
            <a:r>
              <a:rPr lang="en-US" baseline="0" dirty="0" smtClean="0"/>
              <a:t> used this to constrain growth history of </a:t>
            </a:r>
            <a:r>
              <a:rPr lang="en-US" baseline="0" dirty="0" err="1" smtClean="0"/>
              <a:t>BHs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Inject</a:t>
            </a:r>
            <a:r>
              <a:rPr lang="en-US" baseline="0" dirty="0" smtClean="0"/>
              <a:t> one word of caution – mainly aimed at the </a:t>
            </a:r>
            <a:r>
              <a:rPr lang="en-US" baseline="0" dirty="0" err="1" smtClean="0"/>
              <a:t>afficardos</a:t>
            </a:r>
            <a:endParaRPr lang="en-US" baseline="0" dirty="0" smtClean="0"/>
          </a:p>
          <a:p>
            <a:r>
              <a:rPr lang="en-US" baseline="0" dirty="0" smtClean="0"/>
              <a:t>You’ve got to beware of spectral fits that give you very high spins</a:t>
            </a:r>
          </a:p>
          <a:p>
            <a:r>
              <a:rPr lang="en-US" baseline="0" dirty="0" smtClean="0"/>
              <a:t>Models that underlie spin constraints assume razor thin accretion disks</a:t>
            </a:r>
          </a:p>
          <a:p>
            <a:r>
              <a:rPr lang="en-US" baseline="0" dirty="0" smtClean="0"/>
              <a:t>But disks have finite thickness; SS73 for </a:t>
            </a:r>
            <a:r>
              <a:rPr lang="en-US" baseline="0" dirty="0" err="1" smtClean="0"/>
              <a:t>rad-dom</a:t>
            </a:r>
            <a:r>
              <a:rPr lang="en-US" baseline="0" dirty="0" smtClean="0"/>
              <a:t> disks gives you roughly this</a:t>
            </a:r>
          </a:p>
          <a:p>
            <a:r>
              <a:rPr lang="en-US" baseline="0" dirty="0" smtClean="0"/>
              <a:t>Finite thickness effects may be relevant and </a:t>
            </a:r>
            <a:r>
              <a:rPr lang="en-US" baseline="0" dirty="0" err="1" smtClean="0"/>
              <a:t>wil</a:t>
            </a:r>
            <a:r>
              <a:rPr lang="en-US" baseline="0" dirty="0" smtClean="0"/>
              <a:t> give a systematic error in spin measures</a:t>
            </a:r>
          </a:p>
          <a:p>
            <a:r>
              <a:rPr lang="en-US" baseline="0" dirty="0" smtClean="0"/>
              <a:t>Tapering because, in SS73, the dissipation in the disk tails off to zero at ISCO</a:t>
            </a:r>
          </a:p>
          <a:p>
            <a:r>
              <a:rPr lang="en-US" baseline="0" dirty="0" smtClean="0"/>
              <a:t>Unlikely to be true… strong </a:t>
            </a:r>
            <a:r>
              <a:rPr lang="en-US" baseline="0" dirty="0" err="1" smtClean="0"/>
              <a:t>torquing</a:t>
            </a:r>
            <a:r>
              <a:rPr lang="en-US" baseline="0" dirty="0" smtClean="0"/>
              <a:t> of the inner disk by material that is plunging inwards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</a:t>
            </a:r>
            <a:r>
              <a:rPr lang="en-US" baseline="0" dirty="0" smtClean="0"/>
              <a:t> onto variability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Recap</a:t>
            </a:r>
            <a:r>
              <a:rPr lang="en-US" baseline="0" dirty="0" smtClean="0"/>
              <a:t> the hierarchy of timescales.</a:t>
            </a:r>
          </a:p>
          <a:p>
            <a:r>
              <a:rPr lang="en-US" baseline="0" dirty="0" smtClean="0"/>
              <a:t>Scaled to 10^8, </a:t>
            </a:r>
            <a:r>
              <a:rPr lang="en-US" baseline="0" dirty="0" err="1" smtClean="0"/>
              <a:t>r</a:t>
            </a:r>
            <a:r>
              <a:rPr lang="en-US" baseline="0" dirty="0" smtClean="0"/>
              <a:t>=10rg</a:t>
            </a:r>
          </a:p>
          <a:p>
            <a:r>
              <a:rPr lang="en-US" baseline="0" dirty="0" smtClean="0"/>
              <a:t>LC fast;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LCT is the timescale of reverberation</a:t>
            </a:r>
          </a:p>
          <a:p>
            <a:r>
              <a:rPr lang="en-US" dirty="0" smtClean="0"/>
              <a:t>VT is the timescale on which genuine changes in </a:t>
            </a:r>
            <a:r>
              <a:rPr lang="en-US" dirty="0" err="1" smtClean="0"/>
              <a:t>mdot</a:t>
            </a:r>
            <a:r>
              <a:rPr lang="en-US" baseline="0" dirty="0" smtClean="0"/>
              <a:t> expected</a:t>
            </a:r>
          </a:p>
          <a:p>
            <a:r>
              <a:rPr lang="en-US" baseline="0" dirty="0" smtClean="0"/>
              <a:t>Aside, thermal timescale is often ignored despite the presence of a well known thermal instability in </a:t>
            </a:r>
            <a:r>
              <a:rPr lang="en-US" baseline="0" dirty="0" err="1" smtClean="0"/>
              <a:t>rad-dom</a:t>
            </a:r>
            <a:r>
              <a:rPr lang="en-US" baseline="0" dirty="0" smtClean="0"/>
              <a:t> disks char AGN</a:t>
            </a:r>
          </a:p>
          <a:p>
            <a:r>
              <a:rPr lang="en-US" baseline="0" dirty="0" smtClean="0"/>
              <a:t>Evidence that AGN are doing interesting things on thermal timescale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 nicely summarized</a:t>
            </a:r>
            <a:r>
              <a:rPr lang="en-US" baseline="0" dirty="0" smtClean="0"/>
              <a:t> the observations of reverberation lags</a:t>
            </a:r>
          </a:p>
          <a:p>
            <a:r>
              <a:rPr lang="en-US" baseline="0" dirty="0" err="1" smtClean="0"/>
              <a:t>Zoghbi</a:t>
            </a:r>
            <a:r>
              <a:rPr lang="en-US" baseline="0" dirty="0" smtClean="0"/>
              <a:t> detection of reverb delays in broad iron line I nNGC4151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Expansion</a:t>
            </a:r>
            <a:r>
              <a:rPr lang="en-US" baseline="0" dirty="0" smtClean="0"/>
              <a:t> of that to a sample of objects by Kara et al</a:t>
            </a:r>
          </a:p>
          <a:p>
            <a:r>
              <a:rPr lang="en-US" baseline="0" dirty="0" smtClean="0"/>
              <a:t>Finds common pattern of lags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general crowd, one slide on the big picture of what</a:t>
            </a:r>
            <a:r>
              <a:rPr lang="en-US" baseline="0" dirty="0" smtClean="0"/>
              <a:t> we’re trying to do.</a:t>
            </a:r>
          </a:p>
          <a:p>
            <a:r>
              <a:rPr lang="en-US" baseline="0" dirty="0" smtClean="0"/>
              <a:t>Heart is the black hole, like to learn how this monster got there</a:t>
            </a:r>
          </a:p>
          <a:p>
            <a:r>
              <a:rPr lang="en-US" baseline="0" dirty="0" smtClean="0"/>
              <a:t>Also a powerful laboratory for studying GR --- theoretical physics community is in a state of true crisis trying to understand </a:t>
            </a:r>
            <a:r>
              <a:rPr lang="en-US" baseline="0" dirty="0" err="1" smtClean="0"/>
              <a:t>BHs</a:t>
            </a:r>
            <a:r>
              <a:rPr lang="en-US" baseline="0" dirty="0" smtClean="0"/>
              <a:t> and information</a:t>
            </a:r>
          </a:p>
          <a:p>
            <a:r>
              <a:rPr lang="en-US" baseline="0" dirty="0" smtClean="0"/>
              <a:t>Sensible physicists suggesting that the ultimate resolution may change our macroscopic view of BH structure</a:t>
            </a:r>
          </a:p>
          <a:p>
            <a:r>
              <a:rPr lang="en-US" baseline="0" dirty="0" smtClean="0"/>
              <a:t>More traditional astrophysics; disk/jet/wind system… amounts and forms of energy pumped out; physics of how everything works</a:t>
            </a:r>
          </a:p>
          <a:p>
            <a:r>
              <a:rPr lang="en-US" baseline="0" dirty="0" smtClean="0"/>
              <a:t>Includes the physics of the X-ray source that so many of us spend our waking days looking at but still remains rather elusive.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With lag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ampliudes</a:t>
            </a:r>
            <a:r>
              <a:rPr lang="en-US" baseline="0" dirty="0" smtClean="0"/>
              <a:t> that scale with mass, as expected.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 laid out the mathematics</a:t>
            </a:r>
            <a:r>
              <a:rPr lang="en-US" baseline="0" dirty="0" smtClean="0"/>
              <a:t> of impulse functions</a:t>
            </a:r>
          </a:p>
          <a:p>
            <a:r>
              <a:rPr lang="en-US" baseline="0" dirty="0" smtClean="0"/>
              <a:t>Since we have a clear physical picture for these lags, compute physical </a:t>
            </a:r>
            <a:r>
              <a:rPr lang="en-US" baseline="0" dirty="0" err="1" smtClean="0"/>
              <a:t>TFs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 in</a:t>
            </a:r>
            <a:r>
              <a:rPr lang="en-US" baseline="0" dirty="0" smtClean="0"/>
              <a:t> GR ray-tracing…have some source that emits a flash, follow those photons as they </a:t>
            </a:r>
            <a:r>
              <a:rPr lang="en-US" baseline="0" dirty="0" err="1" smtClean="0"/>
              <a:t>propapage</a:t>
            </a:r>
            <a:r>
              <a:rPr lang="en-US" baseline="0" dirty="0" smtClean="0"/>
              <a:t> to the disk, follow the iron line photons as they propagate from the disk to the observer.   Exercise I went through some years ago, construct </a:t>
            </a:r>
            <a:r>
              <a:rPr lang="en-US" baseline="0" dirty="0" err="1" smtClean="0"/>
              <a:t>TFs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Anatomy</a:t>
            </a:r>
            <a:r>
              <a:rPr lang="en-US" baseline="0" dirty="0" smtClean="0"/>
              <a:t> of the TF…</a:t>
            </a:r>
          </a:p>
          <a:p>
            <a:r>
              <a:rPr lang="en-US" baseline="0" dirty="0" smtClean="0"/>
              <a:t>Slide is an instantaneous line profile</a:t>
            </a:r>
          </a:p>
          <a:p>
            <a:r>
              <a:rPr lang="en-US" baseline="0" dirty="0" smtClean="0"/>
              <a:t>Sum over time, broad iron line</a:t>
            </a:r>
          </a:p>
          <a:p>
            <a:r>
              <a:rPr lang="en-US" baseline="0" dirty="0" smtClean="0"/>
              <a:t>Sum over energy, integrated response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we work in the Fourier domain, we need to take</a:t>
            </a:r>
            <a:r>
              <a:rPr lang="en-US" baseline="0" dirty="0" smtClean="0"/>
              <a:t> FT of response function and via the cross spectrum predict lags</a:t>
            </a:r>
          </a:p>
          <a:p>
            <a:r>
              <a:rPr lang="en-US" baseline="0" dirty="0" smtClean="0"/>
              <a:t>Shows response function for various different heights; changes low-frequency lag as well as the frequency of phase wrapping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</a:t>
            </a:r>
            <a:r>
              <a:rPr lang="en-US" baseline="0" dirty="0" smtClean="0"/>
              <a:t> that mass has very similar effect… not unexpected since to first order the thing your probing is light travel time… increase the </a:t>
            </a:r>
            <a:r>
              <a:rPr lang="en-US" baseline="0" dirty="0" err="1" smtClean="0"/>
              <a:t>numner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rg</a:t>
            </a:r>
            <a:r>
              <a:rPr lang="en-US" baseline="0" dirty="0" smtClean="0"/>
              <a:t> or the </a:t>
            </a:r>
            <a:r>
              <a:rPr lang="en-US" baseline="0" dirty="0" err="1" smtClean="0"/>
              <a:t>suze</a:t>
            </a:r>
            <a:r>
              <a:rPr lang="en-US" baseline="0" dirty="0" smtClean="0"/>
              <a:t> of one </a:t>
            </a:r>
            <a:r>
              <a:rPr lang="en-US" baseline="0" dirty="0" err="1" smtClean="0"/>
              <a:t>rg</a:t>
            </a:r>
            <a:r>
              <a:rPr lang="en-US" baseline="0" dirty="0" smtClean="0"/>
              <a:t>.  Less obvious is that the dilution of the reflection also changes the measured lags in somewhat similar ways.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just frequency dependence… lags also have measured energy dependence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Uncover is that the different frequencies</a:t>
            </a:r>
            <a:r>
              <a:rPr lang="en-US" baseline="0" dirty="0" smtClean="0"/>
              <a:t> are in essence filtering our view of the disk</a:t>
            </a:r>
          </a:p>
          <a:p>
            <a:r>
              <a:rPr lang="en-US" baseline="0" dirty="0" smtClean="0"/>
              <a:t>Low frequency, see the whole disk… going to higher frequencies, dominated by the central </a:t>
            </a:r>
            <a:r>
              <a:rPr lang="en-US" baseline="0" dirty="0" err="1" smtClean="0"/>
              <a:t>rgions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wehere</a:t>
            </a:r>
            <a:r>
              <a:rPr lang="en-US" baseline="0" dirty="0" smtClean="0"/>
              <a:t> broadening is extreme</a:t>
            </a:r>
          </a:p>
          <a:p>
            <a:r>
              <a:rPr lang="en-US" baseline="0" dirty="0" smtClean="0"/>
              <a:t>Energy spectrum of lags, not frequency, that’s sensitive to inclination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Putting this altogether,</a:t>
            </a:r>
            <a:r>
              <a:rPr lang="en-US" baseline="0" dirty="0" smtClean="0"/>
              <a:t> we can fit these GR </a:t>
            </a:r>
            <a:r>
              <a:rPr lang="en-US" baseline="0" dirty="0" err="1" smtClean="0"/>
              <a:t>TFs</a:t>
            </a:r>
            <a:r>
              <a:rPr lang="en-US" baseline="0" dirty="0" smtClean="0"/>
              <a:t> to data, here NGC4151, to find the location of the X-ray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interesting</a:t>
            </a:r>
            <a:r>
              <a:rPr lang="en-US" baseline="0" dirty="0" smtClean="0"/>
              <a:t> possibility, motivated by my </a:t>
            </a:r>
            <a:r>
              <a:rPr lang="en-US" baseline="0" dirty="0" err="1" smtClean="0"/>
              <a:t>previou</a:t>
            </a:r>
            <a:r>
              <a:rPr lang="en-US" baseline="0" dirty="0" smtClean="0"/>
              <a:t> discussion of finite </a:t>
            </a:r>
            <a:r>
              <a:rPr lang="en-US" baseline="0" dirty="0" err="1" smtClean="0"/>
              <a:t>thicnkness</a:t>
            </a:r>
            <a:r>
              <a:rPr lang="en-US" baseline="0" dirty="0" smtClean="0"/>
              <a:t> effects, is to explore whether the lags could be consistent with reverberation from the eye-wall of the disk</a:t>
            </a:r>
          </a:p>
          <a:p>
            <a:r>
              <a:rPr lang="en-US" baseline="0" dirty="0" smtClean="0"/>
              <a:t>X-ray source here… get reverberation across the this bowl enhanced by light-bending.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C3BCF6-26E1-2D44-A4DF-C1B5F6EC861C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  <a:p>
            <a:pPr eaLnBrk="1" hangingPunct="1"/>
            <a:r>
              <a:rPr lang="en-US" dirty="0" smtClean="0"/>
              <a:t>Briefly address the issue of whether we can see the relativistic region of disk at all!</a:t>
            </a:r>
          </a:p>
          <a:p>
            <a:pPr eaLnBrk="1" hangingPunct="1"/>
            <a:r>
              <a:rPr lang="en-US" dirty="0" smtClean="0"/>
              <a:t>Brief</a:t>
            </a:r>
            <a:r>
              <a:rPr lang="en-US" baseline="0" dirty="0" smtClean="0"/>
              <a:t> update on SMBH spin</a:t>
            </a:r>
          </a:p>
          <a:p>
            <a:pPr eaLnBrk="1" hangingPunct="1"/>
            <a:r>
              <a:rPr lang="en-US" baseline="0" dirty="0" smtClean="0"/>
              <a:t>Before picking up discussion from Phil on reverberation</a:t>
            </a:r>
          </a:p>
          <a:p>
            <a:pPr eaLnBrk="1" hangingPunct="1"/>
            <a:r>
              <a:rPr lang="en-US" baseline="0" dirty="0" smtClean="0"/>
              <a:t>Collaborators – highlight </a:t>
            </a:r>
            <a:r>
              <a:rPr lang="en-US" baseline="0" dirty="0" err="1" smtClean="0"/>
              <a:t>ed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erin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anne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abdu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Esp.</a:t>
            </a:r>
            <a:r>
              <a:rPr lang="en-US" baseline="0" dirty="0" smtClean="0"/>
              <a:t> important for higher </a:t>
            </a:r>
            <a:r>
              <a:rPr lang="en-US" baseline="0" dirty="0" err="1" smtClean="0"/>
              <a:t>Mdot</a:t>
            </a:r>
            <a:r>
              <a:rPr lang="en-US" baseline="0" dirty="0" smtClean="0"/>
              <a:t> sources with thicker disks.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minute,</a:t>
            </a:r>
            <a:r>
              <a:rPr lang="en-US" baseline="0" dirty="0" smtClean="0"/>
              <a:t> highlight how bright the future is for these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Ultimate</a:t>
            </a:r>
            <a:r>
              <a:rPr lang="en-US" baseline="0" dirty="0" smtClean="0"/>
              <a:t> goal is to really map out these </a:t>
            </a:r>
            <a:r>
              <a:rPr lang="en-US" baseline="0" dirty="0" err="1" smtClean="0"/>
              <a:t>TFs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individual flares</a:t>
            </a:r>
          </a:p>
          <a:p>
            <a:r>
              <a:rPr lang="en-US" dirty="0" smtClean="0"/>
              <a:t>Trace structure of corona on flare-by-flare basis</a:t>
            </a:r>
          </a:p>
          <a:p>
            <a:r>
              <a:rPr lang="en-US" dirty="0" smtClean="0"/>
              <a:t>Powerful test of</a:t>
            </a:r>
            <a:r>
              <a:rPr lang="en-US" baseline="0" dirty="0" smtClean="0"/>
              <a:t> disk geometry, </a:t>
            </a:r>
            <a:r>
              <a:rPr lang="en-US" baseline="0" dirty="0" err="1" smtClean="0"/>
              <a:t>spacetime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Something a little different… sample has one radio-loud object 3C120</a:t>
            </a:r>
          </a:p>
          <a:p>
            <a:r>
              <a:rPr lang="en-US" dirty="0" smtClean="0"/>
              <a:t>BLRG… undergo jet cycle.</a:t>
            </a:r>
          </a:p>
          <a:p>
            <a:r>
              <a:rPr lang="en-US" dirty="0" smtClean="0"/>
              <a:t>X-rays associated with disk, radio associated with</a:t>
            </a:r>
            <a:r>
              <a:rPr lang="en-US" baseline="0" dirty="0" smtClean="0"/>
              <a:t> jet</a:t>
            </a:r>
            <a:endParaRPr lang="en-US" dirty="0" smtClean="0"/>
          </a:p>
          <a:p>
            <a:r>
              <a:rPr lang="en-US" dirty="0" smtClean="0"/>
              <a:t>Observationally,</a:t>
            </a:r>
            <a:r>
              <a:rPr lang="en-US" baseline="0" dirty="0" smtClean="0"/>
              <a:t> X-rays dip just before radio flares… production of a new VLBI knot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C3838-D276-7347-8D36-D7082ECA817D}" type="slidenum">
              <a:rPr lang="en-US"/>
              <a:pPr/>
              <a:t>44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1888" y="674688"/>
            <a:ext cx="4597400" cy="344805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346575"/>
            <a:ext cx="5070475" cy="4122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575" tIns="44787" rIns="89575" bIns="44787"/>
          <a:lstStyle/>
          <a:p>
            <a:pPr eaLnBrk="1" hangingPunct="1">
              <a:buFontTx/>
              <a:buChar char="-"/>
            </a:pPr>
            <a:r>
              <a:rPr lang="en-US"/>
              <a:t>Specific experiments that we could do with Con-X</a:t>
            </a:r>
          </a:p>
          <a:p>
            <a:pPr eaLnBrk="1" hangingPunct="1">
              <a:buFontTx/>
              <a:buChar char="-"/>
            </a:pPr>
            <a:r>
              <a:rPr lang="en-US"/>
              <a:t>Search for the orbit variations that I just discussed</a:t>
            </a:r>
          </a:p>
          <a:p>
            <a:pPr eaLnBrk="1" hangingPunct="1">
              <a:buFontTx/>
              <a:buChar char="-"/>
            </a:pPr>
            <a:r>
              <a:rPr lang="en-US"/>
              <a:t>Right panel shows iron line intensity as function of energy and time… theoretical</a:t>
            </a:r>
          </a:p>
          <a:p>
            <a:pPr eaLnBrk="1" hangingPunct="1">
              <a:buFontTx/>
              <a:buChar char="-"/>
            </a:pPr>
            <a:r>
              <a:rPr lang="en-US"/>
              <a:t>Simulated Con-X data</a:t>
            </a:r>
          </a:p>
          <a:p>
            <a:pPr lvl="1" eaLnBrk="1" hangingPunct="1">
              <a:buFontTx/>
              <a:buChar char="-"/>
            </a:pPr>
            <a:r>
              <a:rPr lang="en-US"/>
              <a:t>Arcs correspond to orbital motions of bright regions</a:t>
            </a:r>
          </a:p>
          <a:p>
            <a:pPr lvl="1" eaLnBrk="1" hangingPunct="1">
              <a:buFontTx/>
              <a:buChar char="-"/>
            </a:pPr>
            <a:r>
              <a:rPr lang="en-US"/>
              <a:t>Fit those arcs with rel. orbits to determine M, radius and spin</a:t>
            </a:r>
          </a:p>
          <a:p>
            <a:pPr lvl="1" eaLnBrk="1" hangingPunct="1">
              <a:buFontTx/>
              <a:buChar char="-"/>
            </a:pPr>
            <a:r>
              <a:rPr lang="en-US"/>
              <a:t>One sign of the breakdown of GR would be M or spin measurements that change with radius!</a:t>
            </a:r>
          </a:p>
          <a:p>
            <a:pPr lvl="1" eaLnBrk="1" hangingPunct="1">
              <a:buFontTx/>
              <a:buChar char="-"/>
            </a:pPr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</a:t>
            </a:r>
            <a:r>
              <a:rPr lang="en-US" baseline="0" dirty="0" smtClean="0"/>
              <a:t> we see </a:t>
            </a:r>
            <a:r>
              <a:rPr lang="en-US" baseline="0" dirty="0" err="1" smtClean="0"/>
              <a:t>rel</a:t>
            </a:r>
            <a:r>
              <a:rPr lang="en-US" baseline="0" dirty="0" smtClean="0"/>
              <a:t> region… in some systems, clearly not.  Type-2; distant dusty material</a:t>
            </a:r>
          </a:p>
          <a:p>
            <a:r>
              <a:rPr lang="en-US" baseline="0" dirty="0" smtClean="0"/>
              <a:t>Know that there are lines of sight through this..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</a:t>
            </a:r>
            <a:r>
              <a:rPr lang="en-US" baseline="0" dirty="0" smtClean="0"/>
              <a:t> becomes whether the inner disk is cloaked by CT winds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this with some very general arguments</a:t>
            </a:r>
            <a:r>
              <a:rPr lang="en-US" baseline="0" dirty="0" smtClean="0"/>
              <a:t> that I ran through a couple of years ago</a:t>
            </a:r>
          </a:p>
          <a:p>
            <a:r>
              <a:rPr lang="en-US" baseline="0" dirty="0" smtClean="0"/>
              <a:t>Essentially, show that the optical depth of the wind can be expressed in terms of the mass-flux or, </a:t>
            </a:r>
            <a:r>
              <a:rPr lang="en-US" baseline="0" dirty="0" err="1" smtClean="0"/>
              <a:t>alternatiely</a:t>
            </a:r>
            <a:r>
              <a:rPr lang="en-US" baseline="0" dirty="0" smtClean="0"/>
              <a:t>, the </a:t>
            </a:r>
            <a:r>
              <a:rPr lang="en-US" baseline="0" dirty="0" err="1" smtClean="0"/>
              <a:t>mtm</a:t>
            </a:r>
            <a:r>
              <a:rPr lang="en-US" baseline="0" dirty="0" smtClean="0"/>
              <a:t>-flux</a:t>
            </a:r>
          </a:p>
          <a:p>
            <a:r>
              <a:rPr lang="en-US" baseline="0" dirty="0" smtClean="0"/>
              <a:t>Ask what’s the maximum </a:t>
            </a:r>
            <a:r>
              <a:rPr lang="en-US" baseline="0" dirty="0" err="1" smtClean="0"/>
              <a:t>mtm</a:t>
            </a:r>
            <a:r>
              <a:rPr lang="en-US" baseline="0" dirty="0" smtClean="0"/>
              <a:t>-flux or mass-flux achievable by </a:t>
            </a:r>
            <a:r>
              <a:rPr lang="en-US" baseline="0" dirty="0" err="1" smtClean="0"/>
              <a:t>variois</a:t>
            </a:r>
            <a:r>
              <a:rPr lang="en-US" baseline="0" dirty="0" smtClean="0"/>
              <a:t> accelerating mechanisms that are proposed</a:t>
            </a:r>
          </a:p>
          <a:p>
            <a:r>
              <a:rPr lang="en-US" baseline="0" dirty="0" err="1" smtClean="0"/>
              <a:t>Rad</a:t>
            </a:r>
            <a:r>
              <a:rPr lang="en-US" baseline="0" dirty="0" smtClean="0"/>
              <a:t> acc – </a:t>
            </a:r>
            <a:r>
              <a:rPr lang="en-US" baseline="0" dirty="0" err="1" smtClean="0"/>
              <a:t>rad</a:t>
            </a:r>
            <a:r>
              <a:rPr lang="en-US" baseline="0" dirty="0" smtClean="0"/>
              <a:t> acc; </a:t>
            </a:r>
            <a:r>
              <a:rPr lang="en-US" baseline="0" dirty="0" err="1" smtClean="0"/>
              <a:t>mtm</a:t>
            </a:r>
            <a:r>
              <a:rPr lang="en-US" baseline="0" dirty="0" smtClean="0"/>
              <a:t> of the wind limited by the photon field </a:t>
            </a:r>
            <a:r>
              <a:rPr lang="en-US" baseline="0" dirty="0" err="1" smtClean="0"/>
              <a:t>mtm</a:t>
            </a:r>
            <a:endParaRPr lang="en-US" baseline="0" dirty="0" smtClean="0"/>
          </a:p>
          <a:p>
            <a:r>
              <a:rPr lang="en-US" baseline="0" dirty="0" err="1" smtClean="0"/>
              <a:t>Mag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cen</a:t>
            </a:r>
            <a:r>
              <a:rPr lang="en-US" baseline="0" dirty="0" smtClean="0"/>
              <a:t> – mass-flux limited by angular </a:t>
            </a:r>
            <a:r>
              <a:rPr lang="en-US" baseline="0" dirty="0" err="1" smtClean="0"/>
              <a:t>mtm</a:t>
            </a:r>
            <a:r>
              <a:rPr lang="en-US" baseline="0" dirty="0" smtClean="0"/>
              <a:t> in disk</a:t>
            </a:r>
          </a:p>
          <a:p>
            <a:r>
              <a:rPr lang="en-US" baseline="0" dirty="0" smtClean="0"/>
              <a:t>Thermal driving of the wind --- doesn’t work at all in inner disk.</a:t>
            </a:r>
          </a:p>
          <a:p>
            <a:r>
              <a:rPr lang="en-US" baseline="0" dirty="0" smtClean="0"/>
              <a:t>Source at </a:t>
            </a:r>
            <a:r>
              <a:rPr lang="en-US" baseline="0" dirty="0" err="1" smtClean="0"/>
              <a:t>Edd</a:t>
            </a:r>
            <a:r>
              <a:rPr lang="en-US" baseline="0" dirty="0" smtClean="0"/>
              <a:t> limit can absolutely drive powerful CT flows… not possible once source becomes sub-</a:t>
            </a:r>
            <a:r>
              <a:rPr lang="en-US" baseline="0" dirty="0" err="1" smtClean="0"/>
              <a:t>Edd</a:t>
            </a:r>
            <a:r>
              <a:rPr lang="en-US" baseline="0" dirty="0" smtClean="0"/>
              <a:t> by any degree.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Given</a:t>
            </a:r>
            <a:r>
              <a:rPr lang="en-US" baseline="0" dirty="0" smtClean="0"/>
              <a:t> that we can see all of the way into the heart of these AGN, let’s briefly turn to issues of spin</a:t>
            </a:r>
          </a:p>
          <a:p>
            <a:r>
              <a:rPr lang="en-US" baseline="0" dirty="0" smtClean="0"/>
              <a:t>Familiar to many of you…basic picture is that we have a thin accretion disk around the SMBH truncates at the ISCO which is a function of spin.</a:t>
            </a:r>
          </a:p>
          <a:p>
            <a:r>
              <a:rPr lang="en-US" baseline="0" dirty="0" smtClean="0"/>
              <a:t>Disk is irradiated by X-ray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Leading to a reflection spectrum (red) which is subject</a:t>
            </a:r>
            <a:r>
              <a:rPr lang="en-US" baseline="0" dirty="0" smtClean="0"/>
              <a:t> to relativistic Doppler and </a:t>
            </a:r>
            <a:r>
              <a:rPr lang="en-US" baseline="0" dirty="0" err="1" smtClean="0"/>
              <a:t>grav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redshifting</a:t>
            </a:r>
            <a:r>
              <a:rPr lang="en-US" baseline="0" dirty="0" smtClean="0"/>
              <a:t> effects (blue).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Beautiful</a:t>
            </a:r>
            <a:r>
              <a:rPr lang="en-US" baseline="0" dirty="0" smtClean="0"/>
              <a:t> observations of this full reflection spectrum in recent </a:t>
            </a:r>
            <a:r>
              <a:rPr lang="en-US" baseline="0" dirty="0" err="1" smtClean="0"/>
              <a:t>XMM+NuSTAR</a:t>
            </a:r>
            <a:r>
              <a:rPr lang="en-US" baseline="0" dirty="0" smtClean="0"/>
              <a:t> campaigns</a:t>
            </a:r>
          </a:p>
          <a:p>
            <a:r>
              <a:rPr lang="en-US" baseline="0" dirty="0" smtClean="0"/>
              <a:t>This is Swift 2127 – very clean object.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FC94-EC6E-BD4E-992A-C80C77A5D99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1C918EE-B601-B942-824A-033F0493F21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4CE959-B6F6-FE4E-9400-48BDBA2EA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AF2686-83BC-F74D-825E-44C4B207A731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CF088C-B7F6-E945-9BFB-D4E5D197E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329DF6-B9A0-0C4F-9EB3-CEF2D3D79D4E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28680F-3286-D940-8CD3-031487C63D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59B12-91D1-664B-9204-EF0A35A32DB1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A62749-307A-1149-81B7-7AAE7882DA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6F132660-8527-3F4C-9E87-F05B1A656515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4CE959-B6F6-FE4E-9400-48BDBA2EA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1D7D43-0361-9B4A-8C6C-90F7AC797FEB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6A3DFA-1069-D74B-9770-A4621E98E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464ED7-975F-1640-86CD-9182A3A8A100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EDFB24-2399-1448-9687-CF5C121FC9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861E4C-775C-1A40-839A-D628C88FE74A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9110F1-EA06-C345-B2A7-EDC7143454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CF7B86-975A-B74C-8B72-8B0608FE6BF0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605510-C360-BE43-A2C0-E6BF70F20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1BF4F9-6768-6E43-8994-351C6E07AB41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AC90BF-7BB2-7948-8917-A91DA4786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75AAA0-6102-0A4A-9CA5-18FE0B9F8F6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B473CF-B69D-2C47-A1DA-AB84C0654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EE57D7-0DE0-E24D-889B-880C87F3E85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6A3DFA-1069-D74B-9770-A4621E98E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AE469D-7614-394C-93C9-8BD908562A5B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861AF1-C8C7-8541-81F3-6490CF7F0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0A8478-9841-5445-8D27-7E70BD5655C3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5A1D29-04AE-7545-9D3A-4C97E4CB0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B1D907-8DFD-844D-96FC-62DAC0FFFEC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CF088C-B7F6-E945-9BFB-D4E5D197E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128D54-A9C0-D34D-AEEF-C7B38FC5999D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28680F-3286-D940-8CD3-031487C63D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D01B4E-B5E3-D04C-8262-D7601AC89D57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0A62749-307A-1149-81B7-7AAE7882DA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7C52-4783-0B46-AAAB-79AC53CCAB2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EDFB24-2399-1448-9687-CF5C121FC9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0E5FF9-6C9C-F540-80B2-49254F750CE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9110F1-EA06-C345-B2A7-EDC7143454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80BA49-B04A-D240-A9A3-73439DD9F1A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5605510-C360-BE43-A2C0-E6BF70F20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1576C8-318E-6142-91FF-D7331BACA959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0AC90BF-7BB2-7948-8917-A91DA47863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3014A9-CFCA-E64A-B6CA-CC3AAAB0696A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B473CF-B69D-2C47-A1DA-AB84C06548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D4114F-FB6B-7847-96B8-6C92CD33C108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861AF1-C8C7-8541-81F3-6490CF7F0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A355A7-983C-9B44-9A27-B742713D541C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5A1D29-04AE-7545-9D3A-4C97E4CB0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DADDC0D9-FC9A-344F-A5CD-DB1046FB038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4B1B848-7D34-8548-9419-4BD2827F2E7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B9647C71-0827-8C4B-937D-262821C20B5F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4B1B848-7D34-8548-9419-4BD2827F2E7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d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d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1" Type="http://schemas.openxmlformats.org/officeDocument/2006/relationships/video" Target="file://localhost/Users/chris/Documents/Presentations/agn_talk/nick_5.gif" TargetMode="Externa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5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video" Target="file://localhost/Users/chris/Documents/Presentations/bh_spin/CITA_Oct08/plunge_i30lx.mpg" TargetMode="Externa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tiff"/><Relationship Id="rId3" Type="http://schemas.openxmlformats.org/officeDocument/2006/relationships/image" Target="../media/image5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381000"/>
            <a:ext cx="8839200" cy="20574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Relativistic Astrophysics in Active Galactic Nuclei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3200400"/>
            <a:ext cx="4114800" cy="1752600"/>
          </a:xfrm>
        </p:spPr>
        <p:txBody>
          <a:bodyPr/>
          <a:lstStyle/>
          <a:p>
            <a:r>
              <a:rPr lang="en-US" sz="2800" b="1" dirty="0"/>
              <a:t>Chris Reynolds</a:t>
            </a:r>
            <a:endParaRPr lang="en-US" sz="2800" dirty="0"/>
          </a:p>
          <a:p>
            <a:r>
              <a:rPr lang="en-US" sz="1800" i="1" dirty="0"/>
              <a:t>Department of </a:t>
            </a:r>
            <a:r>
              <a:rPr lang="en-US" sz="1800" i="1" dirty="0" smtClean="0"/>
              <a:t>Astronomy &amp;</a:t>
            </a:r>
          </a:p>
          <a:p>
            <a:r>
              <a:rPr lang="en-US" sz="1800" i="1" dirty="0" smtClean="0"/>
              <a:t>Joint Space Science Institute (JSI)</a:t>
            </a:r>
          </a:p>
          <a:p>
            <a:r>
              <a:rPr lang="en-US" sz="1800" i="1" dirty="0"/>
              <a:t>University of Maryland College </a:t>
            </a:r>
            <a:r>
              <a:rPr lang="en-US" sz="1800" i="1" dirty="0" smtClean="0"/>
              <a:t>Park</a:t>
            </a:r>
          </a:p>
          <a:p>
            <a:r>
              <a:rPr lang="en-US" sz="1800" i="1" dirty="0" smtClean="0"/>
              <a:t>USA</a:t>
            </a:r>
            <a:endParaRPr lang="en-US" sz="1800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fld id="{DB907704-75EE-954A-B5C0-82D5EE9DCCCC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4CE959-B6F6-FE4E-9400-48BDBA2EA0D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05743-7121-8942-8E77-F25C99CECE4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ng1365_nusta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4514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66800"/>
            <a:ext cx="5964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NGC1365 with </a:t>
            </a:r>
            <a:r>
              <a:rPr lang="en-US" sz="2000" dirty="0" err="1" smtClean="0"/>
              <a:t>XMM+NuSTAR</a:t>
            </a:r>
            <a:r>
              <a:rPr lang="en-US" sz="2000" dirty="0" smtClean="0"/>
              <a:t> (Walton et al. 2014)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0C6D8-5793-F340-8291-6B49A51C4025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5" name="Picture 4" descr="kerr_fit.jpg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-381000" y="838200"/>
            <a:ext cx="6541922" cy="5052060"/>
          </a:xfrm>
          <a:prstGeom prst="rect">
            <a:avLst/>
          </a:prstGeom>
        </p:spPr>
      </p:pic>
      <p:pic>
        <p:nvPicPr>
          <p:cNvPr id="6" name="Picture 5" descr="schwarz_fit.jpg"/>
          <p:cNvPicPr>
            <a:picLocks noChangeAspect="1"/>
          </p:cNvPicPr>
          <p:nvPr/>
        </p:nvPicPr>
        <p:blipFill>
          <a:blip r:embed="rId4">
            <a:lum bright="-25000" contrast="40000"/>
          </a:blip>
          <a:stretch>
            <a:fillRect/>
          </a:stretch>
        </p:blipFill>
        <p:spPr>
          <a:xfrm>
            <a:off x="4267200" y="838200"/>
            <a:ext cx="6541922" cy="5052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3693" y="5334000"/>
            <a:ext cx="319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Reynolds et al. (2012)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381000"/>
            <a:ext cx="408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NGC3783 </a:t>
            </a:r>
            <a:r>
              <a:rPr lang="en-US" dirty="0" err="1" smtClean="0"/>
              <a:t>w/Suzaku</a:t>
            </a:r>
            <a:r>
              <a:rPr lang="en-US" dirty="0" smtClean="0"/>
              <a:t> (210ks)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990600"/>
            <a:ext cx="246834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Best Fit (a=0.94)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990600"/>
            <a:ext cx="2990572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Force a=0 (and </a:t>
            </a:r>
            <a:r>
              <a:rPr lang="en-US" dirty="0" err="1" smtClean="0">
                <a:solidFill>
                  <a:srgbClr val="000000"/>
                </a:solidFill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=3)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Current compilation of spin constraints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31853-F3F9-2A4A-AAE9-CFE479E1744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1143000"/>
            <a:ext cx="7924800" cy="5029200"/>
          </a:xfrm>
          <a:prstGeom prst="rect">
            <a:avLst/>
          </a:prstGeom>
          <a:solidFill>
            <a:srgbClr val="FFFED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 descr="smbh_mass_spin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0" y="1371600"/>
            <a:ext cx="7315200" cy="48882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90800" y="40386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Many rapidly spinning </a:t>
            </a:r>
            <a:r>
              <a:rPr lang="en-US" sz="1600" dirty="0" err="1" smtClean="0">
                <a:solidFill>
                  <a:srgbClr val="000000"/>
                </a:solidFill>
              </a:rPr>
              <a:t>BHs</a:t>
            </a:r>
            <a:r>
              <a:rPr lang="en-US" sz="1600" dirty="0" smtClean="0">
                <a:solidFill>
                  <a:srgbClr val="000000"/>
                </a:solidFill>
              </a:rPr>
              <a:t>.  More slowly spinning population may emerge at higher masses.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Reynolds (2013; arXiv:1302.3260)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… also see </a:t>
            </a:r>
            <a:r>
              <a:rPr lang="en-US" sz="1600" dirty="0" err="1" smtClean="0">
                <a:solidFill>
                  <a:srgbClr val="0000FF"/>
                </a:solidFill>
              </a:rPr>
              <a:t>Sesana</a:t>
            </a:r>
            <a:r>
              <a:rPr lang="en-US" sz="1600" dirty="0" smtClean="0">
                <a:solidFill>
                  <a:srgbClr val="0000FF"/>
                </a:solidFill>
              </a:rPr>
              <a:t> et al. (2014)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90BF-7BB2-7948-8917-A91DA47863C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A25E-B7D6-7C40-A286-2E99D4A61A3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208" y="304800"/>
            <a:ext cx="8886392" cy="523220"/>
          </a:xfrm>
          <a:prstGeom prst="rect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Beware of conclusions regarding very very rapid spins!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1" y="1219200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high spins (a&gt;0.95), current quantitative measures are probably compromised by finite-thickness effects…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(Reynolds &amp; Fabian 2008)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429000" y="3124200"/>
            <a:ext cx="2209800" cy="21336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19800" y="4114800"/>
            <a:ext cx="31242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4114800"/>
            <a:ext cx="29718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disk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486400" y="-596900"/>
            <a:ext cx="4267200" cy="5397500"/>
          </a:xfrm>
          <a:prstGeom prst="rect">
            <a:avLst/>
          </a:prstGeom>
        </p:spPr>
      </p:pic>
      <p:pic>
        <p:nvPicPr>
          <p:cNvPr id="13" name="Picture 12" descr="disk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 flipH="1">
            <a:off x="-762000" y="-596900"/>
            <a:ext cx="4267200" cy="5397500"/>
          </a:xfrm>
          <a:prstGeom prst="rect">
            <a:avLst/>
          </a:prstGeom>
        </p:spPr>
      </p:pic>
      <p:pic>
        <p:nvPicPr>
          <p:cNvPr id="14" name="Picture 13" descr="disk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 flipH="1" flipV="1">
            <a:off x="-762000" y="3594100"/>
            <a:ext cx="4267200" cy="539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334000"/>
            <a:ext cx="2098927" cy="733454"/>
          </a:xfrm>
          <a:prstGeom prst="rect">
            <a:avLst/>
          </a:prstGeom>
        </p:spPr>
      </p:pic>
      <p:pic>
        <p:nvPicPr>
          <p:cNvPr id="20" name="Picture 19" descr="disk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 flipV="1">
            <a:off x="5486400" y="3594100"/>
            <a:ext cx="42672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A25E-B7D6-7C40-A286-2E99D4A61A3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208" y="304800"/>
            <a:ext cx="8886392" cy="523220"/>
          </a:xfrm>
          <a:prstGeom prst="rect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Beware of conclusions regarding very very rapid spins!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1" y="1219200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high spins (a&gt;0.95), current quantitative measures are probably compromised by finite-thickness effects…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(Reynolds &amp; Fabian 2008)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429000" y="3124200"/>
            <a:ext cx="2209800" cy="21336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19800" y="4114800"/>
            <a:ext cx="31242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4114800"/>
            <a:ext cx="29718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2098927" cy="733454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7" name="Picture 16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1429" b="8571"/>
              <a:stretch>
                <a:fillRect/>
              </a:stretch>
            </p:blipFill>
          </mc:Fallback>
        </mc:AlternateContent>
        <p:spPr>
          <a:xfrm>
            <a:off x="5486400" y="2743200"/>
            <a:ext cx="4267200" cy="1600200"/>
          </a:xfrm>
          <a:prstGeom prst="rect">
            <a:avLst/>
          </a:prstGeom>
        </p:spPr>
      </p:pic>
      <p:pic>
        <p:nvPicPr>
          <p:cNvPr id="18" name="Picture 17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1429" b="8571"/>
              <a:stretch>
                <a:fillRect/>
              </a:stretch>
            </p:blipFill>
          </mc:Fallback>
        </mc:AlternateContent>
        <p:spPr>
          <a:xfrm flipV="1">
            <a:off x="5486400" y="4038600"/>
            <a:ext cx="4267200" cy="1600200"/>
          </a:xfrm>
          <a:prstGeom prst="rect">
            <a:avLst/>
          </a:prstGeom>
        </p:spPr>
      </p:pic>
      <p:pic>
        <p:nvPicPr>
          <p:cNvPr id="23" name="Picture 22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1429" b="8571"/>
              <a:stretch>
                <a:fillRect/>
              </a:stretch>
            </p:blipFill>
          </mc:Fallback>
        </mc:AlternateContent>
        <p:spPr>
          <a:xfrm flipH="1">
            <a:off x="-762000" y="2743200"/>
            <a:ext cx="4267200" cy="1600200"/>
          </a:xfrm>
          <a:prstGeom prst="rect">
            <a:avLst/>
          </a:prstGeom>
        </p:spPr>
      </p:pic>
      <p:pic>
        <p:nvPicPr>
          <p:cNvPr id="24" name="Picture 23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t="61429" b="8571"/>
              <a:stretch>
                <a:fillRect/>
              </a:stretch>
            </p:blipFill>
          </mc:Fallback>
        </mc:AlternateContent>
        <p:spPr>
          <a:xfrm flipH="1" flipV="1">
            <a:off x="-762000" y="4038600"/>
            <a:ext cx="42672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21194-709A-9C4A-B074-5ACAB577CD67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 descr="uttley14_f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76400"/>
            <a:ext cx="9144001" cy="3578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29624"/>
            <a:ext cx="8668960" cy="584776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III :  Variability and relativistic reverberation  </a:t>
            </a:r>
            <a:endParaRPr lang="en-US" sz="32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sz="3600" dirty="0" smtClean="0"/>
              <a:t>The basic timescales of BH disks…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19600"/>
          </a:xfrm>
        </p:spPr>
        <p:txBody>
          <a:bodyPr/>
          <a:lstStyle/>
          <a:p>
            <a:r>
              <a:rPr lang="en-US" sz="2400" dirty="0" smtClean="0"/>
              <a:t>Light cross time of </a:t>
            </a:r>
            <a:r>
              <a:rPr lang="en-US" sz="2400" dirty="0" err="1" smtClean="0"/>
              <a:t>r</a:t>
            </a:r>
            <a:r>
              <a:rPr lang="en-US" sz="2400" dirty="0" smtClean="0"/>
              <a:t>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lc</a:t>
            </a:r>
            <a:r>
              <a:rPr lang="en-US" sz="2400" dirty="0" smtClean="0"/>
              <a:t> = </a:t>
            </a:r>
            <a:r>
              <a:rPr lang="en-US" sz="2400" dirty="0" err="1" smtClean="0"/>
              <a:t>r/c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1.4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4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4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hours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Dynamical timescale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dyn</a:t>
            </a:r>
            <a:r>
              <a:rPr lang="en-US" sz="2400" dirty="0" smtClean="0"/>
              <a:t> = Ω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4.4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3/2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hours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Thermal timescale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th</a:t>
            </a:r>
            <a:r>
              <a:rPr lang="en-US" sz="2400" dirty="0" smtClean="0"/>
              <a:t>=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dyn</a:t>
            </a:r>
            <a:r>
              <a:rPr lang="en-US" sz="2400" dirty="0" err="1" smtClean="0"/>
              <a:t>/α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1.8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3/2</a:t>
            </a:r>
            <a:r>
              <a:rPr lang="en-US" sz="2400" dirty="0" smtClean="0">
                <a:solidFill>
                  <a:srgbClr val="29FFFF"/>
                </a:solidFill>
              </a:rPr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days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Viscous timescale ;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vis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t</a:t>
            </a:r>
            <a:r>
              <a:rPr lang="en-US" sz="2400" baseline="-25000" dirty="0" smtClean="0"/>
              <a:t>th</a:t>
            </a:r>
            <a:r>
              <a:rPr lang="en-US" sz="2400" dirty="0" smtClean="0"/>
              <a:t>/(h/r)</a:t>
            </a:r>
            <a:r>
              <a:rPr lang="en-US" sz="2400" baseline="30000" dirty="0" smtClean="0"/>
              <a:t>2  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rgbClr val="00FF00"/>
                </a:solidFill>
              </a:rPr>
              <a:t>6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h</a:t>
            </a:r>
            <a:r>
              <a:rPr lang="en-US" sz="2400" baseline="-25000" dirty="0" smtClean="0">
                <a:solidFill>
                  <a:srgbClr val="29FFFF"/>
                </a:solidFill>
              </a:rPr>
              <a:t>0</a:t>
            </a:r>
            <a:r>
              <a:rPr lang="en-US" sz="2400" baseline="30000" dirty="0" smtClean="0">
                <a:solidFill>
                  <a:srgbClr val="29FFFF"/>
                </a:solidFill>
              </a:rPr>
              <a:t>2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7/2</a:t>
            </a:r>
            <a:r>
              <a:rPr lang="en-US" sz="2400" dirty="0" smtClean="0">
                <a:solidFill>
                  <a:srgbClr val="29FFFF"/>
                </a:solidFill>
              </a:rPr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months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29FFFF"/>
                </a:solidFill>
              </a:rPr>
              <a:t>M=10</a:t>
            </a:r>
            <a:r>
              <a:rPr lang="en-US" sz="2400" baseline="30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sun</a:t>
            </a:r>
            <a:r>
              <a:rPr lang="en-US" sz="2400" dirty="0" smtClean="0">
                <a:solidFill>
                  <a:srgbClr val="29FFFF"/>
                </a:solidFill>
              </a:rPr>
              <a:t>;  </a:t>
            </a:r>
            <a:r>
              <a:rPr lang="en-US" sz="2400" dirty="0" err="1" smtClean="0">
                <a:solidFill>
                  <a:srgbClr val="29FFFF"/>
                </a:solidFill>
              </a:rPr>
              <a:t>r</a:t>
            </a:r>
            <a:r>
              <a:rPr lang="en-US" sz="2400" dirty="0" smtClean="0">
                <a:solidFill>
                  <a:srgbClr val="29FFFF"/>
                </a:solidFill>
              </a:rPr>
              <a:t>=10r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g</a:t>
            </a:r>
            <a:r>
              <a:rPr lang="en-US" sz="2400" dirty="0" smtClean="0">
                <a:solidFill>
                  <a:srgbClr val="29FFFF"/>
                </a:solidFill>
              </a:rPr>
              <a:t>;   </a:t>
            </a:r>
            <a:r>
              <a:rPr lang="en-US" sz="2400" dirty="0" err="1" smtClean="0">
                <a:solidFill>
                  <a:srgbClr val="29FFFF"/>
                </a:solidFill>
              </a:rPr>
              <a:t>α</a:t>
            </a:r>
            <a:r>
              <a:rPr lang="en-US" sz="2400" dirty="0" smtClean="0">
                <a:solidFill>
                  <a:srgbClr val="29FFFF"/>
                </a:solidFill>
              </a:rPr>
              <a:t>=0.1α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;    </a:t>
            </a:r>
            <a:r>
              <a:rPr lang="en-US" sz="2400" dirty="0" err="1" smtClean="0">
                <a:solidFill>
                  <a:srgbClr val="29FFFF"/>
                </a:solidFill>
              </a:rPr>
              <a:t>h</a:t>
            </a:r>
            <a:r>
              <a:rPr lang="en-US" sz="2400" dirty="0" smtClean="0">
                <a:solidFill>
                  <a:srgbClr val="29FFFF"/>
                </a:solidFill>
              </a:rPr>
              <a:t>=h</a:t>
            </a:r>
            <a:r>
              <a:rPr lang="en-US" sz="2400" baseline="-25000" dirty="0" smtClean="0">
                <a:solidFill>
                  <a:srgbClr val="29FFFF"/>
                </a:solidFill>
              </a:rPr>
              <a:t>0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g</a:t>
            </a:r>
            <a:endParaRPr lang="en-US" sz="2400" baseline="-25000" dirty="0">
              <a:solidFill>
                <a:srgbClr val="29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832F-A116-3246-9B3D-4308658ACB39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A3DFA-1069-D74B-9770-A4621E98ED8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sz="3600" dirty="0" smtClean="0"/>
              <a:t>The basic timescales of BH disks…</a:t>
            </a:r>
            <a:endParaRPr lang="en-US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19600"/>
          </a:xfrm>
        </p:spPr>
        <p:txBody>
          <a:bodyPr/>
          <a:lstStyle/>
          <a:p>
            <a:r>
              <a:rPr lang="en-US" sz="2400" dirty="0" smtClean="0"/>
              <a:t>Light cross time of </a:t>
            </a:r>
            <a:r>
              <a:rPr lang="en-US" sz="2400" dirty="0" err="1" smtClean="0"/>
              <a:t>r</a:t>
            </a:r>
            <a:r>
              <a:rPr lang="en-US" sz="2400" dirty="0" smtClean="0"/>
              <a:t>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lc</a:t>
            </a:r>
            <a:r>
              <a:rPr lang="en-US" sz="2400" dirty="0" smtClean="0"/>
              <a:t> = </a:t>
            </a:r>
            <a:r>
              <a:rPr lang="en-US" sz="2400" dirty="0" err="1" smtClean="0"/>
              <a:t>r/c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1.4 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</a:t>
            </a:r>
            <a:r>
              <a:rPr lang="en-US" sz="24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8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400" baseline="-25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hours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REVERBERATION TIME DELAYS EFFECTS</a:t>
            </a:r>
          </a:p>
          <a:p>
            <a:r>
              <a:rPr lang="en-US" sz="2400" dirty="0" smtClean="0"/>
              <a:t>Dynamical timescale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dyn</a:t>
            </a:r>
            <a:r>
              <a:rPr lang="en-US" sz="2400" dirty="0" smtClean="0"/>
              <a:t> = Ω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4.4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3/2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hours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RAPID CONTINUUM FLICKERING</a:t>
            </a:r>
            <a:endParaRPr lang="en-US" sz="2400" dirty="0" smtClean="0"/>
          </a:p>
          <a:p>
            <a:r>
              <a:rPr lang="en-US" sz="2400" dirty="0" smtClean="0"/>
              <a:t>Thermal timescale ; 	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th</a:t>
            </a:r>
            <a:r>
              <a:rPr lang="en-US" sz="2400" dirty="0" smtClean="0"/>
              <a:t>=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dyn</a:t>
            </a:r>
            <a:r>
              <a:rPr lang="en-US" sz="2400" dirty="0" err="1" smtClean="0"/>
              <a:t>/α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FF00"/>
                </a:solidFill>
              </a:rPr>
              <a:t>1.8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3/2</a:t>
            </a:r>
            <a:r>
              <a:rPr lang="en-US" sz="2400" dirty="0" smtClean="0">
                <a:solidFill>
                  <a:srgbClr val="29FFFF"/>
                </a:solidFill>
              </a:rPr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days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		THERMAL INSTABILITY ?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Viscous timescale ;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vis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t</a:t>
            </a:r>
            <a:r>
              <a:rPr lang="en-US" sz="2400" baseline="-25000" dirty="0" smtClean="0"/>
              <a:t>th</a:t>
            </a:r>
            <a:r>
              <a:rPr lang="en-US" sz="2400" dirty="0" smtClean="0"/>
              <a:t>/(h/r)</a:t>
            </a:r>
            <a:r>
              <a:rPr lang="en-US" sz="2400" baseline="30000" dirty="0" smtClean="0"/>
              <a:t>2  </a:t>
            </a:r>
            <a:r>
              <a:rPr lang="en-US" sz="2400" dirty="0" smtClean="0"/>
              <a:t>= </a:t>
            </a:r>
            <a:r>
              <a:rPr lang="en-US" sz="2400" dirty="0" smtClean="0">
                <a:solidFill>
                  <a:srgbClr val="00FF00"/>
                </a:solidFill>
              </a:rPr>
              <a:t>6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h</a:t>
            </a:r>
            <a:r>
              <a:rPr lang="en-US" sz="2400" baseline="-25000" dirty="0" smtClean="0">
                <a:solidFill>
                  <a:srgbClr val="29FFFF"/>
                </a:solidFill>
              </a:rPr>
              <a:t>0</a:t>
            </a:r>
            <a:r>
              <a:rPr lang="en-US" sz="2400" baseline="30000" dirty="0" smtClean="0">
                <a:solidFill>
                  <a:srgbClr val="29FFFF"/>
                </a:solidFill>
              </a:rPr>
              <a:t>2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baseline="30000" dirty="0" smtClean="0">
                <a:solidFill>
                  <a:srgbClr val="29FFFF"/>
                </a:solidFill>
              </a:rPr>
              <a:t>7/2</a:t>
            </a:r>
            <a:r>
              <a:rPr lang="en-US" sz="2400" dirty="0" smtClean="0">
                <a:solidFill>
                  <a:srgbClr val="29FFFF"/>
                </a:solidFill>
              </a:rPr>
              <a:t> </a:t>
            </a:r>
            <a:r>
              <a:rPr lang="en-US" sz="2400" dirty="0" smtClean="0">
                <a:solidFill>
                  <a:srgbClr val="00FF00"/>
                </a:solidFill>
              </a:rPr>
              <a:t>months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SECULAR CHANGES IN ACCRETION RATE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29FFFF"/>
                </a:solidFill>
              </a:rPr>
              <a:t>M=10</a:t>
            </a:r>
            <a:r>
              <a:rPr lang="en-US" sz="2400" baseline="30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8</a:t>
            </a:r>
            <a:r>
              <a:rPr lang="en-US" sz="2400" dirty="0" smtClean="0">
                <a:solidFill>
                  <a:srgbClr val="29FFFF"/>
                </a:solidFill>
              </a:rPr>
              <a:t>M</a:t>
            </a:r>
            <a:r>
              <a:rPr lang="en-US" sz="2400" baseline="-25000" dirty="0" smtClean="0">
                <a:solidFill>
                  <a:srgbClr val="29FFFF"/>
                </a:solidFill>
              </a:rPr>
              <a:t>sun</a:t>
            </a:r>
            <a:r>
              <a:rPr lang="en-US" sz="2400" dirty="0" smtClean="0">
                <a:solidFill>
                  <a:srgbClr val="29FFFF"/>
                </a:solidFill>
              </a:rPr>
              <a:t>;  </a:t>
            </a:r>
            <a:r>
              <a:rPr lang="en-US" sz="2400" dirty="0" err="1" smtClean="0">
                <a:solidFill>
                  <a:srgbClr val="29FFFF"/>
                </a:solidFill>
              </a:rPr>
              <a:t>r</a:t>
            </a:r>
            <a:r>
              <a:rPr lang="en-US" sz="2400" dirty="0" smtClean="0">
                <a:solidFill>
                  <a:srgbClr val="29FFFF"/>
                </a:solidFill>
              </a:rPr>
              <a:t>=10r</a:t>
            </a:r>
            <a:r>
              <a:rPr lang="en-US" sz="2400" baseline="-25000" dirty="0" smtClean="0">
                <a:solidFill>
                  <a:srgbClr val="29FFFF"/>
                </a:solidFill>
              </a:rPr>
              <a:t>1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g</a:t>
            </a:r>
            <a:r>
              <a:rPr lang="en-US" sz="2400" dirty="0" smtClean="0">
                <a:solidFill>
                  <a:srgbClr val="29FFFF"/>
                </a:solidFill>
              </a:rPr>
              <a:t>;   </a:t>
            </a:r>
            <a:r>
              <a:rPr lang="en-US" sz="2400" dirty="0" err="1" smtClean="0">
                <a:solidFill>
                  <a:srgbClr val="29FFFF"/>
                </a:solidFill>
              </a:rPr>
              <a:t>α</a:t>
            </a:r>
            <a:r>
              <a:rPr lang="en-US" sz="2400" dirty="0" smtClean="0">
                <a:solidFill>
                  <a:srgbClr val="29FFFF"/>
                </a:solidFill>
              </a:rPr>
              <a:t>=0.1α</a:t>
            </a:r>
            <a:r>
              <a:rPr lang="en-US" sz="2400" baseline="-25000" dirty="0" smtClean="0">
                <a:solidFill>
                  <a:srgbClr val="29FFFF"/>
                </a:solidFill>
              </a:rPr>
              <a:t>-1</a:t>
            </a:r>
            <a:r>
              <a:rPr lang="en-US" sz="2400" dirty="0" smtClean="0">
                <a:solidFill>
                  <a:srgbClr val="29FFFF"/>
                </a:solidFill>
              </a:rPr>
              <a:t>;    </a:t>
            </a:r>
            <a:r>
              <a:rPr lang="en-US" sz="2400" dirty="0" err="1" smtClean="0">
                <a:solidFill>
                  <a:srgbClr val="29FFFF"/>
                </a:solidFill>
              </a:rPr>
              <a:t>h</a:t>
            </a:r>
            <a:r>
              <a:rPr lang="en-US" sz="2400" dirty="0" smtClean="0">
                <a:solidFill>
                  <a:srgbClr val="29FFFF"/>
                </a:solidFill>
              </a:rPr>
              <a:t>=h</a:t>
            </a:r>
            <a:r>
              <a:rPr lang="en-US" sz="2400" baseline="-25000" dirty="0" smtClean="0">
                <a:solidFill>
                  <a:srgbClr val="29FFFF"/>
                </a:solidFill>
              </a:rPr>
              <a:t>0</a:t>
            </a:r>
            <a:r>
              <a:rPr lang="en-US" sz="2400" dirty="0" smtClean="0">
                <a:solidFill>
                  <a:srgbClr val="29FFFF"/>
                </a:solidFill>
              </a:rPr>
              <a:t>r</a:t>
            </a:r>
            <a:r>
              <a:rPr lang="en-US" sz="2400" baseline="-25000" dirty="0" smtClean="0">
                <a:solidFill>
                  <a:srgbClr val="29FFFF"/>
                </a:solidFill>
              </a:rPr>
              <a:t>g</a:t>
            </a:r>
            <a:endParaRPr lang="en-US" sz="2400" baseline="-25000" dirty="0">
              <a:solidFill>
                <a:srgbClr val="29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5C71-1477-5847-8577-645DC92C62C3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A3DFA-1069-D74B-9770-A4621E98ED8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5895-AC97-6F43-871D-F8E4207A3857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6" name="Picture 5" descr="abdu12_fela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591508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524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Iron line reverberation in NGC4151</a:t>
            </a:r>
          </a:p>
          <a:p>
            <a:r>
              <a:rPr lang="en-US" b="1" dirty="0" smtClean="0"/>
              <a:t>(</a:t>
            </a:r>
            <a:r>
              <a:rPr lang="en-US" b="1" dirty="0" err="1" smtClean="0"/>
              <a:t>Zoghbi</a:t>
            </a:r>
            <a:r>
              <a:rPr lang="en-US" b="1" dirty="0" smtClean="0"/>
              <a:t> et al. 2012)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90BF-7BB2-7948-8917-A91DA47863C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282F-4ED5-E945-B53C-346921BAC07A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6" name="Picture 5" descr="az_slide.tiff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22225" y="-1"/>
            <a:ext cx="9121775" cy="685800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BC6B-3980-CA48-A391-962560527DA8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 descr="blackholebinary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48"/>
            <a:ext cx="9144000" cy="621835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228600" y="4648200"/>
            <a:ext cx="7772400" cy="13716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merican Typewriter"/>
                <a:ea typeface="ＭＳ Ｐゴシック" charset="-128"/>
                <a:cs typeface="American Typewriter"/>
              </a:rPr>
              <a:t>The Black Hole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American Typewriter"/>
                <a:ea typeface="ＭＳ Ｐゴシック" charset="-128"/>
                <a:cs typeface="American Typewriter"/>
              </a:rPr>
              <a:t> :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111" charset="2"/>
              <a:buChar char="Ø"/>
              <a:tabLst/>
            </a:pPr>
            <a:r>
              <a:rPr lang="en-US" dirty="0" smtClean="0">
                <a:latin typeface="American Typewriter"/>
                <a:cs typeface="American Typewriter"/>
              </a:rPr>
              <a:t> Origin and growth history?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111" charset="2"/>
              <a:buChar char="Ø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American Typewriter"/>
                <a:ea typeface="ＭＳ Ｐゴシック" charset="-128"/>
                <a:cs typeface="American Typewriter"/>
              </a:rPr>
              <a:t> Really described by General Relativity?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American Typewriter"/>
              <a:ea typeface="ＭＳ Ｐゴシック" charset="-128"/>
              <a:cs typeface="American Typewriter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28600" y="228600"/>
            <a:ext cx="8382000" cy="22860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merican Typewriter"/>
                <a:cs typeface="American Typewriter"/>
              </a:rPr>
              <a:t>The disk/jet/wind system 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111" charset="2"/>
              <a:buChar char="Ø"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American Typewriter"/>
                <a:ea typeface="ＭＳ Ｐゴシック" charset="-128"/>
                <a:cs typeface="American Typewriter"/>
              </a:rPr>
              <a:t> How much energy, and in what forms, do AGN pump out into their surroundings</a:t>
            </a:r>
            <a:r>
              <a:rPr lang="en-US" dirty="0" smtClean="0">
                <a:latin typeface="American Typewriter"/>
                <a:cs typeface="American Typewriter"/>
              </a:rPr>
              <a:t>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111" charset="2"/>
              <a:buChar char="Ø"/>
              <a:tabLst/>
            </a:pPr>
            <a:r>
              <a:rPr lang="en-US" dirty="0" smtClean="0">
                <a:latin typeface="American Typewriter"/>
                <a:cs typeface="American Typewriter"/>
              </a:rPr>
              <a:t> What is physics of disk/jet/wind, and their coupling?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-111" charset="2"/>
              <a:buChar char="Ø"/>
              <a:tabLst/>
            </a:pP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American Typewriter"/>
                <a:ea typeface="ＭＳ Ｐゴシック" charset="-128"/>
                <a:cs typeface="American Typewriter"/>
              </a:rPr>
              <a:t> What is physical nature of X-ray source in AGN?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American Typewriter"/>
              <a:ea typeface="ＭＳ Ｐゴシック" charset="-128"/>
              <a:cs typeface="American Typewriter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1172-87DB-EF4E-953A-65F78A8D2EBE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5" name="Picture 4" descr="slide2.tiff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4CA-B53D-824C-9896-DDF2EE790B58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 descr="uttley14_f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76400"/>
            <a:ext cx="9144001" cy="3578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0" y="152400"/>
            <a:ext cx="10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h=10r</a:t>
            </a:r>
            <a:r>
              <a:rPr lang="en-US" baseline="-25000" dirty="0" smtClean="0">
                <a:solidFill>
                  <a:srgbClr val="000000"/>
                </a:solidFill>
              </a:rPr>
              <a:t>g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r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28600"/>
            <a:ext cx="4495800" cy="3131004"/>
          </a:xfrm>
          <a:prstGeom prst="rect">
            <a:avLst/>
          </a:prstGeom>
          <a:noFill/>
        </p:spPr>
      </p:pic>
      <p:pic>
        <p:nvPicPr>
          <p:cNvPr id="4" name="Picture 3" descr="reverb_tf.jpg"/>
          <p:cNvPicPr>
            <a:picLocks noChangeAspect="1"/>
          </p:cNvPicPr>
          <p:nvPr/>
        </p:nvPicPr>
        <p:blipFill>
          <a:blip r:embed="rId5"/>
          <a:srcRect l="20144" t="11111" r="9353" b="45556"/>
          <a:stretch>
            <a:fillRect/>
          </a:stretch>
        </p:blipFill>
        <p:spPr>
          <a:xfrm>
            <a:off x="4114800" y="2743200"/>
            <a:ext cx="4572000" cy="363893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505F8-15D3-D148-B940-2D0813F6173A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8" name="nick_5.gif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72200" y="228600"/>
            <a:ext cx="245745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5257800"/>
            <a:ext cx="3098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Reynolds et al. (1999)</a:t>
            </a:r>
          </a:p>
          <a:p>
            <a:r>
              <a:rPr lang="en-US" sz="2000" dirty="0" smtClean="0">
                <a:solidFill>
                  <a:srgbClr val="00FF00"/>
                </a:solidFill>
              </a:rPr>
              <a:t>Young &amp; Reynolds (2000)</a:t>
            </a:r>
            <a:endParaRPr lang="en-US" sz="2000" dirty="0">
              <a:solidFill>
                <a:srgbClr val="00FF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90BF-7BB2-7948-8917-A91DA47863C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82749" y="381000"/>
            <a:ext cx="1484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G.Miniutti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6A30-3C44-5C4C-B053-78362E872E07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6" name="Picture 5" descr="cackett14_f1.tiff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457200" y="381000"/>
            <a:ext cx="8229600" cy="5437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4419600"/>
            <a:ext cx="13057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h=10r</a:t>
            </a:r>
            <a:r>
              <a:rPr lang="en-US" baseline="-25000" dirty="0" smtClean="0">
                <a:solidFill>
                  <a:srgbClr val="000000"/>
                </a:solidFill>
              </a:rPr>
              <a:t>g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=45</a:t>
            </a:r>
            <a:r>
              <a:rPr lang="en-US" baseline="30000" dirty="0" smtClean="0">
                <a:solidFill>
                  <a:srgbClr val="000000"/>
                </a:solidFill>
              </a:rPr>
              <a:t>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a=0.998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786735"/>
            <a:ext cx="55222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Cackett</a:t>
            </a:r>
            <a:r>
              <a:rPr lang="en-US" dirty="0" smtClean="0"/>
              <a:t>, </a:t>
            </a:r>
            <a:r>
              <a:rPr lang="en-US" dirty="0" err="1" smtClean="0"/>
              <a:t>Zoghbi</a:t>
            </a:r>
            <a:r>
              <a:rPr lang="en-US" dirty="0" smtClean="0"/>
              <a:t>, Reynolds et al. (2014)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F80-3AEE-DA44-9140-C94CA53FF033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cackett14_h_f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3635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224135"/>
            <a:ext cx="7900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EFFB"/>
                </a:solidFill>
              </a:rPr>
              <a:t>Illustration : response of 5-6keV lags to input parameters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1524000" y="3429000"/>
            <a:ext cx="2286000" cy="685800"/>
          </a:xfrm>
          <a:prstGeom prst="rightArrow">
            <a:avLst/>
          </a:prstGeom>
          <a:solidFill>
            <a:srgbClr val="0000FF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Increasing </a:t>
            </a:r>
            <a:r>
              <a:rPr lang="en-US" sz="1600" dirty="0" err="1" smtClean="0"/>
              <a:t>h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181600" y="3124200"/>
            <a:ext cx="2286000" cy="685800"/>
          </a:xfrm>
          <a:prstGeom prst="rightArrow">
            <a:avLst/>
          </a:prstGeom>
          <a:solidFill>
            <a:srgbClr val="0000FF">
              <a:alpha val="7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6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Increasing </a:t>
            </a:r>
            <a:r>
              <a:rPr lang="en-US" sz="1600" dirty="0" err="1" smtClean="0"/>
              <a:t>h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05400"/>
            <a:ext cx="55222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Cackett</a:t>
            </a:r>
            <a:r>
              <a:rPr lang="en-US" dirty="0" smtClean="0"/>
              <a:t>, </a:t>
            </a:r>
            <a:r>
              <a:rPr lang="en-US" dirty="0" err="1" smtClean="0"/>
              <a:t>Zoghbi</a:t>
            </a:r>
            <a:r>
              <a:rPr lang="en-US" dirty="0" smtClean="0"/>
              <a:t>, Reynolds et al. (2014)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128639"/>
            <a:ext cx="2133600" cy="476250"/>
          </a:xfrm>
        </p:spPr>
        <p:txBody>
          <a:bodyPr/>
          <a:lstStyle/>
          <a:p>
            <a:fld id="{2F61983A-5A10-0D47-B020-86365C69F69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128639"/>
            <a:ext cx="2895600" cy="476250"/>
          </a:xfrm>
        </p:spPr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cackett14_h_f3.tiff"/>
          <p:cNvPicPr>
            <a:picLocks noChangeAspect="1"/>
          </p:cNvPicPr>
          <p:nvPr/>
        </p:nvPicPr>
        <p:blipFill>
          <a:blip r:embed="rId3"/>
          <a:srcRect l="50000" t="6288" r="3333"/>
          <a:stretch>
            <a:fillRect/>
          </a:stretch>
        </p:blipFill>
        <p:spPr>
          <a:xfrm>
            <a:off x="533400" y="152400"/>
            <a:ext cx="4008702" cy="3200400"/>
          </a:xfrm>
          <a:prstGeom prst="rect">
            <a:avLst/>
          </a:prstGeom>
        </p:spPr>
      </p:pic>
      <p:pic>
        <p:nvPicPr>
          <p:cNvPr id="6" name="Picture 5" descr="cackett14_m_f7.tiff"/>
          <p:cNvPicPr>
            <a:picLocks noChangeAspect="1"/>
          </p:cNvPicPr>
          <p:nvPr/>
        </p:nvPicPr>
        <p:blipFill>
          <a:blip r:embed="rId4"/>
          <a:srcRect l="3427"/>
          <a:stretch>
            <a:fillRect/>
          </a:stretch>
        </p:blipFill>
        <p:spPr>
          <a:xfrm>
            <a:off x="4724400" y="152400"/>
            <a:ext cx="4038600" cy="32249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457200"/>
            <a:ext cx="65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h/r</a:t>
            </a:r>
            <a:r>
              <a:rPr lang="en-US" baseline="-25000" dirty="0" err="1" smtClean="0">
                <a:solidFill>
                  <a:srgbClr val="000000"/>
                </a:solidFill>
              </a:rPr>
              <a:t>g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08320" y="457200"/>
            <a:ext cx="72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</a:rPr>
              <a:t>BH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10" name="Picture 9" descr="cackett_r_f6.tiff"/>
          <p:cNvPicPr>
            <a:picLocks noChangeAspect="1"/>
          </p:cNvPicPr>
          <p:nvPr/>
        </p:nvPicPr>
        <p:blipFill>
          <a:blip r:embed="rId5"/>
          <a:srcRect t="2300" r="8225"/>
          <a:stretch>
            <a:fillRect/>
          </a:stretch>
        </p:blipFill>
        <p:spPr>
          <a:xfrm>
            <a:off x="533400" y="3352800"/>
            <a:ext cx="4038600" cy="3236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3541014"/>
            <a:ext cx="133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Refl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frac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 flipH="1" flipV="1">
            <a:off x="1371600" y="1295400"/>
            <a:ext cx="1600200" cy="838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5400000" flipH="1" flipV="1">
            <a:off x="5562600" y="1219200"/>
            <a:ext cx="1600200" cy="838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5400000">
            <a:off x="1371600" y="4379214"/>
            <a:ext cx="1752600" cy="8382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26" name="Picture 25" descr="cackett14_f10.tiff"/>
          <p:cNvPicPr>
            <a:picLocks noChangeAspect="1"/>
          </p:cNvPicPr>
          <p:nvPr/>
        </p:nvPicPr>
        <p:blipFill>
          <a:blip r:embed="rId6"/>
          <a:srcRect l="11242"/>
          <a:stretch>
            <a:fillRect/>
          </a:stretch>
        </p:blipFill>
        <p:spPr>
          <a:xfrm>
            <a:off x="4724401" y="3301019"/>
            <a:ext cx="4191000" cy="33283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62600" y="5522214"/>
            <a:ext cx="155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NGC4151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Cackett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Zoghbi</a:t>
            </a:r>
            <a:r>
              <a:rPr lang="en-US" sz="1600" dirty="0" smtClean="0">
                <a:solidFill>
                  <a:srgbClr val="000000"/>
                </a:solidFill>
              </a:rPr>
              <a:t>, Reynolds et al. (2014)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BE05-AD57-1F41-84C5-E7C9C99C2CC4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cackett14_f1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3336925"/>
          </a:xfrm>
          <a:prstGeom prst="rect">
            <a:avLst/>
          </a:prstGeom>
        </p:spPr>
      </p:pic>
      <p:pic>
        <p:nvPicPr>
          <p:cNvPr id="6" name="Picture 5" descr="cackett14_i_f1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7400"/>
            <a:ext cx="9144000" cy="322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3505200"/>
            <a:ext cx="64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incl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Cackett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Zoghbi</a:t>
            </a:r>
            <a:r>
              <a:rPr lang="en-US" sz="1600" dirty="0" smtClean="0">
                <a:solidFill>
                  <a:srgbClr val="000000"/>
                </a:solidFill>
              </a:rPr>
              <a:t>, Reynolds et al. (2014)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E605-49B8-1F4C-8BAC-01114BFBB1FA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cackett14_chi2_f1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800"/>
            <a:ext cx="8229600" cy="6099756"/>
          </a:xfrm>
          <a:prstGeom prst="rect">
            <a:avLst/>
          </a:prstGeom>
        </p:spPr>
      </p:pic>
      <p:pic>
        <p:nvPicPr>
          <p:cNvPr id="6" name="Picture 5" descr="cackett14_fit_f1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193799"/>
            <a:ext cx="3200400" cy="23114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172200" y="4800600"/>
            <a:ext cx="155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NGC4151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53340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Cackett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Zoghbi</a:t>
            </a:r>
            <a:r>
              <a:rPr lang="en-US" sz="1600" dirty="0" smtClean="0">
                <a:solidFill>
                  <a:srgbClr val="000000"/>
                </a:solidFill>
              </a:rPr>
              <a:t>, Reynolds et al. (2014)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… also </a:t>
            </a:r>
            <a:r>
              <a:rPr lang="en-US" sz="1600" dirty="0" err="1" smtClean="0">
                <a:solidFill>
                  <a:srgbClr val="000000"/>
                </a:solidFill>
              </a:rPr>
              <a:t>Emmanoulopoulos</a:t>
            </a:r>
            <a:r>
              <a:rPr lang="en-US" sz="1600" dirty="0" smtClean="0">
                <a:solidFill>
                  <a:srgbClr val="000000"/>
                </a:solidFill>
              </a:rPr>
              <a:t> et al. (2014)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D82CF-CFBF-9746-9162-56D2F0BFAEAC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6" name="Picture 5" descr="Black Hole W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60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0A25E-B7D6-7C40-A286-2E99D4A61A3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3429000" y="3124200"/>
            <a:ext cx="2209800" cy="21336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19800" y="4114800"/>
            <a:ext cx="31242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4114800"/>
            <a:ext cx="29718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7" name="Picture 16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1429" b="8571"/>
              <a:stretch>
                <a:fillRect/>
              </a:stretch>
            </p:blipFill>
          </mc:Fallback>
        </mc:AlternateContent>
        <p:spPr>
          <a:xfrm>
            <a:off x="5486400" y="2743200"/>
            <a:ext cx="4267200" cy="1600200"/>
          </a:xfrm>
          <a:prstGeom prst="rect">
            <a:avLst/>
          </a:prstGeom>
        </p:spPr>
      </p:pic>
      <p:pic>
        <p:nvPicPr>
          <p:cNvPr id="18" name="Picture 17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1429" b="8571"/>
              <a:stretch>
                <a:fillRect/>
              </a:stretch>
            </p:blipFill>
          </mc:Fallback>
        </mc:AlternateContent>
        <p:spPr>
          <a:xfrm flipV="1">
            <a:off x="5486400" y="4038600"/>
            <a:ext cx="4267200" cy="1600200"/>
          </a:xfrm>
          <a:prstGeom prst="rect">
            <a:avLst/>
          </a:prstGeom>
        </p:spPr>
      </p:pic>
      <p:pic>
        <p:nvPicPr>
          <p:cNvPr id="23" name="Picture 22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1429" b="8571"/>
              <a:stretch>
                <a:fillRect/>
              </a:stretch>
            </p:blipFill>
          </mc:Fallback>
        </mc:AlternateContent>
        <p:spPr>
          <a:xfrm flipH="1">
            <a:off x="-762000" y="2743200"/>
            <a:ext cx="4267200" cy="1600200"/>
          </a:xfrm>
          <a:prstGeom prst="rect">
            <a:avLst/>
          </a:prstGeom>
        </p:spPr>
      </p:pic>
      <p:pic>
        <p:nvPicPr>
          <p:cNvPr id="24" name="Picture 23" descr="disk2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1429" b="8571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1429" b="8571"/>
              <a:stretch>
                <a:fillRect/>
              </a:stretch>
            </p:blipFill>
          </mc:Fallback>
        </mc:AlternateContent>
        <p:spPr>
          <a:xfrm flipH="1" flipV="1">
            <a:off x="-762000" y="4038600"/>
            <a:ext cx="42672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4600" y="2743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24384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34249" y="311973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0849" y="2743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468049" y="24384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782249" y="3119735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2800" y="990600"/>
            <a:ext cx="2376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L~0.1L</a:t>
            </a:r>
            <a:r>
              <a:rPr lang="en-US" sz="4000" baseline="-25000" dirty="0" smtClean="0"/>
              <a:t>Edd</a:t>
            </a:r>
            <a:endParaRPr lang="en-US" sz="4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31232C9-ACBB-8C4B-82A2-A71C45988E13}" type="datetime1">
              <a:rPr lang="en-US" smtClean="0"/>
              <a:pPr/>
              <a:t>6/18/14</a:t>
            </a:fld>
            <a:endParaRPr lang="en-US" smtClean="0"/>
          </a:p>
        </p:txBody>
      </p:sp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ln>
            <a:solidFill>
              <a:srgbClr val="FFEFFB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</a:rPr>
              <a:t>Outline</a:t>
            </a:r>
            <a:endParaRPr lang="en-US" sz="4000" b="1" dirty="0">
              <a:ea typeface="+mj-ea"/>
              <a:cs typeface="+mj-cs"/>
            </a:endParaRPr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1447799" y="4114800"/>
            <a:ext cx="342900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Collaborators</a:t>
            </a:r>
            <a:r>
              <a:rPr lang="en-US" sz="2000" dirty="0"/>
              <a:t>: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FFFF"/>
                </a:solidFill>
              </a:rPr>
              <a:t>Laura </a:t>
            </a:r>
            <a:r>
              <a:rPr lang="en-US" sz="2000" dirty="0" err="1" smtClean="0">
                <a:solidFill>
                  <a:srgbClr val="FFFFFF"/>
                </a:solidFill>
              </a:rPr>
              <a:t>Brenneman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FF00"/>
                </a:solidFill>
              </a:rPr>
              <a:t> Ed </a:t>
            </a:r>
            <a:r>
              <a:rPr lang="en-US" sz="2000" dirty="0" err="1" smtClean="0">
                <a:solidFill>
                  <a:srgbClr val="00FF00"/>
                </a:solidFill>
              </a:rPr>
              <a:t>Cackett</a:t>
            </a:r>
            <a:endParaRPr lang="en-US" sz="2000" dirty="0" smtClean="0">
              <a:solidFill>
                <a:srgbClr val="00FF00"/>
              </a:solidFill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 Andrew Fabian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FF00"/>
                </a:solidFill>
              </a:rPr>
              <a:t> Erin Kara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FF00"/>
                </a:solidFill>
              </a:rPr>
              <a:t> Anne </a:t>
            </a:r>
            <a:r>
              <a:rPr lang="en-US" sz="2000" dirty="0" err="1" smtClean="0">
                <a:solidFill>
                  <a:srgbClr val="00FF00"/>
                </a:solidFill>
              </a:rPr>
              <a:t>Lohfink</a:t>
            </a:r>
            <a:endParaRPr lang="en-US" sz="2000" dirty="0" smtClean="0">
              <a:solidFill>
                <a:srgbClr val="00FF00"/>
              </a:solidFill>
            </a:endParaRPr>
          </a:p>
        </p:txBody>
      </p:sp>
      <p:sp>
        <p:nvSpPr>
          <p:cNvPr id="19464" name="Text Box 6"/>
          <p:cNvSpPr txBox="1">
            <a:spLocks noChangeArrowheads="1"/>
          </p:cNvSpPr>
          <p:nvPr/>
        </p:nvSpPr>
        <p:spPr bwMode="auto">
          <a:xfrm>
            <a:off x="4906963" y="4138157"/>
            <a:ext cx="25314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 smtClean="0"/>
              <a:t> Jon Miller</a:t>
            </a:r>
          </a:p>
          <a:p>
            <a:pPr>
              <a:buFontTx/>
              <a:buChar char="•"/>
            </a:pPr>
            <a:r>
              <a:rPr lang="en-US" sz="2000" dirty="0" smtClean="0"/>
              <a:t> Richard </a:t>
            </a:r>
            <a:r>
              <a:rPr lang="en-US" sz="2000" dirty="0" err="1" smtClean="0"/>
              <a:t>Mushotzky</a:t>
            </a:r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 Mike Nowak</a:t>
            </a:r>
          </a:p>
          <a:p>
            <a:pPr>
              <a:buFontTx/>
              <a:buChar char="•"/>
            </a:pPr>
            <a:r>
              <a:rPr lang="en-US" sz="2000" dirty="0" smtClean="0"/>
              <a:t> Rubens Reis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FF00"/>
                </a:solidFill>
              </a:rPr>
              <a:t> Abdu </a:t>
            </a:r>
            <a:r>
              <a:rPr lang="en-US" sz="2000" dirty="0" err="1" smtClean="0">
                <a:solidFill>
                  <a:srgbClr val="00FF00"/>
                </a:solidFill>
              </a:rPr>
              <a:t>Zoghbi</a:t>
            </a:r>
            <a:endParaRPr lang="en-US" sz="2000" dirty="0">
              <a:solidFill>
                <a:srgbClr val="00FF00"/>
              </a:solidFill>
            </a:endParaRPr>
          </a:p>
        </p:txBody>
      </p:sp>
      <p:sp>
        <p:nvSpPr>
          <p:cNvPr id="19465" name="Rectangle 7"/>
          <p:cNvSpPr>
            <a:spLocks noChangeArrowheads="1"/>
          </p:cNvSpPr>
          <p:nvPr/>
        </p:nvSpPr>
        <p:spPr bwMode="auto">
          <a:xfrm>
            <a:off x="1295400" y="4130674"/>
            <a:ext cx="6400800" cy="1965326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2209800"/>
          </a:xfrm>
        </p:spPr>
        <p:txBody>
          <a:bodyPr/>
          <a:lstStyle/>
          <a:p>
            <a:r>
              <a:rPr lang="en-US" sz="2400" dirty="0" smtClean="0"/>
              <a:t>Are AGN disks naked?  </a:t>
            </a:r>
          </a:p>
          <a:p>
            <a:r>
              <a:rPr lang="en-US" sz="2400" dirty="0" smtClean="0"/>
              <a:t>SMBH spin measurements; update and cautions</a:t>
            </a:r>
          </a:p>
          <a:p>
            <a:r>
              <a:rPr lang="en-US" sz="2400" dirty="0" smtClean="0"/>
              <a:t>Relativistic modeling of X-ray reverberation signals</a:t>
            </a:r>
          </a:p>
          <a:p>
            <a:r>
              <a:rPr lang="en-US" sz="2400" dirty="0" smtClean="0"/>
              <a:t>The (bright) future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A3DFA-1069-D74B-9770-A4621E98ED8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14B8-389A-484D-813B-3E5A043362AB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3429000" y="3124200"/>
            <a:ext cx="2209800" cy="2133600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19800" y="4114800"/>
            <a:ext cx="31242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4114800"/>
            <a:ext cx="29718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disk.eps"/>
          <p:cNvPicPr>
            <a:picLocks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6236" b="111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6236" b="11176"/>
              <a:stretch>
                <a:fillRect/>
              </a:stretch>
            </p:blipFill>
          </mc:Fallback>
        </mc:AlternateContent>
        <p:spPr>
          <a:xfrm>
            <a:off x="5486400" y="762000"/>
            <a:ext cx="4267200" cy="342900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8" name="Picture 17" descr="disk.eps"/>
          <p:cNvPicPr>
            <a:picLocks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6236" b="111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6236" b="11176"/>
              <a:stretch>
                <a:fillRect/>
              </a:stretch>
            </p:blipFill>
          </mc:Fallback>
        </mc:AlternateContent>
        <p:spPr>
          <a:xfrm flipV="1">
            <a:off x="5486400" y="4114800"/>
            <a:ext cx="4267200" cy="3429000"/>
          </a:xfrm>
          <a:prstGeom prst="rect">
            <a:avLst/>
          </a:prstGeom>
        </p:spPr>
      </p:pic>
      <p:pic>
        <p:nvPicPr>
          <p:cNvPr id="21" name="Picture 20" descr="disk.eps"/>
          <p:cNvPicPr>
            <a:picLocks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6236" b="111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6236" b="11176"/>
              <a:stretch>
                <a:fillRect/>
              </a:stretch>
            </p:blipFill>
          </mc:Fallback>
        </mc:AlternateContent>
        <p:spPr>
          <a:xfrm flipH="1">
            <a:off x="-762000" y="838200"/>
            <a:ext cx="4267200" cy="3429000"/>
          </a:xfrm>
          <a:prstGeom prst="rect">
            <a:avLst/>
          </a:prstGeom>
        </p:spPr>
      </p:pic>
      <p:pic>
        <p:nvPicPr>
          <p:cNvPr id="23" name="Picture 22" descr="disk.eps"/>
          <p:cNvPicPr>
            <a:picLocks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t="66236" b="1117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 t="66236" b="11176"/>
              <a:stretch>
                <a:fillRect/>
              </a:stretch>
            </p:blipFill>
          </mc:Fallback>
        </mc:AlternateContent>
        <p:spPr>
          <a:xfrm flipH="1" flipV="1">
            <a:off x="-762000" y="4191000"/>
            <a:ext cx="4267200" cy="3429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57400" y="21336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0" y="16002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90800" y="28194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315200" y="15240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477000" y="20574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019800" y="266700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52800" y="990600"/>
            <a:ext cx="2376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L~0.3L</a:t>
            </a:r>
            <a:r>
              <a:rPr lang="en-US" sz="4000" baseline="-25000" dirty="0" smtClean="0"/>
              <a:t>Edd</a:t>
            </a:r>
            <a:endParaRPr lang="en-US" sz="4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CCF8E-F2C0-5949-81D3-8BDBAF1F2123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Stanford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4096-F03C-5449-BCBF-3BACFCACCD5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image1.jpeg" descr="DSCN6458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124200"/>
            <a:ext cx="2667000" cy="312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r="37143"/>
          <a:stretch>
            <a:fillRect/>
          </a:stretch>
        </p:blipFill>
        <p:spPr>
          <a:xfrm>
            <a:off x="457200" y="228600"/>
            <a:ext cx="7620000" cy="294409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7" descr="nice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276600"/>
            <a:ext cx="3856778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5638800"/>
            <a:ext cx="1313130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Astro</a:t>
            </a:r>
            <a:r>
              <a:rPr lang="en-US" b="1" dirty="0" smtClean="0"/>
              <a:t>-H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2590800"/>
            <a:ext cx="4038600" cy="132343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IV : Future Prospects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My Documents\presentations\AGN_talk\tf_a9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04800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C:\My Documents\presentations\AGN_talk\tf_a99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105400" y="4953000"/>
            <a:ext cx="28068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FF00"/>
                </a:solidFill>
              </a:rPr>
              <a:t>Reynolds </a:t>
            </a:r>
            <a:r>
              <a:rPr lang="en-US" sz="1800" dirty="0">
                <a:solidFill>
                  <a:srgbClr val="00FF00"/>
                </a:solidFill>
              </a:rPr>
              <a:t>et al. (1999)</a:t>
            </a:r>
          </a:p>
          <a:p>
            <a:r>
              <a:rPr lang="en-US" sz="1800" dirty="0">
                <a:solidFill>
                  <a:srgbClr val="00FF00"/>
                </a:solidFill>
              </a:rPr>
              <a:t>Young &amp; Reynolds (2000)</a:t>
            </a: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5029200" y="3581400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Transfer function encodes </a:t>
            </a:r>
            <a:r>
              <a:rPr lang="en-US" sz="2000" u="sng" dirty="0"/>
              <a:t>flare-position</a:t>
            </a:r>
            <a:r>
              <a:rPr lang="en-US" sz="2000" dirty="0"/>
              <a:t> as well as </a:t>
            </a:r>
            <a:r>
              <a:rPr lang="en-US" sz="2000" u="sng" dirty="0"/>
              <a:t>geometry of space-time</a:t>
            </a:r>
            <a:endParaRPr lang="en-US" sz="2000" dirty="0"/>
          </a:p>
        </p:txBody>
      </p:sp>
      <p:pic>
        <p:nvPicPr>
          <p:cNvPr id="10" name="Picture 16" descr="tf_a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48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28A7A3-6255-E74E-AE29-32192F4820F6}" type="datetime1">
              <a:rPr lang="en-US" smtClean="0"/>
              <a:pPr>
                <a:defRPr/>
              </a:pPr>
              <a:t>6/18/14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3200" dirty="0" smtClean="0"/>
              <a:t>Individual reverberation events unlock full power of reverberation mapping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60B-05FB-7A4F-BCA3-2E3B87D2CA17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6" name="Picture 4" descr="ayoung_a998h6th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81200"/>
            <a:ext cx="3810000" cy="3048000"/>
          </a:xfrm>
          <a:prstGeom prst="rect">
            <a:avLst/>
          </a:prstGeom>
          <a:noFill/>
        </p:spPr>
      </p:pic>
      <p:pic>
        <p:nvPicPr>
          <p:cNvPr id="7" name="Picture 6" descr="ayoung_a998h6ob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981200"/>
            <a:ext cx="3810000" cy="304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66800" y="5334000"/>
            <a:ext cx="6994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 next generation high-throughput mission</a:t>
            </a:r>
          </a:p>
          <a:p>
            <a:r>
              <a:rPr lang="en-US" dirty="0" smtClean="0"/>
              <a:t>(ATHENA or even LOFT*)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90BF-7BB2-7948-8917-A91DA47863C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X-ray spectroscopy and timing providing powerful and complementary tools for probing relativistic physics</a:t>
            </a:r>
          </a:p>
          <a:p>
            <a:r>
              <a:rPr lang="en-US" sz="2800" dirty="0" smtClean="0"/>
              <a:t>SMBH spin measurements maturing… providing interesting input for SMBH growth models</a:t>
            </a:r>
          </a:p>
          <a:p>
            <a:r>
              <a:rPr lang="en-US" sz="2800" dirty="0" smtClean="0"/>
              <a:t>Relativistic reverberation seen in ~10 objects, providing puzzling picture of X-ray source</a:t>
            </a:r>
            <a:endParaRPr lang="en-US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14A9-CFCA-E64A-B6CA-CC3AAAB0696A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2"/>
          </p:nvPr>
        </p:nvSpPr>
        <p:spPr/>
        <p:txBody>
          <a:bodyPr/>
          <a:lstStyle/>
          <a:p>
            <a:fld id="{3AEE57D7-0DE0-E24D-889B-880C87F3E852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A3DFA-1069-D74B-9770-A4621E98ED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tg_ngc3783_f2.jpg"/>
          <p:cNvPicPr>
            <a:picLocks noChangeAspect="1"/>
          </p:cNvPicPr>
          <p:nvPr/>
        </p:nvPicPr>
        <p:blipFill>
          <a:blip r:embed="rId3"/>
          <a:srcRect t="10000" b="51111"/>
          <a:stretch>
            <a:fillRect/>
          </a:stretch>
        </p:blipFill>
        <p:spPr>
          <a:xfrm>
            <a:off x="533400" y="1993895"/>
            <a:ext cx="8077200" cy="1511305"/>
          </a:xfrm>
          <a:prstGeom prst="rect">
            <a:avLst/>
          </a:prstGeom>
        </p:spPr>
      </p:pic>
      <p:pic>
        <p:nvPicPr>
          <p:cNvPr id="7" name="Picture 6" descr="hetg_ngc3783_f3.jpg"/>
          <p:cNvPicPr>
            <a:picLocks noChangeAspect="1"/>
          </p:cNvPicPr>
          <p:nvPr/>
        </p:nvPicPr>
        <p:blipFill>
          <a:blip r:embed="rId4"/>
          <a:srcRect t="10000" b="51111"/>
          <a:stretch>
            <a:fillRect/>
          </a:stretch>
        </p:blipFill>
        <p:spPr>
          <a:xfrm>
            <a:off x="533400" y="3441695"/>
            <a:ext cx="8077200" cy="1511305"/>
          </a:xfrm>
          <a:prstGeom prst="rect">
            <a:avLst/>
          </a:prstGeom>
        </p:spPr>
      </p:pic>
      <p:pic>
        <p:nvPicPr>
          <p:cNvPr id="8" name="Picture 7" descr="hetg_ngc3783_f4.jpg"/>
          <p:cNvPicPr>
            <a:picLocks noChangeAspect="1"/>
          </p:cNvPicPr>
          <p:nvPr/>
        </p:nvPicPr>
        <p:blipFill>
          <a:blip r:embed="rId5"/>
          <a:srcRect t="10000" b="51111"/>
          <a:stretch>
            <a:fillRect/>
          </a:stretch>
        </p:blipFill>
        <p:spPr>
          <a:xfrm>
            <a:off x="533400" y="4889495"/>
            <a:ext cx="8077200" cy="1511305"/>
          </a:xfrm>
          <a:prstGeom prst="rect">
            <a:avLst/>
          </a:prstGeom>
        </p:spPr>
      </p:pic>
      <p:pic>
        <p:nvPicPr>
          <p:cNvPr id="9" name="Picture 8" descr="hetg_ngc3783_f1.jpg"/>
          <p:cNvPicPr>
            <a:picLocks noChangeAspect="1"/>
          </p:cNvPicPr>
          <p:nvPr/>
        </p:nvPicPr>
        <p:blipFill>
          <a:blip r:embed="rId6"/>
          <a:srcRect t="10000" b="51111"/>
          <a:stretch>
            <a:fillRect/>
          </a:stretch>
        </p:blipFill>
        <p:spPr>
          <a:xfrm>
            <a:off x="533400" y="558790"/>
            <a:ext cx="8077200" cy="1511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64068"/>
            <a:ext cx="751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900ks Chandra/HETG (e.g. see </a:t>
            </a:r>
            <a:r>
              <a:rPr lang="en-US" sz="1800" dirty="0" err="1" smtClean="0"/>
              <a:t>Krongold</a:t>
            </a:r>
            <a:r>
              <a:rPr lang="en-US" sz="1800" dirty="0" smtClean="0"/>
              <a:t> et al. 2003, </a:t>
            </a:r>
            <a:r>
              <a:rPr lang="en-US" sz="1800" dirty="0" err="1" smtClean="0"/>
              <a:t>Netzer</a:t>
            </a:r>
            <a:r>
              <a:rPr lang="en-US" sz="1800" dirty="0" smtClean="0"/>
              <a:t> et al. 2003)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95935" y="6324600"/>
            <a:ext cx="374746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n>
                  <a:solidFill>
                    <a:srgbClr val="FFFFFF"/>
                  </a:solidFill>
                </a:ln>
              </a:rPr>
              <a:t>Brenneman</a:t>
            </a:r>
            <a:r>
              <a:rPr lang="en-US" sz="1800" dirty="0" smtClean="0"/>
              <a:t>, Reynolds et al. (2011)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3959-A6CE-3B42-88C0-856A6360C72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6" name="Picture 5" descr="sesa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9912"/>
            <a:ext cx="4267200" cy="3801688"/>
          </a:xfrm>
          <a:prstGeom prst="rect">
            <a:avLst/>
          </a:prstGeom>
        </p:spPr>
      </p:pic>
      <p:pic>
        <p:nvPicPr>
          <p:cNvPr id="7" name="Picture 6" descr="sesana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4238726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85800"/>
            <a:ext cx="694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Spins as input to semi-analytic BH growth models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177135"/>
            <a:ext cx="2956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Sesana</a:t>
            </a:r>
            <a:r>
              <a:rPr lang="en-US" dirty="0" smtClean="0"/>
              <a:t> et al. (2014)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4563719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Broad line radio galaxy 3C120</a:t>
            </a:r>
            <a:endParaRPr lang="en-US" b="1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1776-3BCE-7248-BA72-9EB0CFD443F7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17" name="Picture 16" descr="chatt_09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14400"/>
            <a:ext cx="2171700" cy="5410200"/>
          </a:xfrm>
          <a:prstGeom prst="rect">
            <a:avLst/>
          </a:prstGeom>
        </p:spPr>
      </p:pic>
      <p:pic>
        <p:nvPicPr>
          <p:cNvPr id="18" name="Picture 17" descr="chatt_09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" y="914400"/>
            <a:ext cx="5295900" cy="541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5715000"/>
            <a:ext cx="22832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Marscher</a:t>
            </a:r>
            <a:r>
              <a:rPr lang="en-US" sz="1600" dirty="0" smtClean="0">
                <a:solidFill>
                  <a:srgbClr val="000000"/>
                </a:solidFill>
              </a:rPr>
              <a:t> et al. (2002)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Chatterjee</a:t>
            </a:r>
            <a:r>
              <a:rPr lang="en-US" sz="1600" dirty="0" smtClean="0">
                <a:solidFill>
                  <a:srgbClr val="000000"/>
                </a:solidFill>
              </a:rPr>
              <a:t> et al. (2009)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F7B38-B475-5940-B06A-01820C0688E1}" type="datetime1">
              <a:rPr lang="en-US" smtClean="0"/>
              <a:pPr/>
              <a:t>6/18/14</a:t>
            </a:fld>
            <a:endParaRPr lang="en-US"/>
          </a:p>
        </p:txBody>
      </p:sp>
      <p:pic>
        <p:nvPicPr>
          <p:cNvPr id="7" name="Picture 6" descr="lohfink12_f1a.jpg"/>
          <p:cNvPicPr>
            <a:picLocks noChangeAspect="1"/>
          </p:cNvPicPr>
          <p:nvPr/>
        </p:nvPicPr>
        <p:blipFill>
          <a:blip r:embed="rId2">
            <a:lum bright="-25000" contrast="40000"/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37" y="76200"/>
            <a:ext cx="8495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Similar phenomena in radio-quiet AGN?</a:t>
            </a:r>
          </a:p>
          <a:p>
            <a:r>
              <a:rPr lang="en-US" sz="2000" b="1" dirty="0" smtClean="0"/>
              <a:t>RXTE </a:t>
            </a:r>
            <a:r>
              <a:rPr lang="en-US" sz="2000" b="1" dirty="0" err="1" smtClean="0"/>
              <a:t>lightcurve</a:t>
            </a:r>
            <a:r>
              <a:rPr lang="en-US" sz="2000" b="1" dirty="0" smtClean="0"/>
              <a:t> of </a:t>
            </a:r>
            <a:r>
              <a:rPr lang="en-US" sz="2000" b="1" dirty="0" err="1" smtClean="0">
                <a:solidFill>
                  <a:srgbClr val="00FF00"/>
                </a:solidFill>
              </a:rPr>
              <a:t>Fairall</a:t>
            </a:r>
            <a:r>
              <a:rPr lang="en-US" sz="2000" b="1" dirty="0" smtClean="0">
                <a:solidFill>
                  <a:srgbClr val="00FF00"/>
                </a:solidFill>
              </a:rPr>
              <a:t> 9</a:t>
            </a:r>
            <a:r>
              <a:rPr lang="en-US" sz="2000" b="1" dirty="0" smtClean="0"/>
              <a:t> </a:t>
            </a:r>
            <a:r>
              <a:rPr lang="en-US" sz="2000" dirty="0" smtClean="0"/>
              <a:t>(Markowitz et al. 2003; </a:t>
            </a:r>
            <a:r>
              <a:rPr lang="en-US" sz="2000" dirty="0" err="1" smtClean="0"/>
              <a:t>Lohfink</a:t>
            </a:r>
            <a:r>
              <a:rPr lang="en-US" sz="2000" dirty="0" smtClean="0"/>
              <a:t> et al. 2012)</a:t>
            </a:r>
            <a:endParaRPr lang="en-US" sz="2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9" name="Picture 8" descr="lohfink12_f1b.jpg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0" y="990600"/>
            <a:ext cx="9144000" cy="563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3884" y="3200400"/>
            <a:ext cx="21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5 day cadence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743200"/>
            <a:ext cx="3042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M=2.5x10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8</a:t>
            </a:r>
            <a:r>
              <a:rPr lang="en-US" sz="2000" b="1" dirty="0" smtClean="0">
                <a:solidFill>
                  <a:srgbClr val="000000"/>
                </a:solidFill>
              </a:rPr>
              <a:t>M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sun</a:t>
            </a:r>
          </a:p>
          <a:p>
            <a:r>
              <a:rPr lang="en-US" sz="2000" b="1" dirty="0" err="1" smtClean="0">
                <a:solidFill>
                  <a:srgbClr val="000000"/>
                </a:solidFill>
              </a:rPr>
              <a:t>t</a:t>
            </a:r>
            <a:r>
              <a:rPr lang="en-US" sz="2000" b="1" baseline="-25000" dirty="0" err="1" smtClean="0">
                <a:solidFill>
                  <a:srgbClr val="000000"/>
                </a:solidFill>
              </a:rPr>
              <a:t>th</a:t>
            </a:r>
            <a:r>
              <a:rPr lang="en-US" sz="2000" b="1" dirty="0" smtClean="0">
                <a:solidFill>
                  <a:srgbClr val="000000"/>
                </a:solidFill>
              </a:rPr>
              <a:t>=4.7 r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3/2</a:t>
            </a:r>
            <a:r>
              <a:rPr lang="en-US" sz="2000" b="1" dirty="0" smtClean="0">
                <a:solidFill>
                  <a:srgbClr val="000000"/>
                </a:solidFill>
              </a:rPr>
              <a:t>α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-1 </a:t>
            </a:r>
            <a:r>
              <a:rPr lang="en-US" sz="2000" b="1" dirty="0" smtClean="0">
                <a:solidFill>
                  <a:srgbClr val="000000"/>
                </a:solidFill>
              </a:rPr>
              <a:t>days</a:t>
            </a:r>
          </a:p>
          <a:p>
            <a:r>
              <a:rPr lang="en-US" sz="2000" b="1" dirty="0" err="1" smtClean="0">
                <a:solidFill>
                  <a:srgbClr val="000000"/>
                </a:solidFill>
              </a:rPr>
              <a:t>t</a:t>
            </a:r>
            <a:r>
              <a:rPr lang="en-US" sz="2000" b="1" baseline="-25000" dirty="0" err="1" smtClean="0">
                <a:solidFill>
                  <a:srgbClr val="000000"/>
                </a:solidFill>
              </a:rPr>
              <a:t>vis</a:t>
            </a:r>
            <a:r>
              <a:rPr lang="en-US" sz="2000" b="1" dirty="0" smtClean="0">
                <a:solidFill>
                  <a:srgbClr val="000000"/>
                </a:solidFill>
              </a:rPr>
              <a:t>=1.2 r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7/2</a:t>
            </a:r>
            <a:r>
              <a:rPr lang="en-US" sz="2000" b="1" dirty="0" smtClean="0">
                <a:solidFill>
                  <a:srgbClr val="000000"/>
                </a:solidFill>
              </a:rPr>
              <a:t>α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-1</a:t>
            </a:r>
            <a:r>
              <a:rPr lang="en-US" sz="2000" b="1" dirty="0" smtClean="0">
                <a:solidFill>
                  <a:srgbClr val="000000"/>
                </a:solidFill>
              </a:rPr>
              <a:t>h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2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years</a:t>
            </a:r>
            <a:r>
              <a:rPr lang="en-US" sz="2000" dirty="0" smtClean="0"/>
              <a:t>=</a:t>
            </a:r>
            <a:endParaRPr lang="en-US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1EB70-C88A-2F41-B550-63667455F4A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bhtorus_e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228600"/>
            <a:ext cx="8440532" cy="584776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 : Can we even see the relativistic region?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B074-AC04-F14E-A145-63DA0AA6EC1F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f9_xmm.jpg"/>
          <p:cNvPicPr>
            <a:picLocks noChangeAspect="1"/>
          </p:cNvPicPr>
          <p:nvPr/>
        </p:nvPicPr>
        <p:blipFill>
          <a:blip r:embed="rId2"/>
          <a:srcRect t="43486" r="3655"/>
          <a:stretch>
            <a:fillRect/>
          </a:stretch>
        </p:blipFill>
        <p:spPr>
          <a:xfrm>
            <a:off x="609600" y="304800"/>
            <a:ext cx="7929663" cy="601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76535"/>
            <a:ext cx="5607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Fairall</a:t>
            </a:r>
            <a:r>
              <a:rPr lang="en-US" dirty="0" smtClean="0">
                <a:solidFill>
                  <a:srgbClr val="000000"/>
                </a:solidFill>
              </a:rPr>
              <a:t> 9 : Dip and non-dip XMM spectra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(courtesy of Anne </a:t>
            </a:r>
            <a:r>
              <a:rPr lang="en-US" dirty="0" err="1" smtClean="0">
                <a:solidFill>
                  <a:srgbClr val="000000"/>
                </a:solidFill>
              </a:rPr>
              <a:t>Lohfink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14CA-B53D-824C-9896-DDF2EE790B58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 descr="uttley14_f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6400"/>
            <a:ext cx="9144001" cy="3578225"/>
          </a:xfrm>
          <a:prstGeom prst="rect">
            <a:avLst/>
          </a:prstGeom>
        </p:spPr>
      </p:pic>
      <p:pic>
        <p:nvPicPr>
          <p:cNvPr id="9" name="Picture 8" descr="r99_shap_dela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934" y="0"/>
            <a:ext cx="3412066" cy="304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620000" y="152400"/>
            <a:ext cx="10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h=10r</a:t>
            </a:r>
            <a:r>
              <a:rPr lang="en-US" baseline="-25000" dirty="0" smtClean="0">
                <a:solidFill>
                  <a:srgbClr val="000000"/>
                </a:solidFill>
              </a:rPr>
              <a:t>g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252246"/>
            <a:ext cx="2192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Reynolds et al. (1999)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049-220C-9C4B-BDB0-164CE1B2FDEF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1524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Inner disk reverberation in MCG-5-23-16</a:t>
            </a:r>
          </a:p>
          <a:p>
            <a:r>
              <a:rPr lang="en-US" b="1" dirty="0" smtClean="0"/>
              <a:t>(</a:t>
            </a:r>
            <a:r>
              <a:rPr lang="en-US" b="1" dirty="0" err="1" smtClean="0"/>
              <a:t>Zoghbi</a:t>
            </a:r>
            <a:r>
              <a:rPr lang="en-US" b="1" dirty="0" smtClean="0"/>
              <a:t> et al. 2014)</a:t>
            </a:r>
          </a:p>
        </p:txBody>
      </p:sp>
      <p:pic>
        <p:nvPicPr>
          <p:cNvPr id="7" name="Picture 6" descr="mcg5_suzaku_nusta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077200" cy="2070100"/>
          </a:xfrm>
          <a:prstGeom prst="rect">
            <a:avLst/>
          </a:prstGeom>
        </p:spPr>
      </p:pic>
      <p:pic>
        <p:nvPicPr>
          <p:cNvPr id="8" name="Picture 7" descr="mcg5_lag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506666"/>
            <a:ext cx="5029200" cy="2796017"/>
          </a:xfrm>
          <a:prstGeom prst="rect">
            <a:avLst/>
          </a:prstGeom>
        </p:spPr>
      </p:pic>
      <p:pic>
        <p:nvPicPr>
          <p:cNvPr id="9" name="Picture 8" descr="mcg5_lagsnustar.tiff"/>
          <p:cNvPicPr>
            <a:picLocks noChangeAspect="1"/>
          </p:cNvPicPr>
          <p:nvPr/>
        </p:nvPicPr>
        <p:blipFill>
          <a:blip r:embed="rId4"/>
          <a:srcRect r="43066"/>
          <a:stretch>
            <a:fillRect/>
          </a:stretch>
        </p:blipFill>
        <p:spPr>
          <a:xfrm>
            <a:off x="5562600" y="3505199"/>
            <a:ext cx="2895600" cy="2813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5181600"/>
            <a:ext cx="221196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Implies h~10r</a:t>
            </a:r>
            <a:r>
              <a:rPr lang="en-US" baseline="-25000" dirty="0" smtClean="0">
                <a:solidFill>
                  <a:srgbClr val="000000"/>
                </a:solidFill>
              </a:rPr>
              <a:t>g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C90BF-7BB2-7948-8917-A91DA47863C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A0231-9418-CC47-BD5F-75CE3A4B0E1F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uttley14_f1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1" y="457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Uttley</a:t>
            </a:r>
            <a:r>
              <a:rPr lang="en-US" dirty="0" smtClean="0">
                <a:solidFill>
                  <a:srgbClr val="000000"/>
                </a:solidFill>
              </a:rPr>
              <a:t> et al. (2014)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423D70A-8927-334F-A2BF-7D3ED388E20F}" type="datetime1">
              <a:rPr lang="en-US" smtClean="0"/>
              <a:pPr/>
              <a:t>6/18/14</a:t>
            </a:fld>
            <a:endParaRPr lang="en-US" smtClean="0"/>
          </a:p>
        </p:txBody>
      </p:sp>
      <p:sp>
        <p:nvSpPr>
          <p:cNvPr id="1095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X-ray Universe 2014</a:t>
            </a:r>
          </a:p>
        </p:txBody>
      </p:sp>
      <p:sp>
        <p:nvSpPr>
          <p:cNvPr id="109573" name="Text Box 3"/>
          <p:cNvSpPr txBox="1">
            <a:spLocks noChangeArrowheads="1"/>
          </p:cNvSpPr>
          <p:nvPr/>
        </p:nvSpPr>
        <p:spPr bwMode="auto">
          <a:xfrm>
            <a:off x="288925" y="3709988"/>
            <a:ext cx="33686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Arcs trace orbits of disk material around black hole… can be compared with predicted GR orbits </a:t>
            </a:r>
          </a:p>
        </p:txBody>
      </p:sp>
      <p:sp>
        <p:nvSpPr>
          <p:cNvPr id="109574" name="Text Box 4"/>
          <p:cNvSpPr txBox="1">
            <a:spLocks noChangeArrowheads="1"/>
          </p:cNvSpPr>
          <p:nvPr/>
        </p:nvSpPr>
        <p:spPr bwMode="auto">
          <a:xfrm>
            <a:off x="4556125" y="488950"/>
            <a:ext cx="4130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latin typeface="Times New Roman" charset="0"/>
              </a:rPr>
              <a:t>Effect will be particularly pronounced if X-ray source is a disk-hugging corona.</a:t>
            </a:r>
          </a:p>
        </p:txBody>
      </p:sp>
      <p:pic>
        <p:nvPicPr>
          <p:cNvPr id="220166" name="Picture 6" descr="obslinevary_i20_3e7_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905000"/>
            <a:ext cx="4570413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7" name="Text Box 7"/>
          <p:cNvSpPr txBox="1">
            <a:spLocks noChangeArrowheads="1"/>
          </p:cNvSpPr>
          <p:nvPr/>
        </p:nvSpPr>
        <p:spPr bwMode="auto">
          <a:xfrm>
            <a:off x="5105400" y="1981200"/>
            <a:ext cx="3673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>
                <a:latin typeface="Times New Roman" charset="0"/>
              </a:rPr>
              <a:t>Iron line intensity as function of energy and time.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5257800" y="5334000"/>
            <a:ext cx="24288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 b="1" dirty="0" smtClean="0">
                <a:latin typeface="Times New Roman" charset="0"/>
              </a:rPr>
              <a:t>Athena </a:t>
            </a:r>
            <a:r>
              <a:rPr lang="en-US" sz="1200" b="1" dirty="0">
                <a:latin typeface="Times New Roman" charset="0"/>
              </a:rPr>
              <a:t>simulation</a:t>
            </a:r>
          </a:p>
          <a:p>
            <a:pPr eaLnBrk="1" hangingPunct="1"/>
            <a:r>
              <a:rPr lang="en-US" sz="1200" b="1" dirty="0">
                <a:latin typeface="Times New Roman" charset="0"/>
              </a:rPr>
              <a:t>(assuming 3x10</a:t>
            </a:r>
            <a:r>
              <a:rPr lang="en-US" sz="1200" b="1" baseline="30000" dirty="0">
                <a:latin typeface="Times New Roman" charset="0"/>
              </a:rPr>
              <a:t>7</a:t>
            </a:r>
            <a:r>
              <a:rPr lang="en-US" sz="1200" b="1" dirty="0">
                <a:latin typeface="Times New Roman" charset="0"/>
              </a:rPr>
              <a:t> </a:t>
            </a:r>
            <a:r>
              <a:rPr lang="en-US" sz="1200" b="1" dirty="0" err="1">
                <a:latin typeface="Times New Roman" charset="0"/>
              </a:rPr>
              <a:t>Msun</a:t>
            </a:r>
            <a:r>
              <a:rPr lang="en-US" sz="1200" b="1" dirty="0">
                <a:latin typeface="Times New Roman" charset="0"/>
              </a:rPr>
              <a:t> black hole)</a:t>
            </a:r>
          </a:p>
        </p:txBody>
      </p:sp>
      <p:sp>
        <p:nvSpPr>
          <p:cNvPr id="109580" name="Text Box 10"/>
          <p:cNvSpPr txBox="1">
            <a:spLocks noChangeArrowheads="1"/>
          </p:cNvSpPr>
          <p:nvPr/>
        </p:nvSpPr>
        <p:spPr bwMode="auto">
          <a:xfrm>
            <a:off x="365125" y="3167063"/>
            <a:ext cx="2586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Armitage &amp; CSR (2003)</a:t>
            </a:r>
          </a:p>
        </p:txBody>
      </p:sp>
      <p:pic>
        <p:nvPicPr>
          <p:cNvPr id="109581" name="Picture 13" descr="/Users/chris/Documents/Presentations/bh_spin/CITA_Oct08/plunge_i30lx.mpg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76200"/>
            <a:ext cx="37338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09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958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9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1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9_xmmrapiduv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153400" cy="3505200"/>
          </a:xfrm>
          <a:prstGeom prst="rect">
            <a:avLst/>
          </a:prstGeom>
        </p:spPr>
      </p:pic>
      <p:pic>
        <p:nvPicPr>
          <p:cNvPr id="8" name="Picture 7" descr="f9_xmmcor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0"/>
            <a:ext cx="3886200" cy="2824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1" y="3951744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rapid UV variability in</a:t>
            </a:r>
          </a:p>
          <a:p>
            <a:r>
              <a:rPr lang="en-US" dirty="0" err="1" smtClean="0">
                <a:solidFill>
                  <a:srgbClr val="00FF00"/>
                </a:solidFill>
              </a:rPr>
              <a:t>Fairall</a:t>
            </a:r>
            <a:r>
              <a:rPr lang="en-US" dirty="0" smtClean="0">
                <a:solidFill>
                  <a:srgbClr val="00FF00"/>
                </a:solidFill>
              </a:rPr>
              <a:t> 9</a:t>
            </a:r>
            <a:r>
              <a:rPr lang="en-US" dirty="0" smtClean="0"/>
              <a:t>… compact (&lt;10r</a:t>
            </a:r>
            <a:r>
              <a:rPr lang="en-US" baseline="-25000" dirty="0" smtClean="0"/>
              <a:t>g</a:t>
            </a:r>
            <a:r>
              <a:rPr lang="en-US" dirty="0" smtClean="0"/>
              <a:t>) and hot (T&gt;8x10</a:t>
            </a:r>
            <a:r>
              <a:rPr lang="en-US" baseline="30000" dirty="0" smtClean="0"/>
              <a:t>4</a:t>
            </a:r>
            <a:r>
              <a:rPr lang="en-US" dirty="0" smtClean="0"/>
              <a:t>K).</a:t>
            </a:r>
          </a:p>
          <a:p>
            <a:endParaRPr lang="en-US" dirty="0" smtClean="0"/>
          </a:p>
          <a:p>
            <a:r>
              <a:rPr lang="en-US" dirty="0" smtClean="0"/>
              <a:t>UV from the innermost disk “flashed” by X-ray micro-flares?   (</a:t>
            </a:r>
            <a:r>
              <a:rPr lang="en-US" dirty="0" err="1" smtClean="0"/>
              <a:t>Lohfink</a:t>
            </a:r>
            <a:r>
              <a:rPr lang="en-US" dirty="0" smtClean="0"/>
              <a:t> et al. 2014)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3ACBA-4E73-8F49-8848-8296EB9F5F0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1EB70-C88A-2F41-B550-63667455F4A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sz="3200" dirty="0" smtClean="0"/>
              <a:t>Can the central accretion disk generate a Compton-thick cloak?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343400"/>
          </a:xfrm>
        </p:spPr>
        <p:txBody>
          <a:bodyPr/>
          <a:lstStyle/>
          <a:p>
            <a:r>
              <a:rPr lang="en-US" sz="2400" dirty="0" smtClean="0"/>
              <a:t>Optical depth related to mass-flux or momentum of wind</a:t>
            </a:r>
          </a:p>
          <a:p>
            <a:r>
              <a:rPr lang="en-US" sz="2400" dirty="0" smtClean="0"/>
              <a:t>Constraints from acceleration physics</a:t>
            </a:r>
          </a:p>
          <a:p>
            <a:pPr lvl="1"/>
            <a:r>
              <a:rPr lang="en-US" sz="2400" dirty="0" err="1" smtClean="0">
                <a:solidFill>
                  <a:srgbClr val="00FF00"/>
                </a:solidFill>
              </a:rPr>
              <a:t>Radiative</a:t>
            </a:r>
            <a:r>
              <a:rPr lang="en-US" sz="2400" dirty="0" smtClean="0">
                <a:solidFill>
                  <a:srgbClr val="00FF00"/>
                </a:solidFill>
              </a:rPr>
              <a:t> driving </a:t>
            </a:r>
            <a:r>
              <a:rPr lang="en-US" sz="2400" dirty="0" smtClean="0"/>
              <a:t>– wind momentum capped by photon field momentum</a:t>
            </a:r>
          </a:p>
          <a:p>
            <a:pPr lvl="1"/>
            <a:r>
              <a:rPr lang="en-US" sz="2400" dirty="0" err="1" smtClean="0">
                <a:solidFill>
                  <a:srgbClr val="00FF00"/>
                </a:solidFill>
              </a:rPr>
              <a:t>Magnetocentrifugal</a:t>
            </a:r>
            <a:r>
              <a:rPr lang="en-US" sz="2400" dirty="0" smtClean="0">
                <a:solidFill>
                  <a:srgbClr val="00FF00"/>
                </a:solidFill>
              </a:rPr>
              <a:t> acceleration </a:t>
            </a:r>
            <a:r>
              <a:rPr lang="en-US" sz="2400" dirty="0" smtClean="0"/>
              <a:t>– wind mass-flux limited by angular momentum available in disk</a:t>
            </a:r>
          </a:p>
          <a:p>
            <a:pPr lvl="1"/>
            <a:r>
              <a:rPr lang="en-US" sz="2400" dirty="0" smtClean="0">
                <a:solidFill>
                  <a:srgbClr val="00FF00"/>
                </a:solidFill>
              </a:rPr>
              <a:t>Thermal driving </a:t>
            </a:r>
            <a:r>
              <a:rPr lang="en-US" sz="2400" dirty="0" smtClean="0"/>
              <a:t>– only works at large distances (torus?)</a:t>
            </a:r>
          </a:p>
          <a:p>
            <a:r>
              <a:rPr lang="en-US" sz="2400" dirty="0" smtClean="0"/>
              <a:t>Conclusion : The inner-disks of sub-</a:t>
            </a:r>
            <a:r>
              <a:rPr lang="en-US" sz="2400" dirty="0" err="1" smtClean="0"/>
              <a:t>Eddington</a:t>
            </a:r>
            <a:r>
              <a:rPr lang="en-US" sz="2400" dirty="0" smtClean="0"/>
              <a:t> AGN cannot support CT-winds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E267-F949-6748-B906-431C24A46280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A3DFA-1069-D74B-9770-A4621E98ED8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15000" y="5638800"/>
            <a:ext cx="244294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Reynolds (2012)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4F11-816C-0B48-92B9-ACDCF7A0614E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figure_final_alt_for_Ch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817538" cy="5113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04800"/>
            <a:ext cx="7026483" cy="584776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II : </a:t>
            </a:r>
            <a:r>
              <a:rPr lang="en-US" sz="3200" b="1" dirty="0" err="1" smtClean="0"/>
              <a:t>Supermassive</a:t>
            </a:r>
            <a:r>
              <a:rPr lang="en-US" sz="3200" b="1" dirty="0" smtClean="0"/>
              <a:t> Black Hole Spin</a:t>
            </a:r>
            <a:endParaRPr lang="en-US" sz="32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AF01-6D13-C44C-8CDA-52C2C20E0876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7" name="Picture 6" descr="reflion_plot"/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 l="3571" t="3730" r="3571" b="4253"/>
          <a:stretch>
            <a:fillRect/>
          </a:stretch>
        </p:blipFill>
        <p:spPr bwMode="auto">
          <a:xfrm>
            <a:off x="457200" y="304800"/>
            <a:ext cx="8305800" cy="590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1200" y="1447800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Rest frame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3135868"/>
            <a:ext cx="178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Observer frame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BDD5-3C84-F646-9A9E-A5F0988CD678}" type="datetime1">
              <a:rPr lang="en-US" smtClean="0"/>
              <a:pPr/>
              <a:t>6/18/14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X-ray Universe 2014</a:t>
            </a:r>
            <a:endParaRPr lang="en-US"/>
          </a:p>
        </p:txBody>
      </p:sp>
      <p:pic>
        <p:nvPicPr>
          <p:cNvPr id="5" name="Picture 4" descr="swift2127.tiff"/>
          <p:cNvPicPr>
            <a:picLocks noChangeAspect="1"/>
          </p:cNvPicPr>
          <p:nvPr/>
        </p:nvPicPr>
        <p:blipFill>
          <a:blip r:embed="rId3">
            <a:lum bright="-25000" contrast="40000"/>
          </a:blip>
          <a:stretch>
            <a:fillRect/>
          </a:stretch>
        </p:blipFill>
        <p:spPr>
          <a:xfrm>
            <a:off x="457200" y="304800"/>
            <a:ext cx="7924800" cy="5943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4572000"/>
            <a:ext cx="4534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Swift J2127.4+5654</a:t>
            </a:r>
          </a:p>
          <a:p>
            <a:r>
              <a:rPr lang="en-US" sz="2000" b="1" dirty="0" err="1" smtClean="0">
                <a:solidFill>
                  <a:srgbClr val="000000"/>
                </a:solidFill>
              </a:rPr>
              <a:t>XMM+NuSTAR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Marinucci</a:t>
            </a:r>
            <a:r>
              <a:rPr lang="en-US" sz="2000" dirty="0" smtClean="0">
                <a:solidFill>
                  <a:srgbClr val="000000"/>
                </a:solidFill>
              </a:rPr>
              <a:t> et al. 2014)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</a:rPr>
              <a:t>ratioed</a:t>
            </a:r>
            <a:r>
              <a:rPr lang="en-US" sz="2000" dirty="0" smtClean="0">
                <a:solidFill>
                  <a:srgbClr val="000000"/>
                </a:solidFill>
              </a:rPr>
              <a:t> to simple </a:t>
            </a:r>
            <a:r>
              <a:rPr lang="en-US" sz="2000" dirty="0" err="1" smtClean="0">
                <a:solidFill>
                  <a:srgbClr val="000000"/>
                </a:solidFill>
              </a:rPr>
              <a:t>powerlaw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73CF-B69D-2C47-A1DA-AB84C065480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2004:Templates:Presentations:Designs:Textured</Template>
  <TotalTime>43041</TotalTime>
  <Words>2819</Words>
  <Application>Microsoft Macintosh PowerPoint</Application>
  <PresentationFormat>On-screen Show (4:3)</PresentationFormat>
  <Paragraphs>425</Paragraphs>
  <Slides>45</Slides>
  <Notes>36</Notes>
  <HiddenSlides>0</HiddenSlides>
  <MMClips>2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Textured</vt:lpstr>
      <vt:lpstr>2_Textured</vt:lpstr>
      <vt:lpstr>Relativistic Astrophysics in Active Galactic Nuclei</vt:lpstr>
      <vt:lpstr>Slide 2</vt:lpstr>
      <vt:lpstr>Outline</vt:lpstr>
      <vt:lpstr>Slide 4</vt:lpstr>
      <vt:lpstr>Slide 5</vt:lpstr>
      <vt:lpstr>Can the central accretion disk generate a Compton-thick cloak?</vt:lpstr>
      <vt:lpstr>Slide 7</vt:lpstr>
      <vt:lpstr>Slide 8</vt:lpstr>
      <vt:lpstr>Slide 9</vt:lpstr>
      <vt:lpstr>Slide 10</vt:lpstr>
      <vt:lpstr>Slide 11</vt:lpstr>
      <vt:lpstr>Current compilation of spin constraints</vt:lpstr>
      <vt:lpstr>Slide 13</vt:lpstr>
      <vt:lpstr>Slide 14</vt:lpstr>
      <vt:lpstr>Slide 15</vt:lpstr>
      <vt:lpstr>The basic timescales of BH disks…</vt:lpstr>
      <vt:lpstr>The basic timescales of BH disks…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Individual reverberation events unlock full power of reverberation mapping</vt:lpstr>
      <vt:lpstr>Conclusions</vt:lpstr>
      <vt:lpstr>Backup slides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University of Maryland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Holes:  Not Just a Theory Anymore!</dc:title>
  <dc:creator>Christopher Reynolds</dc:creator>
  <cp:lastModifiedBy>Christopher Reynolds</cp:lastModifiedBy>
  <cp:revision>2098</cp:revision>
  <cp:lastPrinted>2014-01-30T15:41:45Z</cp:lastPrinted>
  <dcterms:created xsi:type="dcterms:W3CDTF">2014-06-18T07:12:46Z</dcterms:created>
  <dcterms:modified xsi:type="dcterms:W3CDTF">2014-06-18T07:13:15Z</dcterms:modified>
</cp:coreProperties>
</file>