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9"/>
  </p:notesMasterIdLst>
  <p:sldIdLst>
    <p:sldId id="303" r:id="rId2"/>
    <p:sldId id="377" r:id="rId3"/>
    <p:sldId id="376" r:id="rId4"/>
    <p:sldId id="378" r:id="rId5"/>
    <p:sldId id="380" r:id="rId6"/>
    <p:sldId id="391" r:id="rId7"/>
    <p:sldId id="392" r:id="rId8"/>
    <p:sldId id="393" r:id="rId9"/>
    <p:sldId id="394" r:id="rId10"/>
    <p:sldId id="395" r:id="rId11"/>
    <p:sldId id="357" r:id="rId12"/>
    <p:sldId id="396" r:id="rId13"/>
    <p:sldId id="382" r:id="rId14"/>
    <p:sldId id="388" r:id="rId15"/>
    <p:sldId id="397" r:id="rId16"/>
    <p:sldId id="352" r:id="rId17"/>
    <p:sldId id="38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600"/>
    <a:srgbClr val="EBF1F4"/>
    <a:srgbClr val="EEF4F7"/>
    <a:srgbClr val="E9F0F2"/>
    <a:srgbClr val="E3EAEC"/>
    <a:srgbClr val="E0E1F5"/>
    <a:srgbClr val="C1F2F5"/>
    <a:srgbClr val="D8E1ED"/>
    <a:srgbClr val="E0DEE7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26C796-BAF1-994A-85DC-A6ED50BF36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7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Talk about reflection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absorption degeneracy 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Introduce previous 1365 result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Only the first of 4 coordinated </a:t>
            </a:r>
            <a:r>
              <a:rPr lang="en-US" baseline="0" dirty="0" err="1" smtClean="0"/>
              <a:t>XMM+NuSTAR</a:t>
            </a:r>
            <a:r>
              <a:rPr lang="en-US" baseline="0" dirty="0" smtClean="0"/>
              <a:t> observations!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All four </a:t>
            </a:r>
            <a:r>
              <a:rPr lang="en-US" dirty="0" err="1" smtClean="0"/>
              <a:t>NuSTAR+XMM</a:t>
            </a:r>
            <a:r>
              <a:rPr lang="en-US" baseline="0" dirty="0" smtClean="0"/>
              <a:t> observations of NGC1365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Left: XMM count spectra, showing drastic spectral variability, dominated by variable absorption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Right: Characteristic disk reflection signatures always present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XMM below 10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NuSTAR</a:t>
            </a:r>
            <a:r>
              <a:rPr lang="en-US" baseline="0" dirty="0" smtClean="0"/>
              <a:t> above 10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Shameless plug for The Blizzard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8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Lightcurves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Some</a:t>
            </a:r>
            <a:r>
              <a:rPr lang="en-US" baseline="0" dirty="0" smtClean="0"/>
              <a:t> intrinsic variability, some absorption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8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Quantities are RELATIVE to the continuum,</a:t>
            </a:r>
            <a:r>
              <a:rPr lang="en-US" baseline="0" dirty="0" smtClean="0"/>
              <a:t> i.e. not plotting flux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flux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8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Spin and inclination constraints for the four</a:t>
            </a:r>
            <a:r>
              <a:rPr lang="en-US" baseline="0" dirty="0" smtClean="0"/>
              <a:t> observations are consistent!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8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Reverberation lag seen at high frequencies,</a:t>
            </a:r>
            <a:r>
              <a:rPr lang="en-US" baseline="0" dirty="0" smtClean="0"/>
              <a:t> confirms reflection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8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4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BH spin useful for man</a:t>
            </a:r>
            <a:r>
              <a:rPr lang="en-US" baseline="0" dirty="0" smtClean="0"/>
              <a:t>y astronomical topics!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 GR, there comes a point around a BH at which it</a:t>
            </a:r>
            <a:r>
              <a:rPr lang="en-US" baseline="0" dirty="0" smtClean="0"/>
              <a:t> becomes impossible to be in a stable orbit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radius depends on BH spin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Rough schematic of basic accretion geometry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Optically-thick</a:t>
            </a:r>
            <a:r>
              <a:rPr lang="en-US" baseline="0" dirty="0" smtClean="0"/>
              <a:t> disk emits thermal blackbody radiation, Compton scattered by hot electrons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Comptonised</a:t>
            </a:r>
            <a:r>
              <a:rPr lang="en-US" baseline="0" dirty="0" smtClean="0"/>
              <a:t> emission in then irradiates the accretion disk, producing a third ‘reflected’ emission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NuSTAR</a:t>
            </a:r>
            <a:r>
              <a:rPr lang="en-US" dirty="0" smtClean="0"/>
              <a:t> </a:t>
            </a:r>
            <a:r>
              <a:rPr lang="en-US" dirty="0" err="1" smtClean="0"/>
              <a:t>bandpass</a:t>
            </a:r>
            <a:r>
              <a:rPr lang="en-US" dirty="0" smtClean="0"/>
              <a:t> ideally suited</a:t>
            </a:r>
            <a:r>
              <a:rPr lang="en-US" baseline="0" dirty="0" smtClean="0"/>
              <a:t> for studying reflection: “a reflection machine”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Reflection method can be applied to both AGN and GBHBs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Focus for a bit on NGC1365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9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Talk about reflection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absorption degeneracy 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Introduce previous 1365 result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Only the first of 4 coordinated </a:t>
            </a:r>
            <a:r>
              <a:rPr lang="en-US" baseline="0" dirty="0" err="1" smtClean="0"/>
              <a:t>XMM+NuSTAR</a:t>
            </a:r>
            <a:r>
              <a:rPr lang="en-US" baseline="0" dirty="0" smtClean="0"/>
              <a:t> observations!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Talk about reflection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absorption degeneracy 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Introduce previous 1365 result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Only the first of 4 coordinated </a:t>
            </a:r>
            <a:r>
              <a:rPr lang="en-US" baseline="0" dirty="0" err="1" smtClean="0"/>
              <a:t>XMM+NuSTAR</a:t>
            </a:r>
            <a:r>
              <a:rPr lang="en-US" baseline="0" dirty="0" smtClean="0"/>
              <a:t> observations!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Talk about reflection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absorption degeneracy 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Introduce previous 1365 result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Only the first of 4 coordinated </a:t>
            </a:r>
            <a:r>
              <a:rPr lang="en-US" baseline="0" dirty="0" err="1" smtClean="0"/>
              <a:t>XMM+NuSTAR</a:t>
            </a:r>
            <a:r>
              <a:rPr lang="en-US" baseline="0" dirty="0" smtClean="0"/>
              <a:t> observations!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C796-BAF1-994A-85DC-A6ED50BF36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 descr="NuStarban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1700" y="2197100"/>
            <a:ext cx="76073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wrap="none"/>
          <a:lstStyle>
            <a:lvl1pPr marL="0" indent="0" algn="ctr">
              <a:buFont typeface="Wingdings" charset="0"/>
              <a:buNone/>
              <a:defRPr>
                <a:solidFill>
                  <a:srgbClr val="0033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A6806-13C1-4D43-9499-BF149D65F1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88900"/>
            <a:ext cx="2092325" cy="603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88900"/>
            <a:ext cx="6124575" cy="603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405DE-B0E2-3744-A5B3-BEADABF0BF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4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5BAA8-65AC-384F-952D-6E0344433E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3363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F1FF74-9275-C643-8D78-D130BB0E1B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5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44600"/>
            <a:ext cx="41084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244600"/>
            <a:ext cx="41084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0C6D93-A61B-5042-8D98-242811DF9F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5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EBEAF-3613-854E-9A71-B4CB91226E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81DCEB-9CAF-ED43-B696-00C7FADE01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1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575046-885E-D343-8C0C-9E0A85AC41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0F866-74C4-7640-B848-2A415EF26D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8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AEE8E7-3486-9E43-8C56-415E1C1D82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7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88900"/>
            <a:ext cx="53721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244600"/>
            <a:ext cx="83693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372225"/>
            <a:ext cx="1104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99"/>
                </a:solidFill>
              </a:defRPr>
            </a:lvl1pPr>
          </a:lstStyle>
          <a:p>
            <a:fld id="{600501FD-6FA6-AC4D-92AB-0A2F632DB4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028700" y="1143000"/>
            <a:ext cx="7772400" cy="0"/>
          </a:xfrm>
          <a:prstGeom prst="line">
            <a:avLst/>
          </a:prstGeom>
          <a:noFill/>
          <a:ln w="57150" cmpd="thickThin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431925" y="6132513"/>
            <a:ext cx="2217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Theme Message (List 3 strengths ?)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52913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3988"/>
            <a:ext cx="1092200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731000" y="739775"/>
            <a:ext cx="568325" cy="1873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flipV="1">
            <a:off x="6743700" y="358775"/>
            <a:ext cx="568325" cy="1873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7197725" y="717550"/>
            <a:ext cx="666750" cy="2159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flipV="1">
            <a:off x="7167563" y="225425"/>
            <a:ext cx="666750" cy="21431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9" name="Picture 13" descr="NuStar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1627" r="24155" b="65120"/>
          <a:stretch>
            <a:fillRect/>
          </a:stretch>
        </p:blipFill>
        <p:spPr bwMode="auto">
          <a:xfrm>
            <a:off x="6697663" y="263525"/>
            <a:ext cx="24463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</a:defRPr>
            </a:lvl1pPr>
          </a:lstStyle>
          <a:p>
            <a:r>
              <a:rPr lang="en-US"/>
              <a:t>FP&amp;E CDR</a:t>
            </a:r>
          </a:p>
          <a:p>
            <a:r>
              <a:rPr lang="en-US"/>
              <a:t>July 14/15,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hyperlink" Target="http://www.nustar.caltech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hyperlink" Target="http://www.nustar.caltech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www.nustar.caltech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hyperlink" Target="http://www.nustar.caltech.edu" TargetMode="External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hyperlink" Target="http://www.nustar.caltech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700808"/>
            <a:ext cx="7895332" cy="2160240"/>
          </a:xfrm>
        </p:spPr>
        <p:txBody>
          <a:bodyPr/>
          <a:lstStyle/>
          <a:p>
            <a:r>
              <a:rPr lang="en-US" sz="4000" dirty="0" err="1" smtClean="0"/>
              <a:t>NuSTAR</a:t>
            </a:r>
            <a:r>
              <a:rPr lang="en-US" sz="4000" dirty="0" smtClean="0"/>
              <a:t> + XMM </a:t>
            </a:r>
            <a:r>
              <a:rPr lang="en-US" sz="4000" i="0" dirty="0" smtClean="0"/>
              <a:t>Observations</a:t>
            </a:r>
            <a:br>
              <a:rPr lang="en-US" sz="4000" i="0" dirty="0" smtClean="0"/>
            </a:br>
            <a:r>
              <a:rPr lang="en-US" sz="4000" i="0" dirty="0" smtClean="0"/>
              <a:t>of NGC </a:t>
            </a:r>
            <a:r>
              <a:rPr lang="en-US" sz="4000" i="0" dirty="0" smtClean="0"/>
              <a:t>1365</a:t>
            </a:r>
            <a:r>
              <a:rPr lang="en-US" sz="4000" i="0" dirty="0" smtClean="0"/>
              <a:t>:</a:t>
            </a:r>
            <a:br>
              <a:rPr lang="en-US" sz="4000" i="0" dirty="0" smtClean="0"/>
            </a:br>
            <a:r>
              <a:rPr lang="en-US" sz="4000" i="0" dirty="0" smtClean="0"/>
              <a:t>A </a:t>
            </a:r>
            <a:r>
              <a:rPr lang="en-US" sz="4000" i="0" dirty="0" smtClean="0"/>
              <a:t>Constant Inner Disc</a:t>
            </a:r>
            <a:endParaRPr lang="en-US" sz="4000" b="0" i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149080"/>
            <a:ext cx="6400800" cy="1944216"/>
          </a:xfrm>
        </p:spPr>
        <p:txBody>
          <a:bodyPr/>
          <a:lstStyle/>
          <a:p>
            <a:r>
              <a:rPr lang="en-US" dirty="0" smtClean="0"/>
              <a:t>Dom Walton</a:t>
            </a:r>
          </a:p>
          <a:p>
            <a:r>
              <a:rPr lang="en-US" sz="2000" dirty="0" smtClean="0"/>
              <a:t>Caltech</a:t>
            </a:r>
          </a:p>
          <a:p>
            <a:endParaRPr lang="en-US" sz="1600" dirty="0" smtClean="0"/>
          </a:p>
          <a:p>
            <a:r>
              <a:rPr lang="en-US" sz="2200" dirty="0" smtClean="0"/>
              <a:t>G. </a:t>
            </a:r>
            <a:r>
              <a:rPr lang="en-US" sz="2200" dirty="0" err="1" smtClean="0"/>
              <a:t>Risaliti</a:t>
            </a:r>
            <a:r>
              <a:rPr lang="en-US" sz="2200" dirty="0" smtClean="0"/>
              <a:t>, F. Harrison, E. Kara, M. Parker, E. Rivers,</a:t>
            </a:r>
          </a:p>
          <a:p>
            <a:r>
              <a:rPr lang="en-US" sz="2200" dirty="0"/>
              <a:t>o</a:t>
            </a:r>
            <a:r>
              <a:rPr lang="en-US" sz="2200" dirty="0" smtClean="0"/>
              <a:t>n </a:t>
            </a:r>
            <a:r>
              <a:rPr lang="en-US" sz="2200" dirty="0" smtClean="0"/>
              <a:t>behalf of the </a:t>
            </a:r>
            <a:r>
              <a:rPr lang="en-US" sz="2200" i="1" dirty="0" err="1" smtClean="0"/>
              <a:t>NuSTAR</a:t>
            </a:r>
            <a:r>
              <a:rPr lang="en-US" sz="2200" dirty="0" smtClean="0"/>
              <a:t> active galaxy </a:t>
            </a:r>
            <a:r>
              <a:rPr lang="en-US" sz="2200" dirty="0" smtClean="0"/>
              <a:t>working </a:t>
            </a:r>
            <a:r>
              <a:rPr lang="en-US" sz="2200" dirty="0" smtClean="0"/>
              <a:t>groups</a:t>
            </a:r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NGC </a:t>
            </a:r>
            <a:r>
              <a:rPr lang="en-US" dirty="0"/>
              <a:t>1365</a:t>
            </a:r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3528" y="1340768"/>
            <a:ext cx="8496944" cy="4896544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G-NuSTAR_DataPlotXMMandNuST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91630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77281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NGC 1365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80526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Risaliti</a:t>
            </a:r>
            <a:r>
              <a:rPr lang="en-US" sz="1200" dirty="0" smtClean="0">
                <a:solidFill>
                  <a:schemeClr val="bg1"/>
                </a:solidFill>
              </a:rPr>
              <a:t> et al. (2013, Nat)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355940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552" y="1268760"/>
            <a:ext cx="7992888" cy="403244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NGC 1365: </a:t>
            </a:r>
            <a:r>
              <a:rPr lang="en-US" dirty="0" err="1" smtClean="0"/>
              <a:t>NuSTAR+XMM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pic>
        <p:nvPicPr>
          <p:cNvPr id="3" name="Picture 2" descr="ngc1365_4obs_po_pcfabs_ratio_countspe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04856" cy="38524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259632" y="5445224"/>
            <a:ext cx="6552728" cy="1080120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5483840"/>
            <a:ext cx="640871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0000"/>
                </a:solidFill>
              </a:rPr>
              <a:t>Characteristic signatures of </a:t>
            </a:r>
            <a:r>
              <a:rPr lang="en-US" sz="1900" dirty="0" smtClean="0">
                <a:solidFill>
                  <a:srgbClr val="000000"/>
                </a:solidFill>
              </a:rPr>
              <a:t>disc </a:t>
            </a:r>
            <a:r>
              <a:rPr lang="en-US" sz="1900" dirty="0" smtClean="0">
                <a:solidFill>
                  <a:srgbClr val="000000"/>
                </a:solidFill>
              </a:rPr>
              <a:t>reflection present regardless of the level of line-of-sight </a:t>
            </a:r>
            <a:r>
              <a:rPr lang="en-US" sz="1900" dirty="0" smtClean="0">
                <a:solidFill>
                  <a:srgbClr val="000000"/>
                </a:solidFill>
              </a:rPr>
              <a:t>absorption (see poster F28 by E. Rivers focusing on absorption variability)</a:t>
            </a:r>
            <a:endParaRPr lang="en-US" sz="1900" dirty="0" smtClean="0">
              <a:solidFill>
                <a:srgbClr val="000000"/>
              </a:solidFill>
              <a:hlinkClick r:id="rId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01317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Walton et al. (</a:t>
            </a:r>
            <a:r>
              <a:rPr lang="en-US" sz="1200" dirty="0" smtClean="0"/>
              <a:t>2014)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966337" y="1412776"/>
            <a:ext cx="523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XMM</a:t>
            </a:r>
            <a:endParaRPr lang="en-US" sz="11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97403" y="1412776"/>
            <a:ext cx="1029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/>
              <a:t>NuSTAR</a:t>
            </a:r>
            <a:endParaRPr lang="en-US" sz="1100" i="1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092280" y="1556792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796136" y="1551276"/>
            <a:ext cx="216024" cy="55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216011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1412777"/>
            <a:ext cx="8640960" cy="3960439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NGC 1365: Variability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4180"/>
            <a:ext cx="8496944" cy="37350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331640" y="5606132"/>
            <a:ext cx="6408712" cy="847204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66124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Displays both long and short timescale variability,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some intrinsic, some due to variable absorption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509621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Walton et al. (2014)</a:t>
            </a:r>
            <a:endParaRPr lang="en-US" sz="1200" dirty="0"/>
          </a:p>
        </p:txBody>
      </p:sp>
      <p:sp>
        <p:nvSpPr>
          <p:cNvPr id="10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24337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323528" y="1412776"/>
            <a:ext cx="3816424" cy="4752528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27984" y="1700809"/>
            <a:ext cx="4464496" cy="403244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NGC 1365: </a:t>
            </a:r>
            <a:r>
              <a:rPr lang="en-US" dirty="0" err="1" smtClean="0"/>
              <a:t>NuSTAR+XMM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77" y="1808820"/>
            <a:ext cx="4274887" cy="3852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6176" y="4866343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Walton et al. (</a:t>
            </a:r>
            <a:r>
              <a:rPr lang="en-US" sz="1200" dirty="0" smtClean="0"/>
              <a:t>2014)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3592"/>
            <a:ext cx="367240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 smtClean="0"/>
              <a:t>Extracted spectra from 16 time intervals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/>
          </a:p>
          <a:p>
            <a:pPr marL="342900" indent="-342900">
              <a:buFont typeface="Arial"/>
              <a:buChar char="•"/>
            </a:pPr>
            <a:r>
              <a:rPr lang="en-US" sz="1900" dirty="0" err="1" smtClean="0"/>
              <a:t>Modelled</a:t>
            </a:r>
            <a:r>
              <a:rPr lang="en-US" sz="1900" dirty="0" smtClean="0"/>
              <a:t> data above and below 10 </a:t>
            </a:r>
            <a:r>
              <a:rPr lang="en-US" sz="1900" dirty="0" err="1" smtClean="0"/>
              <a:t>keV</a:t>
            </a:r>
            <a:r>
              <a:rPr lang="en-US" sz="1900" dirty="0" smtClean="0"/>
              <a:t> separately</a:t>
            </a:r>
          </a:p>
          <a:p>
            <a:pPr marL="342900" indent="-342900">
              <a:buFont typeface="Arial"/>
              <a:buChar char="•"/>
            </a:pP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Below 10 </a:t>
            </a:r>
            <a:r>
              <a:rPr lang="en-US" sz="1900" dirty="0" err="1" smtClean="0"/>
              <a:t>keV</a:t>
            </a:r>
            <a:r>
              <a:rPr lang="en-US" sz="1900" dirty="0" smtClean="0"/>
              <a:t>: absorbed </a:t>
            </a:r>
            <a:r>
              <a:rPr lang="en-US" sz="1900" dirty="0" err="1" smtClean="0"/>
              <a:t>powerlaw</a:t>
            </a:r>
            <a:r>
              <a:rPr lang="en-US" sz="1900" dirty="0" smtClean="0"/>
              <a:t> and broad iron emission line</a:t>
            </a:r>
          </a:p>
          <a:p>
            <a:pPr marL="342900" indent="-342900">
              <a:buFont typeface="Arial"/>
              <a:buChar char="•"/>
            </a:pP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Above 10 </a:t>
            </a:r>
            <a:r>
              <a:rPr lang="en-US" sz="1900" dirty="0" err="1" smtClean="0"/>
              <a:t>keV</a:t>
            </a:r>
            <a:r>
              <a:rPr lang="en-US" sz="1900" dirty="0" smtClean="0"/>
              <a:t>: </a:t>
            </a:r>
            <a:r>
              <a:rPr lang="en-US" sz="1900" dirty="0" err="1" smtClean="0"/>
              <a:t>powerlaw</a:t>
            </a:r>
            <a:r>
              <a:rPr lang="en-US" sz="1900" dirty="0" smtClean="0"/>
              <a:t> (same as below 10 </a:t>
            </a:r>
            <a:r>
              <a:rPr lang="en-US" sz="1900" dirty="0" err="1" smtClean="0"/>
              <a:t>keV</a:t>
            </a:r>
            <a:r>
              <a:rPr lang="en-US" sz="1900" dirty="0" smtClean="0"/>
              <a:t>) and a reflected continuum (</a:t>
            </a:r>
            <a:r>
              <a:rPr lang="en-US" sz="1900" dirty="0" err="1" smtClean="0"/>
              <a:t>pexrav</a:t>
            </a:r>
            <a:r>
              <a:rPr lang="en-US" sz="1900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Good correlation between </a:t>
            </a:r>
            <a:r>
              <a:rPr lang="en-US" sz="1900" i="1" dirty="0" smtClean="0"/>
              <a:t>EW</a:t>
            </a:r>
            <a:r>
              <a:rPr lang="en-US" sz="1900" dirty="0" smtClean="0"/>
              <a:t> of the broad line and </a:t>
            </a:r>
            <a:r>
              <a:rPr lang="en-US" sz="1900" i="1" dirty="0" smtClean="0"/>
              <a:t>R</a:t>
            </a:r>
          </a:p>
        </p:txBody>
      </p:sp>
      <p:sp>
        <p:nvSpPr>
          <p:cNvPr id="11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305765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552" y="1340769"/>
            <a:ext cx="7992888" cy="3960439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NGC 1365: </a:t>
            </a:r>
            <a:r>
              <a:rPr lang="en-US" dirty="0" err="1" smtClean="0"/>
              <a:t>NuSTAR+XMM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0462"/>
            <a:ext cx="7776864" cy="37067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331640" y="5462116"/>
            <a:ext cx="6408712" cy="1135236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509681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 black hole spin and the </a:t>
            </a:r>
            <a:r>
              <a:rPr lang="en-US" dirty="0" smtClean="0">
                <a:solidFill>
                  <a:srgbClr val="000000"/>
                </a:solidFill>
              </a:rPr>
              <a:t>disc </a:t>
            </a:r>
            <a:r>
              <a:rPr lang="en-US" dirty="0" smtClean="0">
                <a:solidFill>
                  <a:srgbClr val="000000"/>
                </a:solidFill>
              </a:rPr>
              <a:t>inclination obtained are consistent for all four observations, even allowing for variable, partially covering absorption</a:t>
            </a:r>
            <a:endParaRPr lang="en-US" dirty="0" smtClean="0">
              <a:solidFill>
                <a:srgbClr val="000000"/>
              </a:solidFill>
              <a:hlinkClick r:id="rId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501317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Walton et al. (</a:t>
            </a:r>
            <a:r>
              <a:rPr lang="en-US" sz="1200" dirty="0" smtClean="0"/>
              <a:t>2014)</a:t>
            </a:r>
            <a:endParaRPr lang="en-US" sz="1200" dirty="0"/>
          </a:p>
        </p:txBody>
      </p:sp>
      <p:sp>
        <p:nvSpPr>
          <p:cNvPr id="11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405770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1520" y="1268760"/>
            <a:ext cx="8640960" cy="3744415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NGC 1365: X-ray Reverberation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69" r="1933"/>
          <a:stretch/>
        </p:blipFill>
        <p:spPr>
          <a:xfrm>
            <a:off x="330200" y="1340768"/>
            <a:ext cx="4279900" cy="3580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81" r="1776"/>
          <a:stretch/>
        </p:blipFill>
        <p:spPr>
          <a:xfrm>
            <a:off x="4732990" y="1340768"/>
            <a:ext cx="4051217" cy="3600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611560" y="5157192"/>
            <a:ext cx="7992888" cy="1135236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5192091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Clear reverberation (time delay) from the broad Fe K line, and marginal detection from the Compton </a:t>
            </a:r>
            <a:r>
              <a:rPr lang="en-US" dirty="0" smtClean="0">
                <a:solidFill>
                  <a:srgbClr val="000000"/>
                </a:solidFill>
              </a:rPr>
              <a:t>hump, implies a compact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&lt;~ 10 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) emission region (</a:t>
            </a:r>
            <a:r>
              <a:rPr lang="en-US" dirty="0" err="1" smtClean="0">
                <a:solidFill>
                  <a:srgbClr val="000000"/>
                </a:solidFill>
              </a:rPr>
              <a:t>Uttley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Kara, </a:t>
            </a:r>
            <a:r>
              <a:rPr lang="en-US" dirty="0" err="1" smtClean="0">
                <a:solidFill>
                  <a:srgbClr val="000000"/>
                </a:solidFill>
              </a:rPr>
              <a:t>Zoghbi</a:t>
            </a:r>
            <a:r>
              <a:rPr lang="en-US" dirty="0" smtClean="0">
                <a:solidFill>
                  <a:srgbClr val="000000"/>
                </a:solidFill>
              </a:rPr>
              <a:t> talks tomorrow)</a:t>
            </a:r>
            <a:endParaRPr lang="en-US" dirty="0" smtClean="0">
              <a:solidFill>
                <a:srgbClr val="000000"/>
              </a:solidFill>
              <a:hlinkClick r:id="rId5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472514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Kara et al. (2014, sub.)</a:t>
            </a:r>
            <a:endParaRPr lang="en-US" sz="1200" dirty="0"/>
          </a:p>
        </p:txBody>
      </p:sp>
      <p:sp>
        <p:nvSpPr>
          <p:cNvPr id="11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314414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95536" y="1412776"/>
            <a:ext cx="8280920" cy="4680520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538204"/>
            <a:ext cx="799288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Our 4 coordinated </a:t>
            </a:r>
            <a:r>
              <a:rPr lang="en-US" sz="2200" i="1" dirty="0" err="1" smtClean="0"/>
              <a:t>NuSTAR</a:t>
            </a:r>
            <a:r>
              <a:rPr lang="en-US" sz="2200" dirty="0" smtClean="0"/>
              <a:t> + </a:t>
            </a:r>
            <a:r>
              <a:rPr lang="en-US" sz="2200" i="1" dirty="0" smtClean="0"/>
              <a:t>XMM</a:t>
            </a:r>
            <a:r>
              <a:rPr lang="en-US" sz="2200" dirty="0" smtClean="0"/>
              <a:t> observations of NGC 1365 reveal an extreme level of absorption variability, yet show the same characteristic signatures of reflection from the inner accretion </a:t>
            </a:r>
            <a:r>
              <a:rPr lang="en-US" sz="2200" dirty="0" smtClean="0"/>
              <a:t>disc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Broad Fe K line and the Compton hump are correlated, each observation independently returns the same BH spin and disc inclination, and X-ray reverberation now detected 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These results confirm NGC 1365 hosts a rapidly rotating BH</a:t>
            </a:r>
          </a:p>
          <a:p>
            <a:endParaRPr lang="en-US" sz="1200" i="1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The combination of </a:t>
            </a:r>
            <a:r>
              <a:rPr lang="en-US" sz="2200" i="1" dirty="0" err="1" smtClean="0"/>
              <a:t>NuSTAR</a:t>
            </a:r>
            <a:r>
              <a:rPr lang="en-US" sz="2200" dirty="0" smtClean="0"/>
              <a:t> and </a:t>
            </a:r>
            <a:r>
              <a:rPr lang="en-US" sz="2200" i="1" dirty="0" smtClean="0"/>
              <a:t>XMM</a:t>
            </a:r>
            <a:r>
              <a:rPr lang="en-US" sz="2200" dirty="0" smtClean="0"/>
              <a:t> allows us to resolve long-standing degeneracies regarding the interpretation of the spectral features observed from AGN</a:t>
            </a:r>
            <a:endParaRPr lang="en-US" sz="2200" dirty="0" smtClean="0"/>
          </a:p>
        </p:txBody>
      </p:sp>
      <p:sp>
        <p:nvSpPr>
          <p:cNvPr id="11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218454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552" y="1484784"/>
            <a:ext cx="7992888" cy="3456383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NGC 1365: </a:t>
            </a:r>
            <a:r>
              <a:rPr lang="en-US" dirty="0" err="1" smtClean="0"/>
              <a:t>NuSTAR+XMM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628800"/>
            <a:ext cx="3793097" cy="3168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11560" y="5301208"/>
            <a:ext cx="7848872" cy="847204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38541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Correlation between </a:t>
            </a:r>
            <a:r>
              <a:rPr lang="en-US" i="1" dirty="0" err="1" smtClean="0">
                <a:solidFill>
                  <a:srgbClr val="000000"/>
                </a:solidFill>
              </a:rPr>
              <a:t>EW</a:t>
            </a:r>
            <a:r>
              <a:rPr lang="en-US" baseline="-25000" dirty="0" err="1" smtClean="0">
                <a:solidFill>
                  <a:srgbClr val="000000"/>
                </a:solidFill>
              </a:rPr>
              <a:t>broad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is not simply due to parameter degeneracies associated with the simple models used</a:t>
            </a:r>
            <a:endParaRPr lang="en-US" dirty="0" smtClean="0">
              <a:solidFill>
                <a:srgbClr val="000000"/>
              </a:solidFill>
              <a:hlinkClick r:id="rId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465313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Walton et al. (2014; sub.)</a:t>
            </a:r>
            <a:endParaRPr lang="en-US" sz="1200" dirty="0"/>
          </a:p>
        </p:txBody>
      </p:sp>
      <p:pic>
        <p:nvPicPr>
          <p:cNvPr id="5" name="Picture 4" descr="ngc1365_R_vs_EWab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95" y="1628800"/>
            <a:ext cx="3793098" cy="3168352"/>
          </a:xfrm>
          <a:prstGeom prst="rect">
            <a:avLst/>
          </a:prstGeom>
        </p:spPr>
      </p:pic>
      <p:sp>
        <p:nvSpPr>
          <p:cNvPr id="11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21959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331640" y="3068960"/>
            <a:ext cx="6552728" cy="1512168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331640" y="4725144"/>
            <a:ext cx="6552728" cy="1512168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1412776"/>
            <a:ext cx="6552728" cy="1512168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Black Hole </a:t>
            </a:r>
            <a:r>
              <a:rPr lang="en-US" dirty="0" smtClean="0"/>
              <a:t>Spin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181441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182420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1800200" cy="13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178501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Supernova &amp; gamma-ray bursts</a:t>
            </a:r>
          </a:p>
          <a:p>
            <a:r>
              <a:rPr lang="en-US" dirty="0" smtClean="0"/>
              <a:t>(stellar black hole binaries)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47864" y="342900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Relativistic jets (both stellar black hole binaries and active galaxies)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508518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Galaxy evolution and supermassive black hole formation (active galaxies)</a:t>
            </a:r>
            <a:endParaRPr lang="en-US" dirty="0"/>
          </a:p>
        </p:txBody>
      </p:sp>
      <p:sp>
        <p:nvSpPr>
          <p:cNvPr id="14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100469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331640" y="5013176"/>
            <a:ext cx="6408712" cy="1008112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536" y="1556793"/>
            <a:ext cx="8352928" cy="3168351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Measuring Black Hole Spin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01" t="5511" r="2000" b="5499"/>
          <a:stretch/>
        </p:blipFill>
        <p:spPr>
          <a:xfrm>
            <a:off x="539552" y="1700808"/>
            <a:ext cx="8061528" cy="288032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31640" y="5109939"/>
            <a:ext cx="6408712" cy="76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GB" sz="2200" dirty="0">
                <a:latin typeface="Arial"/>
                <a:cs typeface="Arial"/>
              </a:rPr>
              <a:t>The radius of the innermost stable circular orbit </a:t>
            </a:r>
            <a:r>
              <a:rPr lang="en-GB" sz="2200" baseline="-33000" dirty="0">
                <a:latin typeface="Arial"/>
                <a:cs typeface="Arial"/>
              </a:rPr>
              <a:t> </a:t>
            </a:r>
            <a:r>
              <a:rPr lang="en-GB" sz="2200" dirty="0">
                <a:latin typeface="Arial"/>
                <a:cs typeface="Arial"/>
              </a:rPr>
              <a:t>depends on the </a:t>
            </a:r>
            <a:r>
              <a:rPr lang="en-GB" sz="2200" dirty="0" smtClean="0">
                <a:latin typeface="Arial"/>
                <a:cs typeface="Arial"/>
              </a:rPr>
              <a:t>spin</a:t>
            </a:r>
            <a:r>
              <a:rPr lang="en-GB" sz="2200" dirty="0">
                <a:latin typeface="Arial"/>
                <a:cs typeface="Arial"/>
              </a:rPr>
              <a:t> </a:t>
            </a:r>
            <a:r>
              <a:rPr lang="en-GB" sz="2200" dirty="0" smtClean="0">
                <a:latin typeface="Arial"/>
                <a:cs typeface="Arial"/>
              </a:rPr>
              <a:t>(</a:t>
            </a:r>
            <a:r>
              <a:rPr lang="en-GB" sz="2200" dirty="0">
                <a:latin typeface="Arial"/>
                <a:cs typeface="Arial"/>
              </a:rPr>
              <a:t>Bardeen et al. 1972).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1700808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bg1"/>
                </a:solidFill>
              </a:rPr>
              <a:t>a</a:t>
            </a:r>
            <a:r>
              <a:rPr lang="en-US" sz="2200" dirty="0" smtClean="0">
                <a:solidFill>
                  <a:schemeClr val="bg1"/>
                </a:solidFill>
              </a:rPr>
              <a:t>* = 0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1700808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bg1"/>
                </a:solidFill>
              </a:rPr>
              <a:t>a</a:t>
            </a:r>
            <a:r>
              <a:rPr lang="en-US" sz="2200" dirty="0" smtClean="0">
                <a:solidFill>
                  <a:schemeClr val="bg1"/>
                </a:solidFill>
              </a:rPr>
              <a:t>* = 1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17164" y="4365684"/>
            <a:ext cx="11592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</a:rPr>
              <a:t> </a:t>
            </a:r>
            <a:r>
              <a:rPr lang="en-US" sz="800" dirty="0" smtClean="0">
                <a:solidFill>
                  <a:srgbClr val="FFFFFF"/>
                </a:solidFill>
              </a:rPr>
              <a:t>NASA</a:t>
            </a:r>
            <a:r>
              <a:rPr lang="en-US" sz="800" dirty="0">
                <a:solidFill>
                  <a:srgbClr val="FFFFFF"/>
                </a:solidFill>
              </a:rPr>
              <a:t>/CXC/</a:t>
            </a:r>
            <a:r>
              <a:rPr lang="en-US" sz="800" dirty="0" err="1">
                <a:solidFill>
                  <a:srgbClr val="FFFFFF"/>
                </a:solidFill>
              </a:rPr>
              <a:t>M.Weiss</a:t>
            </a:r>
            <a:r>
              <a:rPr lang="en-US" sz="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8206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Relativistic Disk Reflection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9552" y="1556792"/>
            <a:ext cx="7993063" cy="4498975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773987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 rot="16200000">
            <a:off x="6836593" y="1805161"/>
            <a:ext cx="5778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Symbol" charset="0"/>
              </a:rPr>
              <a:t></a:t>
            </a: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b="1" baseline="-25000" dirty="0">
                <a:solidFill>
                  <a:srgbClr val="000000"/>
                </a:solidFill>
                <a:latin typeface="Symbol" charset="0"/>
              </a:rPr>
              <a:t>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7306717" y="1988840"/>
            <a:ext cx="1587" cy="903288"/>
          </a:xfrm>
          <a:prstGeom prst="line">
            <a:avLst/>
          </a:prstGeom>
          <a:noFill/>
          <a:ln w="18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308304" y="2924944"/>
            <a:ext cx="900112" cy="1588"/>
          </a:xfrm>
          <a:prstGeom prst="line">
            <a:avLst/>
          </a:prstGeom>
          <a:noFill/>
          <a:ln w="18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8"/>
          <p:cNvSpPr>
            <a:spLocks noChangeArrowheads="1"/>
          </p:cNvSpPr>
          <p:nvPr/>
        </p:nvSpPr>
        <p:spPr bwMode="auto">
          <a:xfrm>
            <a:off x="7308304" y="2348682"/>
            <a:ext cx="519112" cy="576262"/>
          </a:xfrm>
          <a:custGeom>
            <a:avLst/>
            <a:gdLst>
              <a:gd name="T0" fmla="*/ 0 w 576"/>
              <a:gd name="T1" fmla="*/ 624 h 624"/>
              <a:gd name="T2" fmla="*/ 432 w 576"/>
              <a:gd name="T3" fmla="*/ 0 h 624"/>
              <a:gd name="T4" fmla="*/ 576 w 576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624">
                <a:moveTo>
                  <a:pt x="0" y="624"/>
                </a:moveTo>
                <a:cubicBezTo>
                  <a:pt x="168" y="312"/>
                  <a:pt x="336" y="0"/>
                  <a:pt x="432" y="0"/>
                </a:cubicBezTo>
                <a:cubicBezTo>
                  <a:pt x="528" y="0"/>
                  <a:pt x="552" y="312"/>
                  <a:pt x="576" y="624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16200000">
            <a:off x="1513533" y="1806947"/>
            <a:ext cx="5778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Symbol" charset="0"/>
              </a:rPr>
              <a:t></a:t>
            </a:r>
            <a:r>
              <a:rPr lang="en-GB" b="1" dirty="0">
                <a:solidFill>
                  <a:srgbClr val="000000"/>
                </a:solidFill>
              </a:rPr>
              <a:t>f</a:t>
            </a:r>
            <a:r>
              <a:rPr lang="en-GB" b="1" baseline="-25000" dirty="0">
                <a:solidFill>
                  <a:srgbClr val="000000"/>
                </a:solidFill>
                <a:latin typeface="Symbol" charset="0"/>
              </a:rPr>
              <a:t>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979712" y="2021656"/>
            <a:ext cx="1587" cy="903288"/>
          </a:xfrm>
          <a:prstGeom prst="line">
            <a:avLst/>
          </a:prstGeom>
          <a:noFill/>
          <a:ln w="18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979712" y="2924944"/>
            <a:ext cx="1619250" cy="1588"/>
          </a:xfrm>
          <a:prstGeom prst="line">
            <a:avLst/>
          </a:prstGeom>
          <a:noFill/>
          <a:ln w="18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"/>
          <p:cNvSpPr>
            <a:spLocks noChangeArrowheads="1"/>
          </p:cNvSpPr>
          <p:nvPr/>
        </p:nvSpPr>
        <p:spPr bwMode="auto">
          <a:xfrm>
            <a:off x="2123728" y="2276872"/>
            <a:ext cx="1103312" cy="631825"/>
          </a:xfrm>
          <a:custGeom>
            <a:avLst/>
            <a:gdLst>
              <a:gd name="T0" fmla="*/ 0 w 1262"/>
              <a:gd name="T1" fmla="*/ 779 h 779"/>
              <a:gd name="T2" fmla="*/ 219 w 1262"/>
              <a:gd name="T3" fmla="*/ 404 h 779"/>
              <a:gd name="T4" fmla="*/ 942 w 1262"/>
              <a:gd name="T5" fmla="*/ 39 h 779"/>
              <a:gd name="T6" fmla="*/ 1134 w 1262"/>
              <a:gd name="T7" fmla="*/ 167 h 779"/>
              <a:gd name="T8" fmla="*/ 1262 w 1262"/>
              <a:gd name="T9" fmla="*/ 743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2" h="779">
                <a:moveTo>
                  <a:pt x="0" y="779"/>
                </a:moveTo>
                <a:cubicBezTo>
                  <a:pt x="35" y="717"/>
                  <a:pt x="62" y="527"/>
                  <a:pt x="219" y="404"/>
                </a:cubicBezTo>
                <a:cubicBezTo>
                  <a:pt x="376" y="281"/>
                  <a:pt x="790" y="78"/>
                  <a:pt x="942" y="39"/>
                </a:cubicBezTo>
                <a:cubicBezTo>
                  <a:pt x="1094" y="0"/>
                  <a:pt x="1081" y="50"/>
                  <a:pt x="1134" y="167"/>
                </a:cubicBezTo>
                <a:cubicBezTo>
                  <a:pt x="1187" y="284"/>
                  <a:pt x="1235" y="623"/>
                  <a:pt x="1262" y="743"/>
                </a:cubicBezTo>
              </a:path>
            </a:pathLst>
          </a:custGeom>
          <a:noFill/>
          <a:ln w="3816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491880" y="2824609"/>
            <a:ext cx="3667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Symbol" charset="0"/>
              </a:rPr>
              <a:t>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8093720" y="2824609"/>
            <a:ext cx="3667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Symbol" charset="0"/>
              </a:rPr>
              <a:t></a:t>
            </a:r>
          </a:p>
        </p:txBody>
      </p:sp>
      <p:sp>
        <p:nvSpPr>
          <p:cNvPr id="19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35166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4499992" y="1412776"/>
            <a:ext cx="4248472" cy="1368152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Relativistic Disk Reflection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2802" y="1412777"/>
            <a:ext cx="3769158" cy="468052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0" y="1556792"/>
            <a:ext cx="3355026" cy="427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99792" y="5805264"/>
            <a:ext cx="17637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GB" sz="1200" dirty="0" err="1">
                <a:solidFill>
                  <a:srgbClr val="000000"/>
                </a:solidFill>
              </a:rPr>
              <a:t>Fabian</a:t>
            </a:r>
            <a:r>
              <a:rPr lang="en-GB" sz="1200" dirty="0">
                <a:solidFill>
                  <a:srgbClr val="000000"/>
                </a:solidFill>
              </a:rPr>
              <a:t> et al. (2000</a:t>
            </a:r>
            <a:r>
              <a:rPr lang="en-GB" sz="1200" dirty="0" smtClean="0">
                <a:solidFill>
                  <a:srgbClr val="000000"/>
                </a:solidFill>
              </a:rPr>
              <a:t>)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248150" cy="3060700"/>
          </a:xfrm>
          <a:prstGeom prst="rect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0" y="1447036"/>
            <a:ext cx="4104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000000"/>
                </a:solidFill>
              </a:rPr>
              <a:t>Characterising</a:t>
            </a:r>
            <a:r>
              <a:rPr lang="en-US" sz="1900" dirty="0" smtClean="0">
                <a:solidFill>
                  <a:srgbClr val="000000"/>
                </a:solidFill>
              </a:rPr>
              <a:t> the disc reflection component is one way in which we can measure black hole spin </a:t>
            </a:r>
            <a:r>
              <a:rPr lang="en-US" sz="1900" b="1" i="1" dirty="0" smtClean="0">
                <a:solidFill>
                  <a:srgbClr val="000000"/>
                </a:solidFill>
              </a:rPr>
              <a:t>for both binaries and active galaxies</a:t>
            </a:r>
            <a:endParaRPr lang="en-US" sz="1900" b="1" i="1" dirty="0" smtClean="0">
              <a:solidFill>
                <a:srgbClr val="000000"/>
              </a:solidFill>
              <a:hlinkClick r:id="rId5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32240" y="3199607"/>
            <a:ext cx="1778000" cy="1336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20272" y="3212976"/>
            <a:ext cx="124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NuSTAR</a:t>
            </a:r>
            <a:endParaRPr lang="en-US" sz="2000" i="1" dirty="0" smtClean="0">
              <a:solidFill>
                <a:srgbClr val="000000"/>
              </a:solidFill>
            </a:endParaRPr>
          </a:p>
        </p:txBody>
      </p:sp>
      <p:sp>
        <p:nvSpPr>
          <p:cNvPr id="13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123161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 Spin Program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34076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Ariel"/>
                <a:cs typeface="Ariel"/>
              </a:rPr>
              <a:t>NuSTAR</a:t>
            </a:r>
            <a:r>
              <a:rPr lang="en-US" dirty="0" smtClean="0">
                <a:latin typeface="Ariel"/>
                <a:cs typeface="Ariel"/>
              </a:rPr>
              <a:t> is performing observations of both Galactic black hole binaries and active galaxies with the purpose of constraining their spin, </a:t>
            </a:r>
          </a:p>
          <a:p>
            <a:pPr algn="ctr"/>
            <a:r>
              <a:rPr lang="en-US" dirty="0" smtClean="0">
                <a:latin typeface="Ariel"/>
                <a:cs typeface="Ariel"/>
              </a:rPr>
              <a:t>including (among others):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705316"/>
              </p:ext>
            </p:extLst>
          </p:nvPr>
        </p:nvGraphicFramePr>
        <p:xfrm>
          <a:off x="5004048" y="3068960"/>
          <a:ext cx="3528392" cy="23762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/>
                <a:gridCol w="1800200"/>
              </a:tblGrid>
              <a:tr h="39911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alibri"/>
                          <a:cs typeface="Calibri"/>
                        </a:rPr>
                        <a:t>Source</a:t>
                      </a:r>
                      <a:endParaRPr lang="en-US" sz="19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5B9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 smtClean="0">
                          <a:latin typeface="Calibri"/>
                          <a:cs typeface="Calibri"/>
                        </a:rPr>
                        <a:t>Coordination</a:t>
                      </a:r>
                      <a:endParaRPr lang="en-US" sz="1900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5B97D7"/>
                    </a:solidFill>
                  </a:tcPr>
                </a:tc>
              </a:tr>
              <a:tr h="392972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Cygnus X-1</a:t>
                      </a:r>
                      <a:endParaRPr lang="en-US" sz="1800" i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>
                          <a:latin typeface="Calibri"/>
                          <a:cs typeface="Calibri"/>
                        </a:rPr>
                        <a:t>Suzaku</a:t>
                      </a:r>
                      <a:endParaRPr lang="en-US" sz="1800" i="1" baseline="30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GRS 1915+105</a:t>
                      </a:r>
                    </a:p>
                  </a:txBody>
                  <a:tcPr anchor="ctr"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baseline="0" dirty="0" smtClean="0">
                          <a:latin typeface="Calibri"/>
                          <a:cs typeface="Calibri"/>
                        </a:rPr>
                        <a:t>-</a:t>
                      </a:r>
                      <a:endParaRPr lang="en-US" sz="1800" i="0" baseline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EBF1F4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4U 1630-47</a:t>
                      </a: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-</a:t>
                      </a:r>
                      <a:endParaRPr lang="en-US" sz="1800" i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4U 1957+11</a:t>
                      </a:r>
                      <a:endParaRPr lang="en-US" sz="1800" i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XMM</a:t>
                      </a:r>
                      <a:endParaRPr lang="en-US" sz="1800" i="1" baseline="30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EBF1F4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IC 10 X-1*</a:t>
                      </a: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 smtClean="0">
                          <a:latin typeface="Calibri"/>
                          <a:cs typeface="Calibri"/>
                        </a:rPr>
                        <a:t>Chandra</a:t>
                      </a:r>
                      <a:endParaRPr lang="en-US" sz="1800" i="1" baseline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230588"/>
              </p:ext>
            </p:extLst>
          </p:nvPr>
        </p:nvGraphicFramePr>
        <p:xfrm>
          <a:off x="755576" y="2780928"/>
          <a:ext cx="3528392" cy="30963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/>
                <a:gridCol w="1800200"/>
              </a:tblGrid>
              <a:tr h="390045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alibri"/>
                          <a:cs typeface="Calibri"/>
                        </a:rPr>
                        <a:t>Source</a:t>
                      </a:r>
                      <a:endParaRPr lang="en-US" sz="19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5B9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i="0" dirty="0" smtClean="0">
                          <a:latin typeface="Calibri"/>
                          <a:cs typeface="Calibri"/>
                        </a:rPr>
                        <a:t>Coordination</a:t>
                      </a:r>
                      <a:endParaRPr lang="en-US" sz="1900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5B97D7"/>
                    </a:solidFill>
                  </a:tcPr>
                </a:tc>
              </a:tr>
              <a:tr h="38404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NGC 1365</a:t>
                      </a:r>
                      <a:endParaRPr lang="en-US" sz="1800" b="1" i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XMM </a:t>
                      </a: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(x4)</a:t>
                      </a:r>
                      <a:endParaRPr lang="en-US" sz="1800" b="1" i="0" baseline="30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MCG-6-30-15</a:t>
                      </a:r>
                    </a:p>
                  </a:txBody>
                  <a:tcPr anchor="ctr"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 smtClean="0">
                          <a:latin typeface="Calibri"/>
                          <a:cs typeface="Calibri"/>
                        </a:rPr>
                        <a:t>XMM</a:t>
                      </a:r>
                      <a:endParaRPr lang="en-US" sz="1800" i="1" baseline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EBF1F4"/>
                    </a:solidFill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err="1" smtClean="0">
                          <a:latin typeface="Calibri"/>
                          <a:cs typeface="Calibri"/>
                        </a:rPr>
                        <a:t>Mrk</a:t>
                      </a:r>
                      <a:r>
                        <a:rPr lang="en-US" sz="1800" i="0" baseline="0" dirty="0" smtClean="0">
                          <a:latin typeface="Calibri"/>
                          <a:cs typeface="Calibri"/>
                        </a:rPr>
                        <a:t> 335</a:t>
                      </a:r>
                      <a:endParaRPr lang="en-US" sz="1800" i="0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 smtClean="0">
                          <a:latin typeface="Calibri"/>
                          <a:cs typeface="Calibri"/>
                        </a:rPr>
                        <a:t>Suzaku</a:t>
                      </a:r>
                      <a:endParaRPr lang="en-US" sz="1800" i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Swift J2127</a:t>
                      </a:r>
                      <a:endParaRPr lang="en-US" sz="1800" i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Calibri"/>
                          <a:cs typeface="Calibri"/>
                        </a:rPr>
                        <a:t>XMM</a:t>
                      </a:r>
                      <a:endParaRPr lang="en-US" sz="1800" i="1" baseline="3000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EBF1F4"/>
                    </a:solidFill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NGC 4151</a:t>
                      </a:r>
                      <a:endParaRPr lang="en-US" sz="1800" i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EBF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 err="1" smtClean="0">
                          <a:latin typeface="Calibri"/>
                          <a:cs typeface="Calibri"/>
                        </a:rPr>
                        <a:t>Suzaku</a:t>
                      </a:r>
                      <a:endParaRPr lang="en-US" sz="1800" i="1" baseline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EBF1F4"/>
                    </a:solidFill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3C 120</a:t>
                      </a: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 smtClean="0">
                          <a:latin typeface="Calibri"/>
                          <a:cs typeface="Calibri"/>
                        </a:rPr>
                        <a:t>XMM</a:t>
                      </a:r>
                      <a:endParaRPr lang="en-US" sz="1800" i="1" baseline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</a:tr>
              <a:tr h="387043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err="1" smtClean="0">
                          <a:latin typeface="Calibri"/>
                          <a:cs typeface="Calibri"/>
                        </a:rPr>
                        <a:t>Fairall</a:t>
                      </a:r>
                      <a:r>
                        <a:rPr lang="en-US" sz="1800" i="0" dirty="0" smtClean="0">
                          <a:latin typeface="Calibri"/>
                          <a:cs typeface="Calibri"/>
                        </a:rPr>
                        <a:t> 9</a:t>
                      </a: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 smtClean="0">
                          <a:latin typeface="Calibri"/>
                          <a:cs typeface="Calibri"/>
                        </a:rPr>
                        <a:t>XMM</a:t>
                      </a:r>
                      <a:endParaRPr lang="en-US" sz="1800" i="1" baseline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D5D8E8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24208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Active galaxies: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24208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Galactic binaries: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651792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el"/>
                <a:cs typeface="Ariel"/>
              </a:rPr>
              <a:t>*Thermal continuum method to be utilized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6021288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(see also </a:t>
            </a:r>
            <a:r>
              <a:rPr lang="en-US" sz="1600" dirty="0" smtClean="0"/>
              <a:t>talk by G. Matt tomorrow)</a:t>
            </a:r>
            <a:endParaRPr lang="en-US" sz="1600" dirty="0"/>
          </a:p>
        </p:txBody>
      </p:sp>
      <p:cxnSp>
        <p:nvCxnSpPr>
          <p:cNvPr id="6" name="Straight Arrow Connector 5"/>
          <p:cNvCxnSpPr>
            <a:endCxn id="14" idx="2"/>
          </p:cNvCxnSpPr>
          <p:nvPr/>
        </p:nvCxnSpPr>
        <p:spPr bwMode="auto">
          <a:xfrm flipH="1" flipV="1">
            <a:off x="2519772" y="5877272"/>
            <a:ext cx="25202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183704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Black Hole Spin: Recap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99592" y="1412776"/>
            <a:ext cx="7272808" cy="4752528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56792"/>
            <a:ext cx="6990301" cy="4464496"/>
          </a:xfrm>
          <a:prstGeom prst="rect">
            <a:avLst/>
          </a:prstGeom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426876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Complex Absorption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99592" y="1412776"/>
            <a:ext cx="7272808" cy="4752528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/>
        </p:nvPicPr>
        <p:blipFill>
          <a:blip r:embed="rId3"/>
          <a:srcRect l="-10610" r="-10610"/>
          <a:stretch>
            <a:fillRect/>
          </a:stretch>
        </p:blipFill>
        <p:spPr>
          <a:xfrm>
            <a:off x="304197" y="1553689"/>
            <a:ext cx="8444267" cy="4467599"/>
          </a:xfrm>
          <a:prstGeom prst="rect">
            <a:avLst/>
          </a:prstGeom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397814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372100" cy="990600"/>
          </a:xfrm>
        </p:spPr>
        <p:txBody>
          <a:bodyPr/>
          <a:lstStyle/>
          <a:p>
            <a:r>
              <a:rPr lang="en-US" dirty="0" smtClean="0"/>
              <a:t>NGC </a:t>
            </a:r>
            <a:r>
              <a:rPr lang="en-US" dirty="0" smtClean="0"/>
              <a:t>1365</a:t>
            </a:r>
            <a:endParaRPr lang="en-US" dirty="0"/>
          </a:p>
        </p:txBody>
      </p:sp>
      <p:sp>
        <p:nvSpPr>
          <p:cNvPr id="15" name="Date Placeholder 4"/>
          <p:cNvSpPr txBox="1">
            <a:spLocks/>
          </p:cNvSpPr>
          <p:nvPr/>
        </p:nvSpPr>
        <p:spPr bwMode="auto">
          <a:xfrm>
            <a:off x="8028384" y="6381328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399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/>
              <a:t>D. Walton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3528" y="1340768"/>
            <a:ext cx="8496944" cy="4896544"/>
          </a:xfrm>
          <a:prstGeom prst="rect">
            <a:avLst/>
          </a:prstGeom>
          <a:solidFill>
            <a:schemeClr val="accent1"/>
          </a:solidFill>
          <a:ln w="508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7" name="Picture 6" descr="F-NuSTAR_DataPlot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91629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77281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NGC 1365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80526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Risaliti</a:t>
            </a:r>
            <a:r>
              <a:rPr lang="en-US" sz="1200" dirty="0" smtClean="0">
                <a:solidFill>
                  <a:schemeClr val="bg1"/>
                </a:solidFill>
              </a:rPr>
              <a:t> et al. (2013, Nat)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152400" y="6400800"/>
            <a:ext cx="1123950" cy="323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99"/>
                </a:solidFill>
              </a:rPr>
              <a:t>XRU 2014</a:t>
            </a:r>
          </a:p>
        </p:txBody>
      </p:sp>
    </p:spTree>
    <p:extLst>
      <p:ext uri="{BB962C8B-B14F-4D97-AF65-F5344CB8AC3E}">
        <p14:creationId xmlns:p14="http://schemas.microsoft.com/office/powerpoint/2010/main" val="320039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uSTARkkmtemplate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NuSTARkkmtemplate.potx</Template>
  <TotalTime>37466</TotalTime>
  <Words>1045</Words>
  <Application>Microsoft Macintosh PowerPoint</Application>
  <PresentationFormat>On-screen Show (4:3)</PresentationFormat>
  <Paragraphs>188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NuSTARkkmtemplate</vt:lpstr>
      <vt:lpstr>NuSTAR + XMM Observations of NGC 1365: A Constant Inner Disc</vt:lpstr>
      <vt:lpstr>Black Hole Spin</vt:lpstr>
      <vt:lpstr>Measuring Black Hole Spin</vt:lpstr>
      <vt:lpstr>Relativistic Disk Reflection</vt:lpstr>
      <vt:lpstr>Relativistic Disk Reflection</vt:lpstr>
      <vt:lpstr>NuSTAR Spin Program</vt:lpstr>
      <vt:lpstr>Black Hole Spin: Recap</vt:lpstr>
      <vt:lpstr>Complex Absorption</vt:lpstr>
      <vt:lpstr>NGC 1365</vt:lpstr>
      <vt:lpstr>NGC 1365</vt:lpstr>
      <vt:lpstr>NGC 1365: NuSTAR+XMM</vt:lpstr>
      <vt:lpstr>NGC 1365: Variability</vt:lpstr>
      <vt:lpstr>NGC 1365: NuSTAR+XMM</vt:lpstr>
      <vt:lpstr>NGC 1365: NuSTAR+XMM</vt:lpstr>
      <vt:lpstr>NGC 1365: X-ray Reverberation</vt:lpstr>
      <vt:lpstr>Conclusions</vt:lpstr>
      <vt:lpstr>NGC 1365: NuSTAR+XMM</vt:lpstr>
    </vt:vector>
  </TitlesOfParts>
  <Manager/>
  <Company>Caltech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 meeting</dc:title>
  <dc:subject/>
  <dc:creator>Hiromasa Miyasaka</dc:creator>
  <cp:keywords/>
  <dc:description/>
  <cp:lastModifiedBy>Dominic Walton</cp:lastModifiedBy>
  <cp:revision>424</cp:revision>
  <cp:lastPrinted>2012-11-20T15:29:41Z</cp:lastPrinted>
  <dcterms:created xsi:type="dcterms:W3CDTF">2008-06-02T21:56:49Z</dcterms:created>
  <dcterms:modified xsi:type="dcterms:W3CDTF">2014-06-17T12:55:32Z</dcterms:modified>
  <cp:category/>
</cp:coreProperties>
</file>