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66" r:id="rId4"/>
    <p:sldId id="260" r:id="rId5"/>
    <p:sldId id="269" r:id="rId6"/>
    <p:sldId id="267" r:id="rId7"/>
    <p:sldId id="258" r:id="rId8"/>
    <p:sldId id="278" r:id="rId9"/>
    <p:sldId id="270" r:id="rId10"/>
    <p:sldId id="259" r:id="rId11"/>
    <p:sldId id="277" r:id="rId12"/>
    <p:sldId id="273" r:id="rId13"/>
    <p:sldId id="27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1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DA51F5-3F77-DB45-9C5F-A7CBB0759610}" type="datetimeFigureOut">
              <a:rPr lang="en-US" smtClean="0"/>
              <a:t>17/06/14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F6018-2D3F-B64D-868A-0ECAD0721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300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 spectrum was even 3 x lower than rest; Flux 30 x lower; NLR</a:t>
            </a:r>
            <a:r>
              <a:rPr lang="en-US" baseline="0" dirty="0" smtClean="0"/>
              <a:t> features comparable to 2002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F6018-2D3F-B64D-868A-0ECAD07219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86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r>
              <a:rPr lang="en-US" sz="1200" dirty="0" smtClean="0"/>
              <a:t>Lots of new, narrow low-</a:t>
            </a:r>
            <a:r>
              <a:rPr lang="en-US" sz="1200" dirty="0" err="1" smtClean="0"/>
              <a:t>ionisation</a:t>
            </a:r>
            <a:r>
              <a:rPr lang="en-US" sz="1200" dirty="0" smtClean="0"/>
              <a:t> lines never seen before in NGC 5548</a:t>
            </a:r>
            <a:r>
              <a:rPr lang="en-US" sz="1200" baseline="0" dirty="0" smtClean="0"/>
              <a:t> *** </a:t>
            </a:r>
            <a:r>
              <a:rPr lang="en-US" sz="1200" dirty="0" smtClean="0"/>
              <a:t>At previously known outflow velocities</a:t>
            </a:r>
          </a:p>
          <a:p>
            <a:pPr marL="0" indent="0">
              <a:buFont typeface="Arial"/>
              <a:buNone/>
            </a:pPr>
            <a:r>
              <a:rPr lang="en-US" sz="1200" dirty="0" smtClean="0"/>
              <a:t>Some are density-dependent</a:t>
            </a:r>
            <a:r>
              <a:rPr lang="en-US" sz="1200" baseline="0" dirty="0" smtClean="0"/>
              <a:t> *** </a:t>
            </a:r>
            <a:r>
              <a:rPr lang="en-US" sz="1200" dirty="0" smtClean="0">
                <a:solidFill>
                  <a:srgbClr val="FF0000"/>
                </a:solidFill>
                <a:sym typeface="Wingdings"/>
              </a:rPr>
              <a:t></a:t>
            </a:r>
            <a:r>
              <a:rPr lang="en-US" sz="1200" dirty="0" smtClean="0">
                <a:sym typeface="Wingdings"/>
              </a:rPr>
              <a:t> n=10</a:t>
            </a:r>
            <a:r>
              <a:rPr lang="en-US" sz="1200" baseline="30000" dirty="0" smtClean="0">
                <a:sym typeface="Wingdings"/>
              </a:rPr>
              <a:t>5</a:t>
            </a:r>
            <a:r>
              <a:rPr lang="en-US" sz="1200" dirty="0" smtClean="0">
                <a:sym typeface="Wingdings"/>
              </a:rPr>
              <a:t> cm</a:t>
            </a:r>
            <a:r>
              <a:rPr lang="en-US" sz="1200" baseline="30000" dirty="0" smtClean="0">
                <a:sym typeface="Wingdings"/>
              </a:rPr>
              <a:t>-3</a:t>
            </a:r>
            <a:r>
              <a:rPr lang="en-US" sz="1200" dirty="0" smtClean="0">
                <a:sym typeface="Wingdings"/>
              </a:rPr>
              <a:t>, distance 5 pc</a:t>
            </a: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F6018-2D3F-B64D-868A-0ECAD072199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42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 IV line; Narrow absorption</a:t>
            </a:r>
            <a:r>
              <a:rPr lang="en-US" baseline="0" dirty="0" smtClean="0"/>
              <a:t> lines known for &gt; 2 decades; see reduced blue wing in </a:t>
            </a:r>
            <a:r>
              <a:rPr lang="en-US" baseline="0" dirty="0" smtClean="0">
                <a:solidFill>
                  <a:srgbClr val="FF0000"/>
                </a:solidFill>
              </a:rPr>
              <a:t>all</a:t>
            </a:r>
            <a:r>
              <a:rPr lang="en-US" baseline="0" dirty="0" smtClean="0"/>
              <a:t> resonance lines (abs from ground state), but not in non-res lines like He II 1640 (=</a:t>
            </a:r>
            <a:r>
              <a:rPr lang="en-US" baseline="0" dirty="0" err="1" smtClean="0"/>
              <a:t>Halpha</a:t>
            </a:r>
            <a:r>
              <a:rPr lang="en-US" baseline="0" dirty="0" smtClean="0"/>
              <a:t> in He); EW correlates with continuum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F6018-2D3F-B64D-868A-0ECAD072199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87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1078-6511-8648-97A3-160DD1059C40}" type="datetimeFigureOut">
              <a:rPr lang="en-US" smtClean="0"/>
              <a:t>17/06/14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E27C-DF95-A64A-BE3D-827639E5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85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1078-6511-8648-97A3-160DD1059C40}" type="datetimeFigureOut">
              <a:rPr lang="en-US" smtClean="0"/>
              <a:t>17/06/14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E27C-DF95-A64A-BE3D-827639E5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7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1078-6511-8648-97A3-160DD1059C40}" type="datetimeFigureOut">
              <a:rPr lang="en-US" smtClean="0"/>
              <a:t>17/06/14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E27C-DF95-A64A-BE3D-827639E5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70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1078-6511-8648-97A3-160DD1059C40}" type="datetimeFigureOut">
              <a:rPr lang="en-US" smtClean="0"/>
              <a:t>17/06/14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E27C-DF95-A64A-BE3D-827639E5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90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1078-6511-8648-97A3-160DD1059C40}" type="datetimeFigureOut">
              <a:rPr lang="en-US" smtClean="0"/>
              <a:t>17/06/14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E27C-DF95-A64A-BE3D-827639E5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3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1078-6511-8648-97A3-160DD1059C40}" type="datetimeFigureOut">
              <a:rPr lang="en-US" smtClean="0"/>
              <a:t>17/06/14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E27C-DF95-A64A-BE3D-827639E5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10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1078-6511-8648-97A3-160DD1059C40}" type="datetimeFigureOut">
              <a:rPr lang="en-US" smtClean="0"/>
              <a:t>17/06/14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E27C-DF95-A64A-BE3D-827639E5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5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1078-6511-8648-97A3-160DD1059C40}" type="datetimeFigureOut">
              <a:rPr lang="en-US" smtClean="0"/>
              <a:t>17/06/14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E27C-DF95-A64A-BE3D-827639E5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27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1078-6511-8648-97A3-160DD1059C40}" type="datetimeFigureOut">
              <a:rPr lang="en-US" smtClean="0"/>
              <a:t>17/06/14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E27C-DF95-A64A-BE3D-827639E5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9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1078-6511-8648-97A3-160DD1059C40}" type="datetimeFigureOut">
              <a:rPr lang="en-US" smtClean="0"/>
              <a:t>17/06/14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E27C-DF95-A64A-BE3D-827639E5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07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1078-6511-8648-97A3-160DD1059C40}" type="datetimeFigureOut">
              <a:rPr lang="en-US" smtClean="0"/>
              <a:t>17/06/14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E27C-DF95-A64A-BE3D-827639E5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586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B1078-6511-8648-97A3-160DD1059C40}" type="datetimeFigureOut">
              <a:rPr lang="en-US" smtClean="0"/>
              <a:t>17/06/14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9E27C-DF95-A64A-BE3D-827639E5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48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Anatomy of the AGN in NGC 5548: Discovery of a fast and massive outflow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Jelle Kaastra</a:t>
            </a:r>
          </a:p>
          <a:p>
            <a:r>
              <a:rPr lang="en-US" dirty="0">
                <a:solidFill>
                  <a:srgbClr val="0000FF"/>
                </a:solidFill>
              </a:rPr>
              <a:t>Jerry </a:t>
            </a:r>
            <a:r>
              <a:rPr lang="en-US" dirty="0" err="1" smtClean="0">
                <a:solidFill>
                  <a:srgbClr val="0000FF"/>
                </a:solidFill>
              </a:rPr>
              <a:t>Kriss</a:t>
            </a:r>
            <a:r>
              <a:rPr lang="en-US" dirty="0" smtClean="0">
                <a:solidFill>
                  <a:srgbClr val="0000FF"/>
                </a:solidFill>
              </a:rPr>
              <a:t>, Massimo </a:t>
            </a:r>
            <a:r>
              <a:rPr lang="en-US" dirty="0" err="1" smtClean="0">
                <a:solidFill>
                  <a:srgbClr val="0000FF"/>
                </a:solidFill>
              </a:rPr>
              <a:t>Cappi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Missagh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Mehdipour</a:t>
            </a:r>
            <a:r>
              <a:rPr lang="en-US" dirty="0" smtClean="0">
                <a:solidFill>
                  <a:srgbClr val="0000FF"/>
                </a:solidFill>
              </a:rPr>
              <a:t>, Pierre-Olivier </a:t>
            </a:r>
            <a:r>
              <a:rPr lang="en-US" dirty="0" err="1" smtClean="0">
                <a:solidFill>
                  <a:srgbClr val="0000FF"/>
                </a:solidFill>
              </a:rPr>
              <a:t>Petrucci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Katrien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Steenbrugge</a:t>
            </a:r>
            <a:r>
              <a:rPr lang="en-US" dirty="0" smtClean="0">
                <a:solidFill>
                  <a:srgbClr val="0000FF"/>
                </a:solidFill>
              </a:rPr>
              <a:t>, Nahum </a:t>
            </a:r>
            <a:r>
              <a:rPr lang="en-US" dirty="0" err="1" smtClean="0">
                <a:solidFill>
                  <a:srgbClr val="0000FF"/>
                </a:solidFill>
              </a:rPr>
              <a:t>Arav</a:t>
            </a:r>
            <a:r>
              <a:rPr lang="en-US" dirty="0" smtClean="0">
                <a:solidFill>
                  <a:srgbClr val="0000FF"/>
                </a:solidFill>
              </a:rPr>
              <a:t>, Ehud Behar, </a:t>
            </a:r>
            <a:r>
              <a:rPr lang="en-US" dirty="0">
                <a:solidFill>
                  <a:srgbClr val="0000FF"/>
                </a:solidFill>
              </a:rPr>
              <a:t>Stefano </a:t>
            </a:r>
            <a:r>
              <a:rPr lang="en-US" dirty="0" smtClean="0">
                <a:solidFill>
                  <a:srgbClr val="0000FF"/>
                </a:solidFill>
              </a:rPr>
              <a:t>Bianchi, </a:t>
            </a:r>
            <a:r>
              <a:rPr lang="en-US" dirty="0" err="1" smtClean="0">
                <a:solidFill>
                  <a:srgbClr val="0000FF"/>
                </a:solidFill>
              </a:rPr>
              <a:t>Rozenn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Boissay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Graziella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Branduardi-</a:t>
            </a:r>
            <a:r>
              <a:rPr lang="en-US" dirty="0" err="1" smtClean="0">
                <a:solidFill>
                  <a:srgbClr val="0000FF"/>
                </a:solidFill>
              </a:rPr>
              <a:t>Raymont</a:t>
            </a:r>
            <a:r>
              <a:rPr lang="en-US" dirty="0" smtClean="0">
                <a:solidFill>
                  <a:srgbClr val="0000FF"/>
                </a:solidFill>
              </a:rPr>
              <a:t>, Carter Chamberlain, </a:t>
            </a:r>
            <a:r>
              <a:rPr lang="en-US" dirty="0">
                <a:solidFill>
                  <a:srgbClr val="0000FF"/>
                </a:solidFill>
              </a:rPr>
              <a:t>Elisa </a:t>
            </a:r>
            <a:r>
              <a:rPr lang="en-US" dirty="0" err="1" smtClean="0">
                <a:solidFill>
                  <a:srgbClr val="0000FF"/>
                </a:solidFill>
              </a:rPr>
              <a:t>Costantini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>
                <a:solidFill>
                  <a:srgbClr val="0000FF"/>
                </a:solidFill>
              </a:rPr>
              <a:t>Justin </a:t>
            </a:r>
            <a:r>
              <a:rPr lang="en-US" dirty="0" smtClean="0">
                <a:solidFill>
                  <a:srgbClr val="0000FF"/>
                </a:solidFill>
              </a:rPr>
              <a:t>Ely, </a:t>
            </a:r>
            <a:r>
              <a:rPr lang="en-US" dirty="0" err="1">
                <a:solidFill>
                  <a:srgbClr val="0000FF"/>
                </a:solidFill>
              </a:rPr>
              <a:t>Jacobo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Ebrero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>
                <a:solidFill>
                  <a:srgbClr val="0000FF"/>
                </a:solidFill>
              </a:rPr>
              <a:t>Laura Di </a:t>
            </a:r>
            <a:r>
              <a:rPr lang="en-US" dirty="0" err="1" smtClean="0">
                <a:solidFill>
                  <a:srgbClr val="0000FF"/>
                </a:solidFill>
              </a:rPr>
              <a:t>Gesu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>
                <a:solidFill>
                  <a:srgbClr val="0000FF"/>
                </a:solidFill>
              </a:rPr>
              <a:t>Fiona </a:t>
            </a:r>
            <a:r>
              <a:rPr lang="en-US" dirty="0" smtClean="0">
                <a:solidFill>
                  <a:srgbClr val="0000FF"/>
                </a:solidFill>
              </a:rPr>
              <a:t>Harrison, </a:t>
            </a:r>
            <a:r>
              <a:rPr lang="en-US" dirty="0" err="1">
                <a:solidFill>
                  <a:srgbClr val="0000FF"/>
                </a:solidFill>
              </a:rPr>
              <a:t>Shai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Kaspi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 err="1">
                <a:solidFill>
                  <a:srgbClr val="0000FF"/>
                </a:solidFill>
              </a:rPr>
              <a:t>Julien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Malzac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>
                <a:solidFill>
                  <a:srgbClr val="0000FF"/>
                </a:solidFill>
              </a:rPr>
              <a:t>Barbara De </a:t>
            </a:r>
            <a:r>
              <a:rPr lang="en-US" dirty="0" smtClean="0">
                <a:solidFill>
                  <a:srgbClr val="0000FF"/>
                </a:solidFill>
              </a:rPr>
              <a:t>Marco, </a:t>
            </a:r>
            <a:r>
              <a:rPr lang="en-US" dirty="0">
                <a:solidFill>
                  <a:srgbClr val="0000FF"/>
                </a:solidFill>
              </a:rPr>
              <a:t>Giorgio </a:t>
            </a:r>
            <a:r>
              <a:rPr lang="en-US" dirty="0" smtClean="0">
                <a:solidFill>
                  <a:srgbClr val="0000FF"/>
                </a:solidFill>
              </a:rPr>
              <a:t>Matt, </a:t>
            </a:r>
            <a:r>
              <a:rPr lang="en-US" dirty="0">
                <a:solidFill>
                  <a:srgbClr val="0000FF"/>
                </a:solidFill>
              </a:rPr>
              <a:t>Paul </a:t>
            </a:r>
            <a:r>
              <a:rPr lang="en-US" dirty="0" err="1" smtClean="0">
                <a:solidFill>
                  <a:srgbClr val="0000FF"/>
                </a:solidFill>
              </a:rPr>
              <a:t>Nandra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 err="1">
                <a:solidFill>
                  <a:srgbClr val="0000FF"/>
                </a:solidFill>
              </a:rPr>
              <a:t>Stéphane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Paltani</a:t>
            </a:r>
            <a:r>
              <a:rPr lang="en-US" dirty="0" smtClean="0">
                <a:solidFill>
                  <a:srgbClr val="0000FF"/>
                </a:solidFill>
              </a:rPr>
              <a:t>, Renaud Person, Brad Peterson, </a:t>
            </a:r>
            <a:r>
              <a:rPr lang="en-US" dirty="0" err="1" smtClean="0">
                <a:solidFill>
                  <a:srgbClr val="0000FF"/>
                </a:solidFill>
              </a:rPr>
              <a:t>Ciro</a:t>
            </a:r>
            <a:r>
              <a:rPr lang="en-US" dirty="0" smtClean="0">
                <a:solidFill>
                  <a:srgbClr val="0000FF"/>
                </a:solidFill>
              </a:rPr>
              <a:t> Pinto, Gabriele </a:t>
            </a:r>
            <a:r>
              <a:rPr lang="en-US" dirty="0" err="1" smtClean="0">
                <a:solidFill>
                  <a:srgbClr val="0000FF"/>
                </a:solidFill>
              </a:rPr>
              <a:t>Ponti</a:t>
            </a:r>
            <a:r>
              <a:rPr lang="en-US" dirty="0" smtClean="0">
                <a:solidFill>
                  <a:srgbClr val="0000FF"/>
                </a:solidFill>
              </a:rPr>
              <a:t>, Francisco </a:t>
            </a:r>
            <a:r>
              <a:rPr lang="en-US" dirty="0" err="1">
                <a:solidFill>
                  <a:srgbClr val="0000FF"/>
                </a:solidFill>
              </a:rPr>
              <a:t>Pozo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Nuñez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>
                <a:solidFill>
                  <a:srgbClr val="0000FF"/>
                </a:solidFill>
              </a:rPr>
              <a:t>Alessandra De </a:t>
            </a:r>
            <a:r>
              <a:rPr lang="en-US" dirty="0" smtClean="0">
                <a:solidFill>
                  <a:srgbClr val="0000FF"/>
                </a:solidFill>
              </a:rPr>
              <a:t>Rosa, </a:t>
            </a:r>
            <a:r>
              <a:rPr lang="en-US" dirty="0">
                <a:solidFill>
                  <a:srgbClr val="0000FF"/>
                </a:solidFill>
              </a:rPr>
              <a:t>Hiromi </a:t>
            </a:r>
            <a:r>
              <a:rPr lang="en-US" dirty="0" smtClean="0">
                <a:solidFill>
                  <a:srgbClr val="0000FF"/>
                </a:solidFill>
              </a:rPr>
              <a:t>Seta, </a:t>
            </a:r>
            <a:r>
              <a:rPr lang="en-US" dirty="0">
                <a:solidFill>
                  <a:srgbClr val="0000FF"/>
                </a:solidFill>
              </a:rPr>
              <a:t>Francesco </a:t>
            </a:r>
            <a:r>
              <a:rPr lang="en-US" dirty="0" err="1" smtClean="0">
                <a:solidFill>
                  <a:srgbClr val="0000FF"/>
                </a:solidFill>
              </a:rPr>
              <a:t>Ursini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Cor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de </a:t>
            </a:r>
            <a:r>
              <a:rPr lang="en-US" dirty="0" err="1" smtClean="0">
                <a:solidFill>
                  <a:srgbClr val="0000FF"/>
                </a:solidFill>
              </a:rPr>
              <a:t>Vries</a:t>
            </a:r>
            <a:r>
              <a:rPr lang="en-US" dirty="0" smtClean="0">
                <a:solidFill>
                  <a:srgbClr val="0000FF"/>
                </a:solidFill>
              </a:rPr>
              <a:t>, Dom Walton, Megan </a:t>
            </a:r>
            <a:r>
              <a:rPr lang="en-US" dirty="0" err="1">
                <a:solidFill>
                  <a:srgbClr val="0000FF"/>
                </a:solidFill>
              </a:rPr>
              <a:t>Whewell</a:t>
            </a:r>
            <a:r>
              <a:rPr lang="en-US" dirty="0">
                <a:solidFill>
                  <a:srgbClr val="0000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7842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448171" y="-716333"/>
            <a:ext cx="6247659" cy="822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766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00FF"/>
                </a:solidFill>
              </a:rPr>
              <a:t>Shielding</a:t>
            </a:r>
            <a:endParaRPr lang="en-US" sz="54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1253787fig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447" y="580865"/>
            <a:ext cx="4482353" cy="6277135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5722471" y="4347882"/>
            <a:ext cx="1748117" cy="537883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848412" y="1045882"/>
            <a:ext cx="2353235" cy="3839884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953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Importance for feedback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sz="2000" dirty="0" smtClean="0"/>
              <a:t>(Murray et al. 1995)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7400"/>
            <a:ext cx="9144000" cy="2718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652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Conclusion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New obscuring stream appears in NGC 5548</a:t>
            </a:r>
          </a:p>
          <a:p>
            <a:pPr lvl="1"/>
            <a:r>
              <a:rPr lang="en-US" dirty="0" smtClean="0"/>
              <a:t>Fast</a:t>
            </a:r>
          </a:p>
          <a:p>
            <a:pPr lvl="1"/>
            <a:r>
              <a:rPr lang="en-US" dirty="0" smtClean="0"/>
              <a:t>Clumpy</a:t>
            </a:r>
          </a:p>
          <a:p>
            <a:pPr lvl="1"/>
            <a:r>
              <a:rPr lang="en-US" dirty="0" smtClean="0"/>
              <a:t>Long-lasting</a:t>
            </a:r>
          </a:p>
          <a:p>
            <a:pPr lvl="1"/>
            <a:r>
              <a:rPr lang="en-US" dirty="0" smtClean="0"/>
              <a:t>Close to BLR</a:t>
            </a:r>
          </a:p>
          <a:p>
            <a:pPr lvl="1"/>
            <a:r>
              <a:rPr lang="en-US" dirty="0" smtClean="0"/>
              <a:t>Likely from accretion disk</a:t>
            </a:r>
          </a:p>
          <a:p>
            <a:r>
              <a:rPr lang="en-US" dirty="0" smtClean="0"/>
              <a:t>Importance: X-ray shielding process for feedback </a:t>
            </a:r>
          </a:p>
          <a:p>
            <a:r>
              <a:rPr lang="en-US" dirty="0" smtClean="0"/>
              <a:t>See also next 5 talks &amp; posters F10, F36</a:t>
            </a:r>
          </a:p>
          <a:p>
            <a:r>
              <a:rPr lang="en-US" dirty="0" smtClean="0"/>
              <a:t>Movie </a:t>
            </a:r>
          </a:p>
          <a:p>
            <a:r>
              <a:rPr lang="en-US" dirty="0" smtClean="0"/>
              <a:t>Press release &amp; paper tomorrow end </a:t>
            </a:r>
            <a:r>
              <a:rPr lang="en-US" smtClean="0"/>
              <a:t>of the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488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Why </a:t>
            </a:r>
            <a:r>
              <a:rPr lang="en-US" dirty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 campaign on NGC 5548?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AGN outflows: feedback for galaxy evolution</a:t>
            </a:r>
          </a:p>
          <a:p>
            <a:r>
              <a:rPr lang="en-US" dirty="0"/>
              <a:t>H</a:t>
            </a:r>
            <a:r>
              <a:rPr lang="en-US" dirty="0" smtClean="0"/>
              <a:t>ow do outflows work? </a:t>
            </a:r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 smtClean="0"/>
              <a:t>much mass &amp; energy</a:t>
            </a:r>
            <a:r>
              <a:rPr lang="en-US" dirty="0" smtClean="0"/>
              <a:t>?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Key quantity: distance outflow</a:t>
            </a:r>
          </a:p>
          <a:p>
            <a:r>
              <a:rPr lang="en-US" dirty="0"/>
              <a:t>O</a:t>
            </a:r>
            <a:r>
              <a:rPr lang="en-US" dirty="0" smtClean="0"/>
              <a:t>utflow response </a:t>
            </a:r>
            <a:r>
              <a:rPr lang="en-US" dirty="0" smtClean="0"/>
              <a:t>to changes </a:t>
            </a:r>
            <a:r>
              <a:rPr lang="en-US" dirty="0" smtClean="0"/>
              <a:t>L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</a:t>
            </a:r>
            <a:r>
              <a:rPr lang="en-US" dirty="0" smtClean="0">
                <a:sym typeface="Wingdings"/>
              </a:rPr>
              <a:t> distance</a:t>
            </a:r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Successful campaign </a:t>
            </a:r>
            <a:r>
              <a:rPr lang="en-US" dirty="0" smtClean="0"/>
              <a:t>on </a:t>
            </a:r>
            <a:r>
              <a:rPr lang="en-US" dirty="0" err="1" smtClean="0"/>
              <a:t>Mrk</a:t>
            </a:r>
            <a:r>
              <a:rPr lang="en-US" dirty="0" smtClean="0"/>
              <a:t> 509 in </a:t>
            </a:r>
            <a:r>
              <a:rPr lang="en-US" dirty="0" smtClean="0"/>
              <a:t>2009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Time for another target: NGC 5548</a:t>
            </a:r>
          </a:p>
          <a:p>
            <a:r>
              <a:rPr lang="en-US" dirty="0"/>
              <a:t>One of two </a:t>
            </a:r>
            <a:r>
              <a:rPr lang="en-US" dirty="0">
                <a:solidFill>
                  <a:srgbClr val="0000FF"/>
                </a:solidFill>
              </a:rPr>
              <a:t>best studied </a:t>
            </a:r>
            <a:r>
              <a:rPr lang="en-US" dirty="0" err="1"/>
              <a:t>Seyfert</a:t>
            </a:r>
            <a:r>
              <a:rPr lang="en-US" dirty="0"/>
              <a:t> 1 galaxies (2400 publications over half a century</a:t>
            </a:r>
            <a:r>
              <a:rPr lang="en-US" dirty="0" smtClean="0"/>
              <a:t>)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8462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Set-up campaign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8335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14 x 50 </a:t>
            </a:r>
            <a:r>
              <a:rPr lang="en-US" dirty="0" err="1" smtClean="0"/>
              <a:t>ks</a:t>
            </a:r>
            <a:r>
              <a:rPr lang="en-US" dirty="0" smtClean="0"/>
              <a:t> with XMM-Newton (RGS, EPIC, OM)</a:t>
            </a:r>
          </a:p>
          <a:p>
            <a:r>
              <a:rPr lang="en-US" dirty="0" smtClean="0"/>
              <a:t>6 x HST/COS</a:t>
            </a:r>
          </a:p>
          <a:p>
            <a:r>
              <a:rPr lang="en-US" dirty="0" smtClean="0"/>
              <a:t>4 x </a:t>
            </a:r>
            <a:r>
              <a:rPr lang="en-US" dirty="0" err="1" smtClean="0"/>
              <a:t>NuSTAR</a:t>
            </a:r>
            <a:endParaRPr lang="en-US" dirty="0" smtClean="0"/>
          </a:p>
          <a:p>
            <a:r>
              <a:rPr lang="en-US" dirty="0" smtClean="0"/>
              <a:t>4 x INTEGRAL</a:t>
            </a:r>
          </a:p>
          <a:p>
            <a:r>
              <a:rPr lang="en-US" dirty="0" smtClean="0"/>
              <a:t>3 x Chandra LETGS</a:t>
            </a:r>
          </a:p>
          <a:p>
            <a:r>
              <a:rPr lang="en-US" dirty="0" smtClean="0"/>
              <a:t>Daily Swift monitoring (XRT, UVOT)</a:t>
            </a:r>
          </a:p>
          <a:p>
            <a:r>
              <a:rPr lang="en-US" dirty="0" smtClean="0"/>
              <a:t>Ground-based support (Israel, Chile)</a:t>
            </a:r>
          </a:p>
          <a:p>
            <a:r>
              <a:rPr lang="en-US" dirty="0" smtClean="0"/>
              <a:t>Core June/July 2013, 2 observations ½ year later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80000"/>
            <a:ext cx="8864600" cy="17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355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Surprise: </a:t>
            </a:r>
            <a:r>
              <a:rPr lang="en-US" dirty="0">
                <a:solidFill>
                  <a:srgbClr val="0000FF"/>
                </a:solidFill>
              </a:rPr>
              <a:t>v</a:t>
            </a:r>
            <a:r>
              <a:rPr lang="en-US" dirty="0" smtClean="0">
                <a:solidFill>
                  <a:srgbClr val="0000FF"/>
                </a:solidFill>
              </a:rPr>
              <a:t>ery low soft X-ray flux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4" name="Picture 3" descr="figfit2.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78839" y="669429"/>
            <a:ext cx="5087823" cy="6584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176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00FF"/>
                </a:solidFill>
              </a:rPr>
              <a:t>Strong absorption but normal high-E flux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755350" y="216992"/>
            <a:ext cx="5994305" cy="702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002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Appearance of lowly </a:t>
            </a:r>
            <a:r>
              <a:rPr lang="en-US" dirty="0" err="1" smtClean="0">
                <a:solidFill>
                  <a:srgbClr val="0000FF"/>
                </a:solidFill>
              </a:rPr>
              <a:t>ionised</a:t>
            </a:r>
            <a:r>
              <a:rPr lang="en-US" dirty="0" smtClean="0">
                <a:solidFill>
                  <a:srgbClr val="0000FF"/>
                </a:solidFill>
              </a:rPr>
              <a:t> gas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3408" y="1324486"/>
            <a:ext cx="4327207" cy="553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04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UV </a:t>
            </a:r>
            <a:r>
              <a:rPr lang="en-US" dirty="0" smtClean="0">
                <a:solidFill>
                  <a:srgbClr val="0000FF"/>
                </a:solidFill>
              </a:rPr>
              <a:t>broad absorption lines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5707" y="1270060"/>
            <a:ext cx="3708331" cy="517781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28058" y="664884"/>
            <a:ext cx="3630708" cy="540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481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Obscuring stream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>
                <a:solidFill>
                  <a:srgbClr val="0000FF"/>
                </a:solidFill>
              </a:rPr>
              <a:t>Two components: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Main:</a:t>
            </a:r>
            <a:r>
              <a:rPr lang="en-US" dirty="0" smtClean="0"/>
              <a:t> log </a:t>
            </a:r>
            <a:r>
              <a:rPr lang="en-US" dirty="0" err="1" smtClean="0"/>
              <a:t>ξ</a:t>
            </a:r>
            <a:r>
              <a:rPr lang="en-US" dirty="0" smtClean="0"/>
              <a:t> = -1.2, N</a:t>
            </a:r>
            <a:r>
              <a:rPr lang="en-US" baseline="-25000" dirty="0" smtClean="0"/>
              <a:t>H</a:t>
            </a:r>
            <a:r>
              <a:rPr lang="en-US" dirty="0" smtClean="0"/>
              <a:t>=10</a:t>
            </a:r>
            <a:r>
              <a:rPr lang="en-US" baseline="30000" dirty="0" smtClean="0"/>
              <a:t>26</a:t>
            </a:r>
            <a:r>
              <a:rPr lang="en-US" dirty="0" smtClean="0"/>
              <a:t> m</a:t>
            </a:r>
            <a:r>
              <a:rPr lang="en-US" baseline="30000" dirty="0" smtClean="0"/>
              <a:t>-2</a:t>
            </a:r>
            <a:r>
              <a:rPr lang="en-US" dirty="0" smtClean="0"/>
              <a:t>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cov</a:t>
            </a:r>
            <a:r>
              <a:rPr lang="en-US" dirty="0" smtClean="0"/>
              <a:t>=0.86 (X-ray) and ~0.3 in UV; produces UV BAL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Second:</a:t>
            </a:r>
            <a:r>
              <a:rPr lang="en-US" dirty="0" smtClean="0"/>
              <a:t> almost neutral, </a:t>
            </a:r>
            <a:r>
              <a:rPr lang="en-US" dirty="0"/>
              <a:t>N</a:t>
            </a:r>
            <a:r>
              <a:rPr lang="en-US" baseline="-25000" dirty="0"/>
              <a:t>H</a:t>
            </a:r>
            <a:r>
              <a:rPr lang="en-US" dirty="0"/>
              <a:t>=</a:t>
            </a:r>
            <a:r>
              <a:rPr lang="en-US" dirty="0" smtClean="0"/>
              <a:t>10</a:t>
            </a:r>
            <a:r>
              <a:rPr lang="en-US" baseline="30000" dirty="0" smtClean="0"/>
              <a:t>27</a:t>
            </a:r>
            <a:r>
              <a:rPr lang="en-US" dirty="0" smtClean="0"/>
              <a:t> </a:t>
            </a:r>
            <a:r>
              <a:rPr lang="en-US" dirty="0"/>
              <a:t>m</a:t>
            </a:r>
            <a:r>
              <a:rPr lang="en-US" baseline="30000" dirty="0"/>
              <a:t>-2</a:t>
            </a:r>
            <a:r>
              <a:rPr lang="en-US" dirty="0"/>
              <a:t>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cov</a:t>
            </a:r>
            <a:r>
              <a:rPr lang="en-US" dirty="0" smtClean="0"/>
              <a:t>=0.3 </a:t>
            </a:r>
            <a:r>
              <a:rPr lang="en-US" dirty="0"/>
              <a:t>(X-ray) and </a:t>
            </a:r>
            <a:r>
              <a:rPr lang="en-US" dirty="0" smtClean="0"/>
              <a:t>&lt;0.1 </a:t>
            </a:r>
            <a:r>
              <a:rPr lang="en-US" dirty="0"/>
              <a:t>in </a:t>
            </a:r>
            <a:r>
              <a:rPr lang="en-US" dirty="0" smtClean="0"/>
              <a:t>UV</a:t>
            </a:r>
          </a:p>
          <a:p>
            <a:r>
              <a:rPr lang="en-US" dirty="0" smtClean="0"/>
              <a:t>Partial covering inner BLR, v up to 5000 km/s, inside WA </a:t>
            </a:r>
            <a:r>
              <a:rPr lang="en-US" dirty="0" smtClean="0">
                <a:sym typeface="Wingdings"/>
              </a:rPr>
              <a:t> distance few light days (~10</a:t>
            </a:r>
            <a:r>
              <a:rPr lang="en-US" baseline="30000" dirty="0" smtClean="0">
                <a:sym typeface="Wingdings"/>
              </a:rPr>
              <a:t>14</a:t>
            </a:r>
            <a:r>
              <a:rPr lang="en-US" dirty="0" smtClean="0">
                <a:sym typeface="Wingdings"/>
              </a:rPr>
              <a:t> m, 0.003 pc)</a:t>
            </a:r>
          </a:p>
          <a:p>
            <a:r>
              <a:rPr lang="en-US" dirty="0" smtClean="0">
                <a:sym typeface="Wingdings"/>
              </a:rPr>
              <a:t>Obscuration already 3 years ongoing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556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253787fig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235" y="1021949"/>
            <a:ext cx="3868649" cy="54176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What is going on?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21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3125</TotalTime>
  <Words>547</Words>
  <Application>Microsoft Macintosh PowerPoint</Application>
  <PresentationFormat>On-screen Show (4:3)</PresentationFormat>
  <Paragraphs>52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Anatomy of the AGN in NGC 5548: Discovery of a fast and massive outflow</vt:lpstr>
      <vt:lpstr>Why a campaign on NGC 5548?</vt:lpstr>
      <vt:lpstr>Set-up campaign</vt:lpstr>
      <vt:lpstr>Surprise: very low soft X-ray flux</vt:lpstr>
      <vt:lpstr>Strong absorption but normal high-E flux</vt:lpstr>
      <vt:lpstr>Appearance of lowly ionised gas</vt:lpstr>
      <vt:lpstr>UV broad absorption lines</vt:lpstr>
      <vt:lpstr>Obscuring stream</vt:lpstr>
      <vt:lpstr>What is going on?</vt:lpstr>
      <vt:lpstr>PowerPoint Presentation</vt:lpstr>
      <vt:lpstr>Shielding</vt:lpstr>
      <vt:lpstr>Importance for feedback (Murray et al. 1995)</vt:lpstr>
      <vt:lpstr>Conclusion</vt:lpstr>
    </vt:vector>
  </TitlesOfParts>
  <Company>SRON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 of the AGN in NGC 5548: Discovery of a fast and massive outflow</dc:title>
  <dc:creator>Jelle Kaastra</dc:creator>
  <cp:lastModifiedBy>Jelle Kaastra</cp:lastModifiedBy>
  <cp:revision>40</cp:revision>
  <dcterms:created xsi:type="dcterms:W3CDTF">2014-05-07T15:01:49Z</dcterms:created>
  <dcterms:modified xsi:type="dcterms:W3CDTF">2014-06-18T09:38:37Z</dcterms:modified>
</cp:coreProperties>
</file>