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1" r:id="rId4"/>
    <p:sldId id="262" r:id="rId5"/>
    <p:sldId id="267" r:id="rId6"/>
    <p:sldId id="263" r:id="rId7"/>
    <p:sldId id="268" r:id="rId8"/>
    <p:sldId id="265" r:id="rId9"/>
    <p:sldId id="269" r:id="rId10"/>
    <p:sldId id="270" r:id="rId11"/>
    <p:sldId id="257" r:id="rId12"/>
    <p:sldId id="259" r:id="rId13"/>
    <p:sldId id="271" r:id="rId14"/>
    <p:sldId id="258" r:id="rId15"/>
    <p:sldId id="272" r:id="rId1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8"/>
      <p:bold r:id="rId19"/>
    </p:embeddedFont>
    <p:embeddedFont>
      <p:font typeface="ＭＳ Ｐゴシック" panose="020B0600070205080204" pitchFamily="34" charset="-128"/>
      <p:regular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F4-1724-442B-9CDB-2BB7E6675686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9B9C0-D6E7-402E-8ADD-59F378EFB0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51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46BA5B-943B-472C-9CCA-BE62432ABD85}" type="slidenum">
              <a:rPr lang="en-US" altLang="it-IT" sz="1200"/>
              <a:pPr/>
              <a:t>8</a:t>
            </a:fld>
            <a:endParaRPr lang="en-US" altLang="it-IT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4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3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95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94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2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9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19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9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24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7AAF-605E-496D-B2C3-690D48E380FB}" type="datetimeFigureOut">
              <a:rPr lang="it-IT" smtClean="0"/>
              <a:t>17/06/2014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41EE-40B3-4603-BDDD-AB611D873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0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51520" y="755412"/>
            <a:ext cx="8206680" cy="244827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New Cosmological Distance Measure Using AGN X-Ray Variability</a:t>
            </a:r>
            <a:endParaRPr lang="it-IT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2" y="4303073"/>
            <a:ext cx="50403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03715" y="3635732"/>
            <a:ext cx="360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Stefano Bianchi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453336"/>
            <a:ext cx="88569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085582" y="6505599"/>
            <a:ext cx="497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The X-ray Universe 2014 - 17 June, 2014, Dublin, Ireland</a:t>
            </a:r>
            <a:endParaRPr lang="it-IT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75076" y="5003884"/>
            <a:ext cx="679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Fabio La Franca, Gabriele Ponti, Enzo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Branchini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Giorgio Matt</a:t>
            </a:r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5283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Calibration: The Fits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 descr="Screen Shot 2014-05-22 at 11.0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2" y="116632"/>
            <a:ext cx="4783088" cy="7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9660"/>
            <a:ext cx="3024336" cy="57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3347864" y="1124744"/>
            <a:ext cx="5616624" cy="21602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square of the </a:t>
            </a:r>
            <a:r>
              <a:rPr lang="en-US" dirty="0" err="1">
                <a:latin typeface="Comic Sans MS" panose="030F0702030302020204" pitchFamily="66" charset="0"/>
              </a:rPr>
              <a:t>virial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product, using </a:t>
            </a:r>
            <a:r>
              <a:rPr lang="en-US" dirty="0">
                <a:latin typeface="Comic Sans MS" panose="030F0702030302020204" pitchFamily="66" charset="0"/>
              </a:rPr>
              <a:t>L</a:t>
            </a:r>
            <a:r>
              <a:rPr lang="en-US" baseline="-25000" dirty="0">
                <a:latin typeface="Comic Sans MS" panose="030F0702030302020204" pitchFamily="66" charset="0"/>
              </a:rPr>
              <a:t>5100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dirty="0" smtClean="0">
                <a:latin typeface="Comic Sans MS" panose="030F0702030302020204" pitchFamily="66" charset="0"/>
              </a:rPr>
              <a:t>FWHM Hβ</a:t>
            </a:r>
            <a:r>
              <a:rPr lang="en-US" dirty="0">
                <a:latin typeface="Comic Sans MS" panose="030F0702030302020204" pitchFamily="66" charset="0"/>
              </a:rPr>
              <a:t>, is strongly correlated with the </a:t>
            </a:r>
            <a:r>
              <a:rPr lang="en-US" dirty="0" err="1" smtClean="0">
                <a:latin typeface="Comic Sans MS" panose="030F0702030302020204" pitchFamily="66" charset="0"/>
              </a:rPr>
              <a:t>rms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(N=31, r </a:t>
            </a:r>
            <a:r>
              <a:rPr lang="en-US" dirty="0">
                <a:latin typeface="Comic Sans MS" panose="030F0702030302020204" pitchFamily="66" charset="0"/>
              </a:rPr>
              <a:t>=−0.73, </a:t>
            </a:r>
            <a:r>
              <a:rPr lang="en-US" dirty="0" smtClean="0">
                <a:latin typeface="Comic Sans MS" panose="030F0702030302020204" pitchFamily="66" charset="0"/>
              </a:rPr>
              <a:t>P∼</a:t>
            </a:r>
            <a:r>
              <a:rPr lang="en-US" dirty="0">
                <a:latin typeface="Comic Sans MS" panose="030F0702030302020204" pitchFamily="66" charset="0"/>
              </a:rPr>
              <a:t>3×10</a:t>
            </a:r>
            <a:r>
              <a:rPr lang="en-US" baseline="30000" dirty="0">
                <a:latin typeface="Comic Sans MS" panose="030F0702030302020204" pitchFamily="66" charset="0"/>
              </a:rPr>
              <a:t>−</a:t>
            </a:r>
            <a:r>
              <a:rPr lang="en-US" baseline="30000" dirty="0" smtClean="0">
                <a:latin typeface="Comic Sans MS" panose="030F0702030302020204" pitchFamily="66" charset="0"/>
              </a:rPr>
              <a:t>6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observed and </a:t>
            </a:r>
            <a:r>
              <a:rPr lang="en-US" dirty="0" smtClean="0">
                <a:latin typeface="Comic Sans MS" panose="030F0702030302020204" pitchFamily="66" charset="0"/>
              </a:rPr>
              <a:t>intrinsic (subtracting </a:t>
            </a:r>
            <a:r>
              <a:rPr lang="en-US" dirty="0">
                <a:latin typeface="Comic Sans MS" panose="030F0702030302020204" pitchFamily="66" charset="0"/>
              </a:rPr>
              <a:t>in quadrature the data uncertainties) spreads are 1.12 </a:t>
            </a:r>
            <a:r>
              <a:rPr lang="en-US" dirty="0" err="1">
                <a:latin typeface="Comic Sans MS" panose="030F0702030302020204" pitchFamily="66" charset="0"/>
              </a:rPr>
              <a:t>dex</a:t>
            </a:r>
            <a:r>
              <a:rPr lang="en-US" dirty="0">
                <a:latin typeface="Comic Sans MS" panose="030F0702030302020204" pitchFamily="66" charset="0"/>
              </a:rPr>
              <a:t> and 1.00 </a:t>
            </a:r>
            <a:r>
              <a:rPr lang="en-US" dirty="0" err="1" smtClean="0">
                <a:latin typeface="Comic Sans MS" panose="030F0702030302020204" pitchFamily="66" charset="0"/>
              </a:rPr>
              <a:t>dex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347864" y="3865514"/>
            <a:ext cx="5544616" cy="2803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If the same sample is used, the linear correlation between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5100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has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spread of 1.78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while the correlation coefficient is −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0.36 (P~5x10</a:t>
            </a:r>
            <a:r>
              <a:rPr lang="en-US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-2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virial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product is significantly better correlated with the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AGN variability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than the luminosity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alone</a:t>
            </a:r>
            <a:endParaRPr lang="it-IT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5283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Calibration: The Fits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 descr="Screen Shot 2014-05-22 at 11.0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2" y="116632"/>
            <a:ext cx="4783088" cy="7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07504" y="836712"/>
            <a:ext cx="3240360" cy="5978312"/>
            <a:chOff x="2375173" y="-157163"/>
            <a:chExt cx="3597002" cy="71723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173" y="-99392"/>
              <a:ext cx="828675" cy="700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-157163"/>
              <a:ext cx="2800350" cy="717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tangolo arrotondato 8"/>
          <p:cNvSpPr/>
          <p:nvPr/>
        </p:nvSpPr>
        <p:spPr>
          <a:xfrm>
            <a:off x="3419872" y="1124744"/>
            <a:ext cx="5616624" cy="21602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Slightly better results are obtained if the intrinsic 2–10 </a:t>
            </a:r>
            <a:r>
              <a:rPr lang="en-US" dirty="0" err="1">
                <a:latin typeface="Comic Sans MS" panose="030F0702030302020204" pitchFamily="66" charset="0"/>
              </a:rPr>
              <a:t>keV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luminosity is used </a:t>
            </a:r>
            <a:r>
              <a:rPr lang="en-US" dirty="0">
                <a:latin typeface="Comic Sans MS" panose="030F0702030302020204" pitchFamily="66" charset="0"/>
              </a:rPr>
              <a:t>to compute the </a:t>
            </a:r>
            <a:r>
              <a:rPr lang="en-US" dirty="0" err="1">
                <a:latin typeface="Comic Sans MS" panose="030F0702030302020204" pitchFamily="66" charset="0"/>
              </a:rPr>
              <a:t>virial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product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(N=38, r </a:t>
            </a:r>
            <a:r>
              <a:rPr lang="en-US" dirty="0">
                <a:latin typeface="Comic Sans MS" panose="030F0702030302020204" pitchFamily="66" charset="0"/>
              </a:rPr>
              <a:t>=−</a:t>
            </a:r>
            <a:r>
              <a:rPr lang="en-US" dirty="0" smtClean="0">
                <a:latin typeface="Comic Sans MS" panose="030F0702030302020204" pitchFamily="66" charset="0"/>
              </a:rPr>
              <a:t>0.81, </a:t>
            </a:r>
            <a:r>
              <a:rPr lang="en-US" dirty="0">
                <a:latin typeface="Comic Sans MS" panose="030F0702030302020204" pitchFamily="66" charset="0"/>
              </a:rPr>
              <a:t>P∼3×10</a:t>
            </a:r>
            <a:r>
              <a:rPr lang="en-US" baseline="30000" dirty="0" smtClean="0">
                <a:latin typeface="Comic Sans MS" panose="030F0702030302020204" pitchFamily="66" charset="0"/>
              </a:rPr>
              <a:t>−10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 </a:t>
            </a:r>
            <a:r>
              <a:rPr lang="en-US" dirty="0">
                <a:latin typeface="Comic Sans MS" panose="030F0702030302020204" pitchFamily="66" charset="0"/>
              </a:rPr>
              <a:t>this case, the total and intrinsic spreads are 1.06 </a:t>
            </a:r>
            <a:r>
              <a:rPr lang="en-US" dirty="0" err="1">
                <a:latin typeface="Comic Sans MS" panose="030F0702030302020204" pitchFamily="66" charset="0"/>
              </a:rPr>
              <a:t>dex</a:t>
            </a:r>
            <a:r>
              <a:rPr lang="en-US" dirty="0">
                <a:latin typeface="Comic Sans MS" panose="030F0702030302020204" pitchFamily="66" charset="0"/>
              </a:rPr>
              <a:t> and 0.93 </a:t>
            </a:r>
            <a:r>
              <a:rPr lang="en-US" dirty="0" err="1" smtClean="0">
                <a:latin typeface="Comic Sans MS" panose="030F0702030302020204" pitchFamily="66" charset="0"/>
              </a:rPr>
              <a:t>dex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635896" y="4005064"/>
            <a:ext cx="5184576" cy="22322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Also in this case, the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virial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product is better correlated with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than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alone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is (r=−0.57 and spread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1.36)</a:t>
            </a:r>
            <a:endParaRPr lang="it-IT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5283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Calibration: The Fits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magine 6" descr="Screen Shot 2014-05-22 at 11.0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2" y="116632"/>
            <a:ext cx="4783088" cy="7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107504" y="799331"/>
            <a:ext cx="3152131" cy="6014045"/>
            <a:chOff x="107504" y="799331"/>
            <a:chExt cx="3152131" cy="601404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84866"/>
              <a:ext cx="746512" cy="583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17" y="799331"/>
              <a:ext cx="2405618" cy="601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ttangolo arrotondato 9"/>
          <p:cNvSpPr/>
          <p:nvPr/>
        </p:nvSpPr>
        <p:spPr>
          <a:xfrm>
            <a:off x="3419872" y="1124744"/>
            <a:ext cx="5616624" cy="21602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atin typeface="Comic Sans MS" panose="030F0702030302020204" pitchFamily="66" charset="0"/>
              </a:rPr>
              <a:t>If </a:t>
            </a:r>
            <a:r>
              <a:rPr lang="en-US" b="1" u="sng" dirty="0">
                <a:latin typeface="Comic Sans MS" panose="030F0702030302020204" pitchFamily="66" charset="0"/>
              </a:rPr>
              <a:t>the </a:t>
            </a:r>
            <a:r>
              <a:rPr lang="en-US" b="1" u="sng" dirty="0" err="1">
                <a:latin typeface="Comic Sans MS" panose="030F0702030302020204" pitchFamily="66" charset="0"/>
              </a:rPr>
              <a:t>virial</a:t>
            </a:r>
            <a:r>
              <a:rPr lang="en-US" b="1" u="sng" dirty="0">
                <a:latin typeface="Comic Sans MS" panose="030F0702030302020204" pitchFamily="66" charset="0"/>
              </a:rPr>
              <a:t> product is computed using L</a:t>
            </a:r>
            <a:r>
              <a:rPr lang="en-US" b="1" u="sng" baseline="-25000" dirty="0">
                <a:latin typeface="Comic Sans MS" panose="030F0702030302020204" pitchFamily="66" charset="0"/>
              </a:rPr>
              <a:t>X</a:t>
            </a:r>
            <a:r>
              <a:rPr lang="en-US" b="1" u="sng" dirty="0">
                <a:latin typeface="Comic Sans MS" panose="030F0702030302020204" pitchFamily="66" charset="0"/>
              </a:rPr>
              <a:t> and </a:t>
            </a:r>
            <a:r>
              <a:rPr lang="en-US" b="1" u="sng" dirty="0" smtClean="0">
                <a:latin typeface="Comic Sans MS" panose="030F0702030302020204" pitchFamily="66" charset="0"/>
              </a:rPr>
              <a:t>Paβ, the </a:t>
            </a:r>
            <a:r>
              <a:rPr lang="en-US" b="1" u="sng" dirty="0">
                <a:latin typeface="Comic Sans MS" panose="030F0702030302020204" pitchFamily="66" charset="0"/>
              </a:rPr>
              <a:t>spreads considerably decrease</a:t>
            </a:r>
            <a:r>
              <a:rPr lang="en-US" dirty="0">
                <a:latin typeface="Comic Sans MS" panose="030F0702030302020204" pitchFamily="66" charset="0"/>
              </a:rPr>
              <a:t> down to 0.71 </a:t>
            </a:r>
            <a:r>
              <a:rPr lang="en-US" dirty="0" err="1">
                <a:latin typeface="Comic Sans MS" panose="030F0702030302020204" pitchFamily="66" charset="0"/>
              </a:rPr>
              <a:t>dex</a:t>
            </a:r>
            <a:r>
              <a:rPr lang="en-US" dirty="0">
                <a:latin typeface="Comic Sans MS" panose="030F0702030302020204" pitchFamily="66" charset="0"/>
              </a:rPr>
              <a:t> (total) and 0.56 </a:t>
            </a:r>
            <a:r>
              <a:rPr lang="en-US" dirty="0" err="1">
                <a:latin typeface="Comic Sans MS" panose="030F0702030302020204" pitchFamily="66" charset="0"/>
              </a:rPr>
              <a:t>dex</a:t>
            </a:r>
            <a:r>
              <a:rPr lang="en-US" dirty="0">
                <a:latin typeface="Comic Sans MS" panose="030F0702030302020204" pitchFamily="66" charset="0"/>
              </a:rPr>
              <a:t> (intrinsic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(N=18, r </a:t>
            </a:r>
            <a:r>
              <a:rPr lang="en-US" dirty="0">
                <a:latin typeface="Comic Sans MS" panose="030F0702030302020204" pitchFamily="66" charset="0"/>
              </a:rPr>
              <a:t>=−</a:t>
            </a:r>
            <a:r>
              <a:rPr lang="en-US" dirty="0" smtClean="0">
                <a:latin typeface="Comic Sans MS" panose="030F0702030302020204" pitchFamily="66" charset="0"/>
              </a:rPr>
              <a:t>0.82, P~3×10</a:t>
            </a:r>
            <a:r>
              <a:rPr lang="en-US" baseline="30000" dirty="0">
                <a:latin typeface="Comic Sans MS" panose="030F0702030302020204" pitchFamily="66" charset="0"/>
              </a:rPr>
              <a:t>−</a:t>
            </a:r>
            <a:r>
              <a:rPr lang="en-US" baseline="30000" dirty="0" smtClean="0">
                <a:latin typeface="Comic Sans MS" panose="030F0702030302020204" pitchFamily="66" charset="0"/>
              </a:rPr>
              <a:t>5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491880" y="4005064"/>
            <a:ext cx="5328592" cy="22322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correlation between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only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has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instead a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less significant coefficient r =−0.63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(P~4×10</a:t>
            </a:r>
            <a:r>
              <a:rPr 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−3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 and a larger spread of 1.33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endParaRPr lang="it-IT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539552" y="260648"/>
            <a:ext cx="8136904" cy="12961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fits described above show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highly significant relationships exist between the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virial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products and the AGN X-ray flux variability.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These relationships allow us to predict the AGN 2–10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keV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luminosities</a:t>
            </a:r>
            <a:endParaRPr lang="it-IT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07967" y="2420888"/>
            <a:ext cx="9000537" cy="4104456"/>
            <a:chOff x="107967" y="2420888"/>
            <a:chExt cx="9000537" cy="41044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7" y="2420888"/>
              <a:ext cx="9000537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1187624" y="6165304"/>
              <a:ext cx="172819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Comic Sans MS" panose="030F0702030302020204" pitchFamily="66" charset="0"/>
                </a:rPr>
                <a:t>Landt</a:t>
              </a:r>
              <a:r>
                <a:rPr lang="en-US" sz="1400" dirty="0" smtClean="0">
                  <a:latin typeface="Comic Sans MS" panose="030F0702030302020204" pitchFamily="66" charset="0"/>
                </a:rPr>
                <a:t> et al. 2008</a:t>
              </a:r>
              <a:endParaRPr lang="it-IT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ttangolo arrotondato 4"/>
          <p:cNvSpPr/>
          <p:nvPr/>
        </p:nvSpPr>
        <p:spPr>
          <a:xfrm>
            <a:off x="3851920" y="2060848"/>
            <a:ext cx="5040560" cy="46085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The less scattered relation has a spread of 0.6–0.7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and is obtained when the Paβ line width is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used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could be either because the Paβ broad emission line, contrary to Hβ, is observed to be practically unblended with other chemical species or, as our analysis is based on a collection of data from public archives, the Paβ line widths, which come from the same project (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Landt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et al. 2008, 2013), could have therefore been measured in a more homogeneous way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0531"/>
            <a:ext cx="4634458" cy="57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4788024" y="142877"/>
            <a:ext cx="4184389" cy="32861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use this method to measure the cosmological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distances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and then the curvature of the universe, it is necessary to obtain reliable variability measures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relevant redshifts.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relations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based on the Hβ line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 the most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promising, as they can be used up to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z∼3 via NIR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spectroscopic observations (e.g.,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 the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James Webb Space Telescope)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4860032" y="3617234"/>
            <a:ext cx="4176464" cy="31961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With the proposed Athena survey, our estimator will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provide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 cosmological test independent from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SNeIa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able to detect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possible systematic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errors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larger than 0.1 mag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@z&lt;0.6. Significantly lower uncertainties can be reached by using all the data from the whole Athena lifetime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5496" y="2570771"/>
            <a:ext cx="2520280" cy="1728192"/>
            <a:chOff x="107504" y="2468908"/>
            <a:chExt cx="2520280" cy="1932200"/>
          </a:xfrm>
        </p:grpSpPr>
        <p:sp>
          <p:nvSpPr>
            <p:cNvPr id="4" name="Elaborazione alternativa 3"/>
            <p:cNvSpPr/>
            <p:nvPr/>
          </p:nvSpPr>
          <p:spPr>
            <a:xfrm>
              <a:off x="107504" y="3501008"/>
              <a:ext cx="2520280" cy="900100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omic Sans MS" panose="030F0702030302020204" pitchFamily="66" charset="0"/>
                </a:rPr>
                <a:t>Our </a:t>
              </a:r>
              <a:r>
                <a:rPr lang="en-US" sz="1600" dirty="0" smtClean="0">
                  <a:latin typeface="Comic Sans MS" panose="030F0702030302020204" pitchFamily="66" charset="0"/>
                </a:rPr>
                <a:t>XMM measures</a:t>
              </a:r>
              <a:r>
                <a:rPr lang="en-US" sz="1600" dirty="0">
                  <a:latin typeface="Comic Sans MS" panose="030F0702030302020204" pitchFamily="66" charset="0"/>
                </a:rPr>
                <a:t>, using LX and Paβ</a:t>
              </a:r>
              <a:endParaRPr lang="it-IT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Freccia in su 4"/>
            <p:cNvSpPr/>
            <p:nvPr/>
          </p:nvSpPr>
          <p:spPr>
            <a:xfrm rot="20254731">
              <a:off x="1474849" y="2468908"/>
              <a:ext cx="288032" cy="1152128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07504" y="1422488"/>
            <a:ext cx="4634458" cy="4184001"/>
            <a:chOff x="107504" y="1128589"/>
            <a:chExt cx="4634458" cy="4184001"/>
          </a:xfrm>
        </p:grpSpPr>
        <p:sp>
          <p:nvSpPr>
            <p:cNvPr id="9" name="Elaborazione alternativa 8"/>
            <p:cNvSpPr/>
            <p:nvPr/>
          </p:nvSpPr>
          <p:spPr>
            <a:xfrm>
              <a:off x="107504" y="4097052"/>
              <a:ext cx="4634458" cy="1215538"/>
            </a:xfrm>
            <a:prstGeom prst="flowChartAlternateProces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mic Sans MS" panose="030F0702030302020204" pitchFamily="66" charset="0"/>
                </a:rPr>
                <a:t>ATHENA survey (10 </a:t>
              </a:r>
              <a:r>
                <a:rPr lang="en-US" sz="1600" dirty="0" err="1" smtClean="0">
                  <a:latin typeface="Comic Sans MS" panose="030F0702030302020204" pitchFamily="66" charset="0"/>
                </a:rPr>
                <a:t>Ms</a:t>
              </a:r>
              <a:r>
                <a:rPr lang="en-US" sz="1600" dirty="0" smtClean="0">
                  <a:latin typeface="Comic Sans MS" panose="030F0702030302020204" pitchFamily="66" charset="0"/>
                </a:rPr>
                <a:t>, 250 deg</a:t>
              </a:r>
              <a:r>
                <a:rPr lang="en-US" sz="1600" baseline="30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dirty="0" smtClean="0">
                  <a:latin typeface="Comic Sans MS" panose="030F0702030302020204" pitchFamily="66" charset="0"/>
                </a:rPr>
                <a:t>): D</a:t>
              </a:r>
              <a:r>
                <a:rPr lang="en-US" sz="1600" baseline="-25000" dirty="0" smtClean="0">
                  <a:latin typeface="Comic Sans MS" panose="030F0702030302020204" pitchFamily="66" charset="0"/>
                </a:rPr>
                <a:t>L</a:t>
              </a:r>
              <a:r>
                <a:rPr lang="en-US" sz="1600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dirty="0">
                  <a:latin typeface="Comic Sans MS" panose="030F0702030302020204" pitchFamily="66" charset="0"/>
                </a:rPr>
                <a:t>could be measured with a 0.02 </a:t>
              </a:r>
              <a:r>
                <a:rPr lang="en-US" sz="1600" dirty="0" err="1">
                  <a:latin typeface="Comic Sans MS" panose="030F0702030302020204" pitchFamily="66" charset="0"/>
                </a:rPr>
                <a:t>dex</a:t>
              </a:r>
              <a:r>
                <a:rPr lang="en-US" sz="1600" dirty="0">
                  <a:latin typeface="Comic Sans MS" panose="030F0702030302020204" pitchFamily="66" charset="0"/>
                </a:rPr>
                <a:t> uncertainty </a:t>
              </a:r>
              <a:r>
                <a:rPr lang="en-US" sz="1600" dirty="0" smtClean="0">
                  <a:latin typeface="Comic Sans MS" panose="030F0702030302020204" pitchFamily="66" charset="0"/>
                </a:rPr>
                <a:t>@z&lt;0.6 </a:t>
              </a:r>
              <a:r>
                <a:rPr lang="en-US" sz="1600" dirty="0">
                  <a:latin typeface="Comic Sans MS" panose="030F0702030302020204" pitchFamily="66" charset="0"/>
                </a:rPr>
                <a:t>and with a 0.06 </a:t>
              </a:r>
              <a:r>
                <a:rPr lang="en-US" sz="1600" dirty="0" err="1">
                  <a:latin typeface="Comic Sans MS" panose="030F0702030302020204" pitchFamily="66" charset="0"/>
                </a:rPr>
                <a:t>dex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  <a:r>
                <a:rPr lang="en-US" sz="1600" dirty="0" smtClean="0">
                  <a:latin typeface="Comic Sans MS" panose="030F0702030302020204" pitchFamily="66" charset="0"/>
                </a:rPr>
                <a:t>uncertainty @0.6&lt;z&lt;0.9</a:t>
              </a:r>
              <a:endParaRPr lang="it-IT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Freccia in su 9"/>
            <p:cNvSpPr/>
            <p:nvPr/>
          </p:nvSpPr>
          <p:spPr>
            <a:xfrm rot="19547984">
              <a:off x="2898018" y="1128589"/>
              <a:ext cx="288032" cy="343103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525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34458" cy="57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971600" y="44624"/>
            <a:ext cx="7848872" cy="27363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 order to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further exploit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our proposed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-based AGN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luminosity indicator at higher redshifts to constrain the universe geometry,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dedicated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X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-ray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elescope with a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∼2deg</a:t>
            </a:r>
            <a:r>
              <a:rPr lang="en-US" b="1" u="sng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large field of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view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could be used. With a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40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Ms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long program, it would be possible to measure D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with less than 0.003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(0.015 mag) uncertainties at a redshift below 1.2 and an uncertainty of less than 0.02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(0.1 mag) in the redshift range 1.2 &lt;z &lt; 1.6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813970" y="3212976"/>
            <a:ext cx="4150518" cy="23762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conclude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that our estimator has the prospect to become a cosmological probe even more sensitive than current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SNeIa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if applied to AGN samples as large as that of a hypothetical future survey carried out with a dedicated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mission</a:t>
            </a:r>
            <a:endParaRPr lang="it-IT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1151620" y="6093296"/>
            <a:ext cx="684076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More </a:t>
            </a:r>
            <a:r>
              <a:rPr lang="it-IT" b="1" dirty="0" err="1" smtClean="0">
                <a:latin typeface="Comic Sans MS" panose="030F0702030302020204" pitchFamily="66" charset="0"/>
              </a:rPr>
              <a:t>details</a:t>
            </a:r>
            <a:r>
              <a:rPr lang="it-IT" b="1" dirty="0" smtClean="0">
                <a:latin typeface="Comic Sans MS" panose="030F0702030302020204" pitchFamily="66" charset="0"/>
              </a:rPr>
              <a:t> in La Franca et al., 2014, </a:t>
            </a:r>
            <a:r>
              <a:rPr lang="it-IT" b="1" dirty="0" err="1" smtClean="0">
                <a:latin typeface="Comic Sans MS" panose="030F0702030302020204" pitchFamily="66" charset="0"/>
              </a:rPr>
              <a:t>ApJ</a:t>
            </a:r>
            <a:r>
              <a:rPr lang="it-IT" b="1" dirty="0" smtClean="0">
                <a:latin typeface="Comic Sans MS" panose="030F0702030302020204" pitchFamily="66" charset="0"/>
              </a:rPr>
              <a:t>, 787, 12L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" y="44624"/>
            <a:ext cx="5353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2791"/>
            <a:ext cx="4991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5580112" y="116632"/>
            <a:ext cx="3384376" cy="21602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One of the most important results of observational cosmology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is the discovery of the accelerating expansion of the universe, using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SNeIa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as standard candles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627662" y="2348880"/>
            <a:ext cx="3264818" cy="13681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However, the use of </a:t>
            </a:r>
            <a:r>
              <a:rPr lang="en-US" dirty="0" err="1">
                <a:latin typeface="Comic Sans MS" panose="030F0702030302020204" pitchFamily="66" charset="0"/>
              </a:rPr>
              <a:t>SNeIa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is difficult beyond z ∼ 1 and limited up to z ∼ 2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2008" y="5085184"/>
            <a:ext cx="3923928" cy="16561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Given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their high luminosities,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have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been several studies on the use of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AGN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as standard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candles</a:t>
            </a:r>
            <a:endParaRPr lang="it-IT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/>
          </p:cNvSpPr>
          <p:nvPr/>
        </p:nvSpPr>
        <p:spPr bwMode="auto">
          <a:xfrm>
            <a:off x="914400" y="1066800"/>
            <a:ext cx="731361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zh-CN" sz="2000">
              <a:ea typeface="方正舒体" pitchFamily="2" charset="-12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504056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Virial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BH Masses: From Reverberation Mapping to Single-Epoch Methods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07" y="1970150"/>
            <a:ext cx="20970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179512" y="620688"/>
            <a:ext cx="8784976" cy="10801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BLR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AGN is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powered by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photoionization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from the central source. RM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lags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provide an estimate of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its size.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If we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assume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that the BLR is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virialized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dominated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by the gravitational field of the central BH, then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BH mass is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23528" y="1926124"/>
            <a:ext cx="3464399" cy="646331"/>
            <a:chOff x="323528" y="1926124"/>
            <a:chExt cx="3464399" cy="646331"/>
          </a:xfrm>
        </p:grpSpPr>
        <p:cxnSp>
          <p:nvCxnSpPr>
            <p:cNvPr id="8" name="Connettore 2 7"/>
            <p:cNvCxnSpPr/>
            <p:nvPr/>
          </p:nvCxnSpPr>
          <p:spPr>
            <a:xfrm flipH="1" flipV="1">
              <a:off x="1771703" y="2232158"/>
              <a:ext cx="2016224" cy="180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323528" y="1926124"/>
              <a:ext cx="1495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Geometrical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Factor</a:t>
              </a:r>
              <a:endParaRPr lang="it-IT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508007" y="1916832"/>
            <a:ext cx="4424636" cy="369332"/>
            <a:chOff x="4508007" y="1916832"/>
            <a:chExt cx="4424636" cy="369332"/>
          </a:xfrm>
        </p:grpSpPr>
        <p:cxnSp>
          <p:nvCxnSpPr>
            <p:cNvPr id="14" name="Connettore 2 13"/>
            <p:cNvCxnSpPr/>
            <p:nvPr/>
          </p:nvCxnSpPr>
          <p:spPr>
            <a:xfrm flipV="1">
              <a:off x="4508007" y="2070140"/>
              <a:ext cx="1800200" cy="720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6308207" y="1916832"/>
              <a:ext cx="2624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BLR Velocity (FWHM)</a:t>
              </a:r>
              <a:endParaRPr lang="it-IT" b="1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4724031" y="2358172"/>
            <a:ext cx="4029076" cy="570577"/>
            <a:chOff x="4724031" y="2358172"/>
            <a:chExt cx="4029076" cy="570577"/>
          </a:xfrm>
        </p:grpSpPr>
        <p:cxnSp>
          <p:nvCxnSpPr>
            <p:cNvPr id="17" name="Connettore 2 16"/>
            <p:cNvCxnSpPr/>
            <p:nvPr/>
          </p:nvCxnSpPr>
          <p:spPr>
            <a:xfrm>
              <a:off x="4724031" y="2358172"/>
              <a:ext cx="1440160" cy="38591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6308207" y="2559417"/>
              <a:ext cx="24449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latin typeface="Comic Sans MS" panose="030F0702030302020204" pitchFamily="66" charset="0"/>
                </a:rPr>
                <a:t>BLR Radius (RM lag)</a:t>
              </a:r>
              <a:endParaRPr lang="it-IT" b="1" dirty="0">
                <a:solidFill>
                  <a:srgbClr val="92D0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ttangolo arrotondato 17"/>
          <p:cNvSpPr/>
          <p:nvPr/>
        </p:nvSpPr>
        <p:spPr>
          <a:xfrm>
            <a:off x="4211960" y="3106043"/>
            <a:ext cx="4824536" cy="21231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RM </a:t>
            </a:r>
            <a:r>
              <a:rPr lang="en-US" dirty="0">
                <a:latin typeface="Comic Sans MS" panose="030F0702030302020204" pitchFamily="66" charset="0"/>
              </a:rPr>
              <a:t>observations </a:t>
            </a:r>
            <a:r>
              <a:rPr lang="en-US" dirty="0" smtClean="0">
                <a:latin typeface="Comic Sans MS" panose="030F0702030302020204" pitchFamily="66" charset="0"/>
              </a:rPr>
              <a:t>found </a:t>
            </a:r>
            <a:r>
              <a:rPr lang="en-US" dirty="0">
                <a:latin typeface="Comic Sans MS" panose="030F0702030302020204" pitchFamily="66" charset="0"/>
              </a:rPr>
              <a:t>a tight correlation between the </a:t>
            </a:r>
            <a:r>
              <a:rPr lang="en-US" dirty="0" smtClean="0">
                <a:latin typeface="Comic Sans MS" panose="030F0702030302020204" pitchFamily="66" charset="0"/>
              </a:rPr>
              <a:t>BLR </a:t>
            </a:r>
            <a:r>
              <a:rPr lang="en-US" dirty="0">
                <a:latin typeface="Comic Sans MS" panose="030F0702030302020204" pitchFamily="66" charset="0"/>
              </a:rPr>
              <a:t>size and the </a:t>
            </a:r>
            <a:r>
              <a:rPr lang="en-US" dirty="0" smtClean="0">
                <a:latin typeface="Comic Sans MS" panose="030F0702030302020204" pitchFamily="66" charset="0"/>
              </a:rPr>
              <a:t>optical </a:t>
            </a:r>
            <a:r>
              <a:rPr lang="en-US" dirty="0">
                <a:latin typeface="Comic Sans MS" panose="030F0702030302020204" pitchFamily="66" charset="0"/>
              </a:rPr>
              <a:t>continuum </a:t>
            </a:r>
            <a:r>
              <a:rPr lang="en-US" dirty="0" smtClean="0">
                <a:latin typeface="Comic Sans MS" panose="030F0702030302020204" pitchFamily="66" charset="0"/>
              </a:rPr>
              <a:t>luminosity. A </a:t>
            </a:r>
            <a:r>
              <a:rPr lang="en-US" dirty="0">
                <a:latin typeface="Comic Sans MS" panose="030F0702030302020204" pitchFamily="66" charset="0"/>
              </a:rPr>
              <a:t>slope of alpha = 0.5 </a:t>
            </a:r>
            <a:r>
              <a:rPr lang="en-US" dirty="0" smtClean="0">
                <a:latin typeface="Comic Sans MS" panose="030F0702030302020204" pitchFamily="66" charset="0"/>
              </a:rPr>
              <a:t>is found, as </a:t>
            </a:r>
            <a:r>
              <a:rPr lang="en-US" dirty="0">
                <a:latin typeface="Comic Sans MS" panose="030F0702030302020204" pitchFamily="66" charset="0"/>
              </a:rPr>
              <a:t>expected, if U and the electron density are more or less </a:t>
            </a:r>
            <a:r>
              <a:rPr lang="en-US" dirty="0" smtClean="0">
                <a:latin typeface="Comic Sans MS" panose="030F0702030302020204" pitchFamily="66" charset="0"/>
              </a:rPr>
              <a:t>constant, and/or </a:t>
            </a:r>
            <a:r>
              <a:rPr lang="en-US" dirty="0">
                <a:latin typeface="Comic Sans MS" panose="030F0702030302020204" pitchFamily="66" charset="0"/>
              </a:rPr>
              <a:t>if the BLR size is set by dust </a:t>
            </a:r>
            <a:r>
              <a:rPr lang="en-US" dirty="0" smtClean="0">
                <a:latin typeface="Comic Sans MS" panose="030F0702030302020204" pitchFamily="66" charset="0"/>
              </a:rPr>
              <a:t>sublimation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4211960" y="5301208"/>
            <a:ext cx="4824536" cy="14351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was suggested to use the </a:t>
            </a:r>
            <a:r>
              <a:rPr lang="en-US" i="1" dirty="0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- </a:t>
            </a:r>
            <a:r>
              <a:rPr lang="en-US" i="1" dirty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relation (~0.15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as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an absolute luminosity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indicator,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although RM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very time consuming and still limited to local AGN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07504" y="2957575"/>
            <a:ext cx="3964175" cy="3778805"/>
            <a:chOff x="107504" y="2957575"/>
            <a:chExt cx="3964175" cy="377880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094832"/>
              <a:ext cx="3964175" cy="364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ttangolo 20"/>
            <p:cNvSpPr/>
            <p:nvPr/>
          </p:nvSpPr>
          <p:spPr>
            <a:xfrm>
              <a:off x="251520" y="2957575"/>
              <a:ext cx="1656184" cy="3274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Comic Sans MS" panose="030F0702030302020204" pitchFamily="66" charset="0"/>
                </a:rPr>
                <a:t>Bentz</a:t>
              </a:r>
              <a:r>
                <a:rPr lang="en-US" sz="1400" dirty="0" smtClean="0">
                  <a:latin typeface="Comic Sans MS" panose="030F0702030302020204" pitchFamily="66" charset="0"/>
                </a:rPr>
                <a:t> et al. 2009</a:t>
              </a:r>
              <a:endParaRPr lang="it-IT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8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504056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Virial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BH Masses: From Reverberation Mapping to Single-Epoch Methods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107504" y="548680"/>
            <a:ext cx="8928992" cy="17281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observed R-L relation provides a much less expensive way to estimate the size of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BLR, allowing a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single-epoch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virial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BH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mass </a:t>
            </a:r>
            <a:r>
              <a:rPr 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estimator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from the same spectrum, one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estimates the BLR size from the measured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luminosity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using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R-L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relation, and the width of the broad emission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line (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typically, Hβ or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MgII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2798Å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or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CIV 1459Å). The derived BH masses have uncertainties ~0.5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472608" cy="63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323528" y="3356992"/>
            <a:ext cx="8712968" cy="3404171"/>
            <a:chOff x="323528" y="3356992"/>
            <a:chExt cx="8712968" cy="3404171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323528" y="3356992"/>
              <a:ext cx="8424862" cy="3404171"/>
              <a:chOff x="249" y="2341"/>
              <a:chExt cx="5307" cy="1918"/>
            </a:xfrm>
          </p:grpSpPr>
          <p:sp>
            <p:nvSpPr>
              <p:cNvPr id="4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249" y="2341"/>
                <a:ext cx="5307" cy="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8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2341"/>
                <a:ext cx="5312" cy="1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ttangolo 6"/>
            <p:cNvSpPr/>
            <p:nvPr/>
          </p:nvSpPr>
          <p:spPr>
            <a:xfrm rot="5400000">
              <a:off x="7956376" y="5058730"/>
              <a:ext cx="180020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omic Sans MS" panose="030F0702030302020204" pitchFamily="66" charset="0"/>
                </a:rPr>
                <a:t>Shen &amp; Liu 2012</a:t>
              </a:r>
              <a:endParaRPr lang="it-IT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8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53285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BH Mass and X-ray Variability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23528" y="620688"/>
            <a:ext cx="8640960" cy="15121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AGN X-ray PSDs are generally well modeled by two power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laws, P(</a:t>
            </a:r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ν</a:t>
            </a:r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∝ 1/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ν</a:t>
            </a:r>
            <a:r>
              <a:rPr lang="en-US" baseline="30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, where the PSD slope is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n∼1 down to a break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frequency,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ν</a:t>
            </a:r>
            <a:r>
              <a:rPr lang="en-US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, that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scales primarily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with M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BH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, and then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steepens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n∼2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at larger frequencies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5496" y="2348880"/>
            <a:ext cx="5413284" cy="4464495"/>
            <a:chOff x="35496" y="2348880"/>
            <a:chExt cx="5413284" cy="4464495"/>
          </a:xfrm>
        </p:grpSpPr>
        <p:grpSp>
          <p:nvGrpSpPr>
            <p:cNvPr id="4" name="Gruppo 3"/>
            <p:cNvGrpSpPr/>
            <p:nvPr/>
          </p:nvGrpSpPr>
          <p:grpSpPr>
            <a:xfrm>
              <a:off x="264204" y="2348880"/>
              <a:ext cx="5184576" cy="4353402"/>
              <a:chOff x="1331640" y="188640"/>
              <a:chExt cx="6284913" cy="502920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188640"/>
                <a:ext cx="6284913" cy="502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2728889" y="4098651"/>
                <a:ext cx="89319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smtClean="0">
                    <a:latin typeface="Times" charset="0"/>
                    <a:ea typeface="ＭＳ Ｐゴシック" charset="0"/>
                  </a:rPr>
                  <a:t>10</a:t>
                </a:r>
                <a:r>
                  <a:rPr lang="en-US" baseline="30000" dirty="0" smtClean="0">
                    <a:latin typeface="Times" charset="0"/>
                    <a:ea typeface="ＭＳ Ｐゴシック" charset="0"/>
                  </a:rPr>
                  <a:t>8</a:t>
                </a:r>
                <a:r>
                  <a:rPr lang="en-US" dirty="0" smtClean="0">
                    <a:latin typeface="Times" charset="0"/>
                    <a:ea typeface="ＭＳ Ｐゴシック" charset="0"/>
                  </a:rPr>
                  <a:t> </a:t>
                </a:r>
                <a:r>
                  <a:rPr lang="en-US" dirty="0">
                    <a:latin typeface="Times" charset="0"/>
                    <a:ea typeface="ＭＳ Ｐゴシック" charset="0"/>
                  </a:rPr>
                  <a:t>M</a:t>
                </a:r>
                <a:r>
                  <a:rPr lang="en-US" baseline="-25000" dirty="0">
                    <a:latin typeface="Times" charset="0"/>
                    <a:ea typeface="ＭＳ Ｐゴシック" charset="0"/>
                    <a:sym typeface="Wingdings" charset="0"/>
                  </a:rPr>
                  <a:t></a:t>
                </a:r>
                <a:endParaRPr lang="en-US" dirty="0"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4489471" y="4293096"/>
                <a:ext cx="89319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smtClean="0">
                    <a:latin typeface="Times" charset="0"/>
                    <a:ea typeface="ＭＳ Ｐゴシック" charset="0"/>
                  </a:rPr>
                  <a:t>10</a:t>
                </a:r>
                <a:r>
                  <a:rPr lang="en-US" baseline="30000" dirty="0" smtClean="0">
                    <a:latin typeface="Times" charset="0"/>
                    <a:ea typeface="ＭＳ Ｐゴシック" charset="0"/>
                  </a:rPr>
                  <a:t>7</a:t>
                </a:r>
                <a:r>
                  <a:rPr lang="en-US" dirty="0" smtClean="0">
                    <a:latin typeface="Times" charset="0"/>
                    <a:ea typeface="ＭＳ Ｐゴシック" charset="0"/>
                  </a:rPr>
                  <a:t> </a:t>
                </a:r>
                <a:r>
                  <a:rPr lang="en-US" dirty="0">
                    <a:latin typeface="Times" charset="0"/>
                    <a:ea typeface="ＭＳ Ｐゴシック" charset="0"/>
                  </a:rPr>
                  <a:t>M</a:t>
                </a:r>
                <a:r>
                  <a:rPr lang="en-US" baseline="-25000" dirty="0">
                    <a:latin typeface="Times" charset="0"/>
                    <a:ea typeface="ＭＳ Ｐゴシック" charset="0"/>
                    <a:sym typeface="Wingdings" charset="0"/>
                  </a:rPr>
                  <a:t></a:t>
                </a:r>
                <a:endParaRPr lang="en-US" dirty="0"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" name="Text Box 13"/>
              <p:cNvSpPr txBox="1">
                <a:spLocks noChangeArrowheads="1"/>
              </p:cNvSpPr>
              <p:nvPr/>
            </p:nvSpPr>
            <p:spPr bwMode="auto">
              <a:xfrm>
                <a:off x="5796136" y="1340768"/>
                <a:ext cx="111918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Times" charset="0"/>
                    <a:ea typeface="ＭＳ Ｐゴシック" charset="0"/>
                  </a:rPr>
                  <a:t>10</a:t>
                </a:r>
                <a:r>
                  <a:rPr lang="en-US" baseline="30000" dirty="0">
                    <a:latin typeface="Times" charset="0"/>
                    <a:ea typeface="ＭＳ Ｐゴシック" charset="0"/>
                  </a:rPr>
                  <a:t>6</a:t>
                </a:r>
                <a:r>
                  <a:rPr lang="en-US" dirty="0">
                    <a:latin typeface="Times" charset="0"/>
                    <a:ea typeface="ＭＳ Ｐゴシック" charset="0"/>
                  </a:rPr>
                  <a:t> M</a:t>
                </a:r>
                <a:r>
                  <a:rPr lang="en-US" baseline="-25000" dirty="0">
                    <a:latin typeface="Times" charset="0"/>
                    <a:ea typeface="ＭＳ Ｐゴシック" charset="0"/>
                    <a:sym typeface="Wingdings" charset="0"/>
                  </a:rPr>
                  <a:t></a:t>
                </a:r>
                <a:endParaRPr lang="en-US" dirty="0"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10" name="Rettangolo 9"/>
            <p:cNvSpPr/>
            <p:nvPr/>
          </p:nvSpPr>
          <p:spPr>
            <a:xfrm rot="16200000">
              <a:off x="-656336" y="5833512"/>
              <a:ext cx="167169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Comic Sans MS" panose="030F0702030302020204" pitchFamily="66" charset="0"/>
                </a:rPr>
                <a:t>Uttley</a:t>
              </a:r>
              <a:r>
                <a:rPr lang="en-US" sz="1200" dirty="0" smtClean="0">
                  <a:latin typeface="Comic Sans MS" panose="030F0702030302020204" pitchFamily="66" charset="0"/>
                </a:rPr>
                <a:t> et al. 2005</a:t>
              </a:r>
              <a:endParaRPr lang="it-IT" sz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Rettangolo arrotondato 10"/>
          <p:cNvSpPr/>
          <p:nvPr/>
        </p:nvSpPr>
        <p:spPr>
          <a:xfrm>
            <a:off x="5508104" y="5301208"/>
            <a:ext cx="3528392" cy="14010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break frequency scale with M</a:t>
            </a:r>
            <a:r>
              <a:rPr lang="en-US" baseline="-25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all accreting BHs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937100" y="2243529"/>
            <a:ext cx="4009628" cy="2913663"/>
            <a:chOff x="4937100" y="2243529"/>
            <a:chExt cx="4009628" cy="2913663"/>
          </a:xfrm>
        </p:grpSpPr>
        <p:grpSp>
          <p:nvGrpSpPr>
            <p:cNvPr id="3" name="Gruppo 2"/>
            <p:cNvGrpSpPr/>
            <p:nvPr/>
          </p:nvGrpSpPr>
          <p:grpSpPr>
            <a:xfrm>
              <a:off x="4937100" y="2243529"/>
              <a:ext cx="4009628" cy="2913663"/>
              <a:chOff x="4932040" y="2243529"/>
              <a:chExt cx="4009628" cy="2913663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2243529"/>
                <a:ext cx="4009628" cy="291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5536353" y="2420888"/>
                <a:ext cx="1671695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Comic Sans MS" panose="030F0702030302020204" pitchFamily="66" charset="0"/>
                  </a:rPr>
                  <a:t>McHardy</a:t>
                </a:r>
                <a:r>
                  <a:rPr lang="en-US" sz="1200" dirty="0" smtClean="0">
                    <a:latin typeface="Comic Sans MS" panose="030F0702030302020204" pitchFamily="66" charset="0"/>
                  </a:rPr>
                  <a:t> et al. 2006</a:t>
                </a:r>
                <a:endParaRPr lang="it-IT" sz="12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" name="CasellaDiTesto 11"/>
            <p:cNvSpPr txBox="1"/>
            <p:nvPr/>
          </p:nvSpPr>
          <p:spPr>
            <a:xfrm>
              <a:off x="7884368" y="349171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omic Sans MS" panose="030F0702030302020204" pitchFamily="66" charset="0"/>
                </a:rPr>
                <a:t>AGN</a:t>
              </a:r>
              <a:endParaRPr lang="it-IT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532880" y="4013448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latin typeface="Comic Sans MS" panose="030F0702030302020204" pitchFamily="66" charset="0"/>
                </a:rPr>
                <a:t>GBHs</a:t>
              </a:r>
              <a:endParaRPr lang="it-IT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53285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BH Mass and X-ray Variability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79512" y="2774075"/>
            <a:ext cx="5292588" cy="3967293"/>
            <a:chOff x="179512" y="2774075"/>
            <a:chExt cx="5292588" cy="39672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774075"/>
              <a:ext cx="5112568" cy="396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 rot="16200000">
              <a:off x="4391980" y="4869160"/>
              <a:ext cx="180020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omic Sans MS" panose="030F0702030302020204" pitchFamily="66" charset="0"/>
                </a:rPr>
                <a:t>Kelly et al. 2013</a:t>
              </a:r>
              <a:endParaRPr lang="it-IT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Immagine 3" descr="Screen Shot 2014-05-21 at 14.1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911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107504" y="548680"/>
            <a:ext cx="8928992" cy="10801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AGN </a:t>
            </a:r>
            <a:r>
              <a:rPr lang="en-US" dirty="0">
                <a:latin typeface="Comic Sans MS" panose="030F0702030302020204" pitchFamily="66" charset="0"/>
              </a:rPr>
              <a:t>X-ray </a:t>
            </a:r>
            <a:r>
              <a:rPr lang="en-US" dirty="0" smtClean="0">
                <a:latin typeface="Comic Sans MS" panose="030F0702030302020204" pitchFamily="66" charset="0"/>
              </a:rPr>
              <a:t>PSDs are data </a:t>
            </a:r>
            <a:r>
              <a:rPr lang="en-US" dirty="0">
                <a:latin typeface="Comic Sans MS" panose="030F0702030302020204" pitchFamily="66" charset="0"/>
              </a:rPr>
              <a:t>demanding, </a:t>
            </a:r>
            <a:r>
              <a:rPr lang="en-US" dirty="0" smtClean="0">
                <a:latin typeface="Comic Sans MS" panose="030F0702030302020204" pitchFamily="66" charset="0"/>
              </a:rPr>
              <a:t>requiring </a:t>
            </a:r>
            <a:r>
              <a:rPr lang="en-US" dirty="0">
                <a:latin typeface="Comic Sans MS" panose="030F0702030302020204" pitchFamily="66" charset="0"/>
              </a:rPr>
              <a:t>high-quality data on </a:t>
            </a:r>
            <a:r>
              <a:rPr lang="en-US" dirty="0" smtClean="0">
                <a:latin typeface="Comic Sans MS" panose="030F0702030302020204" pitchFamily="66" charset="0"/>
              </a:rPr>
              <a:t>different </a:t>
            </a:r>
            <a:r>
              <a:rPr lang="en-US" dirty="0">
                <a:latin typeface="Comic Sans MS" panose="030F0702030302020204" pitchFamily="66" charset="0"/>
              </a:rPr>
              <a:t>timescales. </a:t>
            </a:r>
            <a:r>
              <a:rPr lang="en-US" dirty="0" smtClean="0">
                <a:latin typeface="Comic Sans MS" panose="030F0702030302020204" pitchFamily="66" charset="0"/>
              </a:rPr>
              <a:t>On </a:t>
            </a:r>
            <a:r>
              <a:rPr lang="en-US" dirty="0">
                <a:latin typeface="Comic Sans MS" panose="030F0702030302020204" pitchFamily="66" charset="0"/>
              </a:rPr>
              <a:t>the contrary, the </a:t>
            </a:r>
            <a:r>
              <a:rPr lang="en-US" b="1" u="sng" dirty="0">
                <a:latin typeface="Comic Sans MS" panose="030F0702030302020204" pitchFamily="66" charset="0"/>
              </a:rPr>
              <a:t>excess variance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is </a:t>
            </a:r>
            <a:r>
              <a:rPr lang="en-US" dirty="0">
                <a:latin typeface="Comic Sans MS" panose="030F0702030302020204" pitchFamily="66" charset="0"/>
              </a:rPr>
              <a:t>a </a:t>
            </a:r>
            <a:r>
              <a:rPr lang="en-US" dirty="0" smtClean="0">
                <a:latin typeface="Comic Sans MS" panose="030F0702030302020204" pitchFamily="66" charset="0"/>
              </a:rPr>
              <a:t>robust </a:t>
            </a:r>
            <a:r>
              <a:rPr lang="en-US" dirty="0">
                <a:latin typeface="Comic Sans MS" panose="030F0702030302020204" pitchFamily="66" charset="0"/>
              </a:rPr>
              <a:t>estimator as it corresponds to the integral of the PSD on the timescales probed by the </a:t>
            </a:r>
            <a:r>
              <a:rPr lang="en-US" dirty="0" smtClean="0">
                <a:latin typeface="Comic Sans MS" panose="030F0702030302020204" pitchFamily="66" charset="0"/>
              </a:rPr>
              <a:t>data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652120" y="3212976"/>
            <a:ext cx="3240360" cy="3096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scaling of the characteristic frequencies of the PSD with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induces a dependence of the excess variance with M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BH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(if computed at frequencies above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ν</a:t>
            </a:r>
            <a:r>
              <a:rPr lang="en-US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53285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BH Mass and X-ray Variability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51520" y="548680"/>
            <a:ext cx="8568952" cy="14401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Several</a:t>
            </a:r>
            <a:r>
              <a:rPr lang="it-IT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studies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have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indeed</a:t>
            </a:r>
            <a:r>
              <a:rPr lang="it-IT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found</a:t>
            </a:r>
            <a:r>
              <a:rPr lang="it-IT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it-IT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significant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anti-</a:t>
            </a:r>
            <a:r>
              <a:rPr lang="it-IT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correlation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between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M</a:t>
            </a:r>
            <a:r>
              <a:rPr lang="it-IT" b="1" u="sng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BH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and X-</a:t>
            </a:r>
            <a:r>
              <a:rPr lang="it-IT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ray</a:t>
            </a:r>
            <a:r>
              <a:rPr lang="it-IT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b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variability</a:t>
            </a:r>
            <a:endParaRPr lang="it-IT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it-IT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Nandra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et al. 1997; Turner et al. 1999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Lu &amp; </a:t>
            </a:r>
            <a:r>
              <a:rPr lang="it-IT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Yu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2001; </a:t>
            </a:r>
            <a:r>
              <a:rPr lang="it-IT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O’Neill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et al. 2005; </a:t>
            </a:r>
            <a:r>
              <a:rPr lang="it-IT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McHardy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et al. 2006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it-IT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Gierliński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et al. 2008; Zhou et 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al. 2010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; Ponti et al. 2012</a:t>
            </a:r>
            <a:r>
              <a:rPr lang="it-I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Kelly 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et al. 2013)</a:t>
            </a:r>
          </a:p>
        </p:txBody>
      </p:sp>
      <p:pic>
        <p:nvPicPr>
          <p:cNvPr id="9" name="Immagine 3" descr="Screen Shot 2014-05-21 at 14.1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3505540" cy="6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932040" y="2348880"/>
            <a:ext cx="3600400" cy="62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The </a:t>
            </a:r>
            <a:r>
              <a:rPr lang="en-US" sz="1400" dirty="0">
                <a:latin typeface="Comic Sans MS" panose="030F0702030302020204" pitchFamily="66" charset="0"/>
              </a:rPr>
              <a:t>constants </a:t>
            </a:r>
            <a:r>
              <a:rPr lang="en-US" sz="1400" dirty="0" smtClean="0">
                <a:latin typeface="Comic Sans MS" panose="030F0702030302020204" pitchFamily="66" charset="0"/>
              </a:rPr>
              <a:t>depend </a:t>
            </a:r>
            <a:r>
              <a:rPr lang="en-US" sz="1400" dirty="0">
                <a:latin typeface="Comic Sans MS" panose="030F0702030302020204" pitchFamily="66" charset="0"/>
              </a:rPr>
              <a:t>on the timescale and the energy range where the variable flux </a:t>
            </a:r>
            <a:r>
              <a:rPr lang="en-US" sz="1400" dirty="0" smtClean="0">
                <a:latin typeface="Comic Sans MS" panose="030F0702030302020204" pitchFamily="66" charset="0"/>
              </a:rPr>
              <a:t>is measured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860032" y="3717032"/>
            <a:ext cx="4104456" cy="28803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According to X-ray variability studies on samples of AGNs whose M</a:t>
            </a:r>
            <a:r>
              <a:rPr lang="en-US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BH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has been measured with reverberation mapping techniques, </a:t>
            </a:r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these kinds of relationships could have spreads as narrow as 0.2–0.4 </a:t>
            </a:r>
            <a:r>
              <a:rPr lang="en-US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dex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Zhou et al. 2010;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Ponti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et al. 2012; Kelly et al. 2013)</a:t>
            </a:r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5496" y="3429000"/>
            <a:ext cx="4625007" cy="3384376"/>
            <a:chOff x="35496" y="3429000"/>
            <a:chExt cx="4625007" cy="338437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29000"/>
              <a:ext cx="4480991" cy="326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35496" y="6525344"/>
              <a:ext cx="165618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Comic Sans MS" panose="030F0702030302020204" pitchFamily="66" charset="0"/>
                </a:rPr>
                <a:t>Ponti</a:t>
              </a:r>
              <a:r>
                <a:rPr lang="en-US" sz="1400" dirty="0" smtClean="0">
                  <a:latin typeface="Comic Sans MS" panose="030F0702030302020204" pitchFamily="66" charset="0"/>
                </a:rPr>
                <a:t> et al. 2012</a:t>
              </a:r>
              <a:endParaRPr lang="it-IT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2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150273" cy="5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in giù 1"/>
          <p:cNvSpPr/>
          <p:nvPr/>
        </p:nvSpPr>
        <p:spPr>
          <a:xfrm>
            <a:off x="4499992" y="1268760"/>
            <a:ext cx="720080" cy="72008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43608" y="1052736"/>
            <a:ext cx="252028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  <a:sym typeface="Symbol"/>
              </a:rPr>
              <a:t></a:t>
            </a:r>
            <a:r>
              <a:rPr lang="en-US" sz="1600" dirty="0" smtClean="0">
                <a:latin typeface="Comic Sans MS" panose="030F0702030302020204" pitchFamily="66" charset="0"/>
              </a:rPr>
              <a:t>~0.5 (R-L relation)</a:t>
            </a:r>
          </a:p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β</a:t>
            </a:r>
            <a:r>
              <a:rPr lang="en-US" sz="1600" dirty="0" smtClean="0">
                <a:latin typeface="Comic Sans MS" panose="030F0702030302020204" pitchFamily="66" charset="0"/>
              </a:rPr>
              <a:t>~2 (</a:t>
            </a:r>
            <a:r>
              <a:rPr lang="en-US" sz="1600" dirty="0" err="1" smtClean="0">
                <a:latin typeface="Comic Sans MS" panose="030F0702030302020204" pitchFamily="66" charset="0"/>
              </a:rPr>
              <a:t>virial</a:t>
            </a:r>
            <a:r>
              <a:rPr lang="en-US" sz="1600" dirty="0" smtClean="0">
                <a:latin typeface="Comic Sans MS" panose="030F0702030302020204" pitchFamily="66" charset="0"/>
              </a:rPr>
              <a:t> motion)</a:t>
            </a:r>
            <a:endParaRPr lang="it-IT" sz="1600" dirty="0">
              <a:latin typeface="Comic Sans MS" panose="030F0702030302020204" pitchFamily="66" charset="0"/>
            </a:endParaRPr>
          </a:p>
        </p:txBody>
      </p:sp>
      <p:sp>
        <p:nvSpPr>
          <p:cNvPr id="4" name="Croce 3"/>
          <p:cNvSpPr/>
          <p:nvPr/>
        </p:nvSpPr>
        <p:spPr>
          <a:xfrm>
            <a:off x="4550792" y="396528"/>
            <a:ext cx="597272" cy="584200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35384" y="44624"/>
            <a:ext cx="4292600" cy="936104"/>
            <a:chOff x="135384" y="44624"/>
            <a:chExt cx="4292600" cy="936104"/>
          </a:xfrm>
        </p:grpSpPr>
        <p:pic>
          <p:nvPicPr>
            <p:cNvPr id="47106" name="Immagine 2" descr="Screen Shot 2014-05-22 at 10.55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84" y="396528"/>
              <a:ext cx="4292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55576" y="44624"/>
              <a:ext cx="3161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Single Epoch M</a:t>
              </a:r>
              <a:r>
                <a:rPr lang="en-US" baseline="-25000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BH</a:t>
              </a:r>
              <a:r>
                <a:rPr lang="en-US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 estimate</a:t>
              </a:r>
              <a:endParaRPr lang="it-IT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148064" y="40312"/>
            <a:ext cx="3600400" cy="1012424"/>
            <a:chOff x="5148064" y="40312"/>
            <a:chExt cx="3600400" cy="1012424"/>
          </a:xfrm>
        </p:grpSpPr>
        <p:pic>
          <p:nvPicPr>
            <p:cNvPr id="47113" name="Immagine 3" descr="Screen Shot 2014-05-21 at 14.12.4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924" y="430139"/>
              <a:ext cx="3505540" cy="62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5148064" y="40312"/>
              <a:ext cx="3557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X-ray variability M</a:t>
              </a:r>
              <a:r>
                <a:rPr lang="en-US" baseline="-25000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BH</a:t>
              </a:r>
              <a:r>
                <a:rPr lang="en-US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 estimate</a:t>
              </a:r>
              <a:endParaRPr lang="it-IT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ttangolo arrotondato 7"/>
          <p:cNvSpPr/>
          <p:nvPr/>
        </p:nvSpPr>
        <p:spPr>
          <a:xfrm>
            <a:off x="467544" y="4005064"/>
            <a:ext cx="8237904" cy="26642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It should be noted that in many previous studies a correlation between the AGN luminosity and X-ray variability has been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measured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(e.g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.,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Ponti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et al. 2012;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Shemmer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et al.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2014, and references therein)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Such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correlation is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projection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on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L–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plane of our proposed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three-dimensional relationship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among L,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, and ∆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case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, we should measure a more significant and less scattered relation than previously reported using only L and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rms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259632" y="2780928"/>
            <a:ext cx="6912768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latin typeface="Comic Sans MS" panose="030F0702030302020204" pitchFamily="66" charset="0"/>
              </a:rPr>
              <a:t>We have a luminosity (distance) estimator!</a:t>
            </a:r>
            <a:endParaRPr lang="it-IT" sz="20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528392" cy="5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Calibration: The Sample</a:t>
            </a:r>
            <a:endParaRPr lang="it-IT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1871700" y="620688"/>
            <a:ext cx="5400600" cy="10801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CAIXA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Catalogue of AGN In the XMM-Newton Archive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(Bianchi et al. 2009,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Ponti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et al. 2012)</a:t>
            </a:r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835936" y="6021368"/>
            <a:ext cx="2160000" cy="720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38 with H</a:t>
            </a:r>
            <a:r>
              <a:rPr lang="el-GR" dirty="0" smtClean="0">
                <a:latin typeface="Comic Sans MS" panose="030F0702030302020204" pitchFamily="66" charset="0"/>
                <a:sym typeface="Symbol"/>
              </a:rPr>
              <a:t>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148064" y="6021288"/>
            <a:ext cx="2160000" cy="720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18 with Pa</a:t>
            </a:r>
            <a:r>
              <a:rPr lang="el-GR" dirty="0" smtClean="0">
                <a:latin typeface="Comic Sans MS" panose="030F0702030302020204" pitchFamily="66" charset="0"/>
                <a:sym typeface="Symbol"/>
              </a:rPr>
              <a:t>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339752" y="1772816"/>
            <a:ext cx="4464496" cy="1224135"/>
            <a:chOff x="2339752" y="1772816"/>
            <a:chExt cx="4464496" cy="1224135"/>
          </a:xfrm>
        </p:grpSpPr>
        <p:sp>
          <p:nvSpPr>
            <p:cNvPr id="6" name="Rettangolo arrotondato 5"/>
            <p:cNvSpPr/>
            <p:nvPr/>
          </p:nvSpPr>
          <p:spPr>
            <a:xfrm>
              <a:off x="2339752" y="2126548"/>
              <a:ext cx="4464496" cy="87040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r</a:t>
              </a:r>
              <a:r>
                <a:rPr lang="en-US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ms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(2-10 </a:t>
              </a:r>
              <a:r>
                <a:rPr lang="en-US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keV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, 20ks) with significance greater than 1.2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rPr>
                <a:t></a:t>
              </a:r>
              <a:endParaRPr lang="it-IT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" name="Arco a tutto sesto 2"/>
            <p:cNvSpPr/>
            <p:nvPr/>
          </p:nvSpPr>
          <p:spPr>
            <a:xfrm>
              <a:off x="4398268" y="1772816"/>
              <a:ext cx="347464" cy="576064"/>
            </a:xfrm>
            <a:prstGeom prst="blockArc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005826" y="3068960"/>
            <a:ext cx="3132348" cy="1008112"/>
            <a:chOff x="3005826" y="3068960"/>
            <a:chExt cx="3132348" cy="1008112"/>
          </a:xfrm>
        </p:grpSpPr>
        <p:sp>
          <p:nvSpPr>
            <p:cNvPr id="7" name="Rettangolo arrotondato 6"/>
            <p:cNvSpPr/>
            <p:nvPr/>
          </p:nvSpPr>
          <p:spPr>
            <a:xfrm>
              <a:off x="3005826" y="3429000"/>
              <a:ext cx="3132348" cy="648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rPr>
                <a:t>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, L</a:t>
              </a:r>
              <a:r>
                <a:rPr lang="en-US" baseline="-25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5100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OR Pa</a:t>
              </a:r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rPr>
                <a:t></a:t>
              </a:r>
              <a:endParaRPr lang="it-IT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Arco a tutto sesto 11"/>
            <p:cNvSpPr/>
            <p:nvPr/>
          </p:nvSpPr>
          <p:spPr>
            <a:xfrm>
              <a:off x="4398268" y="3068960"/>
              <a:ext cx="347464" cy="576064"/>
            </a:xfrm>
            <a:prstGeom prst="blockArc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699792" y="4077072"/>
            <a:ext cx="3744416" cy="1296144"/>
            <a:chOff x="2699792" y="4077072"/>
            <a:chExt cx="3744416" cy="1296144"/>
          </a:xfrm>
        </p:grpSpPr>
        <p:sp>
          <p:nvSpPr>
            <p:cNvPr id="8" name="Rettangolo arrotondato 7"/>
            <p:cNvSpPr/>
            <p:nvPr/>
          </p:nvSpPr>
          <p:spPr>
            <a:xfrm>
              <a:off x="2699792" y="4581128"/>
              <a:ext cx="3744416" cy="7920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40 AGN (mostly with z&lt;0.1)</a:t>
              </a:r>
              <a:endParaRPr lang="it-IT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Uguale 12"/>
            <p:cNvSpPr/>
            <p:nvPr/>
          </p:nvSpPr>
          <p:spPr>
            <a:xfrm>
              <a:off x="4211960" y="4077072"/>
              <a:ext cx="720080" cy="504056"/>
            </a:xfrm>
            <a:prstGeom prst="mathEqual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4" name="Freccia angolare bidirezionale 13"/>
          <p:cNvSpPr/>
          <p:nvPr/>
        </p:nvSpPr>
        <p:spPr>
          <a:xfrm rot="13495244">
            <a:off x="4103948" y="5498124"/>
            <a:ext cx="936104" cy="900100"/>
          </a:xfrm>
          <a:prstGeom prst="lef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6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7108</TotalTime>
  <Words>1495</Words>
  <Application>Microsoft Office PowerPoint</Application>
  <PresentationFormat>Presentazione su schermo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Comic Sans MS</vt:lpstr>
      <vt:lpstr>ＭＳ Ｐゴシック</vt:lpstr>
      <vt:lpstr>Times</vt:lpstr>
      <vt:lpstr>Calibri</vt:lpstr>
      <vt:lpstr>Symbol</vt:lpstr>
      <vt:lpstr>方正舒体</vt:lpstr>
      <vt:lpstr>Wingdings</vt:lpstr>
      <vt:lpstr>Tema di Office</vt:lpstr>
      <vt:lpstr>A New Cosmological Distance Measure Using AGN X-Ray Variability</vt:lpstr>
      <vt:lpstr>Presentazione standard di PowerPoint</vt:lpstr>
      <vt:lpstr>Virial BH Masses: From Reverberation Mapping to Single-Epoch Methods</vt:lpstr>
      <vt:lpstr>Virial BH Masses: From Reverberation Mapping to Single-Epoch Methods</vt:lpstr>
      <vt:lpstr>BH Mass and X-ray Variability</vt:lpstr>
      <vt:lpstr>BH Mass and X-ray Variability</vt:lpstr>
      <vt:lpstr>BH Mass and X-ray Variability</vt:lpstr>
      <vt:lpstr>Presentazione standard di PowerPoint</vt:lpstr>
      <vt:lpstr>Calibration: The Sample</vt:lpstr>
      <vt:lpstr>Calibration: The Fits</vt:lpstr>
      <vt:lpstr>Calibration: The Fits</vt:lpstr>
      <vt:lpstr>Calibration: The Fits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</dc:creator>
  <cp:lastModifiedBy>bianchi</cp:lastModifiedBy>
  <cp:revision>85</cp:revision>
  <dcterms:created xsi:type="dcterms:W3CDTF">2014-05-31T08:05:27Z</dcterms:created>
  <dcterms:modified xsi:type="dcterms:W3CDTF">2014-06-16T22:16:56Z</dcterms:modified>
</cp:coreProperties>
</file>