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1" r:id="rId1"/>
  </p:sldMasterIdLst>
  <p:notesMasterIdLst>
    <p:notesMasterId r:id="rId24"/>
  </p:notesMasterIdLst>
  <p:sldIdLst>
    <p:sldId id="256" r:id="rId2"/>
    <p:sldId id="274" r:id="rId3"/>
    <p:sldId id="290" r:id="rId4"/>
    <p:sldId id="275" r:id="rId5"/>
    <p:sldId id="277" r:id="rId6"/>
    <p:sldId id="278" r:id="rId7"/>
    <p:sldId id="279" r:id="rId8"/>
    <p:sldId id="280" r:id="rId9"/>
    <p:sldId id="291" r:id="rId10"/>
    <p:sldId id="292" r:id="rId11"/>
    <p:sldId id="276" r:id="rId12"/>
    <p:sldId id="281" r:id="rId13"/>
    <p:sldId id="289" r:id="rId14"/>
    <p:sldId id="282" r:id="rId15"/>
    <p:sldId id="269" r:id="rId16"/>
    <p:sldId id="270" r:id="rId17"/>
    <p:sldId id="271" r:id="rId18"/>
    <p:sldId id="262" r:id="rId19"/>
    <p:sldId id="286" r:id="rId20"/>
    <p:sldId id="283" r:id="rId21"/>
    <p:sldId id="284" r:id="rId22"/>
    <p:sldId id="285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2915" autoAdjust="0"/>
  </p:normalViewPr>
  <p:slideViewPr>
    <p:cSldViewPr snapToGrid="0" snapToObjects="1">
      <p:cViewPr varScale="1">
        <p:scale>
          <a:sx n="99" d="100"/>
          <a:sy n="99" d="100"/>
        </p:scale>
        <p:origin x="-7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708415-A479-B849-AE9B-CDEC9CDC217B}" type="datetimeFigureOut">
              <a:rPr lang="en-US" smtClean="0"/>
              <a:t>6/17/14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640FC-2CAB-9243-B174-2A348F5DE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040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FA95AD-69F4-4142-A844-097C55F8D179}" type="slidenum">
              <a:rPr lang="en-US" smtClean="0"/>
              <a:pPr/>
              <a:t>2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FA95AD-69F4-4142-A844-097C55F8D179}" type="slidenum">
              <a:rPr lang="en-US" smtClean="0"/>
              <a:pPr/>
              <a:t>11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FA95AD-69F4-4142-A844-097C55F8D179}" type="slidenum">
              <a:rPr lang="en-US" smtClean="0"/>
              <a:pPr/>
              <a:t>12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FA95AD-69F4-4142-A844-097C55F8D179}" type="slidenum">
              <a:rPr lang="en-US" smtClean="0"/>
              <a:pPr/>
              <a:t>13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FA95AD-69F4-4142-A844-097C55F8D179}" type="slidenum">
              <a:rPr lang="en-US" smtClean="0"/>
              <a:pPr/>
              <a:t>14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FA95AD-69F4-4142-A844-097C55F8D179}" type="slidenum">
              <a:rPr lang="en-US" smtClean="0"/>
              <a:pPr/>
              <a:t>15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FA95AD-69F4-4142-A844-097C55F8D179}" type="slidenum">
              <a:rPr lang="en-US" smtClean="0"/>
              <a:pPr/>
              <a:t>16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FA95AD-69F4-4142-A844-097C55F8D179}" type="slidenum">
              <a:rPr lang="en-US" smtClean="0"/>
              <a:pPr/>
              <a:t>17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640FC-2CAB-9243-B174-2A348F5DEB8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98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640FC-2CAB-9243-B174-2A348F5DEB8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98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640FC-2CAB-9243-B174-2A348F5DEB8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9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FA95AD-69F4-4142-A844-097C55F8D179}" type="slidenum">
              <a:rPr lang="en-US" smtClean="0"/>
              <a:pPr/>
              <a:t>3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FA95AD-69F4-4142-A844-097C55F8D179}" type="slidenum">
              <a:rPr lang="en-US" smtClean="0"/>
              <a:pPr/>
              <a:t>4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FA95AD-69F4-4142-A844-097C55F8D179}" type="slidenum">
              <a:rPr lang="en-US" smtClean="0"/>
              <a:pPr/>
              <a:t>5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FA95AD-69F4-4142-A844-097C55F8D179}" type="slidenum">
              <a:rPr lang="en-US" smtClean="0"/>
              <a:pPr/>
              <a:t>6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FA95AD-69F4-4142-A844-097C55F8D179}" type="slidenum">
              <a:rPr lang="en-US" smtClean="0"/>
              <a:pPr/>
              <a:t>7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FA95AD-69F4-4142-A844-097C55F8D179}" type="slidenum">
              <a:rPr lang="en-US" smtClean="0"/>
              <a:pPr/>
              <a:t>8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FA95AD-69F4-4142-A844-097C55F8D179}" type="slidenum">
              <a:rPr lang="en-US" smtClean="0"/>
              <a:pPr/>
              <a:t>9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FA95AD-69F4-4142-A844-097C55F8D179}" type="slidenum">
              <a:rPr lang="en-US" smtClean="0"/>
              <a:pPr/>
              <a:t>10</a:t>
            </a:fld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5248"/>
            <a:ext cx="7772400" cy="97840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2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59F28-5A9F-4145-A551-B6A7CDDEC936}" type="datetimeFigureOut">
              <a:rPr lang="en-US" smtClean="0"/>
              <a:t>6/17/14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2" y="969264"/>
            <a:ext cx="3657600" cy="1161288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510988"/>
            <a:ext cx="36576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2130552"/>
            <a:ext cx="3657600" cy="358444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59F28-5A9F-4145-A551-B6A7CDDEC936}" type="datetimeFigureOut">
              <a:rPr lang="en-US" smtClean="0"/>
              <a:t>6/17/14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A3571-84E5-B848-9556-AEEB869AA8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1376"/>
            <a:ext cx="7776882" cy="1014984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199"/>
            <a:ext cx="54864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59F28-5A9F-4145-A551-B6A7CDDEC936}" type="datetimeFigureOut">
              <a:rPr lang="en-US" smtClean="0"/>
              <a:t>6/17/14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A3571-84E5-B848-9556-AEEB869AA8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5141"/>
            <a:ext cx="7776882" cy="1013011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59F28-5A9F-4145-A551-B6A7CDDEC936}" type="datetimeFigureOut">
              <a:rPr lang="en-US" smtClean="0"/>
              <a:t>6/17/14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A3571-84E5-B848-9556-AEEB869AA84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59F28-5A9F-4145-A551-B6A7CDDEC936}" type="datetimeFigureOut">
              <a:rPr lang="en-US" smtClean="0"/>
              <a:t>6/17/14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A3571-84E5-B848-9556-AEEB869AA8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3400"/>
            <a:ext cx="1600200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6019800" cy="55927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59F28-5A9F-4145-A551-B6A7CDDEC936}" type="datetimeFigureOut">
              <a:rPr lang="en-US" smtClean="0"/>
              <a:t>6/17/14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A3571-84E5-B848-9556-AEEB869AA8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59F28-5A9F-4145-A551-B6A7CDDEC936}" type="datetimeFigureOut">
              <a:rPr lang="en-US" smtClean="0"/>
              <a:t>6/17/14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A3571-84E5-B848-9556-AEEB869AA8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0"/>
            <a:ext cx="7772400" cy="977153"/>
          </a:xfrm>
        </p:spPr>
        <p:txBody>
          <a:bodyPr anchor="b" anchorCtr="0"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5257800"/>
            <a:ext cx="7770813" cy="87405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59F28-5A9F-4145-A551-B6A7CDDEC936}" type="datetimeFigureOut">
              <a:rPr lang="en-US" smtClean="0"/>
              <a:t>6/17/14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A3571-84E5-B848-9556-AEEB869AA84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056196" y="424650"/>
            <a:ext cx="5031609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0813" cy="1743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56647"/>
            <a:ext cx="7770813" cy="128195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59F28-5A9F-4145-A551-B6A7CDDEC936}" type="datetimeFigureOut">
              <a:rPr lang="en-US" smtClean="0"/>
              <a:t>6/17/14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A3571-84E5-B848-9556-AEEB869AA8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3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59F28-5A9F-4145-A551-B6A7CDDEC936}" type="datetimeFigureOut">
              <a:rPr lang="en-US" smtClean="0"/>
              <a:t>6/17/14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A3571-84E5-B848-9556-AEEB869AA8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6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6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59F28-5A9F-4145-A551-B6A7CDDEC936}" type="datetimeFigureOut">
              <a:rPr lang="en-US" smtClean="0"/>
              <a:t>6/17/14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A3571-84E5-B848-9556-AEEB869AA84A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86205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6966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59F28-5A9F-4145-A551-B6A7CDDEC936}" type="datetimeFigureOut">
              <a:rPr lang="en-US" smtClean="0"/>
              <a:t>6/17/14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A3571-84E5-B848-9556-AEEB869AA8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59F28-5A9F-4145-A551-B6A7CDDEC936}" type="datetimeFigureOut">
              <a:rPr lang="en-US" smtClean="0"/>
              <a:t>6/17/14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A3571-84E5-B848-9556-AEEB869AA8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971550"/>
            <a:ext cx="3657600" cy="116205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57200"/>
            <a:ext cx="3657600" cy="5668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2133601"/>
            <a:ext cx="3657600" cy="358140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59F28-5A9F-4145-A551-B6A7CDDEC936}" type="datetimeFigureOut">
              <a:rPr lang="en-US" smtClean="0"/>
              <a:t>6/17/14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A3571-84E5-B848-9556-AEEB869AA8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7770813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043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8E59F28-5A9F-4145-A551-B6A7CDDEC936}" type="datetimeFigureOut">
              <a:rPr lang="en-US" smtClean="0"/>
              <a:t>6/17/14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F4BA3571-84E5-B848-9556-AEEB869AA84A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Tx/>
        <a:buBlip>
          <a:blip r:embed="rId16"/>
        </a:buBlip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6" Type="http://schemas.openxmlformats.org/officeDocument/2006/relationships/image" Target="../media/image34.emf"/><Relationship Id="rId7" Type="http://schemas.openxmlformats.org/officeDocument/2006/relationships/image" Target="../media/image35.emf"/><Relationship Id="rId8" Type="http://schemas.openxmlformats.org/officeDocument/2006/relationships/image" Target="../media/image36.emf"/><Relationship Id="rId9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6" Type="http://schemas.openxmlformats.org/officeDocument/2006/relationships/image" Target="../media/image41.emf"/><Relationship Id="rId7" Type="http://schemas.openxmlformats.org/officeDocument/2006/relationships/image" Target="../media/image42.emf"/><Relationship Id="rId8" Type="http://schemas.openxmlformats.org/officeDocument/2006/relationships/image" Target="../media/image43.emf"/><Relationship Id="rId9" Type="http://schemas.openxmlformats.org/officeDocument/2006/relationships/image" Target="../media/image44.emf"/><Relationship Id="rId10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15.emf"/><Relationship Id="rId7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6" Type="http://schemas.openxmlformats.org/officeDocument/2006/relationships/image" Target="../media/image20.emf"/><Relationship Id="rId7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jp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1708"/>
            <a:ext cx="9018594" cy="720103"/>
          </a:xfrm>
        </p:spPr>
        <p:txBody>
          <a:bodyPr/>
          <a:lstStyle/>
          <a:p>
            <a:r>
              <a:rPr lang="en-US" sz="3200" dirty="0" smtClean="0"/>
              <a:t>A </a:t>
            </a:r>
            <a:r>
              <a:rPr lang="en-US" sz="3200" dirty="0"/>
              <a:t>Wild Ride for </a:t>
            </a:r>
            <a:r>
              <a:rPr lang="en-US" sz="3200" dirty="0" err="1"/>
              <a:t>Abell</a:t>
            </a:r>
            <a:r>
              <a:rPr lang="en-US" sz="3200" dirty="0"/>
              <a:t> </a:t>
            </a:r>
            <a:r>
              <a:rPr lang="en-US" sz="3200" dirty="0" smtClean="0"/>
              <a:t>2443: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868" y="4473270"/>
            <a:ext cx="8856726" cy="2171972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A </a:t>
            </a:r>
            <a:r>
              <a:rPr lang="en-US" sz="2800" dirty="0">
                <a:solidFill>
                  <a:srgbClr val="FFFF00"/>
                </a:solidFill>
              </a:rPr>
              <a:t>High Impact Velocity Merger with a Shock, Cold Front, &amp;</a:t>
            </a:r>
            <a:r>
              <a:rPr lang="en-US" sz="2800" dirty="0" smtClean="0">
                <a:solidFill>
                  <a:srgbClr val="FFFF00"/>
                </a:solidFill>
              </a:rPr>
              <a:t> Relic</a:t>
            </a:r>
          </a:p>
          <a:p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/>
              <a:t>Tracy Clarke (NRL) </a:t>
            </a:r>
          </a:p>
          <a:p>
            <a:endParaRPr lang="en-US" sz="1900" dirty="0" smtClean="0"/>
          </a:p>
          <a:p>
            <a:r>
              <a:rPr lang="en-US" sz="2100" u="sng" dirty="0" smtClean="0"/>
              <a:t>Tony </a:t>
            </a:r>
            <a:r>
              <a:rPr lang="en-US" sz="2100" u="sng" dirty="0" err="1"/>
              <a:t>Mroczkowski</a:t>
            </a:r>
            <a:r>
              <a:rPr lang="en-US" sz="2100" u="sng" dirty="0"/>
              <a:t> </a:t>
            </a:r>
            <a:r>
              <a:rPr lang="en-US" sz="1800" dirty="0"/>
              <a:t>(</a:t>
            </a:r>
            <a:r>
              <a:rPr lang="en-US" sz="1800" dirty="0" smtClean="0"/>
              <a:t>NRC at NRL)</a:t>
            </a:r>
            <a:r>
              <a:rPr lang="en-US" sz="1800" dirty="0"/>
              <a:t>, </a:t>
            </a:r>
            <a:r>
              <a:rPr lang="en-US" sz="1900" dirty="0" smtClean="0"/>
              <a:t>Scott Randall (CXC), </a:t>
            </a:r>
            <a:r>
              <a:rPr lang="en-US" sz="1900" dirty="0"/>
              <a:t>C</a:t>
            </a:r>
            <a:r>
              <a:rPr lang="en-US" sz="1900" dirty="0" smtClean="0"/>
              <a:t>raig </a:t>
            </a:r>
            <a:r>
              <a:rPr lang="en-US" sz="1900" dirty="0" err="1" smtClean="0"/>
              <a:t>Sarazin</a:t>
            </a:r>
            <a:r>
              <a:rPr lang="en-US" sz="1900" dirty="0" smtClean="0"/>
              <a:t> (UVA), </a:t>
            </a:r>
            <a:r>
              <a:rPr lang="en-US" sz="1900" dirty="0"/>
              <a:t>Elizabeth </a:t>
            </a:r>
            <a:r>
              <a:rPr lang="en-US" sz="1900" dirty="0" smtClean="0"/>
              <a:t>Blanton (BU), </a:t>
            </a:r>
            <a:r>
              <a:rPr lang="en-US" sz="1900" dirty="0" err="1"/>
              <a:t>Simona</a:t>
            </a:r>
            <a:r>
              <a:rPr lang="en-US" sz="1900" dirty="0"/>
              <a:t> </a:t>
            </a:r>
            <a:r>
              <a:rPr lang="en-US" sz="1900" dirty="0" err="1" smtClean="0"/>
              <a:t>Giacintucci</a:t>
            </a:r>
            <a:r>
              <a:rPr lang="en-US" sz="1900" dirty="0" smtClean="0"/>
              <a:t> (UMCP), Will Dawson (LLNL), Nathan </a:t>
            </a:r>
            <a:r>
              <a:rPr lang="en-US" sz="1900" dirty="0" err="1" smtClean="0"/>
              <a:t>Golovich</a:t>
            </a:r>
            <a:r>
              <a:rPr lang="en-US" sz="1900" dirty="0" smtClean="0"/>
              <a:t> (UC Davis), </a:t>
            </a:r>
            <a:r>
              <a:rPr lang="en-US" sz="1900" dirty="0" err="1" smtClean="0"/>
              <a:t>Huib</a:t>
            </a:r>
            <a:r>
              <a:rPr lang="en-US" sz="1900" dirty="0" smtClean="0"/>
              <a:t> </a:t>
            </a:r>
            <a:r>
              <a:rPr lang="en-US" sz="1900" dirty="0" err="1" smtClean="0"/>
              <a:t>Intema</a:t>
            </a:r>
            <a:r>
              <a:rPr lang="en-US" sz="1900" dirty="0" smtClean="0"/>
              <a:t> (NRAO), John </a:t>
            </a:r>
            <a:r>
              <a:rPr lang="en-US" sz="1900" dirty="0" err="1" smtClean="0"/>
              <a:t>ZuHone</a:t>
            </a:r>
            <a:r>
              <a:rPr lang="en-US" sz="1900" dirty="0" smtClean="0"/>
              <a:t> (GSFC)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59120" y="3623652"/>
            <a:ext cx="1953523" cy="461665"/>
          </a:xfrm>
          <a:prstGeom prst="rect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100 </a:t>
            </a:r>
            <a:r>
              <a:rPr lang="en-US" sz="1200" dirty="0" err="1" smtClean="0"/>
              <a:t>ksec</a:t>
            </a:r>
            <a:r>
              <a:rPr lang="en-US" sz="1200" dirty="0" smtClean="0"/>
              <a:t> </a:t>
            </a:r>
            <a:r>
              <a:rPr lang="en-US" sz="1200" i="1" dirty="0" smtClean="0"/>
              <a:t>Chandra</a:t>
            </a:r>
            <a:r>
              <a:rPr lang="en-US" sz="1200" dirty="0" smtClean="0"/>
              <a:t> contours with GMRT + VLA radio</a:t>
            </a:r>
            <a:endParaRPr lang="en-US" sz="1200" dirty="0"/>
          </a:p>
        </p:txBody>
      </p:sp>
      <p:pic>
        <p:nvPicPr>
          <p:cNvPr id="4" name="Picture 3" descr="Screen Shot 2014-05-07 at 9.30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0" y="1144651"/>
            <a:ext cx="4149399" cy="326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05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10600" y="6400800"/>
            <a:ext cx="5334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5B0914C9-67E6-4D4E-BE9B-A0BDDBB6A9CD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76200"/>
            <a:ext cx="8143868" cy="76297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en-US" sz="3200" b="0" kern="1200" cap="small" dirty="0" smtClean="0">
                <a:latin typeface="Arial"/>
                <a:ea typeface="+mn-ea"/>
                <a:cs typeface="Arial"/>
              </a:rPr>
              <a:t>A2443 </a:t>
            </a:r>
            <a:r>
              <a:rPr lang="en-US" sz="3200" b="0" kern="1200" cap="small" dirty="0" smtClean="0">
                <a:latin typeface="Arial"/>
                <a:ea typeface="+mn-ea"/>
                <a:cs typeface="Arial"/>
              </a:rPr>
              <a:t>Radio/X-ray Connection? </a:t>
            </a:r>
            <a:endParaRPr lang="en-US" sz="3200" b="0" kern="1200" cap="small" dirty="0">
              <a:latin typeface="Arial"/>
              <a:ea typeface="+mn-ea"/>
              <a:cs typeface="Arial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01640" y="696640"/>
            <a:ext cx="8898972" cy="884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ts val="1080"/>
              </a:spcBef>
              <a:defRPr sz="2000" kern="0">
                <a:latin typeface="Calisto MT"/>
                <a:cs typeface="Calisto MT"/>
              </a:defRPr>
            </a:lvl1pPr>
          </a:lstStyle>
          <a:p>
            <a:r>
              <a:rPr lang="en-US" dirty="0" smtClean="0"/>
              <a:t>Tailed radio source follows X-ray </a:t>
            </a:r>
            <a:r>
              <a:rPr lang="en-US" dirty="0" err="1" smtClean="0"/>
              <a:t>cometary</a:t>
            </a:r>
            <a:r>
              <a:rPr lang="en-US" dirty="0" smtClean="0"/>
              <a:t> structure</a:t>
            </a:r>
            <a:endParaRPr lang="en-US" dirty="0"/>
          </a:p>
          <a:p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6005422" y="1906669"/>
            <a:ext cx="2367046" cy="2899632"/>
            <a:chOff x="2244412" y="1496161"/>
            <a:chExt cx="2367046" cy="2899632"/>
          </a:xfrm>
        </p:grpSpPr>
        <p:pic>
          <p:nvPicPr>
            <p:cNvPr id="20" name="Picture 19" descr="Screen Shot 2013-11-21 at 10.20.23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4412" y="1496161"/>
              <a:ext cx="2367046" cy="2899632"/>
            </a:xfrm>
            <a:prstGeom prst="rect">
              <a:avLst/>
            </a:prstGeom>
          </p:spPr>
        </p:pic>
        <p:cxnSp>
          <p:nvCxnSpPr>
            <p:cNvPr id="21" name="Straight Connector 20"/>
            <p:cNvCxnSpPr/>
            <p:nvPr/>
          </p:nvCxnSpPr>
          <p:spPr bwMode="auto">
            <a:xfrm flipV="1">
              <a:off x="2500140" y="4143342"/>
              <a:ext cx="1335786" cy="11298"/>
            </a:xfrm>
            <a:prstGeom prst="line">
              <a:avLst/>
            </a:prstGeom>
            <a:solidFill>
              <a:schemeClr val="accent1">
                <a:alpha val="50000"/>
              </a:schemeClr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3469374" y="3667185"/>
              <a:ext cx="9403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6</a:t>
              </a:r>
              <a:r>
                <a:rPr lang="en-US" sz="2000" dirty="0" smtClean="0">
                  <a:solidFill>
                    <a:srgbClr val="FF0000"/>
                  </a:solidFill>
                </a:rPr>
                <a:t>0 </a:t>
              </a:r>
              <a:r>
                <a:rPr lang="en-US" sz="2000" dirty="0" err="1" smtClean="0">
                  <a:solidFill>
                    <a:srgbClr val="FF0000"/>
                  </a:solidFill>
                </a:rPr>
                <a:t>kpc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7" name="Picture 16" descr="A2443_Chan_CS_Pcon.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5" t="23963" r="24255" b="15782"/>
          <a:stretch/>
        </p:blipFill>
        <p:spPr>
          <a:xfrm>
            <a:off x="626304" y="1141664"/>
            <a:ext cx="4903073" cy="540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024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10600" y="6400800"/>
            <a:ext cx="5334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5B0914C9-67E6-4D4E-BE9B-A0BDDBB6A9CD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76200"/>
            <a:ext cx="8143868" cy="76297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en-US" sz="3200" b="0" kern="1200" cap="small" dirty="0" smtClean="0">
                <a:latin typeface="Arial"/>
                <a:ea typeface="+mn-ea"/>
                <a:cs typeface="Arial"/>
              </a:rPr>
              <a:t>A2443 Component Velocities</a:t>
            </a:r>
            <a:endParaRPr lang="en-US" sz="3200" b="0" kern="1200" cap="small" dirty="0">
              <a:latin typeface="Arial"/>
              <a:ea typeface="+mn-ea"/>
              <a:cs typeface="Arial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01640" y="696640"/>
            <a:ext cx="8898972" cy="884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ts val="1080"/>
              </a:spcBef>
              <a:defRPr sz="2000" kern="0">
                <a:latin typeface="Calisto MT"/>
                <a:cs typeface="Calisto MT"/>
              </a:defRPr>
            </a:lvl1pPr>
          </a:lstStyle>
          <a:p>
            <a:r>
              <a:rPr lang="en-US" i="1" dirty="0" err="1" smtClean="0"/>
              <a:t>contbin</a:t>
            </a:r>
            <a:r>
              <a:rPr lang="en-US" dirty="0" smtClean="0"/>
              <a:t> </a:t>
            </a:r>
            <a:r>
              <a:rPr lang="en-US" dirty="0"/>
              <a:t>to </a:t>
            </a:r>
            <a:r>
              <a:rPr lang="en-US" dirty="0" smtClean="0"/>
              <a:t>separate </a:t>
            </a:r>
            <a:r>
              <a:rPr lang="en-US" dirty="0"/>
              <a:t>merging bullet from main cluster: </a:t>
            </a:r>
          </a:p>
          <a:p>
            <a:endParaRPr lang="en-US" dirty="0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26933" y="1295592"/>
            <a:ext cx="5140019" cy="4414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ts val="1080"/>
              </a:spcBef>
              <a:defRPr sz="2000" kern="0">
                <a:latin typeface="Calisto MT"/>
                <a:cs typeface="Calisto MT"/>
              </a:defRPr>
            </a:lvl1pPr>
          </a:lstStyle>
          <a:p>
            <a:r>
              <a:rPr lang="en-US" dirty="0"/>
              <a:t>Regions have S/N </a:t>
            </a:r>
            <a:r>
              <a:rPr lang="en-US" dirty="0" smtClean="0"/>
              <a:t>&gt; 90, combined regions have </a:t>
            </a:r>
            <a:r>
              <a:rPr lang="en-US" dirty="0"/>
              <a:t>&gt; </a:t>
            </a:r>
            <a:r>
              <a:rPr lang="en-US" dirty="0" smtClean="0"/>
              <a:t>13000 &amp; &gt; 32000 net </a:t>
            </a:r>
            <a:r>
              <a:rPr lang="en-US" dirty="0" err="1" smtClean="0"/>
              <a:t>cts</a:t>
            </a:r>
            <a:r>
              <a:rPr lang="en-US" dirty="0" smtClean="0"/>
              <a:t> (inner/outer)</a:t>
            </a:r>
            <a:endParaRPr lang="en-US" dirty="0"/>
          </a:p>
          <a:p>
            <a:r>
              <a:rPr lang="en-US" dirty="0"/>
              <a:t>Fit Fe-line complex separately for the bullet-like component and </a:t>
            </a:r>
            <a:r>
              <a:rPr lang="en-US" dirty="0" smtClean="0"/>
              <a:t>surrounding gas</a:t>
            </a:r>
            <a:endParaRPr lang="en-US" dirty="0"/>
          </a:p>
          <a:p>
            <a:r>
              <a:rPr lang="en-US" dirty="0"/>
              <a:t>Core </a:t>
            </a:r>
            <a:r>
              <a:rPr lang="en-US" dirty="0" smtClean="0"/>
              <a:t>significantly </a:t>
            </a:r>
            <a:r>
              <a:rPr lang="en-US" dirty="0" err="1"/>
              <a:t>blueshifted</a:t>
            </a:r>
            <a:r>
              <a:rPr lang="en-US" dirty="0"/>
              <a:t> (</a:t>
            </a:r>
            <a:r>
              <a:rPr lang="en-US" i="1" dirty="0" err="1"/>
              <a:t>z</a:t>
            </a:r>
            <a:r>
              <a:rPr lang="en-US" baseline="-25000" dirty="0" err="1"/>
              <a:t>b</a:t>
            </a:r>
            <a:r>
              <a:rPr lang="en-US" dirty="0" smtClean="0"/>
              <a:t>=0.0989+0.0049-0.0041) </a:t>
            </a:r>
            <a:r>
              <a:rPr lang="en-US" dirty="0"/>
              <a:t>compared to surroundings (</a:t>
            </a:r>
            <a:r>
              <a:rPr lang="en-US" i="1" dirty="0" err="1"/>
              <a:t>z</a:t>
            </a:r>
            <a:r>
              <a:rPr lang="en-US" baseline="-25000" dirty="0" err="1"/>
              <a:t>s</a:t>
            </a:r>
            <a:r>
              <a:rPr lang="en-US" dirty="0" smtClean="0"/>
              <a:t>=0.1155+0.0050-0.0018)</a:t>
            </a:r>
            <a:endParaRPr lang="en-US" dirty="0"/>
          </a:p>
          <a:p>
            <a:r>
              <a:rPr lang="en-US" dirty="0"/>
              <a:t>Velocity </a:t>
            </a:r>
            <a:r>
              <a:rPr lang="en-US" dirty="0" smtClean="0"/>
              <a:t>diff. </a:t>
            </a:r>
            <a:r>
              <a:rPr lang="en-US" dirty="0"/>
              <a:t>is </a:t>
            </a:r>
            <a:r>
              <a:rPr lang="en-US" dirty="0" err="1"/>
              <a:t>δ</a:t>
            </a:r>
            <a:r>
              <a:rPr lang="en-US" dirty="0" err="1" smtClean="0"/>
              <a:t>v</a:t>
            </a:r>
            <a:r>
              <a:rPr lang="en-US" dirty="0"/>
              <a:t>=</a:t>
            </a:r>
            <a:r>
              <a:rPr lang="en-US" dirty="0" smtClean="0"/>
              <a:t> 4500+1700-1400 km</a:t>
            </a:r>
            <a:r>
              <a:rPr lang="en-US" dirty="0"/>
              <a:t>/s 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‘Bullet’ (z=0.3) </a:t>
            </a:r>
            <a:r>
              <a:rPr lang="en-US" dirty="0" err="1" smtClean="0"/>
              <a:t>δv</a:t>
            </a:r>
            <a:r>
              <a:rPr lang="en-US" dirty="0" smtClean="0"/>
              <a:t>= 2600 km</a:t>
            </a:r>
            <a:r>
              <a:rPr lang="en-US" dirty="0"/>
              <a:t>/</a:t>
            </a:r>
            <a:r>
              <a:rPr lang="en-US" dirty="0" smtClean="0"/>
              <a:t>s (</a:t>
            </a:r>
            <a:r>
              <a:rPr lang="en-US" dirty="0" err="1" smtClean="0"/>
              <a:t>Springel</a:t>
            </a:r>
            <a:r>
              <a:rPr lang="en-US" dirty="0" smtClean="0"/>
              <a:t> &amp; </a:t>
            </a:r>
            <a:r>
              <a:rPr lang="en-US" dirty="0" smtClean="0"/>
              <a:t>Farrar </a:t>
            </a:r>
            <a:r>
              <a:rPr lang="en-US" dirty="0" smtClean="0"/>
              <a:t>2007)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‘el Gordo’(z=0.87) </a:t>
            </a:r>
            <a:r>
              <a:rPr lang="en-US" dirty="0" err="1" smtClean="0"/>
              <a:t>δv</a:t>
            </a:r>
            <a:r>
              <a:rPr lang="en-US" dirty="0" smtClean="0"/>
              <a:t>= 2250 km/s </a:t>
            </a:r>
            <a:r>
              <a:rPr lang="en-US" smtClean="0"/>
              <a:t>(</a:t>
            </a:r>
            <a:r>
              <a:rPr lang="en-US" smtClean="0"/>
              <a:t>Molnar &amp; </a:t>
            </a:r>
            <a:r>
              <a:rPr lang="en-US" dirty="0" err="1" smtClean="0"/>
              <a:t>Broadhurst</a:t>
            </a:r>
            <a:r>
              <a:rPr lang="en-US" dirty="0" smtClean="0"/>
              <a:t> 2014)</a:t>
            </a:r>
          </a:p>
          <a:p>
            <a:endParaRPr lang="en-US" dirty="0"/>
          </a:p>
          <a:p>
            <a:r>
              <a:rPr lang="en-US" dirty="0" smtClean="0"/>
              <a:t>Uncertainty on velocity fits are dominated by region choice.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A2443_Chan_Smooth_Vel_con_Pband_con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267" y="1157685"/>
            <a:ext cx="4049566" cy="392208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7633134" y="4221195"/>
            <a:ext cx="977466" cy="12452"/>
          </a:xfrm>
          <a:prstGeom prst="line">
            <a:avLst/>
          </a:prstGeom>
          <a:ln w="38100" cmpd="sng"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70431" y="4329006"/>
            <a:ext cx="94016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200 </a:t>
            </a:r>
            <a:r>
              <a:rPr lang="en-US" dirty="0" err="1" smtClean="0">
                <a:solidFill>
                  <a:srgbClr val="FFFFFF"/>
                </a:solidFill>
              </a:rPr>
              <a:t>kpc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324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10600" y="6400800"/>
            <a:ext cx="5334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5B0914C9-67E6-4D4E-BE9B-A0BDDBB6A9CD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76200"/>
            <a:ext cx="8143868" cy="76297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en-US" sz="3200" b="0" kern="1200" cap="small" dirty="0" smtClean="0">
                <a:latin typeface="Arial"/>
                <a:ea typeface="+mn-ea"/>
                <a:cs typeface="Arial"/>
              </a:rPr>
              <a:t>Predictions from Jubilee Simulation</a:t>
            </a:r>
            <a:endParaRPr lang="en-US" sz="3200" b="0" kern="1200" cap="small" dirty="0">
              <a:latin typeface="Arial"/>
              <a:ea typeface="+mn-ea"/>
              <a:cs typeface="Arial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26934" y="1000548"/>
            <a:ext cx="4578742" cy="4414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ts val="1080"/>
              </a:spcBef>
              <a:defRPr sz="2000" kern="0">
                <a:latin typeface="Calisto MT"/>
                <a:cs typeface="Calisto MT"/>
              </a:defRPr>
            </a:lvl1pPr>
          </a:lstStyle>
          <a:p>
            <a:r>
              <a:rPr lang="en-US" dirty="0"/>
              <a:t>Watson et al. (2014) N-body </a:t>
            </a:r>
            <a:r>
              <a:rPr lang="en-US" dirty="0" err="1"/>
              <a:t>sims</a:t>
            </a:r>
            <a:r>
              <a:rPr lang="en-US" dirty="0"/>
              <a:t>. (DM only) using 6000</a:t>
            </a:r>
            <a:r>
              <a:rPr lang="en-US" baseline="30000" dirty="0"/>
              <a:t>3</a:t>
            </a:r>
            <a:r>
              <a:rPr lang="en-US" dirty="0"/>
              <a:t> particles within concordance </a:t>
            </a:r>
            <a:r>
              <a:rPr lang="en-US" dirty="0" err="1"/>
              <a:t>Λ</a:t>
            </a:r>
            <a:r>
              <a:rPr lang="en-US" dirty="0"/>
              <a:t> CDM</a:t>
            </a:r>
          </a:p>
          <a:p>
            <a:endParaRPr lang="en-US" dirty="0"/>
          </a:p>
          <a:p>
            <a:r>
              <a:rPr lang="en-US" dirty="0"/>
              <a:t>Reproduces halo mass function</a:t>
            </a:r>
          </a:p>
          <a:p>
            <a:endParaRPr lang="en-US" dirty="0"/>
          </a:p>
          <a:p>
            <a:r>
              <a:rPr lang="en-US" dirty="0"/>
              <a:t>Volume of 6 </a:t>
            </a:r>
            <a:r>
              <a:rPr lang="en-US" dirty="0" err="1"/>
              <a:t>Gpc</a:t>
            </a:r>
            <a:r>
              <a:rPr lang="en-US" dirty="0"/>
              <a:t>/h is large enough to sample rare systems</a:t>
            </a:r>
          </a:p>
          <a:p>
            <a:endParaRPr lang="en-US" dirty="0"/>
          </a:p>
          <a:p>
            <a:r>
              <a:rPr lang="en-US" dirty="0"/>
              <a:t>Objects like the Bullet cluster exist in the tail of collisional velocity </a:t>
            </a:r>
            <a:r>
              <a:rPr lang="en-US" dirty="0" smtClean="0"/>
              <a:t>distribution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 descr="z_0.0_for_paper_v2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676" y="958369"/>
            <a:ext cx="4281739" cy="42730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80359" y="5242855"/>
            <a:ext cx="3588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Watson et al. (2014)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167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10600" y="6400800"/>
            <a:ext cx="5334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5B0914C9-67E6-4D4E-BE9B-A0BDDBB6A9CD}" type="slidenum">
              <a:rPr lang="en-US"/>
              <a:pPr/>
              <a:t>13</a:t>
            </a:fld>
            <a:endParaRPr lang="en-US" dirty="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76200"/>
            <a:ext cx="8143868" cy="76297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en-US" sz="3200" b="0" kern="1200" cap="small" dirty="0" smtClean="0">
                <a:latin typeface="Arial"/>
                <a:ea typeface="+mn-ea"/>
                <a:cs typeface="Arial"/>
              </a:rPr>
              <a:t>Predictions from Jubilee Simulation</a:t>
            </a:r>
            <a:endParaRPr lang="en-US" sz="3200" b="0" kern="1200" cap="small" dirty="0">
              <a:latin typeface="Arial"/>
              <a:ea typeface="+mn-ea"/>
              <a:cs typeface="Arial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26934" y="1000548"/>
            <a:ext cx="3513920" cy="4938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ts val="1080"/>
              </a:spcBef>
              <a:defRPr sz="2000" kern="0">
                <a:latin typeface="Calisto MT"/>
                <a:cs typeface="Calisto MT"/>
              </a:defRPr>
            </a:lvl1pPr>
          </a:lstStyle>
          <a:p>
            <a:r>
              <a:rPr lang="en-US" dirty="0"/>
              <a:t>Relative pairwise halo velocities </a:t>
            </a:r>
            <a:r>
              <a:rPr lang="en-US" dirty="0" err="1"/>
              <a:t>vs</a:t>
            </a:r>
            <a:r>
              <a:rPr lang="en-US" dirty="0"/>
              <a:t> halo separation</a:t>
            </a:r>
          </a:p>
          <a:p>
            <a:r>
              <a:rPr lang="en-US" dirty="0"/>
              <a:t>Halo-halos (blue), </a:t>
            </a:r>
            <a:r>
              <a:rPr lang="en-US" dirty="0" err="1"/>
              <a:t>subhalo</a:t>
            </a:r>
            <a:r>
              <a:rPr lang="en-US" dirty="0"/>
              <a:t>-halo (red)</a:t>
            </a:r>
          </a:p>
          <a:p>
            <a:r>
              <a:rPr lang="en-US" dirty="0"/>
              <a:t>Original and corrected Bullet data points are shown</a:t>
            </a:r>
          </a:p>
          <a:p>
            <a:r>
              <a:rPr lang="en-US" dirty="0"/>
              <a:t>Bullet cluster velocity is only extreme for separation</a:t>
            </a:r>
          </a:p>
          <a:p>
            <a:r>
              <a:rPr lang="en-US" dirty="0"/>
              <a:t>A2443 (1σ green lines) appears extreme for any separation</a:t>
            </a:r>
          </a:p>
          <a:p>
            <a:r>
              <a:rPr lang="en-US" dirty="0" smtClean="0"/>
              <a:t>Low statistics of rare mergers at fixed redshift.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728837" y="5478404"/>
            <a:ext cx="3588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Watson et al. (2014)</a:t>
            </a:r>
            <a:endParaRPr lang="en-US" dirty="0"/>
          </a:p>
        </p:txBody>
      </p:sp>
      <p:pic>
        <p:nvPicPr>
          <p:cNvPr id="7" name="Picture 6" descr="0.320_Bullet_Candidates_w_scatte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033" y="1269977"/>
            <a:ext cx="5174615" cy="4144716"/>
          </a:xfrm>
          <a:prstGeom prst="rect">
            <a:avLst/>
          </a:prstGeom>
          <a:solidFill>
            <a:schemeClr val="tx1"/>
          </a:solidFill>
        </p:spPr>
      </p:pic>
      <p:grpSp>
        <p:nvGrpSpPr>
          <p:cNvPr id="6" name="Group 5"/>
          <p:cNvGrpSpPr/>
          <p:nvPr/>
        </p:nvGrpSpPr>
        <p:grpSpPr>
          <a:xfrm>
            <a:off x="4477385" y="1269977"/>
            <a:ext cx="4373202" cy="3437783"/>
            <a:chOff x="4477385" y="1269977"/>
            <a:chExt cx="4373202" cy="3437783"/>
          </a:xfrm>
        </p:grpSpPr>
        <p:sp>
          <p:nvSpPr>
            <p:cNvPr id="11" name="TextBox 10"/>
            <p:cNvSpPr txBox="1"/>
            <p:nvPr/>
          </p:nvSpPr>
          <p:spPr>
            <a:xfrm>
              <a:off x="6228378" y="1269978"/>
              <a:ext cx="1261651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l-GR" dirty="0" smtClean="0">
                  <a:solidFill>
                    <a:schemeClr val="bg1"/>
                  </a:solidFill>
                </a:rPr>
                <a:t>Θ</a:t>
              </a:r>
              <a:r>
                <a:rPr lang="en-US" baseline="-25000" dirty="0" smtClean="0">
                  <a:solidFill>
                    <a:schemeClr val="bg1"/>
                  </a:solidFill>
                </a:rPr>
                <a:t>A2443</a:t>
              </a:r>
              <a:r>
                <a:rPr lang="en-US" dirty="0" smtClean="0">
                  <a:solidFill>
                    <a:schemeClr val="bg1"/>
                  </a:solidFill>
                </a:rPr>
                <a:t> = 15°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4477385" y="1269977"/>
              <a:ext cx="4373202" cy="3437783"/>
              <a:chOff x="4477385" y="1269977"/>
              <a:chExt cx="4373202" cy="3437783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4477385" y="1269977"/>
                <a:ext cx="4336263" cy="3437783"/>
                <a:chOff x="4477385" y="1269977"/>
                <a:chExt cx="4336263" cy="3437783"/>
              </a:xfrm>
            </p:grpSpPr>
            <p:cxnSp>
              <p:nvCxnSpPr>
                <p:cNvPr id="3" name="Straight Connector 2"/>
                <p:cNvCxnSpPr/>
                <p:nvPr/>
              </p:nvCxnSpPr>
              <p:spPr>
                <a:xfrm>
                  <a:off x="4477385" y="1718905"/>
                  <a:ext cx="4336263" cy="0"/>
                </a:xfrm>
                <a:prstGeom prst="line">
                  <a:avLst/>
                </a:prstGeom>
                <a:ln w="38100" cmpd="sng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" name="Straight Connector 4"/>
                <p:cNvCxnSpPr/>
                <p:nvPr/>
              </p:nvCxnSpPr>
              <p:spPr>
                <a:xfrm flipV="1">
                  <a:off x="4926406" y="1269978"/>
                  <a:ext cx="0" cy="3437782"/>
                </a:xfrm>
                <a:prstGeom prst="line">
                  <a:avLst/>
                </a:prstGeom>
                <a:ln>
                  <a:solidFill>
                    <a:srgbClr val="94D66C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 flipV="1">
                  <a:off x="6194945" y="1269977"/>
                  <a:ext cx="0" cy="3437782"/>
                </a:xfrm>
                <a:prstGeom prst="line">
                  <a:avLst/>
                </a:prstGeom>
                <a:ln>
                  <a:solidFill>
                    <a:srgbClr val="94D66C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" name="Rectangle 18"/>
              <p:cNvSpPr/>
              <p:nvPr/>
            </p:nvSpPr>
            <p:spPr>
              <a:xfrm>
                <a:off x="4926406" y="1563433"/>
                <a:ext cx="1268539" cy="3207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  <a:alpha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>
                <a:off x="4514324" y="1884133"/>
                <a:ext cx="4336263" cy="0"/>
              </a:xfrm>
              <a:prstGeom prst="line">
                <a:avLst/>
              </a:prstGeom>
              <a:ln w="38100" cmpd="sng">
                <a:solidFill>
                  <a:schemeClr val="accent5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" name="Straight Connector 21"/>
            <p:cNvCxnSpPr/>
            <p:nvPr/>
          </p:nvCxnSpPr>
          <p:spPr>
            <a:xfrm>
              <a:off x="4488666" y="1563433"/>
              <a:ext cx="4336263" cy="0"/>
            </a:xfrm>
            <a:prstGeom prst="line">
              <a:avLst/>
            </a:prstGeom>
            <a:ln w="38100" cmpd="sng">
              <a:solidFill>
                <a:schemeClr val="accent5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51476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10600" y="6400800"/>
            <a:ext cx="5334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5B0914C9-67E6-4D4E-BE9B-A0BDDBB6A9CD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76200"/>
            <a:ext cx="8143868" cy="76297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en-US" sz="3200" b="0" kern="1200" cap="small" dirty="0" smtClean="0">
                <a:latin typeface="Arial"/>
                <a:ea typeface="+mn-ea"/>
                <a:cs typeface="Arial"/>
              </a:rPr>
              <a:t>On-Going Simulations with Smaller Box</a:t>
            </a:r>
            <a:endParaRPr lang="en-US" sz="3200" b="0" kern="1200" cap="small" dirty="0">
              <a:latin typeface="Arial"/>
              <a:ea typeface="+mn-ea"/>
              <a:cs typeface="Arial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139104" y="631216"/>
            <a:ext cx="8822988" cy="4938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ts val="1080"/>
              </a:spcBef>
              <a:defRPr sz="2000" kern="0">
                <a:latin typeface="Calisto MT"/>
                <a:cs typeface="Calisto MT"/>
              </a:defRPr>
            </a:lvl1pPr>
          </a:lstStyle>
          <a:p>
            <a:r>
              <a:rPr lang="en-US" dirty="0" smtClean="0"/>
              <a:t>Similar simulation to Watson et al. (box size 1/1000). Gadget2 N-body solver.</a:t>
            </a:r>
          </a:p>
          <a:p>
            <a:r>
              <a:rPr lang="en-US" dirty="0" smtClean="0"/>
              <a:t>Similar velocities but more systems at smaller impact parameter in same z=0.3 slice (work in progress to expand simulations). Adding more slices.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3675307" y="2533084"/>
            <a:ext cx="5211554" cy="4144716"/>
            <a:chOff x="3639033" y="1269977"/>
            <a:chExt cx="5211554" cy="4144716"/>
          </a:xfrm>
        </p:grpSpPr>
        <p:grpSp>
          <p:nvGrpSpPr>
            <p:cNvPr id="20" name="Group 19"/>
            <p:cNvGrpSpPr/>
            <p:nvPr/>
          </p:nvGrpSpPr>
          <p:grpSpPr>
            <a:xfrm>
              <a:off x="3639033" y="1269977"/>
              <a:ext cx="5174615" cy="4144716"/>
              <a:chOff x="3639033" y="1269977"/>
              <a:chExt cx="5174615" cy="4144716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3639033" y="1269977"/>
                <a:ext cx="5174615" cy="4144716"/>
                <a:chOff x="3639033" y="1269977"/>
                <a:chExt cx="5174615" cy="4144716"/>
              </a:xfrm>
            </p:grpSpPr>
            <p:grpSp>
              <p:nvGrpSpPr>
                <p:cNvPr id="16" name="Group 15"/>
                <p:cNvGrpSpPr/>
                <p:nvPr/>
              </p:nvGrpSpPr>
              <p:grpSpPr>
                <a:xfrm>
                  <a:off x="3639033" y="1269977"/>
                  <a:ext cx="5174615" cy="4144716"/>
                  <a:chOff x="3639033" y="1269977"/>
                  <a:chExt cx="5174615" cy="4144716"/>
                </a:xfrm>
              </p:grpSpPr>
              <p:pic>
                <p:nvPicPr>
                  <p:cNvPr id="7" name="Picture 6" descr="0.320_Bullet_Candidates_w_scatter.pdf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639033" y="1269977"/>
                    <a:ext cx="5174615" cy="4144716"/>
                  </a:xfrm>
                  <a:prstGeom prst="rect">
                    <a:avLst/>
                  </a:prstGeom>
                  <a:solidFill>
                    <a:schemeClr val="tx1"/>
                  </a:solidFill>
                </p:spPr>
              </p:pic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6228378" y="1269978"/>
                    <a:ext cx="1261651" cy="276999"/>
                  </a:xfrm>
                  <a:prstGeom prst="rect">
                    <a:avLst/>
                  </a:prstGeom>
                  <a:solidFill>
                    <a:srgbClr val="FFFFFF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r>
                      <a:rPr lang="el-GR" dirty="0" smtClean="0">
                        <a:solidFill>
                          <a:schemeClr val="bg1"/>
                        </a:solidFill>
                      </a:rPr>
                      <a:t>Θ</a:t>
                    </a:r>
                    <a:r>
                      <a:rPr lang="en-US" baseline="-25000" dirty="0" smtClean="0">
                        <a:solidFill>
                          <a:schemeClr val="bg1"/>
                        </a:solidFill>
                      </a:rPr>
                      <a:t>A2443</a:t>
                    </a:r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 = 15°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17" name="Group 16"/>
                <p:cNvGrpSpPr/>
                <p:nvPr/>
              </p:nvGrpSpPr>
              <p:grpSpPr>
                <a:xfrm>
                  <a:off x="4477385" y="1269977"/>
                  <a:ext cx="4336263" cy="3437783"/>
                  <a:chOff x="4477385" y="1269977"/>
                  <a:chExt cx="4336263" cy="3437783"/>
                </a:xfrm>
              </p:grpSpPr>
              <p:cxnSp>
                <p:nvCxnSpPr>
                  <p:cNvPr id="3" name="Straight Connector 2"/>
                  <p:cNvCxnSpPr/>
                  <p:nvPr/>
                </p:nvCxnSpPr>
                <p:spPr>
                  <a:xfrm>
                    <a:off x="4477385" y="1718905"/>
                    <a:ext cx="4336263" cy="0"/>
                  </a:xfrm>
                  <a:prstGeom prst="line">
                    <a:avLst/>
                  </a:prstGeom>
                  <a:ln w="38100" cmpd="sng">
                    <a:solidFill>
                      <a:schemeClr val="accent5">
                        <a:lumMod val="60000"/>
                        <a:lumOff val="40000"/>
                      </a:schemeClr>
                    </a:solidFill>
                    <a:prstDash val="soli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" name="Straight Connector 4"/>
                  <p:cNvCxnSpPr/>
                  <p:nvPr/>
                </p:nvCxnSpPr>
                <p:spPr>
                  <a:xfrm flipV="1">
                    <a:off x="4926406" y="1269978"/>
                    <a:ext cx="0" cy="3437782"/>
                  </a:xfrm>
                  <a:prstGeom prst="line">
                    <a:avLst/>
                  </a:prstGeom>
                  <a:ln>
                    <a:solidFill>
                      <a:srgbClr val="94D66C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Connector 14"/>
                  <p:cNvCxnSpPr/>
                  <p:nvPr/>
                </p:nvCxnSpPr>
                <p:spPr>
                  <a:xfrm flipV="1">
                    <a:off x="6194945" y="1269977"/>
                    <a:ext cx="0" cy="3437782"/>
                  </a:xfrm>
                  <a:prstGeom prst="line">
                    <a:avLst/>
                  </a:prstGeom>
                  <a:ln>
                    <a:solidFill>
                      <a:srgbClr val="94D66C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9" name="Rectangle 18"/>
              <p:cNvSpPr/>
              <p:nvPr/>
            </p:nvSpPr>
            <p:spPr>
              <a:xfrm>
                <a:off x="4926406" y="1563433"/>
                <a:ext cx="1268539" cy="3207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  <a:alpha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4514324" y="1884133"/>
              <a:ext cx="4336263" cy="0"/>
            </a:xfrm>
            <a:prstGeom prst="line">
              <a:avLst/>
            </a:prstGeom>
            <a:ln w="38100" cmpd="sng">
              <a:solidFill>
                <a:schemeClr val="accent5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488666" y="1563433"/>
              <a:ext cx="4336263" cy="0"/>
            </a:xfrm>
            <a:prstGeom prst="line">
              <a:avLst/>
            </a:prstGeom>
            <a:ln w="38100" cmpd="sng">
              <a:solidFill>
                <a:schemeClr val="accent5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455497" y="1333344"/>
            <a:ext cx="4429322" cy="5049258"/>
            <a:chOff x="352865" y="76200"/>
            <a:chExt cx="4429322" cy="5049258"/>
          </a:xfrm>
        </p:grpSpPr>
        <p:pic>
          <p:nvPicPr>
            <p:cNvPr id="2" name="Picture 1" descr="Emil_sims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36" t="9165" r="5943" b="8721"/>
            <a:stretch/>
          </p:blipFill>
          <p:spPr>
            <a:xfrm>
              <a:off x="352865" y="76200"/>
              <a:ext cx="4187117" cy="5049258"/>
            </a:xfrm>
            <a:prstGeom prst="rect">
              <a:avLst/>
            </a:prstGeom>
            <a:solidFill>
              <a:schemeClr val="tx1"/>
            </a:solidFill>
            <a:scene3d>
              <a:camera prst="orthographicFront">
                <a:rot lat="0" lon="0" rev="16200000"/>
              </a:camera>
              <a:lightRig rig="threePt" dir="t"/>
            </a:scene3d>
          </p:spPr>
        </p:pic>
        <p:cxnSp>
          <p:nvCxnSpPr>
            <p:cNvPr id="31" name="Straight Connector 30"/>
            <p:cNvCxnSpPr/>
            <p:nvPr/>
          </p:nvCxnSpPr>
          <p:spPr>
            <a:xfrm>
              <a:off x="408985" y="1046982"/>
              <a:ext cx="4336263" cy="0"/>
            </a:xfrm>
            <a:prstGeom prst="line">
              <a:avLst/>
            </a:prstGeom>
            <a:ln w="38100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845177" y="610883"/>
              <a:ext cx="0" cy="3437782"/>
            </a:xfrm>
            <a:prstGeom prst="line">
              <a:avLst/>
            </a:prstGeom>
            <a:ln>
              <a:solidFill>
                <a:srgbClr val="94D66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2152203" y="598054"/>
              <a:ext cx="0" cy="3437782"/>
            </a:xfrm>
            <a:prstGeom prst="line">
              <a:avLst/>
            </a:prstGeom>
            <a:ln>
              <a:solidFill>
                <a:srgbClr val="94D66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445924" y="1212210"/>
              <a:ext cx="4336263" cy="0"/>
            </a:xfrm>
            <a:prstGeom prst="line">
              <a:avLst/>
            </a:prstGeom>
            <a:ln w="38100" cmpd="sng">
              <a:solidFill>
                <a:schemeClr val="accent5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420266" y="891510"/>
              <a:ext cx="4336263" cy="0"/>
            </a:xfrm>
            <a:prstGeom prst="line">
              <a:avLst/>
            </a:prstGeom>
            <a:ln w="38100" cmpd="sng">
              <a:solidFill>
                <a:schemeClr val="accent5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2333363" y="4923648"/>
            <a:ext cx="1874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Polisensky</a:t>
            </a:r>
            <a:r>
              <a:rPr lang="en-US" dirty="0" smtClean="0">
                <a:solidFill>
                  <a:schemeClr val="bg1"/>
                </a:solidFill>
              </a:rPr>
              <a:t> et al.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456434" y="2488069"/>
            <a:ext cx="218096" cy="17355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lus 11"/>
          <p:cNvSpPr/>
          <p:nvPr/>
        </p:nvSpPr>
        <p:spPr>
          <a:xfrm>
            <a:off x="1445657" y="2169826"/>
            <a:ext cx="238125" cy="230474"/>
          </a:xfrm>
          <a:prstGeom prst="mathPlus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01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2443_610b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6" t="13556" r="23412" b="39872"/>
          <a:stretch/>
        </p:blipFill>
        <p:spPr>
          <a:xfrm>
            <a:off x="0" y="1112883"/>
            <a:ext cx="4901046" cy="4987633"/>
          </a:xfrm>
          <a:prstGeom prst="rect">
            <a:avLst/>
          </a:prstGeom>
        </p:spPr>
      </p:pic>
      <p:sp>
        <p:nvSpPr>
          <p:cNvPr id="1843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10600" y="6400800"/>
            <a:ext cx="5334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5B0914C9-67E6-4D4E-BE9B-A0BDDBB6A9CD}" type="slidenum">
              <a:rPr lang="en-US"/>
              <a:pPr/>
              <a:t>15</a:t>
            </a:fld>
            <a:endParaRPr lang="en-US" dirty="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0066" y="76200"/>
            <a:ext cx="8143868" cy="76297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en-US" sz="3200" b="0" kern="1200" cap="small" dirty="0" smtClean="0">
                <a:latin typeface="Arial"/>
                <a:ea typeface="+mn-ea"/>
                <a:cs typeface="Arial"/>
              </a:rPr>
              <a:t>Radio Galaxies in A2443: High Resolution</a:t>
            </a:r>
            <a:endParaRPr lang="en-US" sz="3200" b="0" kern="1200" cap="small" dirty="0">
              <a:latin typeface="Arial"/>
              <a:ea typeface="+mn-ea"/>
              <a:cs typeface="Arial"/>
            </a:endParaRPr>
          </a:p>
        </p:txBody>
      </p:sp>
      <p:pic>
        <p:nvPicPr>
          <p:cNvPr id="5" name="Picture 4" descr="A2443_lb_REGRD.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56" t="16256" r="18487" b="44210"/>
          <a:stretch/>
        </p:blipFill>
        <p:spPr>
          <a:xfrm>
            <a:off x="4637283" y="1432406"/>
            <a:ext cx="4506717" cy="415415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8366" y="1056938"/>
            <a:ext cx="1886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GMRT: 610 MHz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56946" y="1063810"/>
            <a:ext cx="1847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VLA: 1400 MHz</a:t>
            </a:r>
            <a:endParaRPr lang="en-US" sz="1800" dirty="0">
              <a:solidFill>
                <a:srgbClr val="FFFFFF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370784" y="3218944"/>
            <a:ext cx="3930377" cy="2479743"/>
            <a:chOff x="1370784" y="2911072"/>
            <a:chExt cx="3930377" cy="2479743"/>
          </a:xfrm>
        </p:grpSpPr>
        <p:sp>
          <p:nvSpPr>
            <p:cNvPr id="29" name="TextBox 28"/>
            <p:cNvSpPr txBox="1"/>
            <p:nvPr/>
          </p:nvSpPr>
          <p:spPr>
            <a:xfrm>
              <a:off x="3853341" y="2911072"/>
              <a:ext cx="1447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FFFF"/>
                  </a:solidFill>
                </a:rPr>
                <a:t>Radio ‘knee’</a:t>
              </a:r>
              <a:endParaRPr lang="en-US" sz="1800" dirty="0">
                <a:solidFill>
                  <a:srgbClr val="FFFFFF"/>
                </a:solidFill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 bwMode="auto">
            <a:xfrm flipH="1">
              <a:off x="3505476" y="3294735"/>
              <a:ext cx="794244" cy="118555"/>
            </a:xfrm>
            <a:prstGeom prst="straightConnector1">
              <a:avLst/>
            </a:prstGeom>
            <a:solidFill>
              <a:schemeClr val="accent1">
                <a:alpha val="50000"/>
              </a:schemeClr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2" name="TextBox 31"/>
            <p:cNvSpPr txBox="1"/>
            <p:nvPr/>
          </p:nvSpPr>
          <p:spPr>
            <a:xfrm>
              <a:off x="1370784" y="5021483"/>
              <a:ext cx="10825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FFFF"/>
                  </a:solidFill>
                </a:rPr>
                <a:t>Relic arc</a:t>
              </a:r>
              <a:endParaRPr lang="en-US" sz="1800" dirty="0">
                <a:solidFill>
                  <a:srgbClr val="FFFFFF"/>
                </a:solidFill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 bwMode="auto">
            <a:xfrm flipV="1">
              <a:off x="1971003" y="4412398"/>
              <a:ext cx="244998" cy="548779"/>
            </a:xfrm>
            <a:prstGeom prst="straightConnector1">
              <a:avLst/>
            </a:prstGeom>
            <a:solidFill>
              <a:schemeClr val="accent1">
                <a:alpha val="50000"/>
              </a:schemeClr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9" name="Group 58"/>
          <p:cNvGrpSpPr/>
          <p:nvPr/>
        </p:nvGrpSpPr>
        <p:grpSpPr>
          <a:xfrm>
            <a:off x="4779691" y="1502251"/>
            <a:ext cx="3751477" cy="3774880"/>
            <a:chOff x="4779691" y="1194379"/>
            <a:chExt cx="3751477" cy="3774880"/>
          </a:xfrm>
        </p:grpSpPr>
        <p:grpSp>
          <p:nvGrpSpPr>
            <p:cNvPr id="48" name="Group 47"/>
            <p:cNvGrpSpPr/>
            <p:nvPr/>
          </p:nvGrpSpPr>
          <p:grpSpPr>
            <a:xfrm>
              <a:off x="4779691" y="1194379"/>
              <a:ext cx="3751477" cy="3774880"/>
              <a:chOff x="4779691" y="1194379"/>
              <a:chExt cx="3751477" cy="3774880"/>
            </a:xfrm>
          </p:grpSpPr>
          <p:pic>
            <p:nvPicPr>
              <p:cNvPr id="43" name="Picture 42" descr="latex-image-1.pdf"/>
              <p:cNvPicPr>
                <a:picLocks noChangeAspect="1"/>
              </p:cNvPicPr>
              <p:nvPr/>
            </p:nvPicPr>
            <p:blipFill>
              <a:blip r:embed="rId5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79691" y="4677159"/>
                <a:ext cx="1422400" cy="292100"/>
              </a:xfrm>
              <a:prstGeom prst="rect">
                <a:avLst/>
              </a:prstGeom>
              <a:noFill/>
            </p:spPr>
          </p:pic>
          <p:pic>
            <p:nvPicPr>
              <p:cNvPr id="44" name="Picture 43" descr="latex-image-1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3068" y="4645026"/>
                <a:ext cx="1308100" cy="279400"/>
              </a:xfrm>
              <a:prstGeom prst="rect">
                <a:avLst/>
              </a:prstGeom>
            </p:spPr>
          </p:pic>
          <p:pic>
            <p:nvPicPr>
              <p:cNvPr id="45" name="Picture 44" descr="latex-image-1.pdf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78638" y="1194379"/>
                <a:ext cx="1308100" cy="279400"/>
              </a:xfrm>
              <a:prstGeom prst="rect">
                <a:avLst/>
              </a:prstGeom>
            </p:spPr>
          </p:pic>
          <p:pic>
            <p:nvPicPr>
              <p:cNvPr id="46" name="Picture 45" descr="latex-image-1.pdf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72803" y="2079490"/>
                <a:ext cx="1422400" cy="279400"/>
              </a:xfrm>
              <a:prstGeom prst="rect">
                <a:avLst/>
              </a:prstGeom>
            </p:spPr>
          </p:pic>
          <p:pic>
            <p:nvPicPr>
              <p:cNvPr id="47" name="Picture 46" descr="latex-image-1.pdf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21488" y="2688867"/>
                <a:ext cx="1422400" cy="292100"/>
              </a:xfrm>
              <a:prstGeom prst="rect">
                <a:avLst/>
              </a:prstGeom>
            </p:spPr>
          </p:pic>
        </p:grpSp>
        <p:cxnSp>
          <p:nvCxnSpPr>
            <p:cNvPr id="52" name="Straight Arrow Connector 51"/>
            <p:cNvCxnSpPr/>
            <p:nvPr/>
          </p:nvCxnSpPr>
          <p:spPr bwMode="auto">
            <a:xfrm flipV="1">
              <a:off x="5593524" y="4256934"/>
              <a:ext cx="315732" cy="425170"/>
            </a:xfrm>
            <a:prstGeom prst="straightConnector1">
              <a:avLst/>
            </a:prstGeom>
            <a:solidFill>
              <a:schemeClr val="accent1">
                <a:alpha val="50000"/>
              </a:schemeClr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4" name="Straight Arrow Connector 53"/>
            <p:cNvCxnSpPr/>
            <p:nvPr/>
          </p:nvCxnSpPr>
          <p:spPr bwMode="auto">
            <a:xfrm flipH="1" flipV="1">
              <a:off x="6704665" y="4295417"/>
              <a:ext cx="415531" cy="412343"/>
            </a:xfrm>
            <a:prstGeom prst="straightConnector1">
              <a:avLst/>
            </a:prstGeom>
            <a:solidFill>
              <a:schemeClr val="accent1">
                <a:alpha val="50000"/>
              </a:schemeClr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6" name="Straight Arrow Connector 55"/>
            <p:cNvCxnSpPr/>
            <p:nvPr/>
          </p:nvCxnSpPr>
          <p:spPr bwMode="auto">
            <a:xfrm>
              <a:off x="7363951" y="1321251"/>
              <a:ext cx="559487" cy="62283"/>
            </a:xfrm>
            <a:prstGeom prst="straightConnector1">
              <a:avLst/>
            </a:prstGeom>
            <a:solidFill>
              <a:schemeClr val="accent1">
                <a:alpha val="50000"/>
              </a:schemeClr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8" name="Straight Arrow Connector 57"/>
            <p:cNvCxnSpPr/>
            <p:nvPr/>
          </p:nvCxnSpPr>
          <p:spPr bwMode="auto">
            <a:xfrm>
              <a:off x="6837954" y="2385949"/>
              <a:ext cx="1008508" cy="177732"/>
            </a:xfrm>
            <a:prstGeom prst="straightConnector1">
              <a:avLst/>
            </a:prstGeom>
            <a:solidFill>
              <a:schemeClr val="accent1">
                <a:alpha val="50000"/>
              </a:schemeClr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0" name="Straight Arrow Connector 59"/>
            <p:cNvCxnSpPr/>
            <p:nvPr/>
          </p:nvCxnSpPr>
          <p:spPr bwMode="auto">
            <a:xfrm>
              <a:off x="6632687" y="3014505"/>
              <a:ext cx="841728" cy="113593"/>
            </a:xfrm>
            <a:prstGeom prst="straightConnector1">
              <a:avLst/>
            </a:prstGeom>
            <a:solidFill>
              <a:schemeClr val="accent1">
                <a:alpha val="50000"/>
              </a:schemeClr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3" name="Straight Connector 2"/>
          <p:cNvCxnSpPr/>
          <p:nvPr/>
        </p:nvCxnSpPr>
        <p:spPr bwMode="auto">
          <a:xfrm flipV="1">
            <a:off x="1577989" y="5952053"/>
            <a:ext cx="1424039" cy="1"/>
          </a:xfrm>
          <a:prstGeom prst="line">
            <a:avLst/>
          </a:prstGeom>
          <a:solidFill>
            <a:schemeClr val="accent1">
              <a:alpha val="50000"/>
            </a:scheme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1680493" y="5939224"/>
            <a:ext cx="1082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140 </a:t>
            </a:r>
            <a:r>
              <a:rPr lang="en-US" sz="2000" dirty="0" err="1" smtClean="0">
                <a:solidFill>
                  <a:srgbClr val="FF0000"/>
                </a:solidFill>
              </a:rPr>
              <a:t>kpc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337" y="723672"/>
            <a:ext cx="1730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VLA: </a:t>
            </a:r>
            <a:r>
              <a:rPr lang="en-US" dirty="0" smtClean="0">
                <a:solidFill>
                  <a:srgbClr val="FFFFFF"/>
                </a:solidFill>
              </a:rPr>
              <a:t>330</a:t>
            </a:r>
            <a:r>
              <a:rPr lang="en-US" sz="1800" dirty="0" smtClean="0">
                <a:solidFill>
                  <a:srgbClr val="FFFFFF"/>
                </a:solidFill>
              </a:rPr>
              <a:t> MHz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395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10600" y="6400800"/>
            <a:ext cx="5334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5B0914C9-67E6-4D4E-BE9B-A0BDDBB6A9CD}" type="slidenum">
              <a:rPr lang="en-US"/>
              <a:pPr/>
              <a:t>16</a:t>
            </a:fld>
            <a:endParaRPr lang="en-US" dirty="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599" y="76200"/>
            <a:ext cx="8738999" cy="76297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en-US" sz="2700" b="0" kern="1200" cap="small" dirty="0" smtClean="0">
                <a:latin typeface="Arial"/>
                <a:ea typeface="+mn-ea"/>
                <a:cs typeface="Arial"/>
              </a:rPr>
              <a:t>Low Resolution Radio: Ultra-Steep Spectrum Relic</a:t>
            </a:r>
            <a:endParaRPr lang="en-US" sz="2700" b="0" kern="1200" cap="small" dirty="0">
              <a:latin typeface="Arial"/>
              <a:ea typeface="+mn-ea"/>
              <a:cs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18718" y="934473"/>
            <a:ext cx="4490524" cy="4066394"/>
            <a:chOff x="3808512" y="2807888"/>
            <a:chExt cx="2309354" cy="1841121"/>
          </a:xfrm>
        </p:grpSpPr>
        <p:pic>
          <p:nvPicPr>
            <p:cNvPr id="12" name="Picture 11" descr="A2443_240_regrd.ps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83" t="10040" r="11913" b="35286"/>
            <a:stretch/>
          </p:blipFill>
          <p:spPr>
            <a:xfrm>
              <a:off x="3812840" y="2808943"/>
              <a:ext cx="2305026" cy="184006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808512" y="2807888"/>
              <a:ext cx="1005877" cy="167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FFFF"/>
                  </a:solidFill>
                </a:rPr>
                <a:t>GMRT: 235 MHz</a:t>
              </a:r>
              <a:endParaRPr lang="en-US" sz="18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2" name="Picture 1" descr="A2443_PB_REGRD.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7" t="20962" r="33147" b="34709"/>
          <a:stretch/>
        </p:blipFill>
        <p:spPr>
          <a:xfrm>
            <a:off x="4612775" y="958909"/>
            <a:ext cx="4531225" cy="401549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773732" y="936803"/>
            <a:ext cx="1730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VLA: 330 MHz</a:t>
            </a:r>
            <a:endParaRPr lang="en-US" sz="1800" dirty="0">
              <a:solidFill>
                <a:srgbClr val="FFFFFF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22041" y="1918837"/>
            <a:ext cx="3764936" cy="3318046"/>
            <a:chOff x="722041" y="1918837"/>
            <a:chExt cx="3764936" cy="3318046"/>
          </a:xfrm>
        </p:grpSpPr>
        <p:sp>
          <p:nvSpPr>
            <p:cNvPr id="16" name="TextBox 15"/>
            <p:cNvSpPr txBox="1"/>
            <p:nvPr/>
          </p:nvSpPr>
          <p:spPr>
            <a:xfrm>
              <a:off x="3001978" y="4775960"/>
              <a:ext cx="741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FFFF"/>
                  </a:solidFill>
                </a:rPr>
                <a:t>‘Feet’</a:t>
              </a:r>
              <a:endParaRPr lang="en-US" sz="1800" dirty="0">
                <a:solidFill>
                  <a:srgbClr val="FFFFFF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 flipV="1">
              <a:off x="3479019" y="4174263"/>
              <a:ext cx="46575" cy="588467"/>
            </a:xfrm>
            <a:prstGeom prst="straightConnector1">
              <a:avLst/>
            </a:prstGeom>
            <a:solidFill>
              <a:schemeClr val="accent1">
                <a:alpha val="50000"/>
              </a:schemeClr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H="1" flipV="1">
              <a:off x="2949891" y="4405525"/>
              <a:ext cx="224880" cy="410124"/>
            </a:xfrm>
            <a:prstGeom prst="straightConnector1">
              <a:avLst/>
            </a:prstGeom>
            <a:solidFill>
              <a:schemeClr val="accent1">
                <a:alpha val="50000"/>
              </a:schemeClr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1" name="TextBox 20"/>
            <p:cNvSpPr txBox="1"/>
            <p:nvPr/>
          </p:nvSpPr>
          <p:spPr>
            <a:xfrm>
              <a:off x="3780684" y="2361777"/>
              <a:ext cx="7062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FFFF"/>
                  </a:solidFill>
                </a:rPr>
                <a:t>West </a:t>
              </a:r>
            </a:p>
            <a:p>
              <a:r>
                <a:rPr lang="en-US" sz="1800" dirty="0" smtClean="0">
                  <a:solidFill>
                    <a:srgbClr val="FFFFFF"/>
                  </a:solidFill>
                </a:rPr>
                <a:t>loop</a:t>
              </a:r>
              <a:endParaRPr 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22041" y="1918837"/>
              <a:ext cx="6465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FFFF"/>
                  </a:solidFill>
                </a:rPr>
                <a:t>East </a:t>
              </a:r>
            </a:p>
            <a:p>
              <a:r>
                <a:rPr lang="en-US" sz="1800" dirty="0" smtClean="0">
                  <a:solidFill>
                    <a:srgbClr val="FFFFFF"/>
                  </a:solidFill>
                </a:rPr>
                <a:t>loop</a:t>
              </a:r>
              <a:endParaRPr lang="en-US" sz="1800" dirty="0">
                <a:solidFill>
                  <a:srgbClr val="FFFFFF"/>
                </a:solidFill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 bwMode="auto">
            <a:xfrm>
              <a:off x="1104070" y="2644631"/>
              <a:ext cx="50556" cy="498151"/>
            </a:xfrm>
            <a:prstGeom prst="straightConnector1">
              <a:avLst/>
            </a:prstGeom>
            <a:solidFill>
              <a:schemeClr val="accent1">
                <a:alpha val="50000"/>
              </a:schemeClr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5" name="Straight Arrow Connector 24"/>
            <p:cNvCxnSpPr/>
            <p:nvPr/>
          </p:nvCxnSpPr>
          <p:spPr bwMode="auto">
            <a:xfrm flipH="1">
              <a:off x="4092509" y="3015102"/>
              <a:ext cx="37698" cy="422717"/>
            </a:xfrm>
            <a:prstGeom prst="straightConnector1">
              <a:avLst/>
            </a:prstGeom>
            <a:solidFill>
              <a:schemeClr val="accent1">
                <a:alpha val="50000"/>
              </a:schemeClr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7" name="TextBox 26"/>
            <p:cNvSpPr txBox="1"/>
            <p:nvPr/>
          </p:nvSpPr>
          <p:spPr>
            <a:xfrm>
              <a:off x="1364479" y="2603208"/>
              <a:ext cx="1447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FFFF"/>
                  </a:solidFill>
                </a:rPr>
                <a:t>Radio ‘knee’</a:t>
              </a:r>
              <a:endParaRPr lang="en-US" sz="1800" dirty="0">
                <a:solidFill>
                  <a:srgbClr val="FFFFFF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 bwMode="auto">
            <a:xfrm>
              <a:off x="2244317" y="2950963"/>
              <a:ext cx="680737" cy="217475"/>
            </a:xfrm>
            <a:prstGeom prst="straightConnector1">
              <a:avLst/>
            </a:prstGeom>
            <a:solidFill>
              <a:schemeClr val="accent1">
                <a:alpha val="50000"/>
              </a:schemeClr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0" name="TextBox 29"/>
            <p:cNvSpPr txBox="1"/>
            <p:nvPr/>
          </p:nvSpPr>
          <p:spPr>
            <a:xfrm>
              <a:off x="1242451" y="4867551"/>
              <a:ext cx="6977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FFFF"/>
                  </a:solidFill>
                </a:rPr>
                <a:t>Relic</a:t>
              </a:r>
              <a:endParaRPr lang="en-US" sz="1800" dirty="0">
                <a:solidFill>
                  <a:srgbClr val="FFFFFF"/>
                </a:solidFill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 bwMode="auto">
            <a:xfrm flipV="1">
              <a:off x="1620890" y="4271618"/>
              <a:ext cx="290658" cy="593810"/>
            </a:xfrm>
            <a:prstGeom prst="straightConnector1">
              <a:avLst/>
            </a:prstGeom>
            <a:solidFill>
              <a:schemeClr val="accent1">
                <a:alpha val="50000"/>
              </a:schemeClr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9" name="Group 38"/>
          <p:cNvGrpSpPr/>
          <p:nvPr/>
        </p:nvGrpSpPr>
        <p:grpSpPr>
          <a:xfrm>
            <a:off x="4611599" y="1907911"/>
            <a:ext cx="4164956" cy="3338612"/>
            <a:chOff x="4611599" y="1907911"/>
            <a:chExt cx="4164956" cy="3338612"/>
          </a:xfrm>
        </p:grpSpPr>
        <p:pic>
          <p:nvPicPr>
            <p:cNvPr id="3" name="Picture 2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6422" y="1907911"/>
              <a:ext cx="1369238" cy="336933"/>
            </a:xfrm>
            <a:prstGeom prst="rect">
              <a:avLst/>
            </a:prstGeom>
          </p:spPr>
        </p:pic>
        <p:cxnSp>
          <p:nvCxnSpPr>
            <p:cNvPr id="33" name="Straight Arrow Connector 32"/>
            <p:cNvCxnSpPr/>
            <p:nvPr/>
          </p:nvCxnSpPr>
          <p:spPr bwMode="auto">
            <a:xfrm>
              <a:off x="6658346" y="2308983"/>
              <a:ext cx="590142" cy="769661"/>
            </a:xfrm>
            <a:prstGeom prst="straightConnector1">
              <a:avLst/>
            </a:prstGeom>
            <a:solidFill>
              <a:schemeClr val="accent1">
                <a:alpha val="50000"/>
              </a:schemeClr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5" name="Picture 4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596" y="2421020"/>
              <a:ext cx="1443776" cy="355275"/>
            </a:xfrm>
            <a:prstGeom prst="rect">
              <a:avLst/>
            </a:prstGeom>
          </p:spPr>
        </p:pic>
        <p:cxnSp>
          <p:nvCxnSpPr>
            <p:cNvPr id="34" name="Straight Arrow Connector 33"/>
            <p:cNvCxnSpPr/>
            <p:nvPr/>
          </p:nvCxnSpPr>
          <p:spPr bwMode="auto">
            <a:xfrm>
              <a:off x="6117970" y="2782075"/>
              <a:ext cx="771301" cy="681399"/>
            </a:xfrm>
            <a:prstGeom prst="straightConnector1">
              <a:avLst/>
            </a:prstGeom>
            <a:solidFill>
              <a:schemeClr val="accent1">
                <a:alpha val="50000"/>
              </a:schemeClr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8" name="Picture 7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9754" y="4845451"/>
              <a:ext cx="1655487" cy="401072"/>
            </a:xfrm>
            <a:prstGeom prst="rect">
              <a:avLst/>
            </a:prstGeom>
          </p:spPr>
        </p:pic>
        <p:cxnSp>
          <p:nvCxnSpPr>
            <p:cNvPr id="35" name="Straight Arrow Connector 34"/>
            <p:cNvCxnSpPr/>
            <p:nvPr/>
          </p:nvCxnSpPr>
          <p:spPr bwMode="auto">
            <a:xfrm flipV="1">
              <a:off x="7144305" y="4258791"/>
              <a:ext cx="117012" cy="473092"/>
            </a:xfrm>
            <a:prstGeom prst="straightConnector1">
              <a:avLst/>
            </a:prstGeom>
            <a:solidFill>
              <a:schemeClr val="accent1">
                <a:alpha val="50000"/>
              </a:schemeClr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10" name="Picture 9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4019" y="4579484"/>
              <a:ext cx="1342536" cy="330362"/>
            </a:xfrm>
            <a:prstGeom prst="rect">
              <a:avLst/>
            </a:prstGeom>
          </p:spPr>
        </p:pic>
        <p:cxnSp>
          <p:nvCxnSpPr>
            <p:cNvPr id="36" name="Straight Arrow Connector 35"/>
            <p:cNvCxnSpPr/>
            <p:nvPr/>
          </p:nvCxnSpPr>
          <p:spPr bwMode="auto">
            <a:xfrm flipV="1">
              <a:off x="7784213" y="4079203"/>
              <a:ext cx="41588" cy="510043"/>
            </a:xfrm>
            <a:prstGeom prst="straightConnector1">
              <a:avLst/>
            </a:prstGeom>
            <a:solidFill>
              <a:schemeClr val="accent1">
                <a:alpha val="50000"/>
              </a:schemeClr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7" name="Straight Arrow Connector 36"/>
            <p:cNvCxnSpPr/>
            <p:nvPr/>
          </p:nvCxnSpPr>
          <p:spPr bwMode="auto">
            <a:xfrm flipV="1">
              <a:off x="8143431" y="4207480"/>
              <a:ext cx="195538" cy="420249"/>
            </a:xfrm>
            <a:prstGeom prst="straightConnector1">
              <a:avLst/>
            </a:prstGeom>
            <a:solidFill>
              <a:schemeClr val="accent1">
                <a:alpha val="50000"/>
              </a:schemeClr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20" name="Picture 19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1599" y="4425550"/>
              <a:ext cx="1264981" cy="311278"/>
            </a:xfrm>
            <a:prstGeom prst="rect">
              <a:avLst/>
            </a:prstGeom>
          </p:spPr>
        </p:pic>
        <p:cxnSp>
          <p:nvCxnSpPr>
            <p:cNvPr id="41" name="Straight Arrow Connector 40"/>
            <p:cNvCxnSpPr/>
            <p:nvPr/>
          </p:nvCxnSpPr>
          <p:spPr bwMode="auto">
            <a:xfrm flipV="1">
              <a:off x="5178340" y="4000705"/>
              <a:ext cx="195538" cy="420249"/>
            </a:xfrm>
            <a:prstGeom prst="straightConnector1">
              <a:avLst/>
            </a:prstGeom>
            <a:solidFill>
              <a:schemeClr val="accent1">
                <a:alpha val="50000"/>
              </a:schemeClr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2" name="Group 21"/>
          <p:cNvGrpSpPr/>
          <p:nvPr/>
        </p:nvGrpSpPr>
        <p:grpSpPr>
          <a:xfrm>
            <a:off x="3885160" y="5041099"/>
            <a:ext cx="1555885" cy="1586002"/>
            <a:chOff x="-1044863" y="830355"/>
            <a:chExt cx="2441116" cy="2321098"/>
          </a:xfrm>
        </p:grpSpPr>
        <p:pic>
          <p:nvPicPr>
            <p:cNvPr id="26" name="Picture 25" descr="A2443_150_regrd.ps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82" t="8978" r="14773" b="33653"/>
            <a:stretch/>
          </p:blipFill>
          <p:spPr>
            <a:xfrm>
              <a:off x="-973642" y="830355"/>
              <a:ext cx="2369895" cy="2321098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-1044863" y="830356"/>
              <a:ext cx="1426100" cy="450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FFFF"/>
                  </a:solidFill>
                </a:rPr>
                <a:t>150 MHz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</p:grpSp>
      <p:cxnSp>
        <p:nvCxnSpPr>
          <p:cNvPr id="43" name="Straight Connector 42"/>
          <p:cNvCxnSpPr/>
          <p:nvPr/>
        </p:nvCxnSpPr>
        <p:spPr bwMode="auto">
          <a:xfrm>
            <a:off x="304684" y="1306135"/>
            <a:ext cx="2632412" cy="13229"/>
          </a:xfrm>
          <a:prstGeom prst="line">
            <a:avLst/>
          </a:prstGeom>
          <a:solidFill>
            <a:schemeClr val="accent1">
              <a:alpha val="50000"/>
            </a:schemeClr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773074" y="1319364"/>
            <a:ext cx="993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500 </a:t>
            </a:r>
            <a:r>
              <a:rPr lang="en-US" sz="1800" dirty="0" err="1" smtClean="0">
                <a:solidFill>
                  <a:srgbClr val="FFFF00"/>
                </a:solidFill>
              </a:rPr>
              <a:t>kpc</a:t>
            </a:r>
            <a:endParaRPr lang="en-US" sz="1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906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10600" y="6400800"/>
            <a:ext cx="5334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5B0914C9-67E6-4D4E-BE9B-A0BDDBB6A9CD}" type="slidenum">
              <a:rPr lang="en-US"/>
              <a:pPr/>
              <a:t>17</a:t>
            </a:fld>
            <a:endParaRPr lang="en-US" dirty="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8132" y="76200"/>
            <a:ext cx="8143868" cy="76297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en-US" sz="3200" b="0" kern="1200" cap="small" dirty="0" smtClean="0">
                <a:latin typeface="Arial"/>
                <a:ea typeface="+mn-ea"/>
                <a:cs typeface="Arial"/>
              </a:rPr>
              <a:t>Relic: Integrated Radio Spectrum</a:t>
            </a:r>
            <a:endParaRPr lang="en-US" sz="3200" b="0" kern="1200" cap="small" dirty="0">
              <a:latin typeface="Arial"/>
              <a:ea typeface="+mn-ea"/>
              <a:cs typeface="Arial"/>
            </a:endParaRPr>
          </a:p>
        </p:txBody>
      </p:sp>
      <p:grpSp>
        <p:nvGrpSpPr>
          <p:cNvPr id="2" name="Group 40"/>
          <p:cNvGrpSpPr/>
          <p:nvPr/>
        </p:nvGrpSpPr>
        <p:grpSpPr>
          <a:xfrm>
            <a:off x="1746097" y="1007678"/>
            <a:ext cx="5162842" cy="5162842"/>
            <a:chOff x="1482536" y="911818"/>
            <a:chExt cx="5162842" cy="5162842"/>
          </a:xfrm>
        </p:grpSpPr>
        <p:pic>
          <p:nvPicPr>
            <p:cNvPr id="17" name="Picture 16" descr="A2443_spec_5pt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82536" y="911818"/>
              <a:ext cx="5162842" cy="5162842"/>
            </a:xfrm>
            <a:prstGeom prst="rect">
              <a:avLst/>
            </a:prstGeom>
          </p:spPr>
        </p:pic>
        <p:grpSp>
          <p:nvGrpSpPr>
            <p:cNvPr id="3" name="Group 18"/>
            <p:cNvGrpSpPr/>
            <p:nvPr/>
          </p:nvGrpSpPr>
          <p:grpSpPr>
            <a:xfrm>
              <a:off x="2032355" y="1983712"/>
              <a:ext cx="4317381" cy="3108599"/>
              <a:chOff x="1705480" y="31807130"/>
              <a:chExt cx="4317381" cy="3108599"/>
            </a:xfrm>
          </p:grpSpPr>
          <p:grpSp>
            <p:nvGrpSpPr>
              <p:cNvPr id="4" name="Group 71"/>
              <p:cNvGrpSpPr/>
              <p:nvPr/>
            </p:nvGrpSpPr>
            <p:grpSpPr>
              <a:xfrm>
                <a:off x="3204933" y="32045377"/>
                <a:ext cx="2817928" cy="2049924"/>
                <a:chOff x="14304588" y="32045377"/>
                <a:chExt cx="2817928" cy="2049924"/>
              </a:xfrm>
            </p:grpSpPr>
            <p:sp>
              <p:nvSpPr>
                <p:cNvPr id="33" name="TextBox 32"/>
                <p:cNvSpPr txBox="1"/>
                <p:nvPr/>
              </p:nvSpPr>
              <p:spPr>
                <a:xfrm>
                  <a:off x="14304588" y="32045377"/>
                  <a:ext cx="118494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 err="1" smtClean="0">
                      <a:solidFill>
                        <a:schemeClr val="bg1"/>
                      </a:solidFill>
                    </a:rPr>
                    <a:t>α</a:t>
                  </a:r>
                  <a:r>
                    <a:rPr lang="en-US" sz="2000" b="1" dirty="0" smtClean="0">
                      <a:solidFill>
                        <a:schemeClr val="bg1"/>
                      </a:solidFill>
                    </a:rPr>
                    <a:t> = -1.7</a:t>
                  </a:r>
                  <a:endParaRPr lang="en-US" sz="20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14848918" y="32473241"/>
                  <a:ext cx="118494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 err="1" smtClean="0">
                      <a:solidFill>
                        <a:srgbClr val="000000"/>
                      </a:solidFill>
                    </a:rPr>
                    <a:t>α</a:t>
                  </a:r>
                  <a:r>
                    <a:rPr lang="en-US" sz="2000" b="1" dirty="0" smtClean="0">
                      <a:solidFill>
                        <a:srgbClr val="000000"/>
                      </a:solidFill>
                    </a:rPr>
                    <a:t> = -1.8</a:t>
                  </a:r>
                  <a:endParaRPr lang="en-US" sz="2000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15937576" y="33695191"/>
                  <a:ext cx="118494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 err="1" smtClean="0">
                      <a:solidFill>
                        <a:srgbClr val="000000"/>
                      </a:solidFill>
                    </a:rPr>
                    <a:t>α</a:t>
                  </a:r>
                  <a:r>
                    <a:rPr lang="en-US" sz="2000" b="1" dirty="0" smtClean="0">
                      <a:solidFill>
                        <a:srgbClr val="000000"/>
                      </a:solidFill>
                    </a:rPr>
                    <a:t> = -2.8</a:t>
                  </a:r>
                  <a:endParaRPr lang="en-US" sz="2000" b="1" dirty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3" name="TextBox 22"/>
              <p:cNvSpPr txBox="1"/>
              <p:nvPr/>
            </p:nvSpPr>
            <p:spPr>
              <a:xfrm>
                <a:off x="1705480" y="31807130"/>
                <a:ext cx="9982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00"/>
                    </a:solidFill>
                  </a:rPr>
                  <a:t>74 MHz</a:t>
                </a:r>
                <a:endParaRPr lang="en-US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465370" y="32602382"/>
                <a:ext cx="121096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240 MHz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990629" y="32873351"/>
                <a:ext cx="11083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00"/>
                    </a:solidFill>
                  </a:rPr>
                  <a:t>325 MHz</a:t>
                </a:r>
                <a:endParaRPr lang="en-US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4342865" y="34546397"/>
                <a:ext cx="12367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00"/>
                    </a:solidFill>
                  </a:rPr>
                  <a:t>1425 MHz</a:t>
                </a:r>
                <a:endParaRPr lang="en-US" sz="18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3681069" y="3716301"/>
              <a:ext cx="12109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610</a:t>
              </a:r>
              <a:r>
                <a:rPr lang="en-US" sz="2000" dirty="0" smtClean="0">
                  <a:solidFill>
                    <a:srgbClr val="FF0000"/>
                  </a:solidFill>
                </a:rPr>
                <a:t> MHz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20467" y="3302386"/>
              <a:ext cx="10886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000000"/>
                  </a:solidFill>
                </a:rPr>
                <a:t>α</a:t>
              </a:r>
              <a:r>
                <a:rPr lang="en-US" sz="2000" b="1" dirty="0" smtClean="0">
                  <a:solidFill>
                    <a:srgbClr val="000000"/>
                  </a:solidFill>
                </a:rPr>
                <a:t> = -2.8</a:t>
              </a:r>
              <a:endParaRPr lang="en-US" sz="20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2800350" y="2076450"/>
              <a:ext cx="1174750" cy="8509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4168775" y="3279775"/>
              <a:ext cx="1746250" cy="15113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975100" y="2921000"/>
              <a:ext cx="298450" cy="2349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5786309" y="895221"/>
            <a:ext cx="3241536" cy="2388843"/>
            <a:chOff x="5786309" y="895221"/>
            <a:chExt cx="3241536" cy="2388843"/>
          </a:xfrm>
        </p:grpSpPr>
        <p:grpSp>
          <p:nvGrpSpPr>
            <p:cNvPr id="5" name="Group 49"/>
            <p:cNvGrpSpPr/>
            <p:nvPr/>
          </p:nvGrpSpPr>
          <p:grpSpPr>
            <a:xfrm>
              <a:off x="5786309" y="895221"/>
              <a:ext cx="3241536" cy="2388843"/>
              <a:chOff x="5459191" y="2947486"/>
              <a:chExt cx="3241536" cy="2388843"/>
            </a:xfrm>
          </p:grpSpPr>
          <p:pic>
            <p:nvPicPr>
              <p:cNvPr id="45" name="Picture 44" descr="Screen Shot 2012-10-17 at 11.10.09 PM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59191" y="2947486"/>
                <a:ext cx="3241536" cy="2388843"/>
              </a:xfrm>
              <a:prstGeom prst="rect">
                <a:avLst/>
              </a:prstGeom>
              <a:ln w="19050">
                <a:solidFill>
                  <a:srgbClr val="0000FF"/>
                </a:solidFill>
              </a:ln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5918126" y="4696809"/>
                <a:ext cx="2079092" cy="28226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0000"/>
                    </a:solidFill>
                  </a:rPr>
                  <a:t>van </a:t>
                </a:r>
                <a:r>
                  <a:rPr lang="en-US" sz="1200" dirty="0" err="1" smtClean="0">
                    <a:solidFill>
                      <a:srgbClr val="000000"/>
                    </a:solidFill>
                  </a:rPr>
                  <a:t>Weeren</a:t>
                </a:r>
                <a:r>
                  <a:rPr lang="en-US" sz="1200" dirty="0" smtClean="0">
                    <a:solidFill>
                      <a:srgbClr val="000000"/>
                    </a:solidFill>
                  </a:rPr>
                  <a:t> et al. (2012) </a:t>
                </a:r>
                <a:endParaRPr lang="en-US" sz="1200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5"/>
              <a:srcRect l="5896" t="3205" r="12156"/>
              <a:stretch>
                <a:fillRect/>
              </a:stretch>
            </p:blipFill>
            <p:spPr>
              <a:xfrm>
                <a:off x="6039549" y="3774222"/>
                <a:ext cx="870576" cy="686106"/>
              </a:xfrm>
              <a:prstGeom prst="rect">
                <a:avLst/>
              </a:prstGeom>
              <a:ln w="19050">
                <a:noFill/>
              </a:ln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7358738" y="1254322"/>
              <a:ext cx="10765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α = -1.1</a:t>
              </a:r>
              <a:endParaRPr lang="en-US" sz="2000" b="1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061202" y="614948"/>
            <a:ext cx="14096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Abell 2443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13297" y="525338"/>
            <a:ext cx="2054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Toothbrush Relic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 bwMode="auto">
          <a:xfrm>
            <a:off x="139104" y="1055498"/>
            <a:ext cx="1606993" cy="5115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ts val="1080"/>
              </a:spcBef>
              <a:defRPr sz="2000" kern="0">
                <a:latin typeface="Calisto MT"/>
                <a:cs typeface="Calisto MT"/>
              </a:defRPr>
            </a:lvl1pPr>
          </a:lstStyle>
          <a:p>
            <a:r>
              <a:rPr lang="en-US" dirty="0" smtClean="0"/>
              <a:t>Ultra-steep spectrum relic likely</a:t>
            </a:r>
            <a:r>
              <a:rPr lang="en-US" dirty="0"/>
              <a:t> </a:t>
            </a:r>
            <a:r>
              <a:rPr lang="en-US" dirty="0" smtClean="0"/>
              <a:t>adiabatically compressed plasma (</a:t>
            </a:r>
            <a:r>
              <a:rPr lang="en-US" dirty="0" err="1" smtClean="0"/>
              <a:t>Ensslin</a:t>
            </a:r>
            <a:r>
              <a:rPr lang="en-US" dirty="0" smtClean="0"/>
              <a:t> &amp; </a:t>
            </a:r>
            <a:r>
              <a:rPr lang="en-US" dirty="0" err="1" smtClean="0"/>
              <a:t>Gopal</a:t>
            </a:r>
            <a:r>
              <a:rPr lang="en-US" dirty="0" smtClean="0"/>
              <a:t>-Krishna 2001) </a:t>
            </a:r>
          </a:p>
        </p:txBody>
      </p:sp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7120195" y="3284064"/>
            <a:ext cx="1907649" cy="1380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ts val="1080"/>
              </a:spcBef>
              <a:defRPr sz="2000" kern="0">
                <a:latin typeface="Calisto MT"/>
                <a:cs typeface="Calisto MT"/>
              </a:defRPr>
            </a:lvl1pPr>
          </a:lstStyle>
          <a:p>
            <a:r>
              <a:rPr lang="en-US" dirty="0" err="1" smtClean="0"/>
              <a:t>Ogrean</a:t>
            </a:r>
            <a:r>
              <a:rPr lang="en-US" dirty="0" smtClean="0"/>
              <a:t> plenary talk (Tuesday am) shock-accelerated relic</a:t>
            </a:r>
          </a:p>
        </p:txBody>
      </p:sp>
    </p:spTree>
    <p:extLst>
      <p:ext uri="{BB962C8B-B14F-4D97-AF65-F5344CB8AC3E}">
        <p14:creationId xmlns:p14="http://schemas.microsoft.com/office/powerpoint/2010/main" val="1298080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38131" y="82836"/>
            <a:ext cx="8611763" cy="117379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cap="small" dirty="0" smtClean="0">
                <a:latin typeface="Arial"/>
                <a:ea typeface="+mn-ea"/>
                <a:cs typeface="Arial"/>
              </a:rPr>
              <a:t>Merger Connection to USS Relic</a:t>
            </a:r>
            <a:endParaRPr lang="en-US" sz="3200" cap="small" dirty="0">
              <a:latin typeface="Arial"/>
              <a:ea typeface="+mn-ea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551" y="886098"/>
            <a:ext cx="3475445" cy="4488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ts val="1080"/>
              </a:spcBef>
              <a:defRPr sz="2000" kern="0">
                <a:latin typeface="Calisto MT"/>
                <a:cs typeface="Calisto MT"/>
              </a:defRPr>
            </a:lvl1pPr>
          </a:lstStyle>
          <a:p>
            <a:r>
              <a:rPr lang="en-US" dirty="0"/>
              <a:t>GMRT 240 MHz </a:t>
            </a:r>
            <a:r>
              <a:rPr lang="en-US" dirty="0" smtClean="0"/>
              <a:t>contours on </a:t>
            </a:r>
            <a:r>
              <a:rPr lang="en-US" i="1" dirty="0" err="1" smtClean="0"/>
              <a:t>csmooth</a:t>
            </a:r>
            <a:r>
              <a:rPr lang="en-US" dirty="0" smtClean="0"/>
              <a:t> map</a:t>
            </a:r>
            <a:endParaRPr lang="en-US" dirty="0"/>
          </a:p>
          <a:p>
            <a:r>
              <a:rPr lang="en-US" dirty="0"/>
              <a:t>Low frequency </a:t>
            </a:r>
            <a:r>
              <a:rPr lang="en-US" dirty="0" smtClean="0"/>
              <a:t>USS relic consists of sharp feature south of southern tail and large surrounding region</a:t>
            </a:r>
          </a:p>
          <a:p>
            <a:r>
              <a:rPr lang="en-US" dirty="0" smtClean="0"/>
              <a:t>Southern tailed galaxy appears to fill in inner region between bifurcated tails</a:t>
            </a:r>
          </a:p>
          <a:p>
            <a:r>
              <a:rPr lang="en-US" dirty="0" smtClean="0"/>
              <a:t>Tailed source may be </a:t>
            </a:r>
            <a:r>
              <a:rPr lang="en-US" dirty="0" err="1" smtClean="0"/>
              <a:t>cD</a:t>
            </a:r>
            <a:r>
              <a:rPr lang="en-US" dirty="0" smtClean="0"/>
              <a:t> of secondary cluster. Observations </a:t>
            </a:r>
            <a:r>
              <a:rPr lang="en-US" dirty="0" err="1" smtClean="0"/>
              <a:t>sugguest</a:t>
            </a:r>
            <a:r>
              <a:rPr lang="en-US" dirty="0"/>
              <a:t> </a:t>
            </a:r>
            <a:r>
              <a:rPr lang="en-US" dirty="0" smtClean="0"/>
              <a:t>the merger occurred at very small impact parameter.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A2443_Chan_CS_240con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997" y="722248"/>
            <a:ext cx="5386549" cy="521697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7246774" y="5267173"/>
            <a:ext cx="1344695" cy="0"/>
          </a:xfrm>
          <a:prstGeom prst="line">
            <a:avLst/>
          </a:prstGeom>
          <a:ln w="38100" cmpd="sng"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284071" y="5374984"/>
            <a:ext cx="94016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200 </a:t>
            </a:r>
            <a:r>
              <a:rPr lang="en-US" dirty="0" err="1" smtClean="0">
                <a:solidFill>
                  <a:srgbClr val="FFFFFF"/>
                </a:solidFill>
              </a:rPr>
              <a:t>kpc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63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38131" y="82836"/>
            <a:ext cx="8611763" cy="117379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cap="small" dirty="0" smtClean="0">
                <a:latin typeface="Arial"/>
                <a:ea typeface="+mn-ea"/>
                <a:cs typeface="Arial"/>
              </a:rPr>
              <a:t>Merger Connection to USS Relic</a:t>
            </a:r>
            <a:endParaRPr lang="en-US" sz="3200" cap="small" dirty="0">
              <a:latin typeface="Arial"/>
              <a:ea typeface="+mn-ea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551" y="2065257"/>
            <a:ext cx="3475445" cy="2809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ts val="1080"/>
              </a:spcBef>
              <a:defRPr sz="2000" kern="0">
                <a:latin typeface="Calisto MT"/>
                <a:cs typeface="Calisto MT"/>
              </a:defRPr>
            </a:lvl1pPr>
          </a:lstStyle>
          <a:p>
            <a:r>
              <a:rPr lang="en-US" dirty="0"/>
              <a:t>GMRT 240 MHz </a:t>
            </a:r>
            <a:r>
              <a:rPr lang="en-US" dirty="0" smtClean="0"/>
              <a:t>contours on </a:t>
            </a:r>
            <a:r>
              <a:rPr lang="en-US" i="1" dirty="0" err="1" smtClean="0"/>
              <a:t>contbin</a:t>
            </a:r>
            <a:r>
              <a:rPr lang="en-US" dirty="0" smtClean="0"/>
              <a:t> temperature map</a:t>
            </a:r>
          </a:p>
          <a:p>
            <a:r>
              <a:rPr lang="en-US" dirty="0" smtClean="0"/>
              <a:t>Relic traces edge of hot gas south of the core and extends to hot eastern region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 descr="A2443_Chan_TM_SRTmap_SNR80_CV2_240cons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239" y="886099"/>
            <a:ext cx="5124656" cy="496332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7383739" y="5117747"/>
            <a:ext cx="1357147" cy="0"/>
          </a:xfrm>
          <a:prstGeom prst="line">
            <a:avLst/>
          </a:prstGeom>
          <a:ln w="38100" cmpd="sng"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421036" y="5225558"/>
            <a:ext cx="94016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200 </a:t>
            </a:r>
            <a:r>
              <a:rPr lang="en-US" dirty="0" err="1" smtClean="0">
                <a:solidFill>
                  <a:schemeClr val="bg1"/>
                </a:solidFill>
              </a:rPr>
              <a:t>kpc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021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8132" y="76200"/>
            <a:ext cx="8143868" cy="76297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en-US" sz="3200" b="0" kern="1200" cap="small" dirty="0" err="1">
                <a:cs typeface="Arial"/>
              </a:rPr>
              <a:t>Abell</a:t>
            </a:r>
            <a:r>
              <a:rPr lang="en-US" sz="3200" b="0" kern="1200" cap="small" dirty="0">
                <a:cs typeface="Arial"/>
              </a:rPr>
              <a:t> </a:t>
            </a:r>
            <a:r>
              <a:rPr lang="en-US" sz="3200" b="0" kern="1200" cap="small" dirty="0" smtClean="0">
                <a:cs typeface="Arial"/>
              </a:rPr>
              <a:t>2443</a:t>
            </a:r>
            <a:endParaRPr lang="en-US" sz="3200" b="0" kern="1200" cap="small" dirty="0">
              <a:latin typeface="Arial"/>
              <a:ea typeface="+mn-ea"/>
              <a:cs typeface="Arial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38132" y="696640"/>
            <a:ext cx="8346324" cy="139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algn="l">
              <a:lnSpc>
                <a:spcPct val="90000"/>
              </a:lnSpc>
              <a:spcBef>
                <a:spcPts val="1080"/>
              </a:spcBef>
              <a:defRPr/>
            </a:pPr>
            <a:r>
              <a:rPr lang="en-US" sz="2000" kern="0" dirty="0" err="1" smtClean="0">
                <a:latin typeface="Calisto MT"/>
                <a:cs typeface="Calisto MT"/>
              </a:rPr>
              <a:t>Abell</a:t>
            </a:r>
            <a:r>
              <a:rPr lang="en-US" sz="2000" kern="0" dirty="0" smtClean="0">
                <a:latin typeface="Calisto MT"/>
                <a:cs typeface="Calisto MT"/>
              </a:rPr>
              <a:t> 2443 is a z=0.108 cluster with two dominant galaxies near the core  (4 photo-z member </a:t>
            </a:r>
            <a:r>
              <a:rPr lang="en-US" sz="2000" kern="0" dirty="0" err="1" smtClean="0">
                <a:latin typeface="Calisto MT"/>
                <a:cs typeface="Calisto MT"/>
              </a:rPr>
              <a:t>ellipticals</a:t>
            </a:r>
            <a:r>
              <a:rPr lang="en-US" sz="2000" kern="0" dirty="0" smtClean="0">
                <a:latin typeface="Calisto MT"/>
                <a:cs typeface="Calisto MT"/>
              </a:rPr>
              <a:t> within 1-mag of the </a:t>
            </a:r>
            <a:r>
              <a:rPr lang="en-US" sz="2000" kern="0" dirty="0" err="1" smtClean="0">
                <a:latin typeface="Calisto MT"/>
                <a:cs typeface="Calisto MT"/>
              </a:rPr>
              <a:t>cD</a:t>
            </a:r>
            <a:r>
              <a:rPr lang="en-US" sz="2000" kern="0" dirty="0" smtClean="0">
                <a:latin typeface="Calisto MT"/>
                <a:cs typeface="Calisto MT"/>
              </a:rPr>
              <a:t>)</a:t>
            </a:r>
          </a:p>
          <a:p>
            <a:pPr>
              <a:spcBef>
                <a:spcPts val="1080"/>
              </a:spcBef>
              <a:defRPr/>
            </a:pPr>
            <a:r>
              <a:rPr lang="en-US" sz="2000" kern="0" dirty="0" smtClean="0">
                <a:latin typeface="Calisto MT"/>
                <a:cs typeface="Calisto MT"/>
              </a:rPr>
              <a:t>Photometric galaxy density (Wen et al. 2007) is elongated NW-SE and connects to </a:t>
            </a:r>
            <a:r>
              <a:rPr lang="en-US" sz="2000" kern="0" dirty="0" err="1" smtClean="0">
                <a:latin typeface="Calisto MT"/>
                <a:cs typeface="Calisto MT"/>
              </a:rPr>
              <a:t>ZwCl</a:t>
            </a:r>
            <a:r>
              <a:rPr lang="en-US" sz="2000" kern="0" dirty="0" smtClean="0">
                <a:latin typeface="Calisto MT"/>
                <a:cs typeface="Calisto MT"/>
              </a:rPr>
              <a:t> 2224.2+1651 at 2 </a:t>
            </a:r>
            <a:r>
              <a:rPr lang="en-US" sz="2000" kern="0" dirty="0" err="1" smtClean="0">
                <a:latin typeface="Calisto MT"/>
                <a:cs typeface="Calisto MT"/>
              </a:rPr>
              <a:t>Mpc</a:t>
            </a:r>
            <a:r>
              <a:rPr lang="en-US" sz="2000" kern="0" dirty="0" smtClean="0">
                <a:latin typeface="Calisto MT"/>
                <a:cs typeface="Calisto MT"/>
              </a:rPr>
              <a:t> (unknown redshift)</a:t>
            </a:r>
          </a:p>
          <a:p>
            <a:pPr algn="l">
              <a:spcBef>
                <a:spcPts val="1080"/>
              </a:spcBef>
              <a:defRPr/>
            </a:pPr>
            <a:endParaRPr lang="en-US" sz="2000" kern="0" dirty="0" smtClean="0">
              <a:latin typeface="Calisto MT"/>
              <a:cs typeface="Calisto MT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7136445" y="6358927"/>
            <a:ext cx="1779836" cy="3242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t-IT" sz="1400" dirty="0" err="1" smtClean="0">
                <a:solidFill>
                  <a:schemeClr val="bg1"/>
                </a:solidFill>
              </a:rPr>
              <a:t>Wen</a:t>
            </a:r>
            <a:r>
              <a:rPr lang="it-IT" sz="1400" dirty="0" smtClean="0">
                <a:solidFill>
                  <a:schemeClr val="bg1"/>
                </a:solidFill>
              </a:rPr>
              <a:t> et al. (2007)</a:t>
            </a:r>
            <a:endParaRPr lang="it-IT" sz="1400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01640" y="2385949"/>
            <a:ext cx="4295207" cy="4297678"/>
            <a:chOff x="101640" y="2385949"/>
            <a:chExt cx="4295207" cy="4297678"/>
          </a:xfrm>
        </p:grpSpPr>
        <p:pic>
          <p:nvPicPr>
            <p:cNvPr id="2" name="Picture 1" descr="Screen Shot 2013-11-26 at 10.12.24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40" y="2385949"/>
              <a:ext cx="4295207" cy="4295207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 bwMode="auto">
            <a:xfrm>
              <a:off x="1565160" y="4759070"/>
              <a:ext cx="436193" cy="359175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1" charset="0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 flipV="1">
              <a:off x="2760209" y="4168137"/>
              <a:ext cx="259174" cy="49240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 flipV="1">
              <a:off x="3340247" y="4074335"/>
              <a:ext cx="259174" cy="49240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2980507" y="3514979"/>
              <a:ext cx="618914" cy="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558777" y="2610088"/>
              <a:ext cx="204236" cy="49240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rot="2700000" flipV="1">
              <a:off x="733150" y="5850582"/>
              <a:ext cx="829358" cy="836732"/>
            </a:xfrm>
            <a:prstGeom prst="straightConnector1">
              <a:avLst/>
            </a:prstGeom>
            <a:ln>
              <a:solidFill>
                <a:srgbClr val="CCFFCC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763013" y="5892617"/>
              <a:ext cx="9401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200 </a:t>
              </a:r>
              <a:r>
                <a:rPr lang="en-US" dirty="0" err="1" smtClean="0"/>
                <a:t>kpc</a:t>
              </a:r>
              <a:endParaRPr lang="en-US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9686033" y="54132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4207972" y="2373120"/>
            <a:ext cx="4503042" cy="4316656"/>
            <a:chOff x="4207972" y="2373120"/>
            <a:chExt cx="4503042" cy="4316656"/>
          </a:xfrm>
        </p:grpSpPr>
        <p:grpSp>
          <p:nvGrpSpPr>
            <p:cNvPr id="21" name="Group 20"/>
            <p:cNvGrpSpPr/>
            <p:nvPr/>
          </p:nvGrpSpPr>
          <p:grpSpPr>
            <a:xfrm>
              <a:off x="4207972" y="2373120"/>
              <a:ext cx="4503042" cy="4316656"/>
              <a:chOff x="4207972" y="2373120"/>
              <a:chExt cx="4503042" cy="4316656"/>
            </a:xfrm>
          </p:grpSpPr>
          <p:pic>
            <p:nvPicPr>
              <p:cNvPr id="3" name="Picture 2" descr="Screen Shot 2013-11-26 at 10.19.53 AM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96" t="2889" r="5251"/>
              <a:stretch/>
            </p:blipFill>
            <p:spPr>
              <a:xfrm>
                <a:off x="4528701" y="2373120"/>
                <a:ext cx="4182313" cy="4316656"/>
              </a:xfrm>
              <a:prstGeom prst="rect">
                <a:avLst/>
              </a:prstGeom>
            </p:spPr>
          </p:pic>
          <p:sp>
            <p:nvSpPr>
              <p:cNvPr id="4" name="Rectangle 3"/>
              <p:cNvSpPr/>
              <p:nvPr/>
            </p:nvSpPr>
            <p:spPr bwMode="auto">
              <a:xfrm>
                <a:off x="6619858" y="4040720"/>
                <a:ext cx="449022" cy="423314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1" charset="0"/>
                </a:endParaRPr>
              </a:p>
            </p:txBody>
          </p:sp>
          <p:cxnSp>
            <p:nvCxnSpPr>
              <p:cNvPr id="7" name="Straight Connector 6"/>
              <p:cNvCxnSpPr>
                <a:stCxn id="4" idx="0"/>
              </p:cNvCxnSpPr>
              <p:nvPr/>
            </p:nvCxnSpPr>
            <p:spPr bwMode="auto">
              <a:xfrm flipH="1" flipV="1">
                <a:off x="4207972" y="2398777"/>
                <a:ext cx="2636397" cy="1641943"/>
              </a:xfrm>
              <a:prstGeom prst="line">
                <a:avLst/>
              </a:prstGeom>
              <a:solidFill>
                <a:schemeClr val="accent1">
                  <a:alpha val="50000"/>
                </a:schemeClr>
              </a:solidFill>
              <a:ln w="285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" name="Straight Connector 9"/>
              <p:cNvCxnSpPr>
                <a:stCxn id="4" idx="2"/>
              </p:cNvCxnSpPr>
              <p:nvPr/>
            </p:nvCxnSpPr>
            <p:spPr bwMode="auto">
              <a:xfrm flipH="1">
                <a:off x="4323435" y="4464034"/>
                <a:ext cx="2520934" cy="2180706"/>
              </a:xfrm>
              <a:prstGeom prst="line">
                <a:avLst/>
              </a:prstGeom>
              <a:solidFill>
                <a:schemeClr val="accent1">
                  <a:alpha val="50000"/>
                </a:schemeClr>
              </a:solidFill>
              <a:ln w="285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7" name="6-Point Star 16"/>
              <p:cNvSpPr/>
              <p:nvPr/>
            </p:nvSpPr>
            <p:spPr>
              <a:xfrm>
                <a:off x="5467803" y="4963288"/>
                <a:ext cx="207340" cy="207328"/>
              </a:xfrm>
              <a:prstGeom prst="star6">
                <a:avLst/>
              </a:prstGeom>
              <a:solidFill>
                <a:srgbClr val="0000FF">
                  <a:alpha val="4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 rot="2340000" flipV="1">
                <a:off x="7103527" y="5489802"/>
                <a:ext cx="1178104" cy="937199"/>
              </a:xfrm>
              <a:prstGeom prst="straightConnector1">
                <a:avLst/>
              </a:prstGeom>
              <a:ln w="28575" cmpd="sng">
                <a:solidFill>
                  <a:schemeClr val="bg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7441831" y="5503977"/>
                <a:ext cx="810889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2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dirty="0" err="1">
                    <a:solidFill>
                      <a:srgbClr val="000000"/>
                    </a:solidFill>
                  </a:rPr>
                  <a:t>M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pc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7251908" y="4065515"/>
              <a:ext cx="8333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A2443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51143" y="4084770"/>
              <a:ext cx="739994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000000"/>
                  </a:solidFill>
                </a:rPr>
                <a:t>ZwCl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5369824" y="4454102"/>
              <a:ext cx="146725" cy="50918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910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43056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551" y="704246"/>
            <a:ext cx="8999448" cy="3439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ts val="1080"/>
              </a:spcBef>
              <a:defRPr sz="2000" kern="0">
                <a:latin typeface="Calisto MT"/>
                <a:cs typeface="Calisto MT"/>
              </a:defRPr>
            </a:lvl1pPr>
          </a:lstStyle>
          <a:p>
            <a:r>
              <a:rPr lang="en-US" dirty="0" smtClean="0"/>
              <a:t>A2443 surface brightness shows dynamically complex merger state:</a:t>
            </a: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en-US" dirty="0" smtClean="0"/>
              <a:t>Central cold front leading a bifurcated tail </a:t>
            </a:r>
            <a:endParaRPr lang="en-US" dirty="0"/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Outer ‘shock’ edge is hard to define, suggesting significant los component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Temperature fits show cold core surrounded by a hot ring </a:t>
            </a:r>
          </a:p>
          <a:p>
            <a:r>
              <a:rPr lang="en-US" dirty="0" smtClean="0"/>
              <a:t>Merger scenario: </a:t>
            </a:r>
            <a:r>
              <a:rPr lang="en-US" dirty="0" err="1" smtClean="0"/>
              <a:t>infalling</a:t>
            </a:r>
            <a:r>
              <a:rPr lang="en-US" dirty="0" smtClean="0"/>
              <a:t> system coming toward us from NW to SE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/>
              <a:t>F</a:t>
            </a:r>
            <a:r>
              <a:rPr lang="en-US" dirty="0" smtClean="0"/>
              <a:t>its with shock edge being less distinct due to projection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/>
              <a:t>H</a:t>
            </a:r>
            <a:r>
              <a:rPr lang="en-US" dirty="0" smtClean="0"/>
              <a:t>ot ring is shock heated gas projected on cooler core of </a:t>
            </a:r>
            <a:r>
              <a:rPr lang="en-US" dirty="0" err="1" smtClean="0"/>
              <a:t>infalling</a:t>
            </a:r>
            <a:r>
              <a:rPr lang="en-US" dirty="0" smtClean="0"/>
              <a:t> system</a:t>
            </a:r>
          </a:p>
          <a:p>
            <a:pPr lvl="1"/>
            <a:endParaRPr lang="en-US" sz="2000" dirty="0" smtClean="0"/>
          </a:p>
          <a:p>
            <a:r>
              <a:rPr lang="en-US" sz="2200" dirty="0" smtClean="0"/>
              <a:t>Spectral fits show velocity difference of v&gt;3000 km/s indicating that A2443 is in the extreme range for merger velocities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4550" y="4810381"/>
            <a:ext cx="8999449" cy="1880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ts val="1080"/>
              </a:spcBef>
              <a:defRPr sz="2000" kern="0">
                <a:latin typeface="Calisto MT"/>
                <a:cs typeface="Calisto MT"/>
              </a:defRPr>
            </a:lvl1pPr>
          </a:lstStyle>
          <a:p>
            <a:r>
              <a:rPr lang="en-US" dirty="0" smtClean="0"/>
              <a:t>Keck DEIMOS spectroscopy with up to 200 slits this coming weekend</a:t>
            </a:r>
          </a:p>
          <a:p>
            <a:r>
              <a:rPr lang="en-US" sz="2000" dirty="0" smtClean="0"/>
              <a:t>IRAM NIKA 1.2 and 2 mm priority B program approved for this fall to look for thermal </a:t>
            </a:r>
            <a:r>
              <a:rPr lang="en-US" sz="2000" u="sng" dirty="0" smtClean="0"/>
              <a:t>and</a:t>
            </a:r>
            <a:r>
              <a:rPr lang="en-US" sz="2000" dirty="0" smtClean="0"/>
              <a:t> kinetic </a:t>
            </a:r>
            <a:r>
              <a:rPr lang="en-US" sz="2000" dirty="0" err="1" smtClean="0"/>
              <a:t>Sunyaev-Zel’dovich</a:t>
            </a:r>
            <a:r>
              <a:rPr lang="en-US" sz="2000" dirty="0" smtClean="0"/>
              <a:t> signals (kinetic expected at the 5</a:t>
            </a:r>
            <a:r>
              <a:rPr lang="en-US" sz="2000" dirty="0" smtClean="0">
                <a:latin typeface="Lucida Grande"/>
                <a:ea typeface="Lucida Grande"/>
                <a:cs typeface="Lucida Grande"/>
              </a:rPr>
              <a:t>σ</a:t>
            </a:r>
            <a:r>
              <a:rPr lang="en-US" dirty="0"/>
              <a:t> </a:t>
            </a:r>
            <a:r>
              <a:rPr lang="en-US" dirty="0" smtClean="0"/>
              <a:t>level)</a:t>
            </a:r>
          </a:p>
          <a:p>
            <a:r>
              <a:rPr lang="en-US" dirty="0" smtClean="0"/>
              <a:t>High time resolution velocity measurements from simulations</a:t>
            </a:r>
          </a:p>
          <a:p>
            <a:r>
              <a:rPr lang="en-US" sz="2000" dirty="0" smtClean="0"/>
              <a:t>Radio spectral mapping along and across the relic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78983" y="4171777"/>
            <a:ext cx="7770813" cy="57446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CCFFCC"/>
                </a:solidFill>
              </a:rPr>
              <a:t>Next Steps</a:t>
            </a:r>
            <a:endParaRPr lang="en-US" dirty="0">
              <a:solidFill>
                <a:srgbClr val="CC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809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668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8004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Tests of </a:t>
            </a:r>
            <a:r>
              <a:rPr lang="en-US" dirty="0" smtClean="0"/>
              <a:t>Velocity Systematics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106" y="935482"/>
            <a:ext cx="8599648" cy="576375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Using CIAO 4.6 and CALDB 4.6.1.1 (latest calibration as of March 2014). Also used CALDB 4.6.0 &amp; 4.5.9 and CIAO 4.5.</a:t>
            </a:r>
          </a:p>
          <a:p>
            <a:r>
              <a:rPr lang="en-US" dirty="0" smtClean="0"/>
              <a:t>Fits to </a:t>
            </a:r>
            <a:r>
              <a:rPr lang="en-US" dirty="0" smtClean="0"/>
              <a:t>entire region </a:t>
            </a:r>
            <a:r>
              <a:rPr lang="en-US" dirty="0"/>
              <a:t>and only the iron line complex </a:t>
            </a:r>
            <a:r>
              <a:rPr lang="en-US" dirty="0" smtClean="0"/>
              <a:t>give </a:t>
            </a:r>
            <a:r>
              <a:rPr lang="en-US" dirty="0"/>
              <a:t>a similar result.</a:t>
            </a:r>
          </a:p>
          <a:p>
            <a:r>
              <a:rPr lang="en-US" dirty="0" smtClean="0"/>
              <a:t>An </a:t>
            </a:r>
            <a:r>
              <a:rPr lang="en-US" dirty="0"/>
              <a:t>independent reduction with CHAV, which includes a </a:t>
            </a:r>
            <a:r>
              <a:rPr lang="en-US" dirty="0" smtClean="0"/>
              <a:t>temperature dependent charge transfer inefficiency and gain </a:t>
            </a:r>
            <a:r>
              <a:rPr lang="en-US" dirty="0"/>
              <a:t>correction depending on </a:t>
            </a:r>
            <a:r>
              <a:rPr lang="en-US" dirty="0" smtClean="0"/>
              <a:t>Au instrumental </a:t>
            </a:r>
            <a:r>
              <a:rPr lang="en-US" dirty="0" smtClean="0"/>
              <a:t>lines</a:t>
            </a:r>
            <a:r>
              <a:rPr lang="en-US" dirty="0"/>
              <a:t> </a:t>
            </a:r>
            <a:r>
              <a:rPr lang="en-US" dirty="0" smtClean="0"/>
              <a:t>– results consistent.</a:t>
            </a:r>
            <a:endParaRPr lang="en-US" dirty="0" smtClean="0"/>
          </a:p>
          <a:p>
            <a:r>
              <a:rPr lang="en-US" dirty="0" smtClean="0"/>
              <a:t>Checked spatial dependence in gain by extracting chip coordinates and fitting deep, recent VFAINT ACIS-I observations of the Coma Cluster and A401. We found no chip-based systematic discrepancies.</a:t>
            </a:r>
          </a:p>
          <a:p>
            <a:r>
              <a:rPr lang="en-US" dirty="0" smtClean="0"/>
              <a:t>Observation has a significant focal plane temperature change so we tested the most susceptible region of the chip for effects that would change the line energies – we found none. We also tested temperature dependence by fitting first </a:t>
            </a:r>
            <a:r>
              <a:rPr lang="en-US" dirty="0" smtClean="0"/>
              <a:t>and </a:t>
            </a:r>
            <a:r>
              <a:rPr lang="en-US" dirty="0" smtClean="0"/>
              <a:t>second half of data looking at the energies of three instrument lines (Au lines 11.41 </a:t>
            </a:r>
            <a:r>
              <a:rPr lang="en-US" dirty="0" err="1" smtClean="0"/>
              <a:t>keV</a:t>
            </a:r>
            <a:r>
              <a:rPr lang="en-US" dirty="0" smtClean="0"/>
              <a:t>, Au 8.66 </a:t>
            </a:r>
            <a:r>
              <a:rPr lang="en-US" dirty="0" err="1" smtClean="0"/>
              <a:t>keV</a:t>
            </a:r>
            <a:r>
              <a:rPr lang="en-US" dirty="0" smtClean="0"/>
              <a:t>, and Ni 7.46 </a:t>
            </a:r>
            <a:r>
              <a:rPr lang="en-US" dirty="0" err="1" smtClean="0"/>
              <a:t>keV</a:t>
            </a:r>
            <a:r>
              <a:rPr lang="en-US" dirty="0" smtClean="0"/>
              <a:t>). No systematic shifts found in CIAO or </a:t>
            </a:r>
            <a:r>
              <a:rPr lang="en-US" dirty="0" smtClean="0"/>
              <a:t>in CHAV</a:t>
            </a:r>
            <a:r>
              <a:rPr lang="en-US" dirty="0" smtClean="0"/>
              <a:t>.</a:t>
            </a:r>
          </a:p>
          <a:p>
            <a:r>
              <a:rPr lang="en-US" dirty="0" smtClean="0"/>
              <a:t>Partial list of other things: </a:t>
            </a:r>
            <a:r>
              <a:rPr lang="en-US" i="1" dirty="0" err="1" smtClean="0"/>
              <a:t>cstat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i="1" dirty="0" err="1" smtClean="0"/>
              <a:t>chisq</a:t>
            </a:r>
            <a:r>
              <a:rPr lang="en-US" dirty="0" smtClean="0"/>
              <a:t>, binning in 3 different bin sizes, </a:t>
            </a:r>
            <a:r>
              <a:rPr lang="en-US" dirty="0" err="1" smtClean="0"/>
              <a:t>unbinned</a:t>
            </a:r>
            <a:r>
              <a:rPr lang="en-US" dirty="0" smtClean="0"/>
              <a:t> counts with </a:t>
            </a:r>
            <a:r>
              <a:rPr lang="en-US" i="1" dirty="0" err="1" smtClean="0"/>
              <a:t>cstat</a:t>
            </a:r>
            <a:r>
              <a:rPr lang="en-US" dirty="0" smtClean="0"/>
              <a:t>, </a:t>
            </a:r>
            <a:r>
              <a:rPr lang="en-US" dirty="0" err="1" smtClean="0"/>
              <a:t>mekal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apec</a:t>
            </a:r>
            <a:r>
              <a:rPr lang="en-US" dirty="0" smtClean="0"/>
              <a:t>, switching RMF and ARF of each region with that from the other, many </a:t>
            </a:r>
            <a:r>
              <a:rPr lang="en-US" i="1" dirty="0" err="1" smtClean="0"/>
              <a:t>contbin</a:t>
            </a:r>
            <a:r>
              <a:rPr lang="en-US" dirty="0" smtClean="0"/>
              <a:t> realizations, …</a:t>
            </a:r>
          </a:p>
        </p:txBody>
      </p:sp>
    </p:spTree>
    <p:extLst>
      <p:ext uri="{BB962C8B-B14F-4D97-AF65-F5344CB8AC3E}">
        <p14:creationId xmlns:p14="http://schemas.microsoft.com/office/powerpoint/2010/main" val="1194668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10600" y="6400800"/>
            <a:ext cx="5334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5B0914C9-67E6-4D4E-BE9B-A0BDDBB6A9CD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76200"/>
            <a:ext cx="8143868" cy="76297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en-US" sz="3200" b="0" i="1" kern="1200" cap="small" dirty="0" smtClean="0">
                <a:latin typeface="Arial"/>
                <a:ea typeface="+mn-ea"/>
                <a:cs typeface="Arial"/>
              </a:rPr>
              <a:t>Chandra</a:t>
            </a:r>
            <a:r>
              <a:rPr lang="en-US" sz="3200" b="0" kern="1200" cap="small" dirty="0" smtClean="0">
                <a:latin typeface="Arial"/>
                <a:ea typeface="+mn-ea"/>
                <a:cs typeface="Arial"/>
              </a:rPr>
              <a:t> View of A2443</a:t>
            </a:r>
            <a:endParaRPr lang="en-US" sz="3200" b="0" kern="1200" cap="small" dirty="0">
              <a:latin typeface="Arial"/>
              <a:ea typeface="+mn-ea"/>
              <a:cs typeface="Arial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01640" y="696640"/>
            <a:ext cx="8898972" cy="884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ts val="1080"/>
              </a:spcBef>
              <a:defRPr sz="2000" kern="0">
                <a:latin typeface="Calisto MT"/>
                <a:cs typeface="Calisto MT"/>
              </a:defRPr>
            </a:lvl1pPr>
          </a:lstStyle>
          <a:p>
            <a:r>
              <a:rPr lang="en-US" dirty="0"/>
              <a:t>16 </a:t>
            </a:r>
            <a:r>
              <a:rPr lang="en-US" dirty="0" err="1"/>
              <a:t>ks</a:t>
            </a:r>
            <a:r>
              <a:rPr lang="en-US" dirty="0"/>
              <a:t> Chandra exposure showed elongation &amp; edges (Clarke et al. 2013)</a:t>
            </a:r>
          </a:p>
          <a:p>
            <a:r>
              <a:rPr lang="en-US" dirty="0"/>
              <a:t>New 100 </a:t>
            </a:r>
            <a:r>
              <a:rPr lang="en-US" dirty="0" err="1"/>
              <a:t>ks</a:t>
            </a:r>
            <a:r>
              <a:rPr lang="en-US" dirty="0"/>
              <a:t> Chandra exposure on ACIS-I:</a:t>
            </a:r>
          </a:p>
          <a:p>
            <a:endParaRPr lang="en-US" dirty="0"/>
          </a:p>
        </p:txBody>
      </p:sp>
      <p:pic>
        <p:nvPicPr>
          <p:cNvPr id="3" name="Picture 2" descr="A2443_Chan_pts_edges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335" y="1490165"/>
            <a:ext cx="5236991" cy="5072123"/>
          </a:xfrm>
          <a:prstGeom prst="rect">
            <a:avLst/>
          </a:prstGeom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104354" y="1898635"/>
            <a:ext cx="3783263" cy="466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ts val="1080"/>
              </a:spcBef>
              <a:defRPr sz="2000" kern="0">
                <a:latin typeface="Calisto MT"/>
                <a:cs typeface="Calisto MT"/>
              </a:defRPr>
            </a:lvl1pPr>
          </a:lstStyle>
          <a:p>
            <a:r>
              <a:rPr lang="en-US" dirty="0"/>
              <a:t>Elongated morphology with clear substructure in core &amp;</a:t>
            </a:r>
            <a:r>
              <a:rPr lang="en-US" dirty="0" smtClean="0"/>
              <a:t> </a:t>
            </a:r>
            <a:r>
              <a:rPr lang="en-US" dirty="0"/>
              <a:t>tail to NE</a:t>
            </a:r>
          </a:p>
          <a:p>
            <a:r>
              <a:rPr lang="en-US" dirty="0"/>
              <a:t>X-ray counterpart to </a:t>
            </a:r>
            <a:r>
              <a:rPr lang="en-US" dirty="0" err="1"/>
              <a:t>cD</a:t>
            </a:r>
            <a:r>
              <a:rPr lang="en-US" dirty="0"/>
              <a:t> + </a:t>
            </a:r>
            <a:r>
              <a:rPr lang="en-US" dirty="0" smtClean="0"/>
              <a:t>background source </a:t>
            </a:r>
            <a:r>
              <a:rPr lang="en-US" dirty="0"/>
              <a:t>NW of </a:t>
            </a:r>
            <a:r>
              <a:rPr lang="en-US" dirty="0" err="1"/>
              <a:t>cD</a:t>
            </a:r>
            <a:endParaRPr lang="en-US" dirty="0"/>
          </a:p>
          <a:p>
            <a:r>
              <a:rPr lang="en-US" dirty="0"/>
              <a:t>Edge near </a:t>
            </a:r>
            <a:r>
              <a:rPr lang="en-US" dirty="0" err="1"/>
              <a:t>cD</a:t>
            </a:r>
            <a:r>
              <a:rPr lang="en-US" dirty="0"/>
              <a:t> (cold front)</a:t>
            </a:r>
          </a:p>
          <a:p>
            <a:r>
              <a:rPr lang="en-US" dirty="0"/>
              <a:t>Edge to SE (shock)</a:t>
            </a:r>
          </a:p>
          <a:p>
            <a:endParaRPr lang="en-US" dirty="0"/>
          </a:p>
          <a:p>
            <a:r>
              <a:rPr lang="en-US" sz="2400" dirty="0"/>
              <a:t>Clear merger signatures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4266411" y="1898635"/>
            <a:ext cx="3479688" cy="3130095"/>
            <a:chOff x="4266411" y="1898635"/>
            <a:chExt cx="3479688" cy="3130095"/>
          </a:xfrm>
        </p:grpSpPr>
        <p:sp>
          <p:nvSpPr>
            <p:cNvPr id="18" name="Oval 17"/>
            <p:cNvSpPr/>
            <p:nvPr/>
          </p:nvSpPr>
          <p:spPr bwMode="auto">
            <a:xfrm>
              <a:off x="5490890" y="4669555"/>
              <a:ext cx="436193" cy="359175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1" charset="0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 flipV="1">
              <a:off x="6727017" y="3702528"/>
              <a:ext cx="259174" cy="49240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 flipV="1">
              <a:off x="7486925" y="3702528"/>
              <a:ext cx="259174" cy="49240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6997598" y="3104771"/>
              <a:ext cx="618914" cy="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4266411" y="1898635"/>
              <a:ext cx="204236" cy="49240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Connector 3"/>
          <p:cNvCxnSpPr/>
          <p:nvPr/>
        </p:nvCxnSpPr>
        <p:spPr>
          <a:xfrm>
            <a:off x="5490890" y="5914766"/>
            <a:ext cx="1606410" cy="0"/>
          </a:xfrm>
          <a:prstGeom prst="line">
            <a:avLst/>
          </a:prstGeom>
          <a:ln w="38100" cmpd="sng"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786848" y="5927218"/>
            <a:ext cx="940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 </a:t>
            </a:r>
            <a:r>
              <a:rPr lang="en-US" dirty="0" err="1" smtClean="0"/>
              <a:t>kpc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364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244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4" t="14452" r="22321" b="18145"/>
          <a:stretch/>
        </p:blipFill>
        <p:spPr>
          <a:xfrm>
            <a:off x="3829850" y="1846315"/>
            <a:ext cx="4690947" cy="4363120"/>
          </a:xfrm>
          <a:prstGeom prst="rect">
            <a:avLst/>
          </a:prstGeom>
        </p:spPr>
      </p:pic>
      <p:sp>
        <p:nvSpPr>
          <p:cNvPr id="1843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10600" y="6400800"/>
            <a:ext cx="5334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5B0914C9-67E6-4D4E-BE9B-A0BDDBB6A9CD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76200"/>
            <a:ext cx="8143868" cy="76297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en-US" sz="3200" b="0" i="1" kern="1200" cap="small" dirty="0" smtClean="0">
                <a:latin typeface="Arial"/>
                <a:ea typeface="+mn-ea"/>
                <a:cs typeface="Arial"/>
              </a:rPr>
              <a:t>Chandra</a:t>
            </a:r>
            <a:r>
              <a:rPr lang="en-US" sz="3200" b="0" kern="1200" cap="small" dirty="0" smtClean="0">
                <a:latin typeface="Arial"/>
                <a:ea typeface="+mn-ea"/>
                <a:cs typeface="Arial"/>
              </a:rPr>
              <a:t> View of A2443</a:t>
            </a:r>
            <a:endParaRPr lang="en-US" sz="3200" b="0" kern="1200" cap="small" dirty="0">
              <a:latin typeface="Arial"/>
              <a:ea typeface="+mn-ea"/>
              <a:cs typeface="Arial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01640" y="696640"/>
            <a:ext cx="8898972" cy="884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ts val="1080"/>
              </a:spcBef>
              <a:defRPr sz="2000" kern="0">
                <a:latin typeface="Calisto MT"/>
                <a:cs typeface="Calisto MT"/>
              </a:defRPr>
            </a:lvl1pPr>
          </a:lstStyle>
          <a:p>
            <a:r>
              <a:rPr lang="en-US" dirty="0"/>
              <a:t>16 </a:t>
            </a:r>
            <a:r>
              <a:rPr lang="en-US" dirty="0" err="1"/>
              <a:t>ks</a:t>
            </a:r>
            <a:r>
              <a:rPr lang="en-US" dirty="0"/>
              <a:t> Chandra exposure showed elongation &amp; edges (Clarke et al. 2013)</a:t>
            </a:r>
          </a:p>
          <a:p>
            <a:r>
              <a:rPr lang="en-US" dirty="0"/>
              <a:t>New 100 </a:t>
            </a:r>
            <a:r>
              <a:rPr lang="en-US" dirty="0" err="1"/>
              <a:t>ks</a:t>
            </a:r>
            <a:r>
              <a:rPr lang="en-US" dirty="0"/>
              <a:t> Chandra exposure on ACIS-I:</a:t>
            </a:r>
          </a:p>
          <a:p>
            <a:endParaRPr lang="en-US" dirty="0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104354" y="1898635"/>
            <a:ext cx="3783263" cy="466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ts val="1080"/>
              </a:spcBef>
              <a:defRPr sz="2000" kern="0">
                <a:latin typeface="Calisto MT"/>
                <a:cs typeface="Calisto MT"/>
              </a:defRPr>
            </a:lvl1pPr>
          </a:lstStyle>
          <a:p>
            <a:r>
              <a:rPr lang="en-US" dirty="0"/>
              <a:t>Elongated morphology with clear substructure in core &amp;</a:t>
            </a:r>
            <a:r>
              <a:rPr lang="en-US" dirty="0" smtClean="0"/>
              <a:t> </a:t>
            </a:r>
            <a:r>
              <a:rPr lang="en-US" dirty="0"/>
              <a:t>tail to NE</a:t>
            </a:r>
          </a:p>
          <a:p>
            <a:r>
              <a:rPr lang="en-US" dirty="0"/>
              <a:t>X-ray counterpart to </a:t>
            </a:r>
            <a:r>
              <a:rPr lang="en-US" dirty="0" err="1"/>
              <a:t>cD</a:t>
            </a:r>
            <a:r>
              <a:rPr lang="en-US" dirty="0"/>
              <a:t> + </a:t>
            </a:r>
            <a:r>
              <a:rPr lang="en-US" dirty="0" smtClean="0"/>
              <a:t>background source </a:t>
            </a:r>
            <a:r>
              <a:rPr lang="en-US" dirty="0"/>
              <a:t>NW of </a:t>
            </a:r>
            <a:r>
              <a:rPr lang="en-US" dirty="0" err="1"/>
              <a:t>cD</a:t>
            </a:r>
            <a:endParaRPr lang="en-US" dirty="0"/>
          </a:p>
          <a:p>
            <a:r>
              <a:rPr lang="en-US" dirty="0"/>
              <a:t>Edge near </a:t>
            </a:r>
            <a:r>
              <a:rPr lang="en-US" dirty="0" err="1"/>
              <a:t>cD</a:t>
            </a:r>
            <a:r>
              <a:rPr lang="en-US" dirty="0"/>
              <a:t> (cold front)</a:t>
            </a:r>
          </a:p>
          <a:p>
            <a:r>
              <a:rPr lang="en-US" dirty="0"/>
              <a:t>Edge to SE (shock)</a:t>
            </a:r>
          </a:p>
          <a:p>
            <a:endParaRPr lang="en-US" dirty="0"/>
          </a:p>
          <a:p>
            <a:r>
              <a:rPr lang="en-US" sz="2400" dirty="0"/>
              <a:t>Clear merger signatures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7097300" y="5770926"/>
            <a:ext cx="1606410" cy="0"/>
          </a:xfrm>
          <a:prstGeom prst="line">
            <a:avLst/>
          </a:prstGeom>
          <a:ln w="38100" cmpd="sng"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670431" y="5874882"/>
            <a:ext cx="940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 </a:t>
            </a:r>
            <a:r>
              <a:rPr lang="en-US" dirty="0" err="1" smtClean="0"/>
              <a:t>kpc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4272118" y="4977142"/>
            <a:ext cx="538825" cy="577245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810943" y="5291226"/>
            <a:ext cx="359216" cy="583656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5080355" y="5482304"/>
            <a:ext cx="307899" cy="577244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5580694" y="5554191"/>
            <a:ext cx="243754" cy="577244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6132347" y="5586260"/>
            <a:ext cx="152400" cy="577244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5342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10600" y="6400800"/>
            <a:ext cx="5334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5B0914C9-67E6-4D4E-BE9B-A0BDDBB6A9CD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8132" y="82836"/>
            <a:ext cx="8143868" cy="76297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en-US" sz="3200" b="0" i="1" kern="1200" cap="small" dirty="0" smtClean="0">
                <a:latin typeface="Arial"/>
                <a:ea typeface="+mn-ea"/>
                <a:cs typeface="Arial"/>
              </a:rPr>
              <a:t>Chandra</a:t>
            </a:r>
            <a:r>
              <a:rPr lang="en-US" sz="3200" b="0" kern="1200" cap="small" dirty="0" smtClean="0">
                <a:latin typeface="Arial"/>
                <a:ea typeface="+mn-ea"/>
                <a:cs typeface="Arial"/>
              </a:rPr>
              <a:t> Temperature Maps</a:t>
            </a:r>
            <a:endParaRPr lang="en-US" sz="3200" b="0" kern="1200" cap="small" dirty="0">
              <a:latin typeface="Arial"/>
              <a:ea typeface="+mn-ea"/>
              <a:cs typeface="Arial"/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101640" y="696640"/>
            <a:ext cx="8898972" cy="884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endParaRPr lang="en-US" sz="2000" kern="0" dirty="0" smtClean="0">
              <a:latin typeface="Arial"/>
              <a:cs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54251" y="2590038"/>
            <a:ext cx="3686683" cy="3959771"/>
            <a:chOff x="354251" y="2590038"/>
            <a:chExt cx="3686683" cy="3959771"/>
          </a:xfrm>
        </p:grpSpPr>
        <p:sp>
          <p:nvSpPr>
            <p:cNvPr id="4" name="Rectangle 3"/>
            <p:cNvSpPr/>
            <p:nvPr/>
          </p:nvSpPr>
          <p:spPr>
            <a:xfrm>
              <a:off x="354251" y="6089081"/>
              <a:ext cx="3686683" cy="46072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 descr="A2443_Chan_SR_Tmap.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251" y="2590038"/>
              <a:ext cx="3686683" cy="3959771"/>
            </a:xfrm>
            <a:prstGeom prst="rect">
              <a:avLst/>
            </a:prstGeom>
          </p:spPr>
        </p:pic>
      </p:grpSp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104354" y="696641"/>
            <a:ext cx="3936580" cy="1893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ts val="1080"/>
              </a:spcBef>
              <a:defRPr sz="2000" kern="0">
                <a:latin typeface="Calisto MT"/>
                <a:cs typeface="Calisto MT"/>
              </a:defRPr>
            </a:lvl1pPr>
          </a:lstStyle>
          <a:p>
            <a:r>
              <a:rPr lang="en-US" dirty="0"/>
              <a:t>T binning map (O’Sullivan et al. 2005) for &gt; 1000 net counts</a:t>
            </a:r>
          </a:p>
          <a:p>
            <a:r>
              <a:rPr lang="en-US" dirty="0"/>
              <a:t>Cold core with sharp edges stands out surrounded by hot ‘ring’ of gas</a:t>
            </a:r>
          </a:p>
          <a:p>
            <a:endParaRPr lang="en-US" dirty="0"/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4674020" y="634172"/>
            <a:ext cx="3936580" cy="1893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ts val="1080"/>
              </a:spcBef>
              <a:defRPr sz="2000" kern="0">
                <a:latin typeface="Calisto MT"/>
                <a:cs typeface="Calisto MT"/>
              </a:defRPr>
            </a:lvl1pPr>
          </a:lstStyle>
          <a:p>
            <a:r>
              <a:rPr lang="en-US" i="1" dirty="0" err="1"/>
              <a:t>contbin</a:t>
            </a:r>
            <a:r>
              <a:rPr lang="en-US" dirty="0"/>
              <a:t> (Sanders 2006) on surface brightness (S/N &gt; 80, </a:t>
            </a:r>
            <a:r>
              <a:rPr lang="en-US" dirty="0" smtClean="0"/>
              <a:t>&gt; 3000 net </a:t>
            </a:r>
            <a:r>
              <a:rPr lang="en-US" dirty="0"/>
              <a:t>counts)</a:t>
            </a:r>
          </a:p>
          <a:p>
            <a:r>
              <a:rPr lang="en-US" dirty="0"/>
              <a:t>Cold core and hot surroundings agrees well with binning map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8" name="Picture 17" descr="A2443_Chan_TM_SRTmap_SNR80_CV2_TMcons.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12"/>
          <a:stretch/>
        </p:blipFill>
        <p:spPr>
          <a:xfrm>
            <a:off x="6037" y="344329"/>
            <a:ext cx="5771341" cy="550383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843596" y="2579899"/>
            <a:ext cx="3696122" cy="3969910"/>
            <a:chOff x="4843596" y="2579899"/>
            <a:chExt cx="3696122" cy="3969910"/>
          </a:xfrm>
        </p:grpSpPr>
        <p:sp>
          <p:nvSpPr>
            <p:cNvPr id="24" name="Rectangle 23"/>
            <p:cNvSpPr/>
            <p:nvPr/>
          </p:nvSpPr>
          <p:spPr>
            <a:xfrm>
              <a:off x="4843596" y="6089081"/>
              <a:ext cx="3686683" cy="46072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2443_Chan_TM_Tmap_SNR80_CV2.ps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3596" y="2579899"/>
              <a:ext cx="3696122" cy="3969910"/>
            </a:xfrm>
            <a:prstGeom prst="rect">
              <a:avLst/>
            </a:prstGeom>
          </p:spPr>
        </p:pic>
      </p:grpSp>
      <p:cxnSp>
        <p:nvCxnSpPr>
          <p:cNvPr id="14" name="Straight Connector 13"/>
          <p:cNvCxnSpPr/>
          <p:nvPr/>
        </p:nvCxnSpPr>
        <p:spPr>
          <a:xfrm>
            <a:off x="6997746" y="5478858"/>
            <a:ext cx="977466" cy="12452"/>
          </a:xfrm>
          <a:prstGeom prst="line">
            <a:avLst/>
          </a:prstGeom>
          <a:ln w="38100" cmpd="sng"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035043" y="5586669"/>
            <a:ext cx="94016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200 </a:t>
            </a:r>
            <a:r>
              <a:rPr lang="en-US" dirty="0" err="1" smtClean="0">
                <a:solidFill>
                  <a:srgbClr val="FF0000"/>
                </a:solidFill>
              </a:rPr>
              <a:t>kpc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854411" y="5574217"/>
            <a:ext cx="977466" cy="12452"/>
          </a:xfrm>
          <a:prstGeom prst="line">
            <a:avLst/>
          </a:prstGeom>
          <a:ln w="38100" cmpd="sng"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891708" y="5682028"/>
            <a:ext cx="94016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200 </a:t>
            </a:r>
            <a:r>
              <a:rPr lang="en-US" dirty="0" err="1" smtClean="0"/>
              <a:t>kpc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02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10600" y="6400800"/>
            <a:ext cx="5334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5B0914C9-67E6-4D4E-BE9B-A0BDDBB6A9CD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8132" y="82836"/>
            <a:ext cx="8143868" cy="76297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en-US" sz="3200" b="0" i="1" kern="1200" cap="small" dirty="0" smtClean="0">
                <a:latin typeface="Arial"/>
                <a:ea typeface="+mn-ea"/>
                <a:cs typeface="Arial"/>
              </a:rPr>
              <a:t>Chandra</a:t>
            </a:r>
            <a:r>
              <a:rPr lang="en-US" sz="3200" b="0" kern="1200" cap="small" dirty="0" smtClean="0">
                <a:latin typeface="Arial"/>
                <a:ea typeface="+mn-ea"/>
                <a:cs typeface="Arial"/>
              </a:rPr>
              <a:t> Edge Analysis</a:t>
            </a:r>
            <a:endParaRPr lang="en-US" sz="3200" b="0" kern="1200" cap="small" dirty="0">
              <a:latin typeface="Arial"/>
              <a:ea typeface="+mn-ea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45419" y="850986"/>
            <a:ext cx="3635541" cy="37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ts val="1080"/>
              </a:spcBef>
              <a:defRPr sz="2000" kern="0">
                <a:latin typeface="Calisto MT"/>
                <a:cs typeface="Calisto MT"/>
              </a:defRPr>
            </a:lvl1pPr>
          </a:lstStyle>
          <a:p>
            <a:r>
              <a:rPr lang="en-US" sz="2400" dirty="0">
                <a:solidFill>
                  <a:srgbClr val="CCFFCC"/>
                </a:solidFill>
              </a:rPr>
              <a:t>Outer SE Edge (‘Shock’): </a:t>
            </a:r>
          </a:p>
        </p:txBody>
      </p:sp>
      <p:pic>
        <p:nvPicPr>
          <p:cNvPr id="2" name="Picture 1" descr="se_ktprof_ktmap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2" r="13541" b="9825"/>
          <a:stretch/>
        </p:blipFill>
        <p:spPr>
          <a:xfrm>
            <a:off x="409124" y="1026246"/>
            <a:ext cx="3899062" cy="3488041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218" y="4514287"/>
            <a:ext cx="1929968" cy="63109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414478" y="3672555"/>
            <a:ext cx="4375003" cy="3076906"/>
            <a:chOff x="4414478" y="3672555"/>
            <a:chExt cx="4375003" cy="3076906"/>
          </a:xfrm>
        </p:grpSpPr>
        <p:grpSp>
          <p:nvGrpSpPr>
            <p:cNvPr id="10" name="Group 9"/>
            <p:cNvGrpSpPr/>
            <p:nvPr/>
          </p:nvGrpSpPr>
          <p:grpSpPr>
            <a:xfrm>
              <a:off x="4414478" y="3672555"/>
              <a:ext cx="4375003" cy="3076906"/>
              <a:chOff x="4531921" y="3323896"/>
              <a:chExt cx="4375003" cy="3076906"/>
            </a:xfrm>
          </p:grpSpPr>
          <p:pic>
            <p:nvPicPr>
              <p:cNvPr id="5" name="Picture 4" descr="se_sbprof_0.3-7_jpl_emfit.ps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96" t="3487" r="9203" b="7185"/>
              <a:stretch/>
            </p:blipFill>
            <p:spPr>
              <a:xfrm rot="5400000">
                <a:off x="5180970" y="2674847"/>
                <a:ext cx="3076906" cy="4375003"/>
              </a:xfrm>
              <a:prstGeom prst="rect">
                <a:avLst/>
              </a:prstGeom>
              <a:solidFill>
                <a:schemeClr val="tx1"/>
              </a:solidFill>
            </p:spPr>
          </p:pic>
          <p:pic>
            <p:nvPicPr>
              <p:cNvPr id="7" name="Picture 6" descr="se_ktprof.ps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41" t="4903" r="4462" b="2678"/>
              <a:stretch/>
            </p:blipFill>
            <p:spPr>
              <a:xfrm>
                <a:off x="4980562" y="4071840"/>
                <a:ext cx="1972020" cy="1968265"/>
              </a:xfrm>
              <a:prstGeom prst="rect">
                <a:avLst/>
              </a:prstGeom>
              <a:solidFill>
                <a:schemeClr val="tx1"/>
              </a:solidFill>
            </p:spPr>
          </p:pic>
        </p:grpSp>
        <p:pic>
          <p:nvPicPr>
            <p:cNvPr id="23" name="Picture 22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800" y="3844232"/>
              <a:ext cx="1563059" cy="324190"/>
            </a:xfrm>
            <a:prstGeom prst="rect">
              <a:avLst/>
            </a:prstGeom>
          </p:spPr>
        </p:pic>
      </p:grp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4445419" y="1376868"/>
            <a:ext cx="4606752" cy="1893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ts val="1080"/>
              </a:spcBef>
              <a:defRPr sz="2000" kern="0">
                <a:latin typeface="Calisto MT"/>
                <a:cs typeface="Calisto MT"/>
              </a:defRPr>
            </a:lvl1pPr>
          </a:lstStyle>
          <a:p>
            <a:r>
              <a:rPr lang="en-US" dirty="0"/>
              <a:t>Fit SE outer edge with 3D density models of two power-laws with a discontinuous jump (Randall et al. 2009) </a:t>
            </a:r>
          </a:p>
          <a:p>
            <a:r>
              <a:rPr lang="en-US" dirty="0"/>
              <a:t>Surface brightness edge not sharp &amp; T drop slightly inside edge suggest complex geometry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89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10600" y="6400800"/>
            <a:ext cx="5334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5B0914C9-67E6-4D4E-BE9B-A0BDDBB6A9CD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8132" y="82836"/>
            <a:ext cx="8143868" cy="76297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en-US" sz="3200" b="0" i="1" kern="1200" cap="small" dirty="0" smtClean="0">
                <a:latin typeface="Arial"/>
                <a:ea typeface="+mn-ea"/>
                <a:cs typeface="Arial"/>
              </a:rPr>
              <a:t>Chandra</a:t>
            </a:r>
            <a:r>
              <a:rPr lang="en-US" sz="3200" b="0" kern="1200" cap="small" dirty="0" smtClean="0">
                <a:latin typeface="Arial"/>
                <a:ea typeface="+mn-ea"/>
                <a:cs typeface="Arial"/>
              </a:rPr>
              <a:t> Edge Analysis</a:t>
            </a:r>
            <a:endParaRPr lang="en-US" sz="3200" b="0" kern="1200" cap="small" dirty="0">
              <a:latin typeface="Arial"/>
              <a:ea typeface="+mn-ea"/>
              <a:cs typeface="Arial"/>
            </a:endParaRP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4183672" y="1376868"/>
            <a:ext cx="4731533" cy="1547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ts val="1080"/>
              </a:spcBef>
              <a:defRPr sz="2000" kern="0">
                <a:latin typeface="Calisto MT"/>
                <a:cs typeface="Calisto MT"/>
              </a:defRPr>
            </a:lvl1pPr>
          </a:lstStyle>
          <a:p>
            <a:r>
              <a:rPr lang="en-US" dirty="0"/>
              <a:t>Inner edge is very sharp but narrow with complex emission outside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Cometary</a:t>
            </a:r>
            <a:r>
              <a:rPr lang="en-US" dirty="0" smtClean="0"/>
              <a:t> shape consistent with a remnant merging core.</a:t>
            </a:r>
          </a:p>
        </p:txBody>
      </p:sp>
      <p:pic>
        <p:nvPicPr>
          <p:cNvPr id="3" name="Picture 2" descr="A2443_Chan_SR_CF_REG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2" t="23509" r="34875" b="24503"/>
          <a:stretch/>
        </p:blipFill>
        <p:spPr>
          <a:xfrm>
            <a:off x="622569" y="1066850"/>
            <a:ext cx="3361879" cy="411928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45419" y="850986"/>
            <a:ext cx="4165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CFFCC"/>
                </a:solidFill>
              </a:rPr>
              <a:t>Inner SE Edge (‘Cold Front’): </a:t>
            </a: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573" y="5401661"/>
            <a:ext cx="2367099" cy="78598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402026" y="2924712"/>
            <a:ext cx="4208574" cy="2994030"/>
            <a:chOff x="4414477" y="3755430"/>
            <a:chExt cx="4208574" cy="2994030"/>
          </a:xfrm>
        </p:grpSpPr>
        <p:grpSp>
          <p:nvGrpSpPr>
            <p:cNvPr id="6" name="Group 5"/>
            <p:cNvGrpSpPr/>
            <p:nvPr/>
          </p:nvGrpSpPr>
          <p:grpSpPr>
            <a:xfrm>
              <a:off x="4414477" y="3755430"/>
              <a:ext cx="4208574" cy="2994030"/>
              <a:chOff x="4414477" y="3755430"/>
              <a:chExt cx="4208574" cy="2994030"/>
            </a:xfrm>
          </p:grpSpPr>
          <p:pic>
            <p:nvPicPr>
              <p:cNvPr id="5" name="Picture 4" descr="se_sbprof_0.3-7_jpl_emfit.ps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686" t="6885" r="9203" b="7185"/>
              <a:stretch/>
            </p:blipFill>
            <p:spPr>
              <a:xfrm rot="5400000">
                <a:off x="5021749" y="3148159"/>
                <a:ext cx="2994029" cy="4208573"/>
              </a:xfrm>
              <a:prstGeom prst="rect">
                <a:avLst/>
              </a:prstGeom>
              <a:solidFill>
                <a:schemeClr val="tx1"/>
              </a:solidFill>
            </p:spPr>
          </p:pic>
          <p:pic>
            <p:nvPicPr>
              <p:cNvPr id="4" name="Picture 3" descr="coldfront_a2443_0.3-7_jpl_emfit.ps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275" t="6030" r="18837" b="16989"/>
              <a:stretch/>
            </p:blipFill>
            <p:spPr>
              <a:xfrm rot="5400000">
                <a:off x="5250621" y="3163836"/>
                <a:ext cx="2780836" cy="396402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</p:pic>
        </p:grpSp>
        <p:pic>
          <p:nvPicPr>
            <p:cNvPr id="11" name="Picture 10" descr="coldfront_a2443_kt.ps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2" t="4357" r="4099" b="3041"/>
            <a:stretch/>
          </p:blipFill>
          <p:spPr>
            <a:xfrm>
              <a:off x="4708831" y="4494674"/>
              <a:ext cx="2027378" cy="2019573"/>
            </a:xfrm>
            <a:prstGeom prst="rect">
              <a:avLst/>
            </a:prstGeom>
            <a:solidFill>
              <a:schemeClr val="tx1"/>
            </a:solidFill>
          </p:spPr>
        </p:pic>
      </p:grpSp>
    </p:spTree>
    <p:extLst>
      <p:ext uri="{BB962C8B-B14F-4D97-AF65-F5344CB8AC3E}">
        <p14:creationId xmlns:p14="http://schemas.microsoft.com/office/powerpoint/2010/main" val="276423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10600" y="6400800"/>
            <a:ext cx="5334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5B0914C9-67E6-4D4E-BE9B-A0BDDBB6A9CD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76200"/>
            <a:ext cx="8143868" cy="76297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en-US" sz="3200" b="0" kern="1200" cap="small" dirty="0" smtClean="0">
                <a:latin typeface="Arial"/>
                <a:ea typeface="+mn-ea"/>
                <a:cs typeface="Arial"/>
              </a:rPr>
              <a:t>A2443 Merger Geometry</a:t>
            </a:r>
            <a:endParaRPr lang="en-US" sz="3200" b="0" kern="1200" cap="small" dirty="0">
              <a:latin typeface="Arial"/>
              <a:ea typeface="+mn-ea"/>
              <a:cs typeface="Arial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01640" y="696640"/>
            <a:ext cx="8898972" cy="884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ts val="1080"/>
              </a:spcBef>
              <a:defRPr sz="2000" kern="0">
                <a:latin typeface="Calisto MT"/>
                <a:cs typeface="Calisto MT"/>
              </a:defRPr>
            </a:lvl1pPr>
          </a:lstStyle>
          <a:p>
            <a:r>
              <a:rPr lang="en-US" dirty="0"/>
              <a:t>Adaptively soothed (point source free) image:</a:t>
            </a:r>
          </a:p>
          <a:p>
            <a:endParaRPr lang="en-US" dirty="0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26933" y="1225676"/>
            <a:ext cx="3969967" cy="466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ts val="1080"/>
              </a:spcBef>
              <a:defRPr sz="2000" kern="0">
                <a:latin typeface="Calisto MT"/>
                <a:cs typeface="Calisto MT"/>
              </a:defRPr>
            </a:lvl1pPr>
          </a:lstStyle>
          <a:p>
            <a:r>
              <a:rPr lang="en-US" dirty="0"/>
              <a:t>Bright </a:t>
            </a:r>
            <a:r>
              <a:rPr lang="en-US" dirty="0" err="1" smtClean="0"/>
              <a:t>cometary</a:t>
            </a:r>
            <a:r>
              <a:rPr lang="en-US" dirty="0" smtClean="0"/>
              <a:t> head </a:t>
            </a:r>
            <a:r>
              <a:rPr lang="en-US" dirty="0"/>
              <a:t>&amp;</a:t>
            </a:r>
            <a:r>
              <a:rPr lang="en-US" dirty="0" smtClean="0"/>
              <a:t> bifurcated </a:t>
            </a:r>
            <a:r>
              <a:rPr lang="en-US" dirty="0"/>
              <a:t>tail - similar to ‘el Gordo’ (z=0.87)</a:t>
            </a:r>
          </a:p>
          <a:p>
            <a:r>
              <a:rPr lang="en-US" dirty="0"/>
              <a:t>Lack of sharp shock edge suggests significant line-of-sight component to merger (i.e. </a:t>
            </a:r>
            <a:r>
              <a:rPr lang="en-US" dirty="0" smtClean="0"/>
              <a:t>merger axis </a:t>
            </a:r>
            <a:r>
              <a:rPr lang="en-US" dirty="0"/>
              <a:t>inclined to los)</a:t>
            </a:r>
          </a:p>
          <a:p>
            <a:r>
              <a:rPr lang="en-US" dirty="0" err="1"/>
              <a:t>Infalling</a:t>
            </a:r>
            <a:r>
              <a:rPr lang="en-US" dirty="0"/>
              <a:t> system: NW to SE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 descr="A2443_Chan_csmooth_con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336" y="1114749"/>
            <a:ext cx="5114902" cy="4953877"/>
          </a:xfrm>
          <a:prstGeom prst="rect">
            <a:avLst/>
          </a:prstGeom>
        </p:spPr>
      </p:pic>
      <p:pic>
        <p:nvPicPr>
          <p:cNvPr id="9" name="Picture 8" descr="apj419723f1_hr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83" r="51621" b="-882"/>
          <a:stretch/>
        </p:blipFill>
        <p:spPr>
          <a:xfrm>
            <a:off x="1490384" y="4046936"/>
            <a:ext cx="2792899" cy="28110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95695" y="6400800"/>
            <a:ext cx="4418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“el Gordo” cluster (</a:t>
            </a:r>
            <a:r>
              <a:rPr lang="en-US" dirty="0" err="1" smtClean="0"/>
              <a:t>Menanteau</a:t>
            </a:r>
            <a:r>
              <a:rPr lang="en-US" dirty="0" smtClean="0"/>
              <a:t> et al. 2012)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 rot="373863">
            <a:off x="7074743" y="4761179"/>
            <a:ext cx="1833694" cy="1296026"/>
            <a:chOff x="7074743" y="4761179"/>
            <a:chExt cx="1833694" cy="1296026"/>
          </a:xfrm>
        </p:grpSpPr>
        <p:pic>
          <p:nvPicPr>
            <p:cNvPr id="3" name="Picture 2" descr="Screen Shot 2014-06-09 at 9.50.15 AM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84" t="16625" r="12852" b="17499"/>
            <a:stretch/>
          </p:blipFill>
          <p:spPr>
            <a:xfrm rot="8580748">
              <a:off x="7404429" y="4761179"/>
              <a:ext cx="1504008" cy="12960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 rot="19299848">
              <a:off x="7074743" y="4805229"/>
              <a:ext cx="15454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NASA: Bullet cluster</a:t>
              </a:r>
              <a:endParaRPr lang="en-US" sz="1200" dirty="0"/>
            </a:p>
          </p:txBody>
        </p:sp>
      </p:grpSp>
      <p:cxnSp>
        <p:nvCxnSpPr>
          <p:cNvPr id="13" name="Straight Connector 12"/>
          <p:cNvCxnSpPr/>
          <p:nvPr/>
        </p:nvCxnSpPr>
        <p:spPr>
          <a:xfrm>
            <a:off x="4358398" y="5180007"/>
            <a:ext cx="1282438" cy="0"/>
          </a:xfrm>
          <a:prstGeom prst="line">
            <a:avLst/>
          </a:prstGeom>
          <a:ln w="38100" cmpd="sng"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418229" y="6216134"/>
            <a:ext cx="94016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470 </a:t>
            </a:r>
            <a:r>
              <a:rPr lang="en-US" dirty="0" err="1" smtClean="0">
                <a:solidFill>
                  <a:srgbClr val="FFFFFF"/>
                </a:solidFill>
              </a:rPr>
              <a:t>kpc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680164" y="6652331"/>
            <a:ext cx="510836" cy="0"/>
          </a:xfrm>
          <a:prstGeom prst="line">
            <a:avLst/>
          </a:prstGeom>
          <a:ln w="38100" cmpd="sng"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548095" y="5440218"/>
            <a:ext cx="94016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200 </a:t>
            </a:r>
            <a:r>
              <a:rPr lang="en-US" dirty="0" err="1" smtClean="0">
                <a:solidFill>
                  <a:srgbClr val="FFFFFF"/>
                </a:solidFill>
              </a:rPr>
              <a:t>kpc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56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2443_610b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6" t="13556" r="23412" b="39872"/>
          <a:stretch/>
        </p:blipFill>
        <p:spPr>
          <a:xfrm>
            <a:off x="0" y="1112883"/>
            <a:ext cx="4901046" cy="4987633"/>
          </a:xfrm>
          <a:prstGeom prst="rect">
            <a:avLst/>
          </a:prstGeom>
        </p:spPr>
      </p:pic>
      <p:sp>
        <p:nvSpPr>
          <p:cNvPr id="1843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10600" y="6400800"/>
            <a:ext cx="5334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5B0914C9-67E6-4D4E-BE9B-A0BDDBB6A9CD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0066" y="76200"/>
            <a:ext cx="8143868" cy="76297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en-US" sz="3200" b="0" kern="1200" cap="small" dirty="0" smtClean="0">
                <a:latin typeface="Arial"/>
                <a:ea typeface="+mn-ea"/>
                <a:cs typeface="Arial"/>
              </a:rPr>
              <a:t>Radio Galaxies in A2443: High Resolution</a:t>
            </a:r>
            <a:endParaRPr lang="en-US" sz="3200" b="0" kern="1200" cap="small" dirty="0">
              <a:latin typeface="Arial"/>
              <a:ea typeface="+mn-ea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8366" y="1056938"/>
            <a:ext cx="1886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GMRT: 610 MHz</a:t>
            </a:r>
            <a:endParaRPr lang="en-US" sz="1800" dirty="0">
              <a:solidFill>
                <a:schemeClr val="bg1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57891" y="1230848"/>
            <a:ext cx="2847585" cy="4467839"/>
            <a:chOff x="657891" y="922976"/>
            <a:chExt cx="2847585" cy="4467839"/>
          </a:xfrm>
        </p:grpSpPr>
        <p:sp>
          <p:nvSpPr>
            <p:cNvPr id="6" name="TextBox 5"/>
            <p:cNvSpPr txBox="1"/>
            <p:nvPr/>
          </p:nvSpPr>
          <p:spPr>
            <a:xfrm>
              <a:off x="1739044" y="922976"/>
              <a:ext cx="9663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T</a:t>
              </a:r>
              <a:r>
                <a:rPr lang="en-US" sz="1800" dirty="0" smtClean="0">
                  <a:solidFill>
                    <a:srgbClr val="FFFFFF"/>
                  </a:solidFill>
                </a:rPr>
                <a:t>ailed</a:t>
              </a:r>
              <a:endParaRPr lang="en-US" sz="1800" dirty="0" smtClean="0">
                <a:solidFill>
                  <a:srgbClr val="FFFFFF"/>
                </a:solidFill>
              </a:endParaRPr>
            </a:p>
            <a:p>
              <a:r>
                <a:rPr lang="en-US" sz="1800" dirty="0" smtClean="0">
                  <a:solidFill>
                    <a:srgbClr val="FFFFFF"/>
                  </a:solidFill>
                </a:rPr>
                <a:t>galaxies</a:t>
              </a:r>
              <a:endParaRPr lang="en-US" sz="1800" dirty="0">
                <a:solidFill>
                  <a:srgbClr val="FFFFFF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>
              <a:off x="2589892" y="1118398"/>
              <a:ext cx="915584" cy="142696"/>
            </a:xfrm>
            <a:prstGeom prst="straightConnector1">
              <a:avLst/>
            </a:prstGeom>
            <a:solidFill>
              <a:schemeClr val="accent1">
                <a:alpha val="50000"/>
              </a:schemeClr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 bwMode="auto">
            <a:xfrm>
              <a:off x="2453307" y="1569307"/>
              <a:ext cx="804001" cy="750216"/>
            </a:xfrm>
            <a:prstGeom prst="straightConnector1">
              <a:avLst/>
            </a:prstGeom>
            <a:solidFill>
              <a:schemeClr val="accent1">
                <a:alpha val="50000"/>
              </a:schemeClr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4" name="Straight Arrow Connector 23"/>
            <p:cNvCxnSpPr/>
            <p:nvPr/>
          </p:nvCxnSpPr>
          <p:spPr bwMode="auto">
            <a:xfrm>
              <a:off x="2453307" y="2319523"/>
              <a:ext cx="804001" cy="121634"/>
            </a:xfrm>
            <a:prstGeom prst="straightConnector1">
              <a:avLst/>
            </a:prstGeom>
            <a:solidFill>
              <a:schemeClr val="accent1">
                <a:alpha val="50000"/>
              </a:schemeClr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5" name="TextBox 24"/>
            <p:cNvSpPr txBox="1"/>
            <p:nvPr/>
          </p:nvSpPr>
          <p:spPr>
            <a:xfrm>
              <a:off x="657891" y="2699396"/>
              <a:ext cx="119816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FFFF"/>
                  </a:solidFill>
                </a:rPr>
                <a:t>‘Tailed’</a:t>
              </a:r>
            </a:p>
            <a:p>
              <a:r>
                <a:rPr lang="en-US" sz="1800" dirty="0" err="1" smtClean="0">
                  <a:solidFill>
                    <a:srgbClr val="FFFFFF"/>
                  </a:solidFill>
                </a:rPr>
                <a:t>cD</a:t>
              </a:r>
              <a:r>
                <a:rPr lang="en-US" sz="1800" dirty="0" smtClean="0">
                  <a:solidFill>
                    <a:srgbClr val="FFFFFF"/>
                  </a:solidFill>
                </a:rPr>
                <a:t> galaxy</a:t>
              </a:r>
              <a:endParaRPr lang="en-US" sz="1800" dirty="0">
                <a:solidFill>
                  <a:srgbClr val="FFFFFF"/>
                </a:solidFill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 bwMode="auto">
            <a:xfrm>
              <a:off x="1204319" y="3400574"/>
              <a:ext cx="237556" cy="568367"/>
            </a:xfrm>
            <a:prstGeom prst="straightConnector1">
              <a:avLst/>
            </a:prstGeom>
            <a:solidFill>
              <a:schemeClr val="accent1">
                <a:alpha val="50000"/>
              </a:schemeClr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2" name="TextBox 31"/>
            <p:cNvSpPr txBox="1"/>
            <p:nvPr/>
          </p:nvSpPr>
          <p:spPr>
            <a:xfrm>
              <a:off x="1370784" y="5021483"/>
              <a:ext cx="10825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FFFF"/>
                  </a:solidFill>
                </a:rPr>
                <a:t>Relic arc</a:t>
              </a:r>
              <a:endParaRPr lang="en-US" sz="1800" dirty="0">
                <a:solidFill>
                  <a:srgbClr val="FFFFFF"/>
                </a:solidFill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 bwMode="auto">
            <a:xfrm flipV="1">
              <a:off x="1971003" y="4412398"/>
              <a:ext cx="244998" cy="548779"/>
            </a:xfrm>
            <a:prstGeom prst="straightConnector1">
              <a:avLst/>
            </a:prstGeom>
            <a:solidFill>
              <a:schemeClr val="accent1">
                <a:alpha val="50000"/>
              </a:schemeClr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3" name="Straight Connector 2"/>
          <p:cNvCxnSpPr/>
          <p:nvPr/>
        </p:nvCxnSpPr>
        <p:spPr bwMode="auto">
          <a:xfrm flipV="1">
            <a:off x="1577989" y="5952053"/>
            <a:ext cx="1424039" cy="1"/>
          </a:xfrm>
          <a:prstGeom prst="line">
            <a:avLst/>
          </a:prstGeom>
          <a:solidFill>
            <a:schemeClr val="accent1">
              <a:alpha val="50000"/>
            </a:scheme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1680493" y="5939224"/>
            <a:ext cx="1082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140 </a:t>
            </a:r>
            <a:r>
              <a:rPr lang="en-US" sz="2000" dirty="0" err="1" smtClean="0">
                <a:solidFill>
                  <a:srgbClr val="FF0000"/>
                </a:solidFill>
              </a:rPr>
              <a:t>kpc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337" y="723672"/>
            <a:ext cx="1730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VLA: </a:t>
            </a:r>
            <a:r>
              <a:rPr lang="en-US" dirty="0" smtClean="0">
                <a:solidFill>
                  <a:srgbClr val="FFFFFF"/>
                </a:solidFill>
              </a:rPr>
              <a:t>330</a:t>
            </a:r>
            <a:r>
              <a:rPr lang="en-US" sz="1800" dirty="0" smtClean="0">
                <a:solidFill>
                  <a:srgbClr val="FFFFFF"/>
                </a:solidFill>
              </a:rPr>
              <a:t> 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204319" y="2156781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Second brightest</a:t>
            </a:r>
            <a:endParaRPr lang="en-US" sz="1800" dirty="0" smtClean="0">
              <a:solidFill>
                <a:srgbClr val="FFFFFF"/>
              </a:solidFill>
            </a:endParaRPr>
          </a:p>
          <a:p>
            <a:r>
              <a:rPr lang="en-US" sz="1800" dirty="0" err="1" smtClean="0">
                <a:solidFill>
                  <a:srgbClr val="FFFFFF"/>
                </a:solidFill>
              </a:rPr>
              <a:t>cD</a:t>
            </a:r>
            <a:r>
              <a:rPr lang="en-US" sz="1800" dirty="0" smtClean="0">
                <a:solidFill>
                  <a:srgbClr val="FFFFFF"/>
                </a:solidFill>
              </a:rPr>
              <a:t> galaxy</a:t>
            </a:r>
            <a:endParaRPr lang="en-US" sz="1800" dirty="0">
              <a:solidFill>
                <a:srgbClr val="FFFFFF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2763467" y="1177579"/>
            <a:ext cx="6063011" cy="3983465"/>
            <a:chOff x="2763467" y="1177579"/>
            <a:chExt cx="6063011" cy="3983465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2763467" y="3653599"/>
              <a:ext cx="2911395" cy="423612"/>
            </a:xfrm>
            <a:prstGeom prst="line">
              <a:avLst/>
            </a:prstGeom>
            <a:ln>
              <a:solidFill>
                <a:srgbClr val="BFBFB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/>
            <p:cNvGrpSpPr/>
            <p:nvPr/>
          </p:nvGrpSpPr>
          <p:grpSpPr>
            <a:xfrm>
              <a:off x="2763467" y="1177579"/>
              <a:ext cx="6063011" cy="3983465"/>
              <a:chOff x="2763467" y="1177579"/>
              <a:chExt cx="6063011" cy="3983465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2763467" y="2627395"/>
                <a:ext cx="872343" cy="1026204"/>
              </a:xfrm>
              <a:prstGeom prst="rect">
                <a:avLst/>
              </a:prstGeom>
              <a:noFill/>
              <a:ln>
                <a:solidFill>
                  <a:schemeClr val="tx1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 flipV="1">
                <a:off x="2763467" y="1177579"/>
                <a:ext cx="2911395" cy="1449816"/>
              </a:xfrm>
              <a:prstGeom prst="line">
                <a:avLst/>
              </a:prstGeom>
              <a:ln>
                <a:solidFill>
                  <a:srgbClr val="BFBFB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" name="Group 12"/>
              <p:cNvGrpSpPr/>
              <p:nvPr/>
            </p:nvGrpSpPr>
            <p:grpSpPr>
              <a:xfrm>
                <a:off x="5674862" y="1177579"/>
                <a:ext cx="2367046" cy="2899632"/>
                <a:chOff x="2244412" y="1496161"/>
                <a:chExt cx="2367046" cy="2899632"/>
              </a:xfrm>
            </p:grpSpPr>
            <p:pic>
              <p:nvPicPr>
                <p:cNvPr id="35" name="Picture 34" descr="Screen Shot 2013-11-21 at 10.20.23 PM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44412" y="1496161"/>
                  <a:ext cx="2367046" cy="2899632"/>
                </a:xfrm>
                <a:prstGeom prst="rect">
                  <a:avLst/>
                </a:prstGeom>
              </p:spPr>
            </p:pic>
            <p:cxnSp>
              <p:nvCxnSpPr>
                <p:cNvPr id="38" name="Straight Connector 37"/>
                <p:cNvCxnSpPr/>
                <p:nvPr/>
              </p:nvCxnSpPr>
              <p:spPr bwMode="auto">
                <a:xfrm flipV="1">
                  <a:off x="2500140" y="4143342"/>
                  <a:ext cx="1335786" cy="11298"/>
                </a:xfrm>
                <a:prstGeom prst="line">
                  <a:avLst/>
                </a:prstGeom>
                <a:solidFill>
                  <a:schemeClr val="accent1">
                    <a:alpha val="50000"/>
                  </a:schemeClr>
                </a:solidFill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41" name="TextBox 40"/>
                <p:cNvSpPr txBox="1"/>
                <p:nvPr/>
              </p:nvSpPr>
              <p:spPr>
                <a:xfrm>
                  <a:off x="3469374" y="3667185"/>
                  <a:ext cx="94033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solidFill>
                        <a:srgbClr val="FF0000"/>
                      </a:solidFill>
                    </a:rPr>
                    <a:t>6</a:t>
                  </a:r>
                  <a:r>
                    <a:rPr lang="en-US" sz="2000" dirty="0" smtClean="0">
                      <a:solidFill>
                        <a:srgbClr val="FF0000"/>
                      </a:solidFill>
                    </a:rPr>
                    <a:t>0 </a:t>
                  </a:r>
                  <a:r>
                    <a:rPr lang="en-US" sz="2000" dirty="0" err="1" smtClean="0">
                      <a:solidFill>
                        <a:srgbClr val="FF0000"/>
                      </a:solidFill>
                    </a:rPr>
                    <a:t>kpc</a:t>
                  </a:r>
                  <a:endParaRPr lang="en-US" sz="2000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55" name="Rectangle 3"/>
              <p:cNvSpPr txBox="1">
                <a:spLocks noChangeArrowheads="1"/>
              </p:cNvSpPr>
              <p:nvPr/>
            </p:nvSpPr>
            <p:spPr bwMode="auto">
              <a:xfrm>
                <a:off x="5080173" y="4276813"/>
                <a:ext cx="3746305" cy="884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2075" tIns="46038" rIns="92075" bIns="46038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>
                  <a:lnSpc>
                    <a:spcPct val="90000"/>
                  </a:lnSpc>
                  <a:spcBef>
                    <a:spcPts val="1080"/>
                  </a:spcBef>
                  <a:defRPr sz="2000" kern="0">
                    <a:latin typeface="Calisto MT"/>
                    <a:cs typeface="Calisto MT"/>
                  </a:defRPr>
                </a:lvl1pPr>
              </a:lstStyle>
              <a:p>
                <a:pPr marL="342900" indent="-342900">
                  <a:buFont typeface="Arial"/>
                  <a:buChar char="•"/>
                </a:pPr>
                <a:r>
                  <a:rPr lang="en-US" dirty="0" smtClean="0"/>
                  <a:t>Unusual ‘bar’ across radio tail points between X-ray tails </a:t>
                </a:r>
                <a:endParaRPr lang="en-US" dirty="0"/>
              </a:p>
              <a:p>
                <a:pPr marL="342900" indent="-342900">
                  <a:buFont typeface="Arial"/>
                  <a:buChar char="•"/>
                </a:pP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0135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tory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Story.thmx</Template>
  <TotalTime>26775</TotalTime>
  <Words>1587</Words>
  <Application>Microsoft Macintosh PowerPoint</Application>
  <PresentationFormat>On-screen Show (4:3)</PresentationFormat>
  <Paragraphs>219</Paragraphs>
  <Slides>22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Story</vt:lpstr>
      <vt:lpstr>A Wild Ride for Abell 2443:</vt:lpstr>
      <vt:lpstr>Abell 2443</vt:lpstr>
      <vt:lpstr>Chandra View of A2443</vt:lpstr>
      <vt:lpstr>Chandra View of A2443</vt:lpstr>
      <vt:lpstr>Chandra Temperature Maps</vt:lpstr>
      <vt:lpstr>Chandra Edge Analysis</vt:lpstr>
      <vt:lpstr>Chandra Edge Analysis</vt:lpstr>
      <vt:lpstr>A2443 Merger Geometry</vt:lpstr>
      <vt:lpstr>Radio Galaxies in A2443: High Resolution</vt:lpstr>
      <vt:lpstr>A2443 Radio/X-ray Connection? </vt:lpstr>
      <vt:lpstr>A2443 Component Velocities</vt:lpstr>
      <vt:lpstr>Predictions from Jubilee Simulation</vt:lpstr>
      <vt:lpstr>Predictions from Jubilee Simulation</vt:lpstr>
      <vt:lpstr>On-Going Simulations with Smaller Box</vt:lpstr>
      <vt:lpstr>Radio Galaxies in A2443: High Resolution</vt:lpstr>
      <vt:lpstr>Low Resolution Radio: Ultra-Steep Spectrum Relic</vt:lpstr>
      <vt:lpstr>Relic: Integrated Radio Spectrum</vt:lpstr>
      <vt:lpstr>PowerPoint Presentation</vt:lpstr>
      <vt:lpstr>PowerPoint Presentation</vt:lpstr>
      <vt:lpstr>Summary</vt:lpstr>
      <vt:lpstr>PowerPoint Presentation</vt:lpstr>
      <vt:lpstr>Tests of Velocity Systematics</vt:lpstr>
    </vt:vector>
  </TitlesOfParts>
  <Company>University of Pennsylvania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X-ray and Radio Results for Abell 2443</dc:title>
  <dc:creator>Tony Mroczkowski</dc:creator>
  <cp:lastModifiedBy>Tracy Clarke</cp:lastModifiedBy>
  <cp:revision>152</cp:revision>
  <dcterms:created xsi:type="dcterms:W3CDTF">2014-01-04T16:26:17Z</dcterms:created>
  <dcterms:modified xsi:type="dcterms:W3CDTF">2014-06-18T07:38:01Z</dcterms:modified>
</cp:coreProperties>
</file>