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256" r:id="rId2"/>
    <p:sldId id="486" r:id="rId3"/>
    <p:sldId id="423" r:id="rId4"/>
    <p:sldId id="472" r:id="rId5"/>
    <p:sldId id="473" r:id="rId6"/>
    <p:sldId id="474" r:id="rId7"/>
    <p:sldId id="470" r:id="rId8"/>
    <p:sldId id="471" r:id="rId9"/>
    <p:sldId id="480" r:id="rId10"/>
    <p:sldId id="483" r:id="rId11"/>
    <p:sldId id="479" r:id="rId12"/>
    <p:sldId id="481" r:id="rId13"/>
    <p:sldId id="482" r:id="rId14"/>
    <p:sldId id="487" r:id="rId15"/>
    <p:sldId id="488" r:id="rId16"/>
    <p:sldId id="489" r:id="rId17"/>
    <p:sldId id="477" r:id="rId18"/>
    <p:sldId id="469" r:id="rId19"/>
    <p:sldId id="478" r:id="rId20"/>
    <p:sldId id="485" r:id="rId21"/>
  </p:sldIdLst>
  <p:sldSz cx="9144000" cy="6858000" type="screen4x3"/>
  <p:notesSz cx="7010400" cy="939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09FFF"/>
    <a:srgbClr val="581E72"/>
    <a:srgbClr val="0000CC"/>
    <a:srgbClr val="000000"/>
    <a:srgbClr val="67EDFF"/>
    <a:srgbClr val="FF9900"/>
    <a:srgbClr val="FFFF99"/>
    <a:srgbClr val="6600FF"/>
    <a:srgbClr val="A3B2C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960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i="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i="0"/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2810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fld id="{E7837907-F629-354B-8254-3AB36ADF40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04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i="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64050"/>
            <a:ext cx="5143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i="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92810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fld id="{DDFA9D12-27A0-6E43-AF9E-616D6EAB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4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A263-F7DC-9A44-97D9-44EF8B30240B}" type="slidenum">
              <a:rPr lang="en-US"/>
              <a:pPr/>
              <a:t>1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08C72-1BA3-D348-9C2D-EFE9274DB60C}" type="slidenum">
              <a:rPr lang="en-US"/>
              <a:pPr/>
              <a:t>3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3716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7010400" cy="16002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F93DB-F70D-7A4E-98A4-B6AAFC46DE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>
            <a:off x="685800" y="327660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450E62"/>
          </a:solidFill>
          <a:ln w="9525">
            <a:solidFill>
              <a:srgbClr val="52216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 i="0"/>
          </a:p>
        </p:txBody>
      </p:sp>
      <p:pic>
        <p:nvPicPr>
          <p:cNvPr id="253961" name="Picture 9" descr="DU_2-col_lr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04800"/>
            <a:ext cx="2789238" cy="121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81A355-C36C-AC49-B07E-87540990C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B8CB44-C260-944C-B74E-E45C01071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371600" cy="476250"/>
          </a:xfrm>
        </p:spPr>
        <p:txBody>
          <a:bodyPr/>
          <a:lstStyle>
            <a:lvl1pPr>
              <a:defRPr smtClean="0"/>
            </a:lvl1pPr>
          </a:lstStyle>
          <a:p>
            <a:fld id="{25659F66-5563-8247-90CF-57D231070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371600" cy="476250"/>
          </a:xfrm>
        </p:spPr>
        <p:txBody>
          <a:bodyPr/>
          <a:lstStyle>
            <a:lvl1pPr>
              <a:defRPr smtClean="0"/>
            </a:lvl1pPr>
          </a:lstStyle>
          <a:p>
            <a:fld id="{C62C69C5-BD70-A844-9669-C2C8A6C76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371600" cy="476250"/>
          </a:xfrm>
        </p:spPr>
        <p:txBody>
          <a:bodyPr/>
          <a:lstStyle>
            <a:lvl1pPr>
              <a:defRPr smtClean="0"/>
            </a:lvl1pPr>
          </a:lstStyle>
          <a:p>
            <a:fld id="{372E8D0D-02F6-EA44-8A1C-DF95EA531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371600" cy="476250"/>
          </a:xfrm>
        </p:spPr>
        <p:txBody>
          <a:bodyPr/>
          <a:lstStyle>
            <a:lvl1pPr>
              <a:defRPr smtClean="0"/>
            </a:lvl1pPr>
          </a:lstStyle>
          <a:p>
            <a:fld id="{ECB15E09-7B07-2346-8138-8B2219180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371600" cy="476250"/>
          </a:xfrm>
        </p:spPr>
        <p:txBody>
          <a:bodyPr/>
          <a:lstStyle>
            <a:lvl1pPr>
              <a:defRPr smtClean="0"/>
            </a:lvl1pPr>
          </a:lstStyle>
          <a:p>
            <a:fld id="{02DA0E41-E3EC-1F46-A5E7-BEF25D851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7AA4D7-0971-C24A-BA59-A8121FD6A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C3CB863-ECEE-1940-8B55-B34281083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C44964-7994-984F-90F6-BC1B9D22D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4253A5-B55D-954F-9F77-C2996A0C8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03AB53-E914-7E4B-B221-5B048AE0E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27C5DC-E1D4-BA46-AEB0-51E3135F5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A44C46-D84D-0346-B8EC-6CDC728A2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BD016D-2B36-E349-AB21-5E81A465A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2932" name="AutoShape 4"/>
          <p:cNvSpPr>
            <a:spLocks noChangeArrowheads="1"/>
          </p:cNvSpPr>
          <p:nvPr/>
        </p:nvSpPr>
        <p:spPr bwMode="auto">
          <a:xfrm>
            <a:off x="609600" y="16002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450E62"/>
          </a:solidFill>
          <a:ln w="9525">
            <a:solidFill>
              <a:srgbClr val="450E6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 i="0"/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450E6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+mn-lt"/>
              </a:defRPr>
            </a:lvl1pPr>
          </a:lstStyle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+mn-lt"/>
              </a:defRPr>
            </a:lvl1pPr>
          </a:lstStyle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2529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+mn-lt"/>
              </a:defRPr>
            </a:lvl1pPr>
          </a:lstStyle>
          <a:p>
            <a:fld id="{9077BC0D-E105-1145-8FEC-DA6C8757493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52938" name="Picture 10" descr="DU_2-col_lrg"/>
          <p:cNvPicPr>
            <a:picLocks noChangeAspect="1" noChangeArrowheads="1"/>
          </p:cNvPicPr>
          <p:nvPr userDrawn="1"/>
        </p:nvPicPr>
        <p:blipFill>
          <a:blip r:embed="rId18">
            <a:lum bright="70000" contrast="-70000"/>
          </a:blip>
          <a:srcRect/>
          <a:stretch>
            <a:fillRect/>
          </a:stretch>
        </p:blipFill>
        <p:spPr bwMode="auto">
          <a:xfrm>
            <a:off x="6934200" y="152400"/>
            <a:ext cx="1905000" cy="831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rgbClr val="5B1F5C"/>
        </a:buClr>
        <a:buFont typeface="Wingdings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rgbClr val="5B1F5C"/>
        </a:buClr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rgbClr val="5B1F5C"/>
        </a:buClr>
        <a:buFont typeface="Wingdings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rgbClr val="5B1F5C"/>
        </a:buClr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rgbClr val="5B1F5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5B1F5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5B1F5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5B1F5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5B1F5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1.wdp"/><Relationship Id="rId5" Type="http://schemas.openxmlformats.org/officeDocument/2006/relationships/image" Target="../media/image23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077200" cy="1905000"/>
          </a:xfrm>
        </p:spPr>
        <p:txBody>
          <a:bodyPr/>
          <a:lstStyle/>
          <a:p>
            <a:r>
              <a:rPr lang="en-US" sz="4200" dirty="0" smtClean="0"/>
              <a:t>The </a:t>
            </a:r>
            <a:r>
              <a:rPr lang="en-US" sz="4200" dirty="0" err="1" smtClean="0"/>
              <a:t>ultraluminous</a:t>
            </a:r>
            <a:r>
              <a:rPr lang="en-US" sz="4200" dirty="0" smtClean="0"/>
              <a:t> state refined: </a:t>
            </a:r>
            <a:r>
              <a:rPr lang="en-US" sz="3600" i="1" dirty="0" smtClean="0"/>
              <a:t>spectral and temporal characteristics of super-</a:t>
            </a:r>
            <a:r>
              <a:rPr lang="en-US" sz="3600" i="1" dirty="0" err="1" smtClean="0"/>
              <a:t>Eddington</a:t>
            </a:r>
            <a:r>
              <a:rPr lang="en-US" sz="3600" i="1" dirty="0" smtClean="0"/>
              <a:t> accretion</a:t>
            </a:r>
            <a:endParaRPr lang="en-US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581400"/>
            <a:ext cx="46482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3200" b="1" i="0" dirty="0" smtClean="0">
                <a:latin typeface="Arial" charset="0"/>
              </a:rPr>
              <a:t>Tim Roberts </a:t>
            </a:r>
            <a:endParaRPr lang="en-GB" sz="3200" b="1" i="0" dirty="0" smtClean="0">
              <a:solidFill>
                <a:srgbClr val="6600FF"/>
              </a:solidFill>
              <a:latin typeface="Arial" charset="0"/>
            </a:endParaRPr>
          </a:p>
          <a:p>
            <a:pPr algn="l">
              <a:spcBef>
                <a:spcPts val="600"/>
              </a:spcBef>
            </a:pPr>
            <a:r>
              <a:rPr lang="en-GB" sz="2000" i="0" dirty="0" smtClean="0">
                <a:latin typeface="Arial" charset="0"/>
              </a:rPr>
              <a:t>Andy Sutton (Durham)</a:t>
            </a:r>
          </a:p>
          <a:p>
            <a:pPr algn="l">
              <a:spcBef>
                <a:spcPts val="600"/>
              </a:spcBef>
            </a:pPr>
            <a:r>
              <a:rPr lang="en-GB" sz="2000" i="0" dirty="0" smtClean="0">
                <a:latin typeface="Arial" charset="0"/>
              </a:rPr>
              <a:t>Matt Middleton (Cambridge)</a:t>
            </a:r>
          </a:p>
          <a:p>
            <a:pPr algn="l">
              <a:spcBef>
                <a:spcPts val="600"/>
              </a:spcBef>
            </a:pPr>
            <a:r>
              <a:rPr lang="en-GB" sz="2000" i="0" dirty="0" smtClean="0">
                <a:latin typeface="Arial" charset="0"/>
              </a:rPr>
              <a:t>Dom Walton (Caltech)</a:t>
            </a:r>
          </a:p>
          <a:p>
            <a:pPr algn="l">
              <a:spcBef>
                <a:spcPts val="600"/>
              </a:spcBef>
            </a:pPr>
            <a:r>
              <a:rPr lang="en-GB" sz="2000" i="0" dirty="0" smtClean="0">
                <a:latin typeface="Arial" charset="0"/>
              </a:rPr>
              <a:t>Lucy </a:t>
            </a:r>
            <a:r>
              <a:rPr lang="en-GB" sz="2000" i="0" dirty="0" err="1" smtClean="0">
                <a:latin typeface="Arial" charset="0"/>
              </a:rPr>
              <a:t>Heil</a:t>
            </a:r>
            <a:r>
              <a:rPr lang="en-GB" sz="2000" i="0" dirty="0" smtClean="0">
                <a:latin typeface="Arial" charset="0"/>
              </a:rPr>
              <a:t> (Amsterdam)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latin typeface="Arial" charset="0"/>
              </a:rPr>
              <a:t>et</a:t>
            </a:r>
            <a:r>
              <a:rPr lang="en-GB" sz="2000" dirty="0" smtClean="0">
                <a:latin typeface="Arial" charset="0"/>
              </a:rPr>
              <a:t> al…</a:t>
            </a:r>
          </a:p>
        </p:txBody>
      </p:sp>
      <p:pic>
        <p:nvPicPr>
          <p:cNvPr id="8" name="Picture 7" descr="M31_ULX.jpg"/>
          <p:cNvPicPr>
            <a:picLocks noChangeAspect="1"/>
          </p:cNvPicPr>
          <p:nvPr/>
        </p:nvPicPr>
        <p:blipFill>
          <a:blip r:embed="rId3"/>
          <a:srcRect b="15154"/>
          <a:stretch>
            <a:fillRect/>
          </a:stretch>
        </p:blipFill>
        <p:spPr>
          <a:xfrm>
            <a:off x="914400" y="3581400"/>
            <a:ext cx="2954628" cy="29863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667000" y="4343400"/>
            <a:ext cx="228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variability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 smtClean="0"/>
              <a:t>Variability seen predominantly in wind-dominated </a:t>
            </a:r>
            <a:r>
              <a:rPr lang="en-US" sz="2600" dirty="0" err="1" smtClean="0"/>
              <a:t>ULXs</a:t>
            </a:r>
            <a:endParaRPr lang="en-US" sz="2600" dirty="0" smtClean="0"/>
          </a:p>
          <a:p>
            <a:r>
              <a:rPr lang="en-US" sz="2600" dirty="0" smtClean="0"/>
              <a:t>Face-on systems show little variability</a:t>
            </a:r>
          </a:p>
          <a:p>
            <a:r>
              <a:rPr lang="en-US" sz="2600" dirty="0" smtClean="0"/>
              <a:t>Explanation: extrinsic hard variability imprinted by edge of clumpy wind passing through line of sight</a:t>
            </a:r>
            <a:endParaRPr lang="en-US" sz="2600" dirty="0"/>
          </a:p>
        </p:txBody>
      </p:sp>
      <p:pic>
        <p:nvPicPr>
          <p:cNvPr id="14" name="Content Placeholder 13" descr="wind_struc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49" b="-1148"/>
          <a:stretch>
            <a:fillRect/>
          </a:stretch>
        </p:blipFill>
        <p:spPr>
          <a:xfrm>
            <a:off x="4923744" y="1524000"/>
            <a:ext cx="3643993" cy="2971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438400" cy="476250"/>
          </a:xfrm>
        </p:spPr>
        <p:txBody>
          <a:bodyPr/>
          <a:lstStyle/>
          <a:p>
            <a:r>
              <a:rPr lang="en-GB" smtClean="0"/>
              <a:t>Thursday 19th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5E09-7B07-2346-8138-8B2219180E1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267200"/>
            <a:ext cx="2857520" cy="176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638800" y="5929330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CC0000"/>
                </a:solidFill>
              </a:rPr>
              <a:t>Middleton et al. (2011)</a:t>
            </a:r>
            <a:endParaRPr lang="en-GB" sz="1400" dirty="0">
              <a:solidFill>
                <a:srgbClr val="CC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295400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CC0000"/>
                </a:solidFill>
              </a:rPr>
              <a:t>Takeuchi et al. (2013)</a:t>
            </a:r>
            <a:endParaRPr lang="en-GB" sz="1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Regime change</a:t>
            </a:r>
            <a:endParaRPr lang="en-US" dirty="0"/>
          </a:p>
        </p:txBody>
      </p:sp>
      <p:pic>
        <p:nvPicPr>
          <p:cNvPr id="12" name="Content Placeholder 11" descr="state_chang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-34000" contrast="58000"/>
          </a:blip>
          <a:srcRect l="-20911" r="-20911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91000" y="1752600"/>
            <a:ext cx="4648200" cy="4267200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dirty="0" err="1" smtClean="0"/>
              <a:t>ULXs</a:t>
            </a:r>
            <a:r>
              <a:rPr lang="en-US" dirty="0" smtClean="0"/>
              <a:t> switch between different regimes?</a:t>
            </a:r>
          </a:p>
          <a:p>
            <a:r>
              <a:rPr lang="en-US" dirty="0" smtClean="0"/>
              <a:t>King (2009) – </a:t>
            </a:r>
            <a:r>
              <a:rPr lang="en-US" i="1" dirty="0" err="1" smtClean="0"/>
              <a:t>m</a:t>
            </a:r>
            <a:r>
              <a:rPr lang="en-US" dirty="0" smtClean="0"/>
              <a:t> goes up, funnel opening angle decreases</a:t>
            </a:r>
          </a:p>
          <a:p>
            <a:r>
              <a:rPr lang="en-US" dirty="0" smtClean="0"/>
              <a:t>For constant line-of-sight expect to see switch from hard to soft – seen in two </a:t>
            </a:r>
            <a:r>
              <a:rPr lang="en-US" dirty="0" err="1" smtClean="0"/>
              <a:t>ULXs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8400" y="3429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C0000"/>
                </a:solidFill>
              </a:rPr>
              <a:t>NGC 1313 X-1</a:t>
            </a:r>
            <a:endParaRPr lang="en-US" sz="1400" dirty="0">
              <a:solidFill>
                <a:srgbClr val="CC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5407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C0000"/>
                </a:solidFill>
              </a:rPr>
              <a:t>NGC 5204 X-1</a:t>
            </a:r>
            <a:endParaRPr lang="en-US" sz="1400" dirty="0">
              <a:solidFill>
                <a:srgbClr val="CC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2514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3733800"/>
            <a:ext cx="228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 smtClean="0">
                <a:solidFill>
                  <a:srgbClr val="CC0000"/>
                </a:solidFill>
              </a:rPr>
              <a:t>Hard </a:t>
            </a:r>
            <a:r>
              <a:rPr lang="en-US" sz="1600" i="0" dirty="0" err="1" smtClean="0">
                <a:solidFill>
                  <a:srgbClr val="CC0000"/>
                </a:solidFill>
              </a:rPr>
              <a:t>ultraluminous</a:t>
            </a:r>
            <a:endParaRPr lang="en-US" sz="1600" i="0" dirty="0" smtClean="0">
              <a:solidFill>
                <a:srgbClr val="CC0000"/>
              </a:solidFill>
            </a:endParaRPr>
          </a:p>
          <a:p>
            <a:pPr algn="l"/>
            <a:r>
              <a:rPr lang="en-US" sz="1600" i="0" dirty="0" smtClean="0">
                <a:solidFill>
                  <a:srgbClr val="3366FF"/>
                </a:solidFill>
              </a:rPr>
              <a:t>Soft </a:t>
            </a:r>
            <a:r>
              <a:rPr lang="en-US" sz="1600" i="0" dirty="0" err="1" smtClean="0">
                <a:solidFill>
                  <a:srgbClr val="3366FF"/>
                </a:solidFill>
              </a:rPr>
              <a:t>ultraluminous</a:t>
            </a:r>
            <a:endParaRPr lang="en-US" sz="1600" i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4157662" cy="4267200"/>
          </a:xfrm>
        </p:spPr>
        <p:txBody>
          <a:bodyPr/>
          <a:lstStyle/>
          <a:p>
            <a:r>
              <a:rPr lang="en-US" sz="2400" dirty="0" smtClean="0"/>
              <a:t>Interpretation predicated on presence of wind</a:t>
            </a:r>
          </a:p>
          <a:p>
            <a:r>
              <a:rPr lang="en-US" sz="2400" dirty="0" smtClean="0"/>
              <a:t>Any direct evidence for presence of wind material?</a:t>
            </a:r>
          </a:p>
          <a:p>
            <a:r>
              <a:rPr lang="en-US" sz="2400" dirty="0" smtClean="0"/>
              <a:t>No narrow emission lines around Fe K in deep </a:t>
            </a:r>
            <a:r>
              <a:rPr lang="en-US" sz="2400" i="1" dirty="0" err="1" smtClean="0"/>
              <a:t>Suzaku</a:t>
            </a:r>
            <a:r>
              <a:rPr lang="en-US" sz="2400" dirty="0" smtClean="0"/>
              <a:t> observation of a hard ULX, Ho IX X-1</a:t>
            </a:r>
          </a:p>
          <a:p>
            <a:r>
              <a:rPr lang="en-US" sz="2400" dirty="0" smtClean="0"/>
              <a:t>But hard – so not viewed through wind!</a:t>
            </a:r>
            <a:endParaRPr lang="en-US" sz="2400" dirty="0"/>
          </a:p>
        </p:txBody>
      </p:sp>
      <p:pic>
        <p:nvPicPr>
          <p:cNvPr id="9" name="Content Placeholder 8" descr="hoix_x1_narrowFeKlimit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69" r="-1369"/>
          <a:stretch>
            <a:fillRect/>
          </a:stretch>
        </p:blipFill>
        <p:spPr>
          <a:xfrm>
            <a:off x="4853668" y="1752600"/>
            <a:ext cx="3714070" cy="4038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1143000"/>
            <a:ext cx="24384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Walton et al. (2013)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5715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C0000"/>
                </a:solidFill>
              </a:rPr>
              <a:t>Top: change in χ</a:t>
            </a:r>
            <a:r>
              <a:rPr lang="en-US" sz="1200" baseline="30000" dirty="0" smtClean="0">
                <a:solidFill>
                  <a:srgbClr val="CC0000"/>
                </a:solidFill>
              </a:rPr>
              <a:t>2</a:t>
            </a:r>
            <a:r>
              <a:rPr lang="en-US" sz="1200" dirty="0" smtClean="0">
                <a:solidFill>
                  <a:srgbClr val="CC0000"/>
                </a:solidFill>
              </a:rPr>
              <a:t> statistic for addition of narrow Gaussian feature; bottom: limits on line equivalent width</a:t>
            </a:r>
            <a:endParaRPr lang="en-US" sz="1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winds</a:t>
            </a:r>
            <a:endParaRPr lang="en-US" dirty="0"/>
          </a:p>
        </p:txBody>
      </p:sp>
      <p:pic>
        <p:nvPicPr>
          <p:cNvPr id="9" name="Content Placeholder 8" descr="ngc5408_softlineresid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8474" b="-8474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Long known that soft </a:t>
            </a:r>
            <a:r>
              <a:rPr lang="en-US" sz="2400" dirty="0" err="1" smtClean="0"/>
              <a:t>ULXs</a:t>
            </a:r>
            <a:r>
              <a:rPr lang="en-US" sz="2400" dirty="0" smtClean="0"/>
              <a:t> can have extensive fit residuals</a:t>
            </a:r>
          </a:p>
          <a:p>
            <a:r>
              <a:rPr lang="en-US" sz="2400" dirty="0" smtClean="0"/>
              <a:t>Can be fitted by thermal plasma</a:t>
            </a:r>
          </a:p>
          <a:p>
            <a:r>
              <a:rPr lang="en-US" sz="2400" dirty="0" smtClean="0"/>
              <a:t>But also explained by absorption from broadened, partially </a:t>
            </a:r>
            <a:r>
              <a:rPr lang="en-US" sz="2400" dirty="0" err="1" smtClean="0"/>
              <a:t>ionised</a:t>
            </a:r>
            <a:r>
              <a:rPr lang="en-US" sz="2400" dirty="0" smtClean="0"/>
              <a:t> and </a:t>
            </a:r>
            <a:r>
              <a:rPr lang="en-US" sz="2400" dirty="0" err="1" smtClean="0"/>
              <a:t>blueshifted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v</a:t>
            </a:r>
            <a:r>
              <a:rPr lang="en-US" sz="2400" dirty="0" smtClean="0"/>
              <a:t> ≈ 0.1</a:t>
            </a:r>
            <a:r>
              <a:rPr lang="en-US" sz="2400" i="1" dirty="0" smtClean="0"/>
              <a:t>c</a:t>
            </a:r>
            <a:r>
              <a:rPr lang="en-US" sz="2400" dirty="0" smtClean="0"/>
              <a:t>) material –</a:t>
            </a:r>
            <a:r>
              <a:rPr lang="en-US" sz="2400" dirty="0" err="1" smtClean="0"/>
              <a:t>outflowing</a:t>
            </a:r>
            <a:r>
              <a:rPr lang="en-US" sz="2400" dirty="0" smtClean="0"/>
              <a:t> wind!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1143000"/>
            <a:ext cx="24384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Middleton et al. </a:t>
            </a:r>
            <a:r>
              <a:rPr lang="en-US" sz="1600" dirty="0" smtClean="0">
                <a:solidFill>
                  <a:schemeClr val="accent2"/>
                </a:solidFill>
              </a:rPr>
              <a:t>(</a:t>
            </a:r>
            <a:r>
              <a:rPr lang="en-US" sz="1600" dirty="0" smtClean="0">
                <a:solidFill>
                  <a:schemeClr val="accent2"/>
                </a:solidFill>
              </a:rPr>
              <a:t>2014)</a:t>
            </a:r>
            <a:r>
              <a:rPr lang="en-US" sz="1600" dirty="0" smtClean="0">
                <a:solidFill>
                  <a:schemeClr val="accent2"/>
                </a:solidFill>
              </a:rPr>
              <a:t>.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715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C0000"/>
                </a:solidFill>
              </a:rPr>
              <a:t>Combined NGC 5408 data – left: continuum model; right: continuum model plus broad, partially </a:t>
            </a:r>
            <a:r>
              <a:rPr lang="en-US" sz="1200" dirty="0" err="1" smtClean="0">
                <a:solidFill>
                  <a:srgbClr val="CC0000"/>
                </a:solidFill>
              </a:rPr>
              <a:t>ionised</a:t>
            </a:r>
            <a:r>
              <a:rPr lang="en-US" sz="1200" dirty="0" smtClean="0">
                <a:solidFill>
                  <a:srgbClr val="CC0000"/>
                </a:solidFill>
              </a:rPr>
              <a:t> absorber</a:t>
            </a:r>
            <a:endParaRPr lang="en-US" sz="1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the UL state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to model predictions (e.g. </a:t>
            </a:r>
            <a:r>
              <a:rPr lang="en-US" dirty="0" err="1" smtClean="0"/>
              <a:t>Poutanen</a:t>
            </a:r>
            <a:r>
              <a:rPr lang="en-US" dirty="0" smtClean="0"/>
              <a:t> et al. 2007) to find new tests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4964-7994-984F-90F6-BC1B9D22D7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1143000"/>
            <a:ext cx="2677616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Middleton et al. </a:t>
            </a:r>
            <a:r>
              <a:rPr lang="en-US" sz="1600" dirty="0" smtClean="0">
                <a:solidFill>
                  <a:schemeClr val="accent2"/>
                </a:solidFill>
              </a:rPr>
              <a:t>(submitted</a:t>
            </a:r>
            <a:r>
              <a:rPr lang="en-US" sz="1600" dirty="0" smtClean="0">
                <a:solidFill>
                  <a:schemeClr val="accent2"/>
                </a:solidFill>
              </a:rPr>
              <a:t>)</a:t>
            </a:r>
            <a:r>
              <a:rPr lang="en-US" sz="1600" dirty="0" smtClean="0">
                <a:solidFill>
                  <a:schemeClr val="accent2"/>
                </a:solidFill>
              </a:rPr>
              <a:t>.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ulx_new_schemat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8524"/>
            <a:ext cx="3554522" cy="2878708"/>
          </a:xfrm>
          <a:prstGeom prst="rect">
            <a:avLst/>
          </a:prstGeom>
        </p:spPr>
      </p:pic>
      <p:pic>
        <p:nvPicPr>
          <p:cNvPr id="12" name="Picture 11" descr="ulx_var_sch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3349075" cy="27809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537321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Qualitatively consider: effects of inclination on photon propagation; damping of intrinsic disc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4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predictions/better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00808"/>
            <a:ext cx="8109718" cy="4267200"/>
          </a:xfrm>
        </p:spPr>
        <p:txBody>
          <a:bodyPr/>
          <a:lstStyle/>
          <a:p>
            <a:r>
              <a:rPr lang="en-US" dirty="0" smtClean="0"/>
              <a:t>Possible dependence of variability on mass accretion rate – at higher rates, increased wind so greater damping of intrinsic variability &amp; effect of clumps averages out</a:t>
            </a:r>
          </a:p>
          <a:p>
            <a:r>
              <a:rPr lang="en-US" dirty="0" smtClean="0"/>
              <a:t>Evolution of spectra with inclination angle and mass accretion rate better justified; type 1 (</a:t>
            </a:r>
            <a:r>
              <a:rPr lang="en-US" dirty="0" smtClean="0">
                <a:ea typeface="ＭＳ ゴシック"/>
                <a:cs typeface="ＭＳ ゴシック"/>
              </a:rPr>
              <a:t>HUL) to type 2 (SUL) if off-axis</a:t>
            </a:r>
          </a:p>
          <a:p>
            <a:r>
              <a:rPr lang="en-US" dirty="0" smtClean="0">
                <a:ea typeface="ＭＳ ゴシック"/>
                <a:cs typeface="ＭＳ ゴシック"/>
              </a:rPr>
              <a:t>Type 3 (close to edge-on): should be faint &amp; spectrally soft, and likely bright UV 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8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Predictions seem to be justified by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ngc1313x2_u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84984"/>
            <a:ext cx="3069084" cy="2650573"/>
          </a:xfrm>
          <a:prstGeom prst="rect">
            <a:avLst/>
          </a:prstGeom>
        </p:spPr>
      </p:pic>
      <p:pic>
        <p:nvPicPr>
          <p:cNvPr id="8" name="Picture 7" descr="ngc5408x1_uni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" y="3284984"/>
            <a:ext cx="2952328" cy="2581793"/>
          </a:xfrm>
          <a:prstGeom prst="rect">
            <a:avLst/>
          </a:prstGeom>
        </p:spPr>
      </p:pic>
      <p:pic>
        <p:nvPicPr>
          <p:cNvPr id="9" name="Picture 8" descr="ngc5204x1_uni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1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72" y="3337396"/>
            <a:ext cx="2978795" cy="2539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517867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00"/>
                </a:solidFill>
              </a:rPr>
              <a:t>Type 2</a:t>
            </a:r>
            <a:endParaRPr lang="en-US" sz="1600" b="1" dirty="0">
              <a:solidFill>
                <a:srgbClr val="CC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2768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0000"/>
                </a:solidFill>
              </a:rPr>
              <a:t>Best fitting models for multiple epochs of XMM data – green spectra when also variable.  Red/blue are soft/hard components for least (dotted) and most (solid) luminous epochs</a:t>
            </a:r>
            <a:endParaRPr lang="en-US" sz="2000" dirty="0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522920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00"/>
                </a:solidFill>
              </a:rPr>
              <a:t>Type 1</a:t>
            </a:r>
            <a:endParaRPr lang="en-US" sz="1600" b="1" dirty="0">
              <a:solidFill>
                <a:srgbClr val="CC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522920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00"/>
                </a:solidFill>
              </a:rPr>
              <a:t>Type 1 to Type 2</a:t>
            </a:r>
            <a:endParaRPr lang="en-US" sz="16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7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676400"/>
            <a:ext cx="8001000" cy="4267200"/>
          </a:xfrm>
        </p:spPr>
        <p:txBody>
          <a:bodyPr/>
          <a:lstStyle/>
          <a:p>
            <a:r>
              <a:rPr lang="en-US" dirty="0" smtClean="0"/>
              <a:t>Not just spectra: also </a:t>
            </a:r>
            <a:r>
              <a:rPr lang="en-US" i="1" dirty="0" err="1" smtClean="0">
                <a:solidFill>
                  <a:schemeClr val="accent2"/>
                </a:solidFill>
              </a:rPr>
              <a:t>behaviour</a:t>
            </a:r>
            <a:r>
              <a:rPr lang="en-US" dirty="0" smtClean="0"/>
              <a:t> of most </a:t>
            </a:r>
            <a:r>
              <a:rPr lang="en-US" dirty="0" err="1" smtClean="0"/>
              <a:t>ULXs</a:t>
            </a:r>
            <a:r>
              <a:rPr lang="en-US" dirty="0" smtClean="0"/>
              <a:t> inconsistent with sub-</a:t>
            </a:r>
            <a:r>
              <a:rPr lang="en-US" dirty="0" err="1" smtClean="0"/>
              <a:t>Eddington</a:t>
            </a:r>
            <a:r>
              <a:rPr lang="en-US" dirty="0" smtClean="0"/>
              <a:t> </a:t>
            </a:r>
            <a:r>
              <a:rPr lang="en-US" dirty="0" err="1" smtClean="0"/>
              <a:t>IMBHs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Can explain properties of most </a:t>
            </a:r>
            <a:r>
              <a:rPr lang="en-US" dirty="0" err="1" smtClean="0">
                <a:solidFill>
                  <a:srgbClr val="CC0000"/>
                </a:solidFill>
              </a:rPr>
              <a:t>ULXs</a:t>
            </a:r>
            <a:r>
              <a:rPr lang="en-US" dirty="0" smtClean="0">
                <a:solidFill>
                  <a:srgbClr val="CC0000"/>
                </a:solidFill>
              </a:rPr>
              <a:t> in framework of super-</a:t>
            </a:r>
            <a:r>
              <a:rPr lang="en-US" dirty="0" err="1" smtClean="0">
                <a:solidFill>
                  <a:srgbClr val="CC0000"/>
                </a:solidFill>
              </a:rPr>
              <a:t>Eddington</a:t>
            </a:r>
            <a:r>
              <a:rPr lang="en-US" dirty="0" smtClean="0">
                <a:solidFill>
                  <a:srgbClr val="CC0000"/>
                </a:solidFill>
              </a:rPr>
              <a:t> accretion</a:t>
            </a:r>
          </a:p>
          <a:p>
            <a:r>
              <a:rPr lang="en-US" dirty="0" smtClean="0"/>
              <a:t>We can now qualitatively explain the range of ULX spectra in terms of 2 properties: accretion rate and inclination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ULXs</a:t>
            </a:r>
            <a:r>
              <a:rPr lang="en-US" dirty="0" smtClean="0"/>
              <a:t> and super-</a:t>
            </a:r>
            <a:r>
              <a:rPr lang="en-US" dirty="0" err="1" smtClean="0"/>
              <a:t>Eddington</a:t>
            </a:r>
            <a:r>
              <a:rPr lang="en-US" dirty="0" smtClean="0"/>
              <a:t> accretion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676400"/>
            <a:ext cx="8272462" cy="4419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Now appears likely most </a:t>
            </a:r>
            <a:r>
              <a:rPr lang="en-US" dirty="0" err="1" smtClean="0"/>
              <a:t>ULXs</a:t>
            </a:r>
            <a:r>
              <a:rPr lang="en-US" dirty="0" smtClean="0"/>
              <a:t> </a:t>
            </a:r>
            <a:r>
              <a:rPr lang="en-US" dirty="0" err="1" smtClean="0"/>
              <a:t>harbour</a:t>
            </a:r>
            <a:r>
              <a:rPr lang="en-US" dirty="0" smtClean="0"/>
              <a:t> stellar remnant </a:t>
            </a:r>
            <a:r>
              <a:rPr lang="en-US" dirty="0" err="1" smtClean="0"/>
              <a:t>BHs</a:t>
            </a:r>
            <a:r>
              <a:rPr lang="en-US" dirty="0" smtClean="0"/>
              <a:t> accreting at or above the </a:t>
            </a:r>
            <a:r>
              <a:rPr lang="en-US" dirty="0" err="1" smtClean="0"/>
              <a:t>Eddington</a:t>
            </a:r>
            <a:r>
              <a:rPr lang="en-US" dirty="0" smtClean="0"/>
              <a:t> limit (</a:t>
            </a:r>
            <a:r>
              <a:rPr lang="en-US" dirty="0" err="1" smtClean="0"/>
              <a:t>Feng</a:t>
            </a:r>
            <a:r>
              <a:rPr lang="en-US" dirty="0" smtClean="0"/>
              <a:t> &amp; </a:t>
            </a:r>
            <a:r>
              <a:rPr lang="en-US" dirty="0" err="1" smtClean="0"/>
              <a:t>Soria</a:t>
            </a:r>
            <a:r>
              <a:rPr lang="en-US" dirty="0" smtClean="0"/>
              <a:t> 2011)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Evidence: </a:t>
            </a:r>
            <a:r>
              <a:rPr lang="en-US" i="1" dirty="0" err="1" smtClean="0"/>
              <a:t>ultraluminous</a:t>
            </a:r>
            <a:r>
              <a:rPr lang="en-US" i="1" dirty="0" smtClean="0"/>
              <a:t> state </a:t>
            </a:r>
            <a:r>
              <a:rPr lang="en-US" dirty="0" smtClean="0"/>
              <a:t>X-ray spectra (Gladstone et al. 2009); X-ray luminosity functions (Swartz et al. 2011; </a:t>
            </a:r>
            <a:r>
              <a:rPr lang="en-US" dirty="0" err="1" smtClean="0"/>
              <a:t>Mineo</a:t>
            </a:r>
            <a:r>
              <a:rPr lang="en-US" dirty="0" smtClean="0"/>
              <a:t> et al. 2012); relation to star formation (King 2004) etc…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Exception: most luminous </a:t>
            </a:r>
            <a:r>
              <a:rPr lang="en-US" dirty="0" err="1" smtClean="0"/>
              <a:t>ULXs</a:t>
            </a:r>
            <a:r>
              <a:rPr lang="en-US" dirty="0" smtClean="0"/>
              <a:t>, at ~ 10</a:t>
            </a:r>
            <a:r>
              <a:rPr lang="en-US" baseline="30000" dirty="0" smtClean="0"/>
              <a:t>41</a:t>
            </a:r>
            <a:r>
              <a:rPr lang="en-US" dirty="0" smtClean="0"/>
              <a:t> erg s</a:t>
            </a:r>
            <a:r>
              <a:rPr lang="en-US" baseline="30000" dirty="0" smtClean="0"/>
              <a:t>-1 </a:t>
            </a:r>
            <a:r>
              <a:rPr lang="en-US" dirty="0" smtClean="0"/>
              <a:t> (Farrell et al. 2009, Sutton et al. 2012) 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CC0000"/>
                </a:solidFill>
              </a:rPr>
              <a:t>How does super-</a:t>
            </a:r>
            <a:r>
              <a:rPr lang="en-US" dirty="0" err="1" smtClean="0">
                <a:solidFill>
                  <a:srgbClr val="CC0000"/>
                </a:solidFill>
              </a:rPr>
              <a:t>Eddington</a:t>
            </a:r>
            <a:r>
              <a:rPr lang="en-US" dirty="0" smtClean="0">
                <a:solidFill>
                  <a:srgbClr val="CC0000"/>
                </a:solidFill>
              </a:rPr>
              <a:t> accretion work?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066800" y="5715000"/>
            <a:ext cx="7543800" cy="5334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lass_scheme.pd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026" b="-35026"/>
          <a:stretch>
            <a:fillRect/>
          </a:stretch>
        </p:blipFill>
        <p:spPr>
          <a:xfrm>
            <a:off x="2514600" y="1545455"/>
            <a:ext cx="4114800" cy="44743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r>
              <a:rPr lang="en-US" dirty="0" smtClean="0"/>
              <a:t>Classification scheme</a:t>
            </a:r>
            <a:endParaRPr lang="en-US" dirty="0"/>
          </a:p>
        </p:txBody>
      </p:sp>
      <p:pic>
        <p:nvPicPr>
          <p:cNvPr id="9" name="Content Placeholder 8" descr="ulx-spectra.pdf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-39000" contrast="65000"/>
          </a:blip>
          <a:srcRect l="725" r="-2673"/>
          <a:stretch>
            <a:fillRect/>
          </a:stretch>
        </p:blipFill>
        <p:spPr>
          <a:xfrm>
            <a:off x="381000" y="1752600"/>
            <a:ext cx="2286000" cy="43914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53200" y="2286000"/>
            <a:ext cx="251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dirty="0" smtClean="0">
                <a:latin typeface="Arial"/>
                <a:cs typeface="Arial"/>
              </a:rPr>
              <a:t>Classify using: </a:t>
            </a:r>
          </a:p>
          <a:p>
            <a:pPr marL="514350" indent="-514350" algn="l"/>
            <a:r>
              <a:rPr lang="en-US" sz="2000" i="0" dirty="0" smtClean="0">
                <a:latin typeface="Arial"/>
                <a:cs typeface="Arial"/>
              </a:rPr>
              <a:t>(</a:t>
            </a:r>
            <a:r>
              <a:rPr lang="en-US" sz="2000" i="0" dirty="0" err="1" smtClean="0">
                <a:latin typeface="Arial"/>
                <a:cs typeface="Arial"/>
              </a:rPr>
              <a:t>i</a:t>
            </a:r>
            <a:r>
              <a:rPr lang="en-US" sz="2000" i="0" dirty="0" smtClean="0">
                <a:latin typeface="Arial"/>
                <a:cs typeface="Arial"/>
              </a:rPr>
              <a:t>) disc temperature</a:t>
            </a:r>
          </a:p>
          <a:p>
            <a:pPr marL="514350" indent="-514350" algn="l"/>
            <a:r>
              <a:rPr lang="en-US" sz="2000" i="0" dirty="0" smtClean="0">
                <a:latin typeface="Arial"/>
                <a:cs typeface="Arial"/>
              </a:rPr>
              <a:t>(ii) power-law slope</a:t>
            </a:r>
          </a:p>
          <a:p>
            <a:pPr marL="514350" indent="-514350" algn="l"/>
            <a:endParaRPr lang="en-US" sz="2000" i="0" dirty="0" smtClean="0">
              <a:latin typeface="Arial"/>
              <a:cs typeface="Arial"/>
            </a:endParaRPr>
          </a:p>
          <a:p>
            <a:pPr algn="l"/>
            <a:r>
              <a:rPr lang="en-US" sz="2000" i="0" dirty="0" smtClean="0">
                <a:latin typeface="Arial"/>
                <a:cs typeface="Arial"/>
              </a:rPr>
              <a:t>Weaknesses where absorption high or curvature very pronounced in harder component of 2-component spectra</a:t>
            </a:r>
            <a:endParaRPr lang="en-US" sz="2000" i="0" dirty="0">
              <a:latin typeface="Arial"/>
              <a:cs typeface="Arial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62000" y="3200400"/>
            <a:ext cx="838200" cy="22860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33800" y="4724400"/>
            <a:ext cx="1447800" cy="30480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62000" y="4572000"/>
            <a:ext cx="838200" cy="228600"/>
          </a:xfrm>
          <a:prstGeom prst="rect">
            <a:avLst/>
          </a:prstGeom>
          <a:solidFill>
            <a:srgbClr val="0000CC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105400" y="4724400"/>
            <a:ext cx="1371600" cy="304800"/>
          </a:xfrm>
          <a:prstGeom prst="rect">
            <a:avLst/>
          </a:prstGeom>
          <a:solidFill>
            <a:srgbClr val="0000CC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0" y="259080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2"/>
                </a:solidFill>
              </a:rPr>
              <a:t>Power-law</a:t>
            </a:r>
          </a:p>
          <a:p>
            <a:pPr algn="l"/>
            <a:r>
              <a:rPr lang="en-US" sz="1600" dirty="0" smtClean="0">
                <a:solidFill>
                  <a:srgbClr val="3366FF"/>
                </a:solidFill>
              </a:rPr>
              <a:t>Disc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>
            <a:off x="990600" y="30480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1600200" y="23622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ULXs as </a:t>
            </a:r>
            <a:r>
              <a:rPr lang="en-US" dirty="0" smtClean="0">
                <a:solidFill>
                  <a:schemeClr val="tx1"/>
                </a:solidFill>
              </a:rPr>
              <a:t>super</a:t>
            </a:r>
            <a:r>
              <a:rPr lang="en-US" dirty="0" smtClean="0"/>
              <a:t>-</a:t>
            </a:r>
            <a:r>
              <a:rPr lang="en-US" dirty="0" err="1" smtClean="0"/>
              <a:t>Eddington</a:t>
            </a:r>
            <a:r>
              <a:rPr lang="en-US" dirty="0" smtClean="0"/>
              <a:t> </a:t>
            </a:r>
            <a:r>
              <a:rPr lang="en-US" dirty="0" err="1" smtClean="0"/>
              <a:t>accretors</a:t>
            </a:r>
            <a:endParaRPr lang="en-US" dirty="0"/>
          </a:p>
        </p:txBody>
      </p:sp>
      <p:pic>
        <p:nvPicPr>
          <p:cNvPr id="7" name="Content Placeholder 6" descr="NuSTAR_n1313x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2" r="-932"/>
          <a:stretch/>
        </p:blipFill>
        <p:spPr>
          <a:xfrm>
            <a:off x="467544" y="1826096"/>
            <a:ext cx="6299200" cy="4267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Tim Roberts - The </a:t>
            </a:r>
            <a:r>
              <a:rPr lang="en-US" dirty="0" err="1" smtClean="0"/>
              <a:t>ultraluminous</a:t>
            </a:r>
            <a:r>
              <a:rPr lang="en-US" dirty="0" smtClean="0"/>
              <a:t> state refined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60232" y="1700808"/>
            <a:ext cx="2232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NuSTAR</a:t>
            </a:r>
            <a:r>
              <a:rPr lang="en-US" sz="2000" dirty="0" smtClean="0"/>
              <a:t> data for NGC 1313 X-1 (</a:t>
            </a:r>
            <a:r>
              <a:rPr lang="en-US" sz="2000" dirty="0" err="1" smtClean="0"/>
              <a:t>Bachetti</a:t>
            </a:r>
            <a:r>
              <a:rPr lang="en-US" sz="2000" dirty="0" smtClean="0"/>
              <a:t> et al. 2013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chemeClr val="accent2"/>
                </a:solidFill>
              </a:rPr>
              <a:t>Spectrum is NOT analogous to common sub-</a:t>
            </a:r>
            <a:r>
              <a:rPr lang="en-US" sz="2000" dirty="0" err="1" smtClean="0">
                <a:solidFill>
                  <a:schemeClr val="accent2"/>
                </a:solidFill>
              </a:rPr>
              <a:t>Eddington</a:t>
            </a:r>
            <a:r>
              <a:rPr lang="en-US" sz="2000" dirty="0" smtClean="0">
                <a:solidFill>
                  <a:schemeClr val="accent2"/>
                </a:solidFill>
              </a:rPr>
              <a:t> states – implies super-</a:t>
            </a:r>
            <a:r>
              <a:rPr lang="en-US" sz="2000" dirty="0" err="1" smtClean="0">
                <a:solidFill>
                  <a:schemeClr val="accent2"/>
                </a:solidFill>
              </a:rPr>
              <a:t>Eddington</a:t>
            </a:r>
            <a:r>
              <a:rPr lang="en-US" sz="2000" dirty="0" smtClean="0">
                <a:solidFill>
                  <a:schemeClr val="accent2"/>
                </a:solidFill>
              </a:rPr>
              <a:t> ‘</a:t>
            </a:r>
            <a:r>
              <a:rPr lang="en-US" sz="2000" dirty="0" err="1" smtClean="0">
                <a:solidFill>
                  <a:schemeClr val="accent2"/>
                </a:solidFill>
              </a:rPr>
              <a:t>ultraluminous</a:t>
            </a:r>
            <a:r>
              <a:rPr lang="en-US" sz="2000" dirty="0" smtClean="0">
                <a:solidFill>
                  <a:schemeClr val="accent2"/>
                </a:solidFill>
              </a:rPr>
              <a:t>’ state (Gladstone et al. 2009)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852936"/>
            <a:ext cx="4392488" cy="1569660"/>
          </a:xfrm>
          <a:prstGeom prst="rect">
            <a:avLst/>
          </a:prstGeom>
          <a:solidFill>
            <a:srgbClr val="FFFF99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QUESTION:</a:t>
            </a:r>
          </a:p>
          <a:p>
            <a:r>
              <a:rPr lang="en-US" b="1" dirty="0" smtClean="0"/>
              <a:t>What’s the physics of this new accretion state – how does super-</a:t>
            </a:r>
            <a:r>
              <a:rPr lang="en-US" b="1" dirty="0" err="1" smtClean="0"/>
              <a:t>Eddington</a:t>
            </a:r>
            <a:r>
              <a:rPr lang="en-US" b="1" dirty="0" smtClean="0"/>
              <a:t> accretion work?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51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to these winds?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5334000" cy="4191000"/>
          </a:xfrm>
        </p:spPr>
        <p:txBody>
          <a:bodyPr/>
          <a:lstStyle/>
          <a:p>
            <a:r>
              <a:rPr lang="en-US" dirty="0" smtClean="0"/>
              <a:t>Natural explanation for ULX nebulae in optical &amp; radio</a:t>
            </a:r>
          </a:p>
          <a:p>
            <a:r>
              <a:rPr lang="en-US" dirty="0" smtClean="0"/>
              <a:t>Nebulae seen around all spectral regimes, e.g. NGC 1313 X-2 (broadened disc), Ho IX X-1 &amp; IC 342 X-1 (hard UL), Ho II X-1 &amp; NGC 5408 X-1 (soft UL)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362200" cy="476250"/>
          </a:xfrm>
        </p:spPr>
        <p:txBody>
          <a:bodyPr/>
          <a:lstStyle/>
          <a:p>
            <a:r>
              <a:rPr lang="en-GB" smtClean="0"/>
              <a:t>Thursday 19th 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ulx_nebula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846199"/>
            <a:ext cx="3003494" cy="3030601"/>
          </a:xfrm>
          <a:prstGeom prst="rect">
            <a:avLst/>
          </a:prstGeom>
        </p:spPr>
      </p:pic>
      <p:pic>
        <p:nvPicPr>
          <p:cNvPr id="9" name="Picture 8" descr="n2276_radioneb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553200" y="4343400"/>
            <a:ext cx="2150534" cy="19082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16002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Hα emitting ULX bubble nebulae (</a:t>
            </a:r>
            <a:r>
              <a:rPr lang="en-US" sz="1200" dirty="0" err="1" smtClean="0">
                <a:solidFill>
                  <a:srgbClr val="FF0000"/>
                </a:solidFill>
              </a:rPr>
              <a:t>Feng</a:t>
            </a:r>
            <a:r>
              <a:rPr lang="en-US" sz="1200" dirty="0" smtClean="0">
                <a:solidFill>
                  <a:srgbClr val="FF0000"/>
                </a:solidFill>
              </a:rPr>
              <a:t> &amp; </a:t>
            </a:r>
            <a:r>
              <a:rPr lang="en-US" sz="1200" dirty="0" err="1" smtClean="0">
                <a:solidFill>
                  <a:srgbClr val="FF0000"/>
                </a:solidFill>
              </a:rPr>
              <a:t>Soria</a:t>
            </a:r>
            <a:r>
              <a:rPr lang="en-US" sz="1200" dirty="0" smtClean="0">
                <a:solidFill>
                  <a:srgbClr val="FF0000"/>
                </a:solidFill>
              </a:rPr>
              <a:t> 2011)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48768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Radio nebula contours on HST image for NGC 2276 extreme ULX (</a:t>
            </a:r>
            <a:r>
              <a:rPr lang="en-US" sz="1200" dirty="0" err="1" smtClean="0">
                <a:solidFill>
                  <a:srgbClr val="FF0000"/>
                </a:solidFill>
              </a:rPr>
              <a:t>Mezcua</a:t>
            </a:r>
            <a:r>
              <a:rPr lang="en-US" sz="1200" dirty="0" smtClean="0">
                <a:solidFill>
                  <a:srgbClr val="FF0000"/>
                </a:solidFill>
              </a:rPr>
              <a:t> et al. submitted)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152400" y="1676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69900" indent="-469900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o"/>
            </a:pPr>
            <a:r>
              <a:rPr lang="en-US" sz="2600" i="0" dirty="0" smtClean="0">
                <a:latin typeface="Arial" charset="0"/>
              </a:rPr>
              <a:t>Spectral sequence:</a:t>
            </a:r>
          </a:p>
          <a:p>
            <a:pPr marL="908050" lvl="1" indent="-436563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n"/>
            </a:pPr>
            <a:r>
              <a:rPr lang="en-US" sz="2200" i="0" dirty="0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Broadened disc regime</a:t>
            </a:r>
            <a:endParaRPr lang="en-US" sz="2200" i="0" dirty="0" smtClean="0">
              <a:latin typeface="Arial" charset="0"/>
              <a:ea typeface="ＭＳ Ｐゴシック" charset="-128"/>
            </a:endParaRPr>
          </a:p>
          <a:p>
            <a:pPr marL="908050" lvl="1" indent="-436563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n"/>
            </a:pPr>
            <a:r>
              <a:rPr lang="en-US" sz="2200" i="0" dirty="0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Hard </a:t>
            </a:r>
            <a:r>
              <a:rPr lang="en-US" sz="2200" i="0" dirty="0" err="1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ultraluminous</a:t>
            </a:r>
            <a:r>
              <a:rPr lang="en-US" sz="2200" i="0" dirty="0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 regime</a:t>
            </a:r>
            <a:endParaRPr lang="en-US" sz="2200" i="0" dirty="0" smtClean="0">
              <a:latin typeface="Arial" charset="0"/>
              <a:ea typeface="ＭＳ Ｐゴシック" charset="-128"/>
            </a:endParaRPr>
          </a:p>
          <a:p>
            <a:pPr marL="908050" lvl="1" indent="-436563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n"/>
            </a:pPr>
            <a:r>
              <a:rPr lang="en-US" sz="2200" i="0" dirty="0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Soft </a:t>
            </a:r>
            <a:r>
              <a:rPr lang="en-US" sz="2200" i="0" dirty="0" err="1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ultraluminous</a:t>
            </a:r>
            <a:r>
              <a:rPr lang="en-US" sz="2200" i="0" dirty="0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 regime</a:t>
            </a:r>
            <a:endParaRPr lang="en-US" sz="2600" i="0" dirty="0" smtClean="0">
              <a:latin typeface="Arial" charset="0"/>
            </a:endParaRPr>
          </a:p>
          <a:p>
            <a:pPr marL="469900" indent="-469900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o"/>
            </a:pPr>
            <a:r>
              <a:rPr lang="en-US" sz="2600" i="0" dirty="0" smtClean="0">
                <a:latin typeface="Arial" charset="0"/>
              </a:rPr>
              <a:t>In Gladstone et al. we attributed this sequence to increasing accretion rate: is this true?  Or are other factors at play?</a:t>
            </a:r>
            <a:endParaRPr lang="en-US" sz="2200" i="0" dirty="0" smtClean="0">
              <a:latin typeface="Arial" charset="0"/>
              <a:ea typeface="ＭＳ Ｐゴシック" charset="-128"/>
            </a:endParaRPr>
          </a:p>
          <a:p>
            <a:pPr marL="908050" lvl="1" indent="-436563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n"/>
            </a:pPr>
            <a:endParaRPr lang="en-US" sz="2200" i="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5391" name="Rectangle 15"/>
          <p:cNvSpPr>
            <a:spLocks noChangeArrowheads="1"/>
          </p:cNvSpPr>
          <p:nvPr/>
        </p:nvSpPr>
        <p:spPr bwMode="auto">
          <a:xfrm>
            <a:off x="4648200" y="1600200"/>
            <a:ext cx="396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4580-7A6A-6647-88BD-4809C8EDA4D0}" type="slidenum">
              <a:rPr lang="en-US"/>
              <a:pPr/>
              <a:t>3</a:t>
            </a:fld>
            <a:endParaRPr lang="en-US"/>
          </a:p>
        </p:txBody>
      </p:sp>
      <p:pic>
        <p:nvPicPr>
          <p:cNvPr id="485380" name="Picture 4" descr="chris_all_plots_n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26000"/>
          </a:blip>
          <a:srcRect l="8296" t="16949" r="131" b="14758"/>
          <a:stretch>
            <a:fillRect/>
          </a:stretch>
        </p:blipFill>
        <p:spPr>
          <a:xfrm rot="5400000">
            <a:off x="4492625" y="1450975"/>
            <a:ext cx="4573588" cy="4414838"/>
          </a:xfrm>
        </p:spPr>
      </p:pic>
      <p:sp>
        <p:nvSpPr>
          <p:cNvPr id="485390" name="Rectangle 14"/>
          <p:cNvSpPr>
            <a:spLocks noChangeArrowheads="1"/>
          </p:cNvSpPr>
          <p:nvPr/>
        </p:nvSpPr>
        <p:spPr bwMode="auto">
          <a:xfrm>
            <a:off x="990600" y="2590800"/>
            <a:ext cx="3581400" cy="45720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89" name="Rectangle 13"/>
          <p:cNvSpPr>
            <a:spLocks noChangeArrowheads="1"/>
          </p:cNvSpPr>
          <p:nvPr/>
        </p:nvSpPr>
        <p:spPr bwMode="auto">
          <a:xfrm>
            <a:off x="990600" y="2971800"/>
            <a:ext cx="3581400" cy="457200"/>
          </a:xfrm>
          <a:prstGeom prst="rect">
            <a:avLst/>
          </a:prstGeom>
          <a:solidFill>
            <a:srgbClr val="0000CC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4800600" y="5867400"/>
            <a:ext cx="4191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 b="1" i="0">
                <a:solidFill>
                  <a:schemeClr val="accent2"/>
                </a:solidFill>
              </a:rPr>
              <a:t>                    1                            10                  1                            10                 1                           10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800" b="1" i="0">
                <a:solidFill>
                  <a:schemeClr val="accent2"/>
                </a:solidFill>
              </a:rPr>
              <a:t>Energy (keV)</a:t>
            </a:r>
          </a:p>
        </p:txBody>
      </p:sp>
      <p:sp>
        <p:nvSpPr>
          <p:cNvPr id="485385" name="Rectangle 9"/>
          <p:cNvSpPr>
            <a:spLocks noChangeArrowheads="1"/>
          </p:cNvSpPr>
          <p:nvPr/>
        </p:nvSpPr>
        <p:spPr bwMode="auto">
          <a:xfrm>
            <a:off x="4876800" y="4800600"/>
            <a:ext cx="4038600" cy="1066800"/>
          </a:xfrm>
          <a:prstGeom prst="rect">
            <a:avLst/>
          </a:prstGeom>
          <a:solidFill>
            <a:srgbClr val="0000CC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86" name="Rectangle 10"/>
          <p:cNvSpPr>
            <a:spLocks noChangeArrowheads="1"/>
          </p:cNvSpPr>
          <p:nvPr/>
        </p:nvSpPr>
        <p:spPr bwMode="auto">
          <a:xfrm>
            <a:off x="6248400" y="3657600"/>
            <a:ext cx="2667000" cy="1143000"/>
          </a:xfrm>
          <a:prstGeom prst="rect">
            <a:avLst/>
          </a:prstGeom>
          <a:solidFill>
            <a:srgbClr val="0000CC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87" name="Rectangle 11"/>
          <p:cNvSpPr>
            <a:spLocks noChangeArrowheads="1"/>
          </p:cNvSpPr>
          <p:nvPr/>
        </p:nvSpPr>
        <p:spPr bwMode="auto">
          <a:xfrm>
            <a:off x="6172200" y="2514600"/>
            <a:ext cx="2743200" cy="114300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88" name="Rectangle 12"/>
          <p:cNvSpPr>
            <a:spLocks noChangeArrowheads="1"/>
          </p:cNvSpPr>
          <p:nvPr/>
        </p:nvSpPr>
        <p:spPr bwMode="auto">
          <a:xfrm>
            <a:off x="4876800" y="3657600"/>
            <a:ext cx="1371600" cy="114300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562600" y="1066800"/>
            <a:ext cx="3048000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2"/>
                </a:solidFill>
              </a:rPr>
              <a:t>Gladstone, Roberts &amp; Done</a:t>
            </a:r>
            <a:r>
              <a:rPr lang="en-US" sz="1600" dirty="0" smtClean="0">
                <a:solidFill>
                  <a:schemeClr val="accent2"/>
                </a:solidFill>
              </a:rPr>
              <a:t> (2009)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90" grpId="0" animBg="1"/>
      <p:bldP spid="485389" grpId="0" animBg="1"/>
      <p:bldP spid="485385" grpId="0" animBg="1"/>
      <p:bldP spid="485386" grpId="0" animBg="1"/>
      <p:bldP spid="485387" grpId="0" animBg="1"/>
      <p:bldP spid="4853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4800"/>
            <a:ext cx="8712968" cy="1216025"/>
          </a:xfrm>
        </p:spPr>
        <p:txBody>
          <a:bodyPr/>
          <a:lstStyle/>
          <a:p>
            <a:r>
              <a:rPr lang="en-US" dirty="0" smtClean="0"/>
              <a:t>How do we say more about ULX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spectral states in </a:t>
            </a:r>
            <a:r>
              <a:rPr lang="en-US" dirty="0" err="1" smtClean="0"/>
              <a:t>BHs</a:t>
            </a:r>
            <a:r>
              <a:rPr lang="en-US" dirty="0" smtClean="0"/>
              <a:t> show related timing &amp; spectroscopy characteristics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Is this true of </a:t>
            </a:r>
            <a:r>
              <a:rPr lang="en-US" dirty="0" err="1" smtClean="0">
                <a:solidFill>
                  <a:srgbClr val="CC0000"/>
                </a:solidFill>
              </a:rPr>
              <a:t>ULXs</a:t>
            </a:r>
            <a:r>
              <a:rPr lang="en-US" dirty="0" smtClean="0">
                <a:solidFill>
                  <a:srgbClr val="CC0000"/>
                </a:solidFill>
              </a:rPr>
              <a:t>?</a:t>
            </a:r>
          </a:p>
          <a:p>
            <a:r>
              <a:rPr lang="en-US" dirty="0" smtClean="0"/>
              <a:t>Empirical study </a:t>
            </a:r>
          </a:p>
          <a:p>
            <a:pPr lvl="1"/>
            <a:r>
              <a:rPr lang="en-US" dirty="0" smtClean="0"/>
              <a:t>Classify 89 </a:t>
            </a:r>
            <a:r>
              <a:rPr lang="en-US" dirty="0" err="1" smtClean="0"/>
              <a:t>obs</a:t>
            </a:r>
            <a:r>
              <a:rPr lang="en-US" dirty="0" smtClean="0"/>
              <a:t> from 20 </a:t>
            </a:r>
            <a:r>
              <a:rPr lang="en-US" dirty="0" err="1" smtClean="0"/>
              <a:t>ULXs</a:t>
            </a:r>
            <a:r>
              <a:rPr lang="en-US" dirty="0" smtClean="0"/>
              <a:t> into 3 distinct regimes based on empirical spectral model</a:t>
            </a:r>
          </a:p>
          <a:p>
            <a:pPr lvl="1"/>
            <a:r>
              <a:rPr lang="en-US" dirty="0" smtClean="0"/>
              <a:t>Recover </a:t>
            </a:r>
            <a:r>
              <a:rPr lang="en-US" dirty="0" err="1" smtClean="0"/>
              <a:t>deabsorbed</a:t>
            </a:r>
            <a:r>
              <a:rPr lang="en-US" dirty="0" smtClean="0"/>
              <a:t> fluxes, hardness</a:t>
            </a:r>
          </a:p>
          <a:p>
            <a:pPr lvl="1"/>
            <a:r>
              <a:rPr lang="en-US" dirty="0" smtClean="0"/>
              <a:t>Calculate fractional variability on 200 </a:t>
            </a:r>
            <a:r>
              <a:rPr lang="en-US" dirty="0" err="1" smtClean="0"/>
              <a:t>s</a:t>
            </a:r>
            <a:r>
              <a:rPr lang="en-US" dirty="0" smtClean="0"/>
              <a:t> timescale in broad, soft &amp; hard bands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504" y="3429000"/>
            <a:ext cx="33528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Sutton, Roberts &amp; Middleton (2013)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x-hr.jpg"/>
          <p:cNvPicPr>
            <a:picLocks noChangeAspect="1"/>
          </p:cNvPicPr>
          <p:nvPr/>
        </p:nvPicPr>
        <p:blipFill>
          <a:blip r:embed="rId2">
            <a:lum bright="-22000" contrast="44000"/>
          </a:blip>
          <a:stretch>
            <a:fillRect/>
          </a:stretch>
        </p:blipFill>
        <p:spPr>
          <a:xfrm>
            <a:off x="2123728" y="2204864"/>
            <a:ext cx="4668131" cy="3361911"/>
          </a:xfrm>
          <a:prstGeom prst="rect">
            <a:avLst/>
          </a:prstGeom>
        </p:spPr>
      </p:pic>
      <p:pic>
        <p:nvPicPr>
          <p:cNvPr id="19" name="Content Placeholder 8" descr="ulx-spectra.pdf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-39000" contrast="65000"/>
          </a:blip>
          <a:srcRect l="725" r="-2673"/>
          <a:stretch>
            <a:fillRect/>
          </a:stretch>
        </p:blipFill>
        <p:spPr>
          <a:xfrm>
            <a:off x="0" y="1700808"/>
            <a:ext cx="2286000" cy="4391487"/>
          </a:xfrm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95536" y="3140968"/>
            <a:ext cx="838200" cy="22860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95536" y="4509120"/>
            <a:ext cx="838200" cy="228600"/>
          </a:xfrm>
          <a:prstGeom prst="rect">
            <a:avLst/>
          </a:prstGeom>
          <a:solidFill>
            <a:srgbClr val="0000CC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Hardness-intensity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27784" y="3861048"/>
            <a:ext cx="41044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876256" y="4327936"/>
            <a:ext cx="2154560" cy="147732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Below ~ 3 ×10</a:t>
            </a:r>
            <a:r>
              <a:rPr lang="en-US" sz="1800" baseline="30000" dirty="0" smtClean="0">
                <a:solidFill>
                  <a:srgbClr val="008000"/>
                </a:solidFill>
              </a:rPr>
              <a:t>39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  erg </a:t>
            </a:r>
            <a:r>
              <a:rPr lang="en-US" sz="1800" dirty="0" smtClean="0">
                <a:solidFill>
                  <a:srgbClr val="008000"/>
                </a:solidFill>
              </a:rPr>
              <a:t>s</a:t>
            </a:r>
            <a:r>
              <a:rPr lang="en-US" sz="1800" baseline="30000" dirty="0" smtClean="0">
                <a:solidFill>
                  <a:srgbClr val="008000"/>
                </a:solidFill>
              </a:rPr>
              <a:t>-1 </a:t>
            </a:r>
            <a:r>
              <a:rPr lang="en-US" sz="1800" dirty="0" smtClean="0">
                <a:solidFill>
                  <a:srgbClr val="008000"/>
                </a:solidFill>
              </a:rPr>
              <a:t>broadened discs dominate: ~ </a:t>
            </a:r>
            <a:r>
              <a:rPr lang="en-US" sz="1800" dirty="0" err="1" smtClean="0">
                <a:solidFill>
                  <a:srgbClr val="008000"/>
                </a:solidFill>
              </a:rPr>
              <a:t>Eddington</a:t>
            </a:r>
            <a:r>
              <a:rPr lang="en-US" sz="1800" dirty="0" smtClean="0">
                <a:solidFill>
                  <a:srgbClr val="008000"/>
                </a:solidFill>
              </a:rPr>
              <a:t> stellar mass BHs?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64224" y="2819400"/>
            <a:ext cx="1524000" cy="9906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2780928"/>
            <a:ext cx="216024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Higher L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discs – massive stellar BHs or hard </a:t>
            </a:r>
            <a:r>
              <a:rPr lang="en-US" sz="1800" dirty="0" smtClean="0"/>
              <a:t>UL</a:t>
            </a:r>
            <a:r>
              <a:rPr lang="en-US" sz="1800" dirty="0" smtClean="0"/>
              <a:t> </a:t>
            </a:r>
            <a:r>
              <a:rPr lang="en-US" sz="1800" dirty="0" smtClean="0"/>
              <a:t>with weak soft component?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2968352" y="2708920"/>
            <a:ext cx="2755776" cy="1101080"/>
          </a:xfrm>
          <a:prstGeom prst="rect">
            <a:avLst/>
          </a:pr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3336" y="1772816"/>
            <a:ext cx="2183160" cy="923330"/>
          </a:xfrm>
          <a:prstGeom prst="rect">
            <a:avLst/>
          </a:prstGeom>
          <a:solidFill>
            <a:srgbClr val="D09FFF"/>
          </a:solidFill>
          <a:ln>
            <a:solidFill>
              <a:srgbClr val="D09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600FF"/>
                </a:solidFill>
              </a:rPr>
              <a:t>Soft &amp; hard </a:t>
            </a:r>
            <a:r>
              <a:rPr lang="en-US" sz="1800" dirty="0" err="1" smtClean="0">
                <a:solidFill>
                  <a:srgbClr val="6600FF"/>
                </a:solidFill>
              </a:rPr>
              <a:t>ultraluminous</a:t>
            </a:r>
            <a:r>
              <a:rPr lang="en-US" sz="1800" dirty="0" smtClean="0">
                <a:solidFill>
                  <a:srgbClr val="6600FF"/>
                </a:solidFill>
              </a:rPr>
              <a:t> (UL) </a:t>
            </a:r>
            <a:r>
              <a:rPr lang="en-US" sz="1800" dirty="0" smtClean="0">
                <a:solidFill>
                  <a:srgbClr val="6600FF"/>
                </a:solidFill>
              </a:rPr>
              <a:t>found at similar L</a:t>
            </a:r>
            <a:r>
              <a:rPr lang="en-US" sz="1800" baseline="-25000" dirty="0" smtClean="0">
                <a:solidFill>
                  <a:srgbClr val="6600FF"/>
                </a:solidFill>
              </a:rPr>
              <a:t>X</a:t>
            </a:r>
            <a:endParaRPr lang="en-US" sz="1800" baseline="-25000" dirty="0">
              <a:solidFill>
                <a:srgbClr val="66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4275093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dirty="0" smtClean="0"/>
              <a:t>Broadened disc</a:t>
            </a:r>
          </a:p>
          <a:p>
            <a:pPr algn="l"/>
            <a:r>
              <a:rPr lang="en-US" sz="1400" i="0" dirty="0" smtClean="0">
                <a:solidFill>
                  <a:srgbClr val="CC0000"/>
                </a:solidFill>
              </a:rPr>
              <a:t>Hard </a:t>
            </a:r>
            <a:r>
              <a:rPr lang="en-US" sz="1400" i="0" dirty="0" err="1" smtClean="0">
                <a:solidFill>
                  <a:srgbClr val="CC0000"/>
                </a:solidFill>
              </a:rPr>
              <a:t>ultraluminous</a:t>
            </a:r>
            <a:endParaRPr lang="en-US" sz="1400" i="0" dirty="0" smtClean="0">
              <a:solidFill>
                <a:srgbClr val="CC0000"/>
              </a:solidFill>
            </a:endParaRPr>
          </a:p>
          <a:p>
            <a:pPr algn="l"/>
            <a:r>
              <a:rPr lang="en-US" sz="1400" i="0" dirty="0" smtClean="0">
                <a:solidFill>
                  <a:srgbClr val="3366FF"/>
                </a:solidFill>
              </a:rPr>
              <a:t>Soft </a:t>
            </a:r>
            <a:r>
              <a:rPr lang="en-US" sz="1400" i="0" dirty="0" err="1" smtClean="0">
                <a:solidFill>
                  <a:srgbClr val="3366FF"/>
                </a:solidFill>
              </a:rPr>
              <a:t>ultraluminous</a:t>
            </a:r>
            <a:endParaRPr lang="en-US" sz="1400" i="0" dirty="0" smtClean="0">
              <a:solidFill>
                <a:srgbClr val="3366FF"/>
              </a:solidFill>
            </a:endParaRPr>
          </a:p>
          <a:p>
            <a:pPr algn="l"/>
            <a:r>
              <a:rPr lang="en-US" sz="1400" i="0" dirty="0" smtClean="0">
                <a:solidFill>
                  <a:srgbClr val="FF9900"/>
                </a:solidFill>
              </a:rPr>
              <a:t>High absorption</a:t>
            </a:r>
            <a:endParaRPr lang="en-US" sz="1400" i="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Hardness-variability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Low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var</a:t>
            </a:r>
            <a:r>
              <a:rPr lang="en-US" dirty="0" smtClean="0"/>
              <a:t> (&lt; 10%) in most disc &amp; all hard UL</a:t>
            </a:r>
          </a:p>
          <a:p>
            <a:r>
              <a:rPr lang="en-US" dirty="0" smtClean="0"/>
              <a:t>High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var</a:t>
            </a:r>
            <a:r>
              <a:rPr lang="en-US" dirty="0" smtClean="0"/>
              <a:t> mainly seen in some soft UL; stronger above 1 </a:t>
            </a:r>
            <a:r>
              <a:rPr lang="en-US" dirty="0" err="1" smtClean="0"/>
              <a:t>keV</a:t>
            </a:r>
            <a:r>
              <a:rPr lang="en-US" dirty="0" smtClean="0"/>
              <a:t>; not persistent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fvar-hr.jpg"/>
          <p:cNvPicPr>
            <a:picLocks noChangeAspect="1"/>
          </p:cNvPicPr>
          <p:nvPr/>
        </p:nvPicPr>
        <p:blipFill>
          <a:blip r:embed="rId2">
            <a:lum bright="-8000" contrast="32000"/>
          </a:blip>
          <a:stretch>
            <a:fillRect/>
          </a:stretch>
        </p:blipFill>
        <p:spPr>
          <a:xfrm>
            <a:off x="533400" y="1752600"/>
            <a:ext cx="3848100" cy="2783591"/>
          </a:xfrm>
          <a:prstGeom prst="rect">
            <a:avLst/>
          </a:prstGeom>
        </p:spPr>
      </p:pic>
      <p:pic>
        <p:nvPicPr>
          <p:cNvPr id="10" name="Picture 9" descr="fvar-fvar.jpg"/>
          <p:cNvPicPr>
            <a:picLocks noChangeAspect="1"/>
          </p:cNvPicPr>
          <p:nvPr/>
        </p:nvPicPr>
        <p:blipFill>
          <a:blip r:embed="rId3">
            <a:lum bright="-16000" contrast="35000"/>
          </a:blip>
          <a:stretch>
            <a:fillRect/>
          </a:stretch>
        </p:blipFill>
        <p:spPr>
          <a:xfrm>
            <a:off x="4343400" y="1752599"/>
            <a:ext cx="3810000" cy="27839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18288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dirty="0" smtClean="0"/>
              <a:t>Broadened disc</a:t>
            </a:r>
          </a:p>
          <a:p>
            <a:pPr algn="l"/>
            <a:r>
              <a:rPr lang="en-US" sz="1400" i="0" dirty="0" smtClean="0">
                <a:solidFill>
                  <a:srgbClr val="CC0000"/>
                </a:solidFill>
              </a:rPr>
              <a:t>Hard </a:t>
            </a:r>
            <a:r>
              <a:rPr lang="en-US" sz="1400" i="0" dirty="0" err="1" smtClean="0">
                <a:solidFill>
                  <a:srgbClr val="CC0000"/>
                </a:solidFill>
              </a:rPr>
              <a:t>ultraluminous</a:t>
            </a:r>
            <a:endParaRPr lang="en-US" sz="1400" i="0" dirty="0" smtClean="0">
              <a:solidFill>
                <a:srgbClr val="CC0000"/>
              </a:solidFill>
            </a:endParaRPr>
          </a:p>
          <a:p>
            <a:pPr algn="l"/>
            <a:r>
              <a:rPr lang="en-US" sz="1400" i="0" dirty="0" smtClean="0">
                <a:solidFill>
                  <a:srgbClr val="3366FF"/>
                </a:solidFill>
              </a:rPr>
              <a:t>Soft </a:t>
            </a:r>
            <a:r>
              <a:rPr lang="en-US" sz="1400" i="0" dirty="0" err="1" smtClean="0">
                <a:solidFill>
                  <a:srgbClr val="3366FF"/>
                </a:solidFill>
              </a:rPr>
              <a:t>ultraluminous</a:t>
            </a:r>
            <a:endParaRPr lang="en-US" sz="1400" i="0" dirty="0" smtClean="0">
              <a:solidFill>
                <a:srgbClr val="3366FF"/>
              </a:solidFill>
            </a:endParaRPr>
          </a:p>
          <a:p>
            <a:pPr algn="l"/>
            <a:r>
              <a:rPr lang="en-US" sz="1400" i="0" dirty="0" smtClean="0">
                <a:solidFill>
                  <a:srgbClr val="FF9900"/>
                </a:solidFill>
              </a:rPr>
              <a:t>High absorption</a:t>
            </a:r>
            <a:endParaRPr lang="en-US" sz="1400" i="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</a:t>
            </a:r>
            <a:r>
              <a:rPr lang="en-US" dirty="0" smtClean="0"/>
              <a:t>roadened discs?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52600"/>
            <a:ext cx="5013374" cy="4267200"/>
          </a:xfrm>
        </p:spPr>
        <p:txBody>
          <a:bodyPr/>
          <a:lstStyle/>
          <a:p>
            <a:r>
              <a:rPr lang="en-US" sz="2600" dirty="0" smtClean="0"/>
              <a:t>Dominate at ~</a:t>
            </a:r>
            <a:r>
              <a:rPr lang="en-US" sz="2600" i="1" dirty="0" err="1" smtClean="0"/>
              <a:t>L</a:t>
            </a:r>
            <a:r>
              <a:rPr lang="en-US" sz="2600" baseline="-25000" dirty="0" err="1" smtClean="0"/>
              <a:t>Edd</a:t>
            </a:r>
            <a:r>
              <a:rPr lang="en-US" sz="2600" dirty="0" smtClean="0"/>
              <a:t> for 10 </a:t>
            </a:r>
            <a:r>
              <a:rPr lang="en-US" sz="2600" i="1" dirty="0" smtClean="0"/>
              <a:t>M</a:t>
            </a:r>
            <a:r>
              <a:rPr lang="en-US" sz="26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600" dirty="0">
                <a:sym typeface="Wingdings"/>
              </a:rPr>
              <a:t> </a:t>
            </a:r>
            <a:r>
              <a:rPr lang="en-US" sz="2600" dirty="0" smtClean="0">
                <a:sym typeface="Wingdings"/>
              </a:rPr>
              <a:t>BHs</a:t>
            </a:r>
          </a:p>
          <a:p>
            <a:r>
              <a:rPr lang="en-US" sz="2600" dirty="0" smtClean="0">
                <a:sym typeface="Wingdings"/>
              </a:rPr>
              <a:t>Best data: not well fit by disc models</a:t>
            </a:r>
            <a:endParaRPr lang="en-US" sz="2600" dirty="0" smtClean="0"/>
          </a:p>
          <a:p>
            <a:r>
              <a:rPr lang="en-US" sz="2600" dirty="0" smtClean="0"/>
              <a:t>2 component models work well, e.g. </a:t>
            </a:r>
            <a:r>
              <a:rPr lang="en-US" sz="2600" dirty="0" err="1" smtClean="0"/>
              <a:t>advective</a:t>
            </a:r>
            <a:r>
              <a:rPr lang="en-US" sz="2600" dirty="0" smtClean="0"/>
              <a:t> disc plus thick corona</a:t>
            </a:r>
          </a:p>
          <a:p>
            <a:r>
              <a:rPr lang="en-US" sz="2600" dirty="0" smtClean="0"/>
              <a:t>Same 2 components as UL state – emergent UL spectra?</a:t>
            </a:r>
            <a:endParaRPr lang="en-US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m31_ulxspectra_comp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38000"/>
          </a:blip>
          <a:srcRect r="41133"/>
          <a:stretch>
            <a:fillRect/>
          </a:stretch>
        </p:blipFill>
        <p:spPr>
          <a:xfrm>
            <a:off x="5157336" y="1484784"/>
            <a:ext cx="2150968" cy="3001947"/>
          </a:xfrm>
          <a:prstGeom prst="rect">
            <a:avLst/>
          </a:prstGeom>
        </p:spPr>
      </p:pic>
      <p:pic>
        <p:nvPicPr>
          <p:cNvPr id="14" name="Picture 13" descr="m31_ulxspec.jpg"/>
          <p:cNvPicPr>
            <a:picLocks noChangeAspect="1"/>
          </p:cNvPicPr>
          <p:nvPr/>
        </p:nvPicPr>
        <p:blipFill>
          <a:blip r:embed="rId3">
            <a:lum contrast="3000"/>
          </a:blip>
          <a:stretch>
            <a:fillRect/>
          </a:stretch>
        </p:blipFill>
        <p:spPr>
          <a:xfrm>
            <a:off x="5436096" y="4221088"/>
            <a:ext cx="3276600" cy="1937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0312" y="1700808"/>
            <a:ext cx="16196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C0000"/>
                </a:solidFill>
              </a:rPr>
              <a:t>Left: XMM </a:t>
            </a:r>
            <a:r>
              <a:rPr lang="en-US" sz="1400" dirty="0" smtClean="0">
                <a:solidFill>
                  <a:srgbClr val="CC0000"/>
                </a:solidFill>
              </a:rPr>
              <a:t>data for M31 ULX, fit with BHSPEC model (Middleton et al. 2012</a:t>
            </a:r>
            <a:r>
              <a:rPr lang="en-US" sz="1400" dirty="0" smtClean="0">
                <a:solidFill>
                  <a:srgbClr val="CC0000"/>
                </a:solidFill>
              </a:rPr>
              <a:t>)</a:t>
            </a:r>
          </a:p>
          <a:p>
            <a:endParaRPr lang="en-US" sz="1400" dirty="0">
              <a:solidFill>
                <a:srgbClr val="CC0000"/>
              </a:solidFill>
            </a:endParaRPr>
          </a:p>
          <a:p>
            <a:r>
              <a:rPr lang="en-US" sz="1400" dirty="0" smtClean="0">
                <a:solidFill>
                  <a:srgbClr val="CC0000"/>
                </a:solidFill>
              </a:rPr>
              <a:t>Below: 2 component fits to same data – </a:t>
            </a:r>
            <a:r>
              <a:rPr lang="en-US" sz="1400" dirty="0" err="1" smtClean="0">
                <a:solidFill>
                  <a:srgbClr val="CC0000"/>
                </a:solidFill>
              </a:rPr>
              <a:t>advective</a:t>
            </a:r>
            <a:r>
              <a:rPr lang="en-US" sz="1400" dirty="0" smtClean="0">
                <a:solidFill>
                  <a:srgbClr val="CC0000"/>
                </a:solidFill>
              </a:rPr>
              <a:t> disc (left) and cool, thick corona (right)</a:t>
            </a:r>
            <a:endParaRPr lang="en-US" sz="1400" dirty="0" smtClean="0">
              <a:solidFill>
                <a:srgbClr val="CC0000"/>
              </a:solidFill>
            </a:endParaRPr>
          </a:p>
          <a:p>
            <a:endParaRPr lang="en-US" sz="14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84976" cy="1216025"/>
          </a:xfrm>
        </p:spPr>
        <p:txBody>
          <a:bodyPr/>
          <a:lstStyle/>
          <a:p>
            <a:r>
              <a:rPr lang="en-US" dirty="0" smtClean="0"/>
              <a:t>Do we understand accretion disc spectra?</a:t>
            </a:r>
            <a:endParaRPr lang="en-US" dirty="0"/>
          </a:p>
        </p:txBody>
      </p:sp>
      <p:pic>
        <p:nvPicPr>
          <p:cNvPr id="15" name="Content Placeholder 14" descr="GX339_spec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06" b="-6206"/>
          <a:stretch>
            <a:fillRect/>
          </a:stretch>
        </p:blipFill>
        <p:spPr>
          <a:xfrm>
            <a:off x="467544" y="1628800"/>
            <a:ext cx="3924300" cy="4267200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283968" y="1700808"/>
            <a:ext cx="4464496" cy="4267200"/>
          </a:xfrm>
        </p:spPr>
        <p:txBody>
          <a:bodyPr/>
          <a:lstStyle/>
          <a:p>
            <a:r>
              <a:rPr lang="en-US" sz="2400" dirty="0" smtClean="0"/>
              <a:t>But: similar residuals in TD state CCD spectra of Galactic BHs? </a:t>
            </a:r>
          </a:p>
          <a:p>
            <a:r>
              <a:rPr lang="en-US" sz="2400" dirty="0" smtClean="0"/>
              <a:t>Sutton et al. (submitted) – reprocessing fraction same as TD state – same geometry?</a:t>
            </a:r>
          </a:p>
          <a:p>
            <a:r>
              <a:rPr lang="en-US" sz="2400" dirty="0" smtClean="0"/>
              <a:t>Broadened discs simply most luminous TD objects?</a:t>
            </a:r>
          </a:p>
          <a:p>
            <a:r>
              <a:rPr lang="en-US" sz="2400" i="1" dirty="0" smtClean="0">
                <a:solidFill>
                  <a:srgbClr val="CC0000"/>
                </a:solidFill>
              </a:rPr>
              <a:t>Are disc spectra well understood?</a:t>
            </a:r>
            <a:endParaRPr lang="en-US" sz="2400" i="1" dirty="0">
              <a:solidFill>
                <a:srgbClr val="CC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Thursday 19th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9592" y="55892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GX339-4 – EPIC </a:t>
            </a:r>
            <a:r>
              <a:rPr lang="en-US" sz="1400" b="1" dirty="0" err="1" smtClean="0">
                <a:solidFill>
                  <a:schemeClr val="accent2"/>
                </a:solidFill>
              </a:rPr>
              <a:t>pn</a:t>
            </a:r>
            <a:r>
              <a:rPr lang="en-US" sz="1400" b="1" dirty="0" smtClean="0">
                <a:solidFill>
                  <a:schemeClr val="accent2"/>
                </a:solidFill>
              </a:rPr>
              <a:t> &amp; RXTE spectrum at ~ 10% </a:t>
            </a:r>
            <a:r>
              <a:rPr lang="en-US" sz="1400" b="1" dirty="0" err="1" smtClean="0">
                <a:solidFill>
                  <a:schemeClr val="accent2"/>
                </a:solidFill>
              </a:rPr>
              <a:t>L</a:t>
            </a:r>
            <a:r>
              <a:rPr lang="en-US" sz="1400" b="1" baseline="-25000" dirty="0" err="1" smtClean="0">
                <a:solidFill>
                  <a:schemeClr val="accent2"/>
                </a:solidFill>
              </a:rPr>
              <a:t>Edd</a:t>
            </a:r>
            <a:r>
              <a:rPr lang="en-US" sz="1400" b="1" dirty="0" smtClean="0">
                <a:solidFill>
                  <a:schemeClr val="accent2"/>
                </a:solidFill>
              </a:rPr>
              <a:t> (</a:t>
            </a:r>
            <a:r>
              <a:rPr lang="en-US" sz="1400" b="1" dirty="0" err="1" smtClean="0">
                <a:solidFill>
                  <a:schemeClr val="accent2"/>
                </a:solidFill>
              </a:rPr>
              <a:t>Kolehmainen</a:t>
            </a:r>
            <a:r>
              <a:rPr lang="en-US" sz="1400" b="1" dirty="0" smtClean="0">
                <a:solidFill>
                  <a:schemeClr val="accent2"/>
                </a:solidFill>
              </a:rPr>
              <a:t> et al. 2011)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</a:t>
            </a:r>
            <a:r>
              <a:rPr lang="en-US" dirty="0" err="1" smtClean="0"/>
              <a:t>Eddington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566738" y="4179912"/>
            <a:ext cx="8001000" cy="2057400"/>
          </a:xfrm>
        </p:spPr>
        <p:txBody>
          <a:bodyPr/>
          <a:lstStyle/>
          <a:p>
            <a:r>
              <a:rPr lang="en-US" sz="2600" dirty="0" smtClean="0"/>
              <a:t>Super-</a:t>
            </a:r>
            <a:r>
              <a:rPr lang="en-US" sz="2600" dirty="0" err="1" smtClean="0"/>
              <a:t>Edd</a:t>
            </a:r>
            <a:r>
              <a:rPr lang="en-US" sz="2600" dirty="0" smtClean="0"/>
              <a:t> models naturally explain 2-component spectra as optically thick wind + inner disc</a:t>
            </a:r>
          </a:p>
          <a:p>
            <a:r>
              <a:rPr lang="en-US" sz="2600" dirty="0" err="1" smtClean="0"/>
              <a:t>Poutanen</a:t>
            </a:r>
            <a:r>
              <a:rPr lang="en-US" sz="2600" dirty="0" smtClean="0"/>
              <a:t> </a:t>
            </a:r>
            <a:r>
              <a:rPr lang="en-US" sz="2600" dirty="0" smtClean="0"/>
              <a:t>et al. (2007) – inclination critical for observed spectrum: so on-axis </a:t>
            </a:r>
            <a:r>
              <a:rPr lang="en-US" sz="2600" dirty="0" smtClean="0"/>
              <a:t>HUL</a:t>
            </a:r>
            <a:r>
              <a:rPr lang="en-US" sz="2600" dirty="0" smtClean="0"/>
              <a:t>, </a:t>
            </a:r>
            <a:r>
              <a:rPr lang="en-US" sz="2600" dirty="0" smtClean="0"/>
              <a:t>off-axis </a:t>
            </a:r>
            <a:r>
              <a:rPr lang="en-US" sz="2600" dirty="0" smtClean="0"/>
              <a:t>SUL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286000" cy="476250"/>
          </a:xfrm>
        </p:spPr>
        <p:txBody>
          <a:bodyPr/>
          <a:lstStyle/>
          <a:p>
            <a:r>
              <a:rPr lang="en-GB" smtClean="0"/>
              <a:t>Thursday 19th 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The ultraluminous state refined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10" descr="supercriticaldisc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4" r="2846"/>
          <a:stretch>
            <a:fillRect/>
          </a:stretch>
        </p:blipFill>
        <p:spPr bwMode="auto">
          <a:xfrm>
            <a:off x="457200" y="1959912"/>
            <a:ext cx="563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" y="2645712"/>
            <a:ext cx="1524000" cy="1077218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C0000"/>
                </a:solidFill>
              </a:rPr>
              <a:t>Model of super-</a:t>
            </a:r>
            <a:r>
              <a:rPr lang="en-US" sz="1600" dirty="0" err="1" smtClean="0">
                <a:solidFill>
                  <a:srgbClr val="CC0000"/>
                </a:solidFill>
              </a:rPr>
              <a:t>Eddington</a:t>
            </a:r>
            <a:r>
              <a:rPr lang="en-US" sz="1600" dirty="0" smtClean="0">
                <a:solidFill>
                  <a:srgbClr val="CC0000"/>
                </a:solidFill>
              </a:rPr>
              <a:t> disc from </a:t>
            </a:r>
            <a:r>
              <a:rPr lang="en-US" sz="1600" b="1" dirty="0" err="1" smtClean="0">
                <a:solidFill>
                  <a:srgbClr val="CC0000"/>
                </a:solidFill>
              </a:rPr>
              <a:t>Dotan</a:t>
            </a:r>
            <a:r>
              <a:rPr lang="en-US" sz="1600" b="1" dirty="0" smtClean="0">
                <a:solidFill>
                  <a:srgbClr val="CC0000"/>
                </a:solidFill>
              </a:rPr>
              <a:t> &amp; </a:t>
            </a:r>
            <a:r>
              <a:rPr lang="en-US" sz="1600" b="1" dirty="0" err="1" smtClean="0">
                <a:solidFill>
                  <a:srgbClr val="CC0000"/>
                </a:solidFill>
              </a:rPr>
              <a:t>Shaviv</a:t>
            </a:r>
            <a:r>
              <a:rPr lang="en-US" sz="1600" b="1" dirty="0" smtClean="0">
                <a:solidFill>
                  <a:srgbClr val="CC0000"/>
                </a:solidFill>
              </a:rPr>
              <a:t> (2011)</a:t>
            </a:r>
            <a:endParaRPr lang="en-US" sz="1600" b="1" dirty="0">
              <a:solidFill>
                <a:srgbClr val="CC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365736"/>
            <a:ext cx="121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C0000"/>
                </a:solidFill>
              </a:rPr>
              <a:t>‘Standard’ disc</a:t>
            </a:r>
            <a:endParaRPr lang="en-US" sz="1600" dirty="0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3636312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C0000"/>
                </a:solidFill>
              </a:rPr>
              <a:t>Disc becomes radiation-pressure dominated</a:t>
            </a:r>
            <a:endParaRPr lang="en-US" sz="1600" dirty="0">
              <a:solidFill>
                <a:srgbClr val="CC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H="1">
            <a:off x="3467100" y="2226612"/>
            <a:ext cx="3810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81000" y="1883712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C0000"/>
                </a:solidFill>
              </a:rPr>
              <a:t>Optically-thick wind launched from loosely bound top layers</a:t>
            </a:r>
            <a:endParaRPr lang="en-US" sz="1600" dirty="0">
              <a:solidFill>
                <a:srgbClr val="CC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6200000" flipV="1">
            <a:off x="4914900" y="3369612"/>
            <a:ext cx="3048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 t="11594"/>
          <a:stretch>
            <a:fillRect/>
          </a:stretch>
        </p:blipFill>
        <p:spPr bwMode="auto">
          <a:xfrm>
            <a:off x="6096000" y="1426512"/>
            <a:ext cx="2857520" cy="254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248400" y="3864912"/>
            <a:ext cx="25717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C0000"/>
                </a:solidFill>
              </a:rPr>
              <a:t>Kawashima et al. (2012)</a:t>
            </a:r>
            <a:endParaRPr lang="en-GB" sz="16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2004:Templates:Presentations:Designs:Profile</Template>
  <TotalTime>78902</TotalTime>
  <Words>1529</Words>
  <Application>Microsoft Macintosh PowerPoint</Application>
  <PresentationFormat>On-screen Show (4:3)</PresentationFormat>
  <Paragraphs>195</Paragraphs>
  <Slides>20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Profile</vt:lpstr>
      <vt:lpstr>The ultraluminous state refined: spectral and temporal characteristics of super-Eddington accretion</vt:lpstr>
      <vt:lpstr>ULXs as super-Eddington accretors</vt:lpstr>
      <vt:lpstr>Starting point</vt:lpstr>
      <vt:lpstr>How do we say more about ULX physics?</vt:lpstr>
      <vt:lpstr>Hardness-intensity diagram</vt:lpstr>
      <vt:lpstr>Hardness-variability diagrams</vt:lpstr>
      <vt:lpstr>What are the broadened discs?</vt:lpstr>
      <vt:lpstr>Do we understand accretion disc spectra?</vt:lpstr>
      <vt:lpstr>Super-Eddington models</vt:lpstr>
      <vt:lpstr>Origin of variability</vt:lpstr>
      <vt:lpstr>Regime change</vt:lpstr>
      <vt:lpstr>Winds</vt:lpstr>
      <vt:lpstr>More winds</vt:lpstr>
      <vt:lpstr>Refining the UL state</vt:lpstr>
      <vt:lpstr>New predictions/better explanations</vt:lpstr>
      <vt:lpstr>Some examples of evolution</vt:lpstr>
      <vt:lpstr>Conclusions</vt:lpstr>
      <vt:lpstr>ULXs and super-Eddington accretion</vt:lpstr>
      <vt:lpstr>Classification scheme</vt:lpstr>
      <vt:lpstr>What happens to these winds?</vt:lpstr>
    </vt:vector>
  </TitlesOfParts>
  <Company>University of Leicester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Giles Murchiston</dc:creator>
  <cp:lastModifiedBy>Tim Roberts</cp:lastModifiedBy>
  <cp:revision>734</cp:revision>
  <cp:lastPrinted>2014-06-13T12:57:05Z</cp:lastPrinted>
  <dcterms:created xsi:type="dcterms:W3CDTF">2013-09-03T08:48:56Z</dcterms:created>
  <dcterms:modified xsi:type="dcterms:W3CDTF">2014-06-19T11:55:46Z</dcterms:modified>
</cp:coreProperties>
</file>