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5" r:id="rId2"/>
    <p:sldId id="268" r:id="rId3"/>
    <p:sldId id="271" r:id="rId4"/>
    <p:sldId id="266" r:id="rId5"/>
    <p:sldId id="273" r:id="rId6"/>
    <p:sldId id="257" r:id="rId7"/>
    <p:sldId id="258" r:id="rId8"/>
    <p:sldId id="259" r:id="rId9"/>
    <p:sldId id="260" r:id="rId10"/>
    <p:sldId id="269" r:id="rId11"/>
    <p:sldId id="261" r:id="rId12"/>
    <p:sldId id="262" r:id="rId13"/>
    <p:sldId id="263" r:id="rId14"/>
    <p:sldId id="264" r:id="rId15"/>
    <p:sldId id="276" r:id="rId16"/>
    <p:sldId id="278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F1A2A-5AD9-4DC1-B43D-A12D23229F12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CF3E3-4C5C-43BD-8091-CA2E23E77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8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Thermal, but pulsed, exceeding the polar cap heating for 1e-5 E-dot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B05F5-FCF1-4479-99BD-BF31EF554BE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Thermal, but pulsed, exceeding the polar cap heating for 1e-5 E-dot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B05F5-FCF1-4479-99BD-BF31EF554BE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B05F5-FCF1-4479-99BD-BF31EF554BE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1. </a:t>
            </a:r>
            <a:r>
              <a:rPr lang="en-US" sz="1200" dirty="0" err="1" smtClean="0"/>
              <a:t>Underabundance</a:t>
            </a:r>
            <a:r>
              <a:rPr lang="en-US" sz="1200" dirty="0" smtClean="0"/>
              <a:t>:</a:t>
            </a:r>
            <a:r>
              <a:rPr lang="en-US" sz="1200" baseline="0" dirty="0" smtClean="0"/>
              <a:t> consistent with</a:t>
            </a:r>
            <a:r>
              <a:rPr lang="en-US" sz="1200" dirty="0" smtClean="0"/>
              <a:t> shocked stellar wind,</a:t>
            </a:r>
            <a:r>
              <a:rPr lang="en-US" sz="1200" baseline="0" dirty="0" smtClean="0"/>
              <a:t> no sign of reverse shock.</a:t>
            </a:r>
            <a:r>
              <a:rPr lang="en-US" sz="1200" dirty="0" smtClean="0"/>
              <a:t> 2. Low ionization timescale =&gt; recently shocked 3. Low temperature =&gt; low shock velocity?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B05F5-FCF1-4479-99BD-BF31EF554BE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6ECF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>
                <a:solidFill>
                  <a:srgbClr val="D6ECFF">
                    <a:shade val="90000"/>
                  </a:srgbClr>
                </a:solidFill>
              </a:rPr>
              <a:t>Stephen Ng</a:t>
            </a:r>
            <a:endParaRPr lang="en-US" dirty="0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6ECF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6ECFF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8C2C86-84C0-48B1-842C-D4446CCA0342}" type="slidenum">
              <a:rPr lang="en-US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179513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8788" y="1981200"/>
            <a:ext cx="4038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981200"/>
            <a:ext cx="40386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4038600"/>
            <a:ext cx="40386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68D98-9F83-4A47-B5B9-C42481AF22B9}" type="slidenum">
              <a:rPr lang="en-US">
                <a:solidFill>
                  <a:srgbClr val="4E5B6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XMM Workshop 5/22/2013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Stephen 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CBB3F0-8F93-4B16-AF2C-39906B49E1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 dirty="0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47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47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512"/>
            <a:ext cx="8305800" cy="856488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763000" cy="129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/>
              <a:t>Deep X-ray Observations of PSR J1119-6127: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Do High-</a:t>
            </a:r>
            <a:r>
              <a:rPr lang="en-US" sz="3000" i="1" dirty="0" smtClean="0"/>
              <a:t>B</a:t>
            </a:r>
            <a:r>
              <a:rPr lang="en-US" sz="3000" dirty="0" smtClean="0"/>
              <a:t> Pulsars Born with Massive Progenitors?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819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+mj-lt"/>
              </a:rPr>
              <a:t>Stephen C.-Y. Ng (HKU)</a:t>
            </a:r>
          </a:p>
          <a:p>
            <a:pPr algn="ctr">
              <a:buNone/>
            </a:pP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Collaborators: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V. M. </a:t>
            </a:r>
            <a:r>
              <a:rPr lang="en-US" sz="2400" dirty="0" err="1" smtClean="0">
                <a:latin typeface="+mj-lt"/>
              </a:rPr>
              <a:t>Kaspi</a:t>
            </a:r>
            <a:r>
              <a:rPr lang="en-US" sz="2400" dirty="0" smtClean="0">
                <a:latin typeface="+mj-lt"/>
              </a:rPr>
              <a:t> (McGill), W. G. G. Ho (Southampton),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P. </a:t>
            </a:r>
            <a:r>
              <a:rPr lang="en-US" sz="2400" dirty="0" err="1" smtClean="0">
                <a:latin typeface="+mj-lt"/>
              </a:rPr>
              <a:t>Weltevrede</a:t>
            </a:r>
            <a:r>
              <a:rPr lang="en-US" sz="2400" dirty="0" smtClean="0">
                <a:latin typeface="+mj-lt"/>
              </a:rPr>
              <a:t> (</a:t>
            </a:r>
            <a:r>
              <a:rPr lang="en-US" sz="2400" dirty="0" err="1" smtClean="0">
                <a:latin typeface="+mj-lt"/>
              </a:rPr>
              <a:t>Jodrell</a:t>
            </a:r>
            <a:r>
              <a:rPr lang="en-US" sz="2400" dirty="0" smtClean="0">
                <a:latin typeface="+mj-lt"/>
              </a:rPr>
              <a:t> Bank), S. </a:t>
            </a:r>
            <a:r>
              <a:rPr lang="en-US" sz="2400" dirty="0" err="1" smtClean="0">
                <a:latin typeface="+mj-lt"/>
              </a:rPr>
              <a:t>Bogdanov</a:t>
            </a:r>
            <a:r>
              <a:rPr lang="en-US" sz="2400" dirty="0" smtClean="0">
                <a:latin typeface="+mj-lt"/>
              </a:rPr>
              <a:t> (Columbia), R. Shannon (ATNF), &amp; M. E. Gonzalez (UBC)</a:t>
            </a:r>
            <a:endParaRPr lang="en-US" sz="24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 dirty="0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Radio-X-ray Alignment</a:t>
            </a:r>
            <a:endParaRPr lang="en-US" dirty="0"/>
          </a:p>
        </p:txBody>
      </p:sp>
      <p:pic>
        <p:nvPicPr>
          <p:cNvPr id="6" name="Content Placeholder 5" descr="fg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8782" y="1903516"/>
            <a:ext cx="4033218" cy="400633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 dirty="0">
              <a:solidFill>
                <a:srgbClr val="4E5B6F">
                  <a:shade val="90000"/>
                </a:srgbClr>
              </a:solidFill>
            </a:endParaRPr>
          </a:p>
        </p:txBody>
      </p:sp>
      <p:pic>
        <p:nvPicPr>
          <p:cNvPr id="7" name="Picture 6" descr="apj389062f4_l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7538" y="1871246"/>
            <a:ext cx="4177862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3671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J1819-1458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13671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J1718-3718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59860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Zhu et al. (2011)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395660" y="5986046"/>
            <a:ext cx="2252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McLaughlin et al. (2007)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Blackbody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/>
              <a:t>Polar-cap heating? (unlikely)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Magnetically channeled fallback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material?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Anisotropic heat conduction?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Non-uniform heating from </a:t>
            </a:r>
            <a:r>
              <a:rPr lang="en-US" sz="2800" i="1" dirty="0" smtClean="0"/>
              <a:t>B</a:t>
            </a:r>
            <a:r>
              <a:rPr lang="en-US" sz="2800" dirty="0" smtClean="0"/>
              <a:t>-field decay?</a:t>
            </a:r>
          </a:p>
          <a:p>
            <a:pPr>
              <a:lnSpc>
                <a:spcPct val="130000"/>
              </a:lnSpc>
            </a:pPr>
            <a:endParaRPr lang="en-US" sz="2800" dirty="0" smtClean="0"/>
          </a:p>
          <a:p>
            <a:pPr>
              <a:lnSpc>
                <a:spcPct val="13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 dirty="0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PSR J1119</a:t>
            </a:r>
            <a:r>
              <a:rPr lang="en-US" sz="4000" dirty="0" smtClean="0">
                <a:sym typeface="Symbol"/>
              </a:rPr>
              <a:t></a:t>
            </a:r>
            <a:r>
              <a:rPr lang="en-US" sz="4000" dirty="0" smtClean="0"/>
              <a:t>6127 / G292.2</a:t>
            </a:r>
            <a:r>
              <a:rPr lang="en-US" sz="4000" dirty="0" smtClean="0">
                <a:sym typeface="Symbol"/>
              </a:rPr>
              <a:t></a:t>
            </a:r>
            <a:r>
              <a:rPr lang="en-US" sz="4000" dirty="0" smtClean="0"/>
              <a:t>0.5</a:t>
            </a:r>
            <a:endParaRPr lang="en-US" sz="4000" dirty="0"/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800" i="1" dirty="0" smtClean="0"/>
              <a:t>R</a:t>
            </a:r>
            <a:r>
              <a:rPr lang="en-US" sz="2800" dirty="0" smtClean="0"/>
              <a:t> = 21 pc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ym typeface="WP Greek Century" pitchFamily="2" charset="2"/>
              </a:rPr>
              <a:t>age </a:t>
            </a:r>
            <a:r>
              <a:rPr lang="en-US" sz="2800" dirty="0" smtClean="0"/>
              <a:t>=1.7 </a:t>
            </a:r>
            <a:r>
              <a:rPr lang="en-US" sz="2800" dirty="0" err="1" smtClean="0"/>
              <a:t>kyr</a:t>
            </a:r>
            <a:endParaRPr lang="en-US" sz="2800" dirty="0" smtClean="0"/>
          </a:p>
          <a:p>
            <a:pPr>
              <a:lnSpc>
                <a:spcPct val="130000"/>
              </a:lnSpc>
              <a:tabLst>
                <a:tab pos="519113" algn="l"/>
              </a:tabLst>
            </a:pPr>
            <a:r>
              <a:rPr lang="en-US" sz="2800" i="1" dirty="0" smtClean="0"/>
              <a:t>v</a:t>
            </a:r>
            <a:r>
              <a:rPr lang="en-US" sz="2800" dirty="0" smtClean="0"/>
              <a:t> = 1.2</a:t>
            </a:r>
            <a:r>
              <a:rPr lang="en-US" sz="2800" dirty="0" smtClean="0">
                <a:sym typeface="Symbol"/>
              </a:rPr>
              <a:t>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 km/s </a:t>
            </a:r>
            <a:br>
              <a:rPr lang="en-US" sz="2800" dirty="0" smtClean="0"/>
            </a:br>
            <a:r>
              <a:rPr lang="en-US" sz="2800" dirty="0" smtClean="0"/>
              <a:t>	= 0.04 c !</a:t>
            </a:r>
            <a:endParaRPr lang="en-US" sz="2800" i="1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3505200" y="1143000"/>
            <a:ext cx="5500436" cy="5616697"/>
            <a:chOff x="3505200" y="1143000"/>
            <a:chExt cx="5500436" cy="5616697"/>
          </a:xfrm>
        </p:grpSpPr>
        <p:sp>
          <p:nvSpPr>
            <p:cNvPr id="6" name="TextBox 5"/>
            <p:cNvSpPr txBox="1"/>
            <p:nvPr/>
          </p:nvSpPr>
          <p:spPr>
            <a:xfrm>
              <a:off x="7391400" y="6421143"/>
              <a:ext cx="16142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Ng et al. (</a:t>
              </a:r>
              <a:r>
                <a:rPr lang="en-US" sz="1600" dirty="0" smtClean="0">
                  <a:solidFill>
                    <a:prstClr val="black"/>
                  </a:solidFill>
                </a:rPr>
                <a:t>2012)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pic>
          <p:nvPicPr>
            <p:cNvPr id="8" name="Picture 7" descr="xmm_3color.jpg"/>
            <p:cNvPicPr>
              <a:picLocks noChangeAspect="1"/>
            </p:cNvPicPr>
            <p:nvPr/>
          </p:nvPicPr>
          <p:blipFill>
            <a:blip r:embed="rId3" cstate="print"/>
            <a:srcRect l="6342" t="700" r="3849" b="16269"/>
            <a:stretch>
              <a:fillRect/>
            </a:stretch>
          </p:blipFill>
          <p:spPr>
            <a:xfrm>
              <a:off x="3578350" y="1216150"/>
              <a:ext cx="5120481" cy="5193631"/>
            </a:xfrm>
            <a:prstGeom prst="rect">
              <a:avLst/>
            </a:prstGeom>
            <a:effectLst>
              <a:outerShdw blurRad="190500" dist="101600" dir="2700000" algn="tl" rotWithShape="0">
                <a:prstClr val="black">
                  <a:alpha val="65000"/>
                </a:prstClr>
              </a:outerShdw>
            </a:effectLst>
          </p:spPr>
        </p:pic>
        <p:grpSp>
          <p:nvGrpSpPr>
            <p:cNvPr id="3" name="Group 16"/>
            <p:cNvGrpSpPr/>
            <p:nvPr/>
          </p:nvGrpSpPr>
          <p:grpSpPr>
            <a:xfrm>
              <a:off x="7293906" y="5881410"/>
              <a:ext cx="1404927" cy="461665"/>
              <a:chOff x="6389443" y="5774202"/>
              <a:chExt cx="1463511" cy="480916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6389443" y="6174312"/>
                <a:ext cx="137160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846643" y="5774202"/>
                <a:ext cx="1006311" cy="480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prstClr val="white"/>
                    </a:solidFill>
                  </a:rPr>
                  <a:t>10</a:t>
                </a:r>
                <a:r>
                  <a:rPr lang="en-US" sz="2400" b="1" dirty="0">
                    <a:solidFill>
                      <a:prstClr val="white"/>
                    </a:solidFill>
                    <a:sym typeface="Symbol"/>
                  </a:rPr>
                  <a:t></a:t>
                </a:r>
                <a:endParaRPr lang="en-US" sz="24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505200" y="1143000"/>
              <a:ext cx="2779690" cy="443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prstClr val="white"/>
                  </a:solidFill>
                </a:rPr>
                <a:t>XMM-Newton</a:t>
              </a:r>
              <a:r>
                <a:rPr lang="en-US" sz="2400" dirty="0">
                  <a:solidFill>
                    <a:prstClr val="white"/>
                  </a:solidFill>
                </a:rPr>
                <a:t> 100ks</a:t>
              </a:r>
            </a:p>
          </p:txBody>
        </p:sp>
        <p:grpSp>
          <p:nvGrpSpPr>
            <p:cNvPr id="4" name="Group 23"/>
            <p:cNvGrpSpPr/>
            <p:nvPr/>
          </p:nvGrpSpPr>
          <p:grpSpPr>
            <a:xfrm>
              <a:off x="3962400" y="1600200"/>
              <a:ext cx="4343400" cy="4343400"/>
              <a:chOff x="3962400" y="1600200"/>
              <a:chExt cx="4343400" cy="4343400"/>
            </a:xfrm>
          </p:grpSpPr>
          <p:sp>
            <p:nvSpPr>
              <p:cNvPr id="19" name="Donut 18"/>
              <p:cNvSpPr/>
              <p:nvPr/>
            </p:nvSpPr>
            <p:spPr>
              <a:xfrm>
                <a:off x="3962400" y="1600200"/>
                <a:ext cx="4343400" cy="4343400"/>
              </a:xfrm>
              <a:prstGeom prst="donut">
                <a:avLst>
                  <a:gd name="adj" fmla="val 3158"/>
                </a:avLst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20603605">
                <a:off x="6161543" y="3326637"/>
                <a:ext cx="1981200" cy="214564"/>
              </a:xfrm>
              <a:prstGeom prst="rightArrow">
                <a:avLst>
                  <a:gd name="adj1" fmla="val 50000"/>
                  <a:gd name="adj2" fmla="val 138570"/>
                </a:avLst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172200" y="2895600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prstClr val="white"/>
                    </a:solidFill>
                  </a:rPr>
                  <a:t>21pc</a:t>
                </a:r>
              </a:p>
            </p:txBody>
          </p:sp>
        </p:grp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PSR J1119</a:t>
            </a:r>
            <a:r>
              <a:rPr lang="en-US" sz="4000" dirty="0" smtClean="0">
                <a:sym typeface="Symbol"/>
              </a:rPr>
              <a:t></a:t>
            </a:r>
            <a:r>
              <a:rPr lang="en-US" sz="4000" dirty="0" smtClean="0"/>
              <a:t>6127 / G292.2</a:t>
            </a:r>
            <a:r>
              <a:rPr lang="en-US" sz="4000" dirty="0" smtClean="0">
                <a:sym typeface="Symbol"/>
              </a:rPr>
              <a:t></a:t>
            </a:r>
            <a:r>
              <a:rPr lang="en-US" sz="4000" dirty="0" smtClean="0"/>
              <a:t>0.5</a:t>
            </a:r>
            <a:endParaRPr lang="en-US" sz="4000" dirty="0"/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800" i="1" dirty="0" smtClean="0"/>
              <a:t>R</a:t>
            </a:r>
            <a:r>
              <a:rPr lang="en-US" sz="2800" dirty="0" smtClean="0"/>
              <a:t> = 21 pc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ym typeface="WP Greek Century" pitchFamily="2" charset="2"/>
              </a:rPr>
              <a:t>age </a:t>
            </a:r>
            <a:r>
              <a:rPr lang="en-US" sz="2800" dirty="0" smtClean="0"/>
              <a:t>=1.7 </a:t>
            </a:r>
            <a:r>
              <a:rPr lang="en-US" sz="2800" dirty="0" err="1" smtClean="0"/>
              <a:t>kyr</a:t>
            </a:r>
            <a:endParaRPr lang="en-US" sz="2800" dirty="0" smtClean="0"/>
          </a:p>
          <a:p>
            <a:pPr>
              <a:lnSpc>
                <a:spcPct val="130000"/>
              </a:lnSpc>
              <a:tabLst>
                <a:tab pos="519113" algn="l"/>
              </a:tabLst>
            </a:pPr>
            <a:r>
              <a:rPr lang="en-US" sz="2800" i="1" dirty="0" smtClean="0"/>
              <a:t>v</a:t>
            </a:r>
            <a:r>
              <a:rPr lang="en-US" sz="2800" dirty="0" smtClean="0"/>
              <a:t> = 1.2</a:t>
            </a:r>
            <a:r>
              <a:rPr lang="en-US" sz="2800" dirty="0" smtClean="0">
                <a:sym typeface="Symbol"/>
              </a:rPr>
              <a:t>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 km/s </a:t>
            </a:r>
            <a:br>
              <a:rPr lang="en-US" sz="2800" dirty="0" smtClean="0"/>
            </a:br>
            <a:r>
              <a:rPr lang="en-US" sz="2800" dirty="0" smtClean="0"/>
              <a:t>	= 0.04 c !</a:t>
            </a:r>
            <a:endParaRPr lang="en-US" sz="2800" i="1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3505200" y="1143000"/>
            <a:ext cx="5500436" cy="5616697"/>
            <a:chOff x="3505200" y="1143000"/>
            <a:chExt cx="5500436" cy="5616697"/>
          </a:xfrm>
        </p:grpSpPr>
        <p:sp>
          <p:nvSpPr>
            <p:cNvPr id="6" name="TextBox 5"/>
            <p:cNvSpPr txBox="1"/>
            <p:nvPr/>
          </p:nvSpPr>
          <p:spPr>
            <a:xfrm>
              <a:off x="7293905" y="6421143"/>
              <a:ext cx="1711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Ng et al</a:t>
              </a:r>
              <a:r>
                <a:rPr lang="en-US" sz="1600" dirty="0" smtClean="0">
                  <a:solidFill>
                    <a:prstClr val="black"/>
                  </a:solidFill>
                </a:rPr>
                <a:t>. (2012)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pic>
          <p:nvPicPr>
            <p:cNvPr id="8" name="Picture 7" descr="xmm_3color.jpg"/>
            <p:cNvPicPr>
              <a:picLocks noChangeAspect="1"/>
            </p:cNvPicPr>
            <p:nvPr/>
          </p:nvPicPr>
          <p:blipFill>
            <a:blip r:embed="rId3" cstate="print"/>
            <a:srcRect l="6342" t="700" r="3849" b="16269"/>
            <a:stretch>
              <a:fillRect/>
            </a:stretch>
          </p:blipFill>
          <p:spPr>
            <a:xfrm>
              <a:off x="3578350" y="1216150"/>
              <a:ext cx="5120481" cy="5193631"/>
            </a:xfrm>
            <a:prstGeom prst="rect">
              <a:avLst/>
            </a:prstGeom>
            <a:effectLst>
              <a:outerShdw blurRad="190500" dist="101600" dir="2700000" algn="tl" rotWithShape="0">
                <a:prstClr val="black">
                  <a:alpha val="65000"/>
                </a:prstClr>
              </a:outerShdw>
            </a:effectLst>
          </p:spPr>
        </p:pic>
        <p:grpSp>
          <p:nvGrpSpPr>
            <p:cNvPr id="3" name="Group 16"/>
            <p:cNvGrpSpPr/>
            <p:nvPr/>
          </p:nvGrpSpPr>
          <p:grpSpPr>
            <a:xfrm>
              <a:off x="7293905" y="5881410"/>
              <a:ext cx="1316695" cy="461665"/>
              <a:chOff x="6389443" y="5774202"/>
              <a:chExt cx="1371600" cy="480916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6389443" y="6174312"/>
                <a:ext cx="137160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846642" y="5774202"/>
                <a:ext cx="914400" cy="480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prstClr val="white"/>
                    </a:solidFill>
                  </a:rPr>
                  <a:t>10</a:t>
                </a:r>
                <a:r>
                  <a:rPr lang="en-US" sz="2400" b="1" dirty="0">
                    <a:solidFill>
                      <a:prstClr val="white"/>
                    </a:solidFill>
                    <a:sym typeface="Symbol"/>
                  </a:rPr>
                  <a:t></a:t>
                </a:r>
                <a:endParaRPr lang="en-US" sz="24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505200" y="1143000"/>
              <a:ext cx="2779690" cy="443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prstClr val="white"/>
                  </a:solidFill>
                </a:rPr>
                <a:t>XMM-Newton</a:t>
              </a:r>
              <a:r>
                <a:rPr lang="en-US" sz="2400" dirty="0">
                  <a:solidFill>
                    <a:prstClr val="white"/>
                  </a:solidFill>
                </a:rPr>
                <a:t> 100ks</a:t>
              </a:r>
            </a:p>
          </p:txBody>
        </p:sp>
      </p:grpSp>
      <p:pic>
        <p:nvPicPr>
          <p:cNvPr id="17" name="Picture 16" descr="vnei.png"/>
          <p:cNvPicPr>
            <a:picLocks noChangeAspect="1"/>
          </p:cNvPicPr>
          <p:nvPr/>
        </p:nvPicPr>
        <p:blipFill>
          <a:blip r:embed="rId4" cstate="print"/>
          <a:srcRect l="1491" t="46188" r="12017" b="3109"/>
          <a:stretch>
            <a:fillRect/>
          </a:stretch>
        </p:blipFill>
        <p:spPr>
          <a:xfrm>
            <a:off x="457200" y="3124200"/>
            <a:ext cx="4419600" cy="3352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1016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16" name="Right Arrow 15"/>
          <p:cNvSpPr/>
          <p:nvPr/>
        </p:nvSpPr>
        <p:spPr>
          <a:xfrm rot="20926136">
            <a:off x="4264043" y="3931214"/>
            <a:ext cx="3124181" cy="339797"/>
          </a:xfrm>
          <a:prstGeom prst="rightArrow">
            <a:avLst>
              <a:gd name="adj1" fmla="val 50000"/>
              <a:gd name="adj2" fmla="val 97464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Progenitor</a:t>
            </a:r>
            <a:endParaRPr lang="en-US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Supernova explosion in a cavity:</a:t>
            </a:r>
          </a:p>
          <a:p>
            <a:pPr lvl="1"/>
            <a:r>
              <a:rPr lang="en-US" dirty="0" smtClean="0"/>
              <a:t>SN Type </a:t>
            </a:r>
            <a:r>
              <a:rPr lang="en-US" dirty="0" err="1" smtClean="0"/>
              <a:t>Ib</a:t>
            </a:r>
            <a:r>
              <a:rPr lang="en-US" dirty="0" smtClean="0"/>
              <a:t>/c</a:t>
            </a:r>
          </a:p>
          <a:p>
            <a:pPr lvl="1"/>
            <a:r>
              <a:rPr lang="en-US" dirty="0" smtClean="0"/>
              <a:t>Wolf–</a:t>
            </a:r>
            <a:r>
              <a:rPr lang="en-US" dirty="0" err="1" smtClean="0"/>
              <a:t>Rayet</a:t>
            </a:r>
            <a:r>
              <a:rPr lang="en-US" dirty="0" smtClean="0"/>
              <a:t> progenitor ( &gt;30</a:t>
            </a:r>
            <a:r>
              <a:rPr lang="en-US" i="1" dirty="0" smtClean="0"/>
              <a:t>M</a:t>
            </a:r>
            <a:r>
              <a:rPr lang="en-US" baseline="-25000" dirty="0" smtClean="0">
                <a:sym typeface="Wingdings 2"/>
              </a:rPr>
              <a:t></a:t>
            </a:r>
            <a:r>
              <a:rPr lang="en-US" dirty="0" smtClean="0"/>
              <a:t>)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Similar to other high </a:t>
            </a:r>
            <a:r>
              <a:rPr lang="en-US" i="1" dirty="0" smtClean="0"/>
              <a:t>B</a:t>
            </a:r>
            <a:r>
              <a:rPr lang="en-US" dirty="0" smtClean="0"/>
              <a:t>-field pulsars:</a:t>
            </a:r>
          </a:p>
          <a:p>
            <a:pPr lvl="1"/>
            <a:r>
              <a:rPr lang="en-US" dirty="0" smtClean="0"/>
              <a:t>J1846</a:t>
            </a:r>
            <a:r>
              <a:rPr lang="en-US" dirty="0" smtClean="0">
                <a:sym typeface="Symbol"/>
              </a:rPr>
              <a:t></a:t>
            </a:r>
            <a:r>
              <a:rPr lang="en-US" dirty="0" smtClean="0"/>
              <a:t>0258 / </a:t>
            </a:r>
            <a:r>
              <a:rPr lang="en-US" dirty="0" err="1" smtClean="0"/>
              <a:t>Kes</a:t>
            </a:r>
            <a:r>
              <a:rPr lang="en-US" dirty="0" smtClean="0"/>
              <a:t> 75  </a:t>
            </a:r>
            <a:r>
              <a:rPr lang="en-US" sz="2200" dirty="0" smtClean="0"/>
              <a:t>(Morton et al. 2007)</a:t>
            </a:r>
          </a:p>
          <a:p>
            <a:pPr lvl="1"/>
            <a:r>
              <a:rPr lang="en-US" dirty="0" smtClean="0"/>
              <a:t>B1509</a:t>
            </a:r>
            <a:r>
              <a:rPr lang="en-US" dirty="0" smtClean="0">
                <a:sym typeface="Symbol"/>
              </a:rPr>
              <a:t></a:t>
            </a:r>
            <a:r>
              <a:rPr lang="en-US" dirty="0" smtClean="0"/>
              <a:t>58 / MSH 15</a:t>
            </a:r>
            <a:r>
              <a:rPr lang="en-US" dirty="0" smtClean="0">
                <a:sym typeface="Symbol"/>
              </a:rPr>
              <a:t></a:t>
            </a:r>
            <a:r>
              <a:rPr lang="en-US" dirty="0" smtClean="0"/>
              <a:t>5</a:t>
            </a:r>
            <a:r>
              <a:rPr lang="en-US" i="1" dirty="0" smtClean="0"/>
              <a:t>2</a:t>
            </a:r>
            <a:r>
              <a:rPr lang="en-US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Gaensler</a:t>
            </a:r>
            <a:r>
              <a:rPr lang="en-US" sz="2200" dirty="0" smtClean="0"/>
              <a:t> et al. 1999)</a:t>
            </a:r>
          </a:p>
          <a:p>
            <a:pPr lvl="1"/>
            <a:r>
              <a:rPr lang="en-US" dirty="0" smtClean="0"/>
              <a:t>also magnetars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endParaRPr lang="en-US" sz="2000" i="1" dirty="0" smtClean="0"/>
          </a:p>
          <a:p>
            <a:pPr>
              <a:spcBef>
                <a:spcPts val="0"/>
              </a:spcBef>
            </a:pPr>
            <a:r>
              <a:rPr lang="en-US" sz="2600" dirty="0" smtClean="0"/>
              <a:t>Massive progenitors </a:t>
            </a:r>
            <a:r>
              <a:rPr lang="en-US" sz="2600" dirty="0" smtClean="0">
                <a:sym typeface="Symbol"/>
              </a:rPr>
              <a:t> </a:t>
            </a:r>
            <a:r>
              <a:rPr lang="en-US" sz="2600" dirty="0" smtClean="0"/>
              <a:t>higher </a:t>
            </a:r>
            <a:r>
              <a:rPr lang="en-US" sz="2600" i="1" dirty="0" smtClean="0"/>
              <a:t>B</a:t>
            </a:r>
            <a:r>
              <a:rPr lang="en-US" sz="2600" dirty="0" smtClean="0"/>
              <a:t>-field pulsars?</a:t>
            </a:r>
          </a:p>
          <a:p>
            <a:pPr lvl="1"/>
            <a:r>
              <a:rPr lang="en-US" sz="2400" dirty="0" smtClean="0"/>
              <a:t>Fossil </a:t>
            </a:r>
            <a:r>
              <a:rPr lang="en-US" sz="2400" i="1" dirty="0" smtClean="0"/>
              <a:t>B</a:t>
            </a:r>
            <a:r>
              <a:rPr lang="en-US" sz="2400" dirty="0" smtClean="0"/>
              <a:t>-field?</a:t>
            </a:r>
          </a:p>
          <a:p>
            <a:pPr lvl="1"/>
            <a:r>
              <a:rPr lang="en-US" dirty="0" smtClean="0"/>
              <a:t>Initial spin?</a:t>
            </a:r>
            <a:endParaRPr lang="en-US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pic>
        <p:nvPicPr>
          <p:cNvPr id="7" name="Picture 6" descr="kes75.jpg"/>
          <p:cNvPicPr>
            <a:picLocks noChangeAspect="1"/>
          </p:cNvPicPr>
          <p:nvPr/>
        </p:nvPicPr>
        <p:blipFill>
          <a:blip r:embed="rId2" cstate="print"/>
          <a:srcRect l="13433" t="10448" r="7462" b="11940"/>
          <a:stretch>
            <a:fillRect/>
          </a:stretch>
        </p:blipFill>
        <p:spPr>
          <a:xfrm>
            <a:off x="6825405" y="228600"/>
            <a:ext cx="2013795" cy="2017215"/>
          </a:xfrm>
          <a:prstGeom prst="rect">
            <a:avLst/>
          </a:prstGeom>
          <a:ln w="57150" cap="sq">
            <a:solidFill>
              <a:schemeClr val="bg1"/>
            </a:solidFill>
            <a:miter lim="800000"/>
          </a:ln>
          <a:effectLst>
            <a:glow rad="63500">
              <a:schemeClr val="tx1">
                <a:alpha val="40000"/>
              </a:schemeClr>
            </a:glow>
            <a:outerShdw blurRad="152400" dist="889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814568" y="2362200"/>
            <a:ext cx="2100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NASA/CXC/</a:t>
            </a:r>
            <a:r>
              <a:rPr lang="en-US" sz="1200" dirty="0" err="1" smtClean="0"/>
              <a:t>CfA</a:t>
            </a:r>
            <a:r>
              <a:rPr lang="en-US" sz="1200" dirty="0" smtClean="0"/>
              <a:t>/</a:t>
            </a:r>
            <a:r>
              <a:rPr lang="en-US" sz="1200" dirty="0" err="1" smtClean="0"/>
              <a:t>P.Slane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  <p:pic>
        <p:nvPicPr>
          <p:cNvPr id="11" name="Picture 10" descr="b1509.jpg"/>
          <p:cNvPicPr>
            <a:picLocks noChangeAspect="1"/>
          </p:cNvPicPr>
          <p:nvPr/>
        </p:nvPicPr>
        <p:blipFill>
          <a:blip r:embed="rId3" cstate="print"/>
          <a:srcRect l="21979" t="7563" r="11058" b="21008"/>
          <a:stretch>
            <a:fillRect/>
          </a:stretch>
        </p:blipFill>
        <p:spPr>
          <a:xfrm>
            <a:off x="6858000" y="2687320"/>
            <a:ext cx="1981200" cy="2113280"/>
          </a:xfrm>
          <a:prstGeom prst="rect">
            <a:avLst/>
          </a:prstGeom>
          <a:ln w="57150" cap="sq">
            <a:solidFill>
              <a:schemeClr val="bg1"/>
            </a:solidFill>
            <a:miter lim="800000"/>
          </a:ln>
          <a:effectLst>
            <a:glow rad="63500">
              <a:schemeClr val="tx1">
                <a:alpha val="40000"/>
              </a:schemeClr>
            </a:glow>
            <a:outerShdw blurRad="152400" dist="88900" dir="2700000" algn="tl" rotWithShape="0">
              <a:prstClr val="black">
                <a:alpha val="51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 Progenitors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 dirty="0">
              <a:solidFill>
                <a:srgbClr val="4E5B6F">
                  <a:shade val="90000"/>
                </a:srgb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1261929"/>
            <a:ext cx="8686800" cy="5519871"/>
            <a:chOff x="304800" y="1261929"/>
            <a:chExt cx="8686800" cy="5519871"/>
          </a:xfrm>
        </p:grpSpPr>
        <p:pic>
          <p:nvPicPr>
            <p:cNvPr id="727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261929"/>
              <a:ext cx="8534399" cy="5138871"/>
            </a:xfrm>
            <a:prstGeom prst="rect">
              <a:avLst/>
            </a:prstGeom>
            <a:ln w="57150" cap="sq">
              <a:solidFill>
                <a:schemeClr val="bg1"/>
              </a:solidFill>
              <a:miter lim="800000"/>
            </a:ln>
            <a:effectLst>
              <a:glow rad="63500">
                <a:schemeClr val="tx1">
                  <a:alpha val="40000"/>
                </a:schemeClr>
              </a:glow>
              <a:outerShdw blurRad="152400" dist="88900" dir="2700000" algn="tl" rotWithShape="0">
                <a:prstClr val="black">
                  <a:alpha val="51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7239000" y="6443246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Chevalier (2010)</a:t>
              </a:r>
              <a:endParaRPr lang="en-US" sz="1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5800" y="4038600"/>
            <a:ext cx="7924800" cy="457200"/>
            <a:chOff x="685800" y="4038600"/>
            <a:chExt cx="7924800" cy="457200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8077200" y="4038600"/>
              <a:ext cx="533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85800" y="4267200"/>
              <a:ext cx="7924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85800" y="4495800"/>
              <a:ext cx="914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 Progenitors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724400"/>
          </a:xfrm>
        </p:spPr>
        <p:txBody>
          <a:bodyPr/>
          <a:lstStyle/>
          <a:p>
            <a:r>
              <a:rPr lang="en-US" dirty="0" smtClean="0"/>
              <a:t>All 3 high-</a:t>
            </a:r>
            <a:r>
              <a:rPr lang="en-US" i="1" dirty="0" smtClean="0"/>
              <a:t>B</a:t>
            </a:r>
            <a:r>
              <a:rPr lang="en-US" dirty="0" smtClean="0"/>
              <a:t> radio pulsars found in supernova remnants seem to have massive progenitors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Higher surface field for massive stars</a:t>
            </a:r>
            <a:r>
              <a:rPr lang="en-US" sz="2400" dirty="0" smtClean="0"/>
              <a:t>? (e.g. Petit et al. 2008)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Rapidly spinning core =&gt; effective dynamo?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Origin of magnetars?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 dirty="0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i="1" dirty="0" smtClean="0"/>
              <a:t>B</a:t>
            </a:r>
            <a:r>
              <a:rPr lang="en-US" dirty="0" smtClean="0"/>
              <a:t> radio pulsars in X-rays:</a:t>
            </a:r>
          </a:p>
          <a:p>
            <a:pPr lvl="1"/>
            <a:r>
              <a:rPr lang="en-US" dirty="0" smtClean="0"/>
              <a:t>thermal spectrum</a:t>
            </a:r>
          </a:p>
          <a:p>
            <a:pPr lvl="1"/>
            <a:r>
              <a:rPr lang="en-US" dirty="0" smtClean="0"/>
              <a:t>single-peaked pulsed profile aligned with radio pulse</a:t>
            </a:r>
          </a:p>
          <a:p>
            <a:pPr marL="273050" indent="17463">
              <a:buNone/>
            </a:pPr>
            <a:r>
              <a:rPr lang="en-US" dirty="0" smtClean="0"/>
              <a:t>=&gt; Magnetic field effects on heating / heat transport</a:t>
            </a:r>
          </a:p>
          <a:p>
            <a:endParaRPr lang="en-US" dirty="0" smtClean="0"/>
          </a:p>
          <a:p>
            <a:r>
              <a:rPr lang="en-US" dirty="0" smtClean="0"/>
              <a:t>Connection with massive progenitors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 dirty="0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4800" dirty="0" smtClean="0">
                <a:latin typeface="+mn-lt"/>
              </a:rPr>
              <a:t>Pulsar </a:t>
            </a:r>
            <a:r>
              <a:rPr lang="en-US" sz="4800" i="1" dirty="0" smtClean="0">
                <a:latin typeface="+mn-lt"/>
              </a:rPr>
              <a:t>P</a:t>
            </a:r>
            <a:r>
              <a:rPr lang="en-US" dirty="0" smtClean="0">
                <a:cs typeface="Arial"/>
              </a:rPr>
              <a:t>−</a:t>
            </a:r>
            <a:r>
              <a:rPr lang="en-US" sz="4800" i="1" dirty="0" smtClean="0">
                <a:latin typeface="Times New Roman"/>
                <a:cs typeface="Times New Roman"/>
              </a:rPr>
              <a:t>Ṗ</a:t>
            </a:r>
            <a:r>
              <a:rPr lang="en-US" dirty="0" smtClean="0"/>
              <a:t> Diagram</a:t>
            </a:r>
            <a:endParaRPr lang="en-US" dirty="0"/>
          </a:p>
        </p:txBody>
      </p:sp>
      <p:pic>
        <p:nvPicPr>
          <p:cNvPr id="5" name="Picture 4" descr="ppdot1.png"/>
          <p:cNvPicPr>
            <a:picLocks noChangeAspect="1"/>
          </p:cNvPicPr>
          <p:nvPr/>
        </p:nvPicPr>
        <p:blipFill>
          <a:blip r:embed="rId2" cstate="print"/>
          <a:srcRect l="5240" t="13564" r="13378" b="10479"/>
          <a:stretch>
            <a:fillRect/>
          </a:stretch>
        </p:blipFill>
        <p:spPr>
          <a:xfrm>
            <a:off x="1674650" y="1227692"/>
            <a:ext cx="5869150" cy="54779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0" y="1371600"/>
            <a:ext cx="15240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pdot_zoom.png"/>
          <p:cNvPicPr>
            <a:picLocks noChangeAspect="1"/>
          </p:cNvPicPr>
          <p:nvPr/>
        </p:nvPicPr>
        <p:blipFill>
          <a:blip r:embed="rId3" cstate="print"/>
          <a:srcRect l="5300" t="13611" r="13370" b="10479"/>
          <a:stretch>
            <a:fillRect/>
          </a:stretch>
        </p:blipFill>
        <p:spPr>
          <a:xfrm>
            <a:off x="1602199" y="1219200"/>
            <a:ext cx="5865401" cy="547451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XMM Workshop 5/22/2013</a:t>
            </a:r>
            <a:endParaRPr lang="en-US"/>
          </a:p>
        </p:txBody>
      </p:sp>
      <p:grpSp>
        <p:nvGrpSpPr>
          <p:cNvPr id="17" name="Group 9"/>
          <p:cNvGrpSpPr/>
          <p:nvPr/>
        </p:nvGrpSpPr>
        <p:grpSpPr>
          <a:xfrm>
            <a:off x="6324600" y="554534"/>
            <a:ext cx="2667000" cy="2039244"/>
            <a:chOff x="5227322" y="3179290"/>
            <a:chExt cx="3514165" cy="2687003"/>
          </a:xfrm>
        </p:grpSpPr>
        <p:pic>
          <p:nvPicPr>
            <p:cNvPr id="18" name="Picture 17" descr="HugeMagnetar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7322" y="3179290"/>
              <a:ext cx="3230880" cy="2584703"/>
            </a:xfrm>
            <a:prstGeom prst="rect">
              <a:avLst/>
            </a:prstGeom>
            <a:effectLst>
              <a:outerShdw blurRad="190500" dist="101600" dir="2700000" algn="tl" rotWithShape="0">
                <a:prstClr val="black">
                  <a:alpha val="65000"/>
                </a:prst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7644207" y="5373850"/>
              <a:ext cx="10972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ATNF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5"/>
          <p:cNvGrpSpPr/>
          <p:nvPr/>
        </p:nvGrpSpPr>
        <p:grpSpPr>
          <a:xfrm>
            <a:off x="457200" y="3959423"/>
            <a:ext cx="2514600" cy="2517577"/>
            <a:chOff x="533400" y="3733800"/>
            <a:chExt cx="2514600" cy="2517577"/>
          </a:xfrm>
        </p:grpSpPr>
        <p:pic>
          <p:nvPicPr>
            <p:cNvPr id="21" name="Picture 20" descr="crab.jpg"/>
            <p:cNvPicPr>
              <a:picLocks noChangeAspect="1"/>
            </p:cNvPicPr>
            <p:nvPr/>
          </p:nvPicPr>
          <p:blipFill>
            <a:blip r:embed="rId5" cstate="print"/>
            <a:srcRect l="25556" t="24374" r="22222" b="23402"/>
            <a:stretch>
              <a:fillRect/>
            </a:stretch>
          </p:blipFill>
          <p:spPr>
            <a:xfrm>
              <a:off x="533400" y="3733800"/>
              <a:ext cx="2438400" cy="2438400"/>
            </a:xfrm>
            <a:prstGeom prst="rect">
              <a:avLst/>
            </a:prstGeom>
            <a:effectLst>
              <a:outerShdw blurRad="190500" dist="101600" dir="2700000" algn="tl" rotWithShape="0">
                <a:prstClr val="black">
                  <a:alpha val="65000"/>
                </a:prst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1905000" y="59436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NASA/CXC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 dirty="0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0.2766 L 3.33333E-6 1.77613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dot_zoom.png"/>
          <p:cNvPicPr>
            <a:picLocks noChangeAspect="1"/>
          </p:cNvPicPr>
          <p:nvPr/>
        </p:nvPicPr>
        <p:blipFill>
          <a:blip r:embed="rId2" cstate="print"/>
          <a:srcRect l="5300" t="13611" r="13370" b="10479"/>
          <a:stretch>
            <a:fillRect/>
          </a:stretch>
        </p:blipFill>
        <p:spPr>
          <a:xfrm>
            <a:off x="1602199" y="1219200"/>
            <a:ext cx="5865401" cy="547451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4800" dirty="0" smtClean="0">
                <a:latin typeface="+mn-lt"/>
              </a:rPr>
              <a:t>Pulsar </a:t>
            </a:r>
            <a:r>
              <a:rPr lang="en-US" sz="4800" i="1" dirty="0" smtClean="0">
                <a:latin typeface="+mn-lt"/>
              </a:rPr>
              <a:t>P</a:t>
            </a:r>
            <a:r>
              <a:rPr lang="en-US" dirty="0" smtClean="0">
                <a:cs typeface="Arial"/>
              </a:rPr>
              <a:t>−</a:t>
            </a:r>
            <a:r>
              <a:rPr lang="en-US" sz="4800" i="1" dirty="0" smtClean="0">
                <a:latin typeface="Times New Roman"/>
                <a:cs typeface="Times New Roman"/>
              </a:rPr>
              <a:t>Ṗ</a:t>
            </a:r>
            <a:r>
              <a:rPr lang="en-US" dirty="0" smtClean="0"/>
              <a:t> Diagram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XMM Workshop 5/22/2013</a:t>
            </a:r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6324600" y="554534"/>
            <a:ext cx="2667000" cy="2039244"/>
            <a:chOff x="5227322" y="3179290"/>
            <a:chExt cx="3514165" cy="2687003"/>
          </a:xfrm>
        </p:grpSpPr>
        <p:pic>
          <p:nvPicPr>
            <p:cNvPr id="11" name="Picture 10" descr="HugeMagnetar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7322" y="3179290"/>
              <a:ext cx="3230880" cy="2584703"/>
            </a:xfrm>
            <a:prstGeom prst="rect">
              <a:avLst/>
            </a:prstGeom>
            <a:effectLst>
              <a:outerShdw blurRad="190500" dist="101600" dir="2700000" algn="tl" rotWithShape="0">
                <a:prstClr val="black">
                  <a:alpha val="65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7644207" y="5373850"/>
              <a:ext cx="10972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ATNF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457200" y="3959423"/>
            <a:ext cx="2514600" cy="2517577"/>
            <a:chOff x="533400" y="3733800"/>
            <a:chExt cx="2514600" cy="2517577"/>
          </a:xfrm>
        </p:grpSpPr>
        <p:pic>
          <p:nvPicPr>
            <p:cNvPr id="13" name="Picture 12" descr="crab.jpg"/>
            <p:cNvPicPr>
              <a:picLocks noChangeAspect="1"/>
            </p:cNvPicPr>
            <p:nvPr/>
          </p:nvPicPr>
          <p:blipFill>
            <a:blip r:embed="rId4" cstate="print"/>
            <a:srcRect l="25556" t="24374" r="22222" b="23402"/>
            <a:stretch>
              <a:fillRect/>
            </a:stretch>
          </p:blipFill>
          <p:spPr>
            <a:xfrm>
              <a:off x="533400" y="3733800"/>
              <a:ext cx="2438400" cy="2438400"/>
            </a:xfrm>
            <a:prstGeom prst="rect">
              <a:avLst/>
            </a:prstGeom>
            <a:effectLst>
              <a:outerShdw blurRad="190500" dist="101600" dir="2700000" algn="tl" rotWithShape="0">
                <a:prstClr val="black">
                  <a:alpha val="65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905000" y="59436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NASA/CXC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 rot="1593576">
            <a:off x="3275387" y="3034195"/>
            <a:ext cx="3886200" cy="2286000"/>
          </a:xfrm>
          <a:prstGeom prst="ellipse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 dirty="0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i="1" dirty="0" smtClean="0"/>
              <a:t>B</a:t>
            </a:r>
            <a:r>
              <a:rPr lang="en-US" dirty="0" smtClean="0"/>
              <a:t> Radio Pulsars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Comparable spin-down-inferred </a:t>
            </a:r>
            <a:r>
              <a:rPr lang="en-US" sz="2800" i="1" dirty="0" smtClean="0"/>
              <a:t>B</a:t>
            </a:r>
            <a:r>
              <a:rPr lang="en-US" sz="2800" dirty="0" smtClean="0"/>
              <a:t>-fields as magnetars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But similar properties as normal radio pulsars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Radio to </a:t>
            </a:r>
            <a:r>
              <a:rPr lang="en-US" sz="2600" dirty="0" smtClean="0">
                <a:sym typeface="Symbol"/>
              </a:rPr>
              <a:t>-</a:t>
            </a:r>
            <a:r>
              <a:rPr lang="en-US" sz="2600" dirty="0" smtClean="0"/>
              <a:t>ray pulsations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Rotation-powered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Transition objects, key to understand magnetars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see Ng &amp; </a:t>
            </a:r>
            <a:r>
              <a:rPr lang="en-US" sz="2800" dirty="0" err="1" smtClean="0"/>
              <a:t>Kaspi</a:t>
            </a:r>
            <a:r>
              <a:rPr lang="en-US" sz="2800" dirty="0" smtClean="0"/>
              <a:t> (2011) for a review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XMM Workshop 5/22/2013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High-</a:t>
            </a:r>
            <a:r>
              <a:rPr lang="en-US" sz="4400" i="1" dirty="0" smtClean="0"/>
              <a:t>B</a:t>
            </a:r>
            <a:r>
              <a:rPr lang="en-US" sz="4400" dirty="0" smtClean="0"/>
              <a:t> Radio Pulsars</a:t>
            </a:r>
            <a:endParaRPr lang="en-US" sz="4400" dirty="0"/>
          </a:p>
        </p:txBody>
      </p:sp>
      <p:graphicFrame>
        <p:nvGraphicFramePr>
          <p:cNvPr id="405606" name="Group 102"/>
          <p:cNvGraphicFramePr>
            <a:graphicFrameLocks noGrp="1"/>
          </p:cNvGraphicFramePr>
          <p:nvPr>
            <p:ph type="tbl" idx="1"/>
          </p:nvPr>
        </p:nvGraphicFramePr>
        <p:xfrm>
          <a:off x="457199" y="1304317"/>
          <a:ext cx="8229601" cy="456308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81201"/>
                <a:gridCol w="1752600"/>
                <a:gridCol w="838200"/>
                <a:gridCol w="1981200"/>
                <a:gridCol w="1676400"/>
              </a:tblGrid>
              <a:tr h="6518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(10</a:t>
                      </a:r>
                      <a:r>
                        <a:rPr kumimoji="0" lang="en-US" sz="28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G)</a:t>
                      </a:r>
                    </a:p>
                  </a:txBody>
                  <a:tcPr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(10</a:t>
                      </a:r>
                      <a:r>
                        <a:rPr kumimoji="0" lang="en-US" sz="28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G)</a:t>
                      </a:r>
                    </a:p>
                  </a:txBody>
                  <a:tcPr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J1847-0130</a:t>
                      </a:r>
                    </a:p>
                  </a:txBody>
                  <a:tcPr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9.3</a:t>
                      </a:r>
                    </a:p>
                  </a:txBody>
                  <a:tcPr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J1119-6127</a:t>
                      </a:r>
                    </a:p>
                  </a:txBody>
                  <a:tcPr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18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J1718-3718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7.4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J0847-4316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anchor="ctr" horzOverflow="overflow"/>
                </a:tc>
              </a:tr>
              <a:tr h="6518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J1814-1744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J1846-0257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anchor="ctr" horzOverflow="overflow"/>
                </a:tc>
              </a:tr>
              <a:tr h="6518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J1734-3333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B0154+61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anchor="ctr" horzOverflow="overflow"/>
                </a:tc>
              </a:tr>
              <a:tr h="6518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J1819-1458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5.0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B1916+14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anchor="ctr" horzOverflow="overflow"/>
                </a:tc>
              </a:tr>
              <a:tr h="6518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J1846-0258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4.8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B1509-58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XMM Workshop 5/22/2013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Ng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000" y="2057400"/>
            <a:ext cx="3429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PSR J1119</a:t>
            </a:r>
            <a:r>
              <a:rPr lang="en-US" sz="4000" dirty="0" smtClean="0">
                <a:sym typeface="Symbol"/>
              </a:rPr>
              <a:t></a:t>
            </a:r>
            <a:r>
              <a:rPr lang="en-US" sz="4000" dirty="0" smtClean="0"/>
              <a:t>6127 / G292.2</a:t>
            </a:r>
            <a:r>
              <a:rPr lang="en-US" sz="4000" dirty="0" smtClean="0">
                <a:sym typeface="Symbol"/>
              </a:rPr>
              <a:t></a:t>
            </a:r>
            <a:r>
              <a:rPr lang="en-US" sz="4000" dirty="0" smtClean="0"/>
              <a:t>0.5</a:t>
            </a:r>
            <a:endParaRPr lang="en-US" sz="4000" dirty="0"/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i="1" dirty="0" smtClean="0"/>
              <a:t>d</a:t>
            </a:r>
            <a:r>
              <a:rPr lang="en-US" sz="2800" dirty="0" smtClean="0"/>
              <a:t> </a:t>
            </a:r>
            <a:r>
              <a:rPr lang="en-US" sz="2800" dirty="0" smtClean="0"/>
              <a:t>= 8.4 </a:t>
            </a:r>
            <a:r>
              <a:rPr lang="en-US" sz="2800" dirty="0" err="1" smtClean="0"/>
              <a:t>kpc</a:t>
            </a:r>
            <a:endParaRPr lang="en-US" sz="2800" dirty="0" smtClean="0"/>
          </a:p>
          <a:p>
            <a:r>
              <a:rPr lang="en-US" sz="2800" i="1" dirty="0" smtClean="0"/>
              <a:t>B </a:t>
            </a:r>
            <a:r>
              <a:rPr lang="en-US" sz="2800" dirty="0" smtClean="0"/>
              <a:t>= 4.1</a:t>
            </a:r>
            <a:r>
              <a:rPr lang="en-US" sz="2800" dirty="0" smtClean="0">
                <a:sym typeface="Symbol"/>
              </a:rPr>
              <a:t>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13</a:t>
            </a:r>
            <a:r>
              <a:rPr lang="en-US" sz="2800" dirty="0" smtClean="0"/>
              <a:t>G</a:t>
            </a:r>
          </a:p>
          <a:p>
            <a:r>
              <a:rPr lang="en-US" sz="2800" dirty="0" smtClean="0">
                <a:sym typeface="WP Greek Century" pitchFamily="2" charset="2"/>
              </a:rPr>
              <a:t>age </a:t>
            </a:r>
            <a:r>
              <a:rPr lang="en-US" sz="2800" dirty="0" smtClean="0"/>
              <a:t>= 1.7 </a:t>
            </a:r>
            <a:r>
              <a:rPr lang="en-US" sz="2800" dirty="0" err="1" smtClean="0"/>
              <a:t>kyr</a:t>
            </a:r>
            <a:endParaRPr lang="en-US" sz="2800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3505200" y="1143000"/>
            <a:ext cx="5334000" cy="5638800"/>
            <a:chOff x="3505200" y="1143000"/>
            <a:chExt cx="5334000" cy="5638800"/>
          </a:xfrm>
        </p:grpSpPr>
        <p:sp>
          <p:nvSpPr>
            <p:cNvPr id="6" name="TextBox 5"/>
            <p:cNvSpPr txBox="1"/>
            <p:nvPr/>
          </p:nvSpPr>
          <p:spPr>
            <a:xfrm>
              <a:off x="7315200" y="6443246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Ng et al. (</a:t>
              </a:r>
              <a:r>
                <a:rPr lang="en-US" sz="1600" dirty="0" smtClean="0">
                  <a:solidFill>
                    <a:prstClr val="black"/>
                  </a:solidFill>
                </a:rPr>
                <a:t>2012)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pic>
          <p:nvPicPr>
            <p:cNvPr id="8" name="Picture 7" descr="xmm_3color.jpg"/>
            <p:cNvPicPr>
              <a:picLocks noChangeAspect="1"/>
            </p:cNvPicPr>
            <p:nvPr/>
          </p:nvPicPr>
          <p:blipFill>
            <a:blip r:embed="rId3" cstate="print"/>
            <a:srcRect l="6342" t="700" r="3849" b="16269"/>
            <a:stretch>
              <a:fillRect/>
            </a:stretch>
          </p:blipFill>
          <p:spPr>
            <a:xfrm>
              <a:off x="3578350" y="1216150"/>
              <a:ext cx="5120481" cy="5193631"/>
            </a:xfrm>
            <a:prstGeom prst="rect">
              <a:avLst/>
            </a:prstGeom>
            <a:ln>
              <a:noFill/>
            </a:ln>
            <a:effectLst>
              <a:outerShdw blurRad="190500" dist="1016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" name="Group 16"/>
            <p:cNvGrpSpPr/>
            <p:nvPr/>
          </p:nvGrpSpPr>
          <p:grpSpPr>
            <a:xfrm>
              <a:off x="7293905" y="5881410"/>
              <a:ext cx="1316695" cy="461665"/>
              <a:chOff x="6389443" y="5774202"/>
              <a:chExt cx="1371600" cy="480916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6389443" y="6174312"/>
                <a:ext cx="137160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887891" y="5774202"/>
                <a:ext cx="873152" cy="480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prstClr val="white"/>
                    </a:solidFill>
                  </a:rPr>
                  <a:t>10</a:t>
                </a:r>
                <a:r>
                  <a:rPr lang="en-US" sz="2400" b="1" dirty="0" smtClean="0">
                    <a:solidFill>
                      <a:prstClr val="white"/>
                    </a:solidFill>
                    <a:sym typeface="Symbol"/>
                  </a:rPr>
                  <a:t></a:t>
                </a:r>
                <a:endParaRPr lang="en-US" sz="24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505200" y="1143000"/>
              <a:ext cx="2779690" cy="443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prstClr val="white"/>
                  </a:solidFill>
                </a:rPr>
                <a:t>XMM-Newton</a:t>
              </a:r>
              <a:r>
                <a:rPr lang="en-US" sz="2400" dirty="0">
                  <a:solidFill>
                    <a:prstClr val="white"/>
                  </a:solidFill>
                </a:rPr>
                <a:t> 100ks</a:t>
              </a:r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4"/>
          <p:cNvGrpSpPr/>
          <p:nvPr/>
        </p:nvGrpSpPr>
        <p:grpSpPr>
          <a:xfrm>
            <a:off x="3505200" y="1143000"/>
            <a:ext cx="5334000" cy="5638800"/>
            <a:chOff x="3505200" y="1143000"/>
            <a:chExt cx="5334000" cy="5638800"/>
          </a:xfrm>
        </p:grpSpPr>
        <p:sp>
          <p:nvSpPr>
            <p:cNvPr id="18" name="TextBox 17"/>
            <p:cNvSpPr txBox="1"/>
            <p:nvPr/>
          </p:nvSpPr>
          <p:spPr>
            <a:xfrm>
              <a:off x="7315200" y="6443246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Ng et al. (</a:t>
              </a:r>
              <a:r>
                <a:rPr lang="en-US" sz="1600" dirty="0" smtClean="0">
                  <a:solidFill>
                    <a:prstClr val="black"/>
                  </a:solidFill>
                </a:rPr>
                <a:t>2012)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pic>
          <p:nvPicPr>
            <p:cNvPr id="19" name="Picture 18" descr="xmm_3color.jpg"/>
            <p:cNvPicPr>
              <a:picLocks noChangeAspect="1"/>
            </p:cNvPicPr>
            <p:nvPr/>
          </p:nvPicPr>
          <p:blipFill>
            <a:blip r:embed="rId3" cstate="print"/>
            <a:srcRect l="6342" t="700" r="3849" b="16269"/>
            <a:stretch>
              <a:fillRect/>
            </a:stretch>
          </p:blipFill>
          <p:spPr>
            <a:xfrm>
              <a:off x="3578350" y="1216150"/>
              <a:ext cx="5120481" cy="5193631"/>
            </a:xfrm>
            <a:prstGeom prst="rect">
              <a:avLst/>
            </a:prstGeom>
            <a:ln>
              <a:noFill/>
            </a:ln>
            <a:effectLst>
              <a:outerShdw blurRad="190500" dist="1016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0" name="Group 16"/>
            <p:cNvGrpSpPr/>
            <p:nvPr/>
          </p:nvGrpSpPr>
          <p:grpSpPr>
            <a:xfrm>
              <a:off x="7293905" y="5881410"/>
              <a:ext cx="1356290" cy="461665"/>
              <a:chOff x="6389443" y="5774202"/>
              <a:chExt cx="1412846" cy="480916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6389443" y="6174312"/>
                <a:ext cx="137160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6887889" y="5774202"/>
                <a:ext cx="914400" cy="480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prstClr val="white"/>
                    </a:solidFill>
                  </a:rPr>
                  <a:t>10</a:t>
                </a:r>
                <a:r>
                  <a:rPr lang="en-US" sz="2400" b="1" dirty="0">
                    <a:solidFill>
                      <a:prstClr val="white"/>
                    </a:solidFill>
                    <a:sym typeface="Symbol"/>
                  </a:rPr>
                  <a:t></a:t>
                </a:r>
                <a:endParaRPr lang="en-US" sz="24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505200" y="1143000"/>
              <a:ext cx="2779690" cy="443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prstClr val="white"/>
                  </a:solidFill>
                </a:rPr>
                <a:t>XMM-Newton</a:t>
              </a:r>
              <a:r>
                <a:rPr lang="en-US" sz="2400" dirty="0">
                  <a:solidFill>
                    <a:prstClr val="white"/>
                  </a:solidFill>
                </a:rPr>
                <a:t> 100ks</a:t>
              </a:r>
            </a:p>
          </p:txBody>
        </p:sp>
      </p:grp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PSR J1119</a:t>
            </a:r>
            <a:r>
              <a:rPr lang="en-US" sz="4000" dirty="0" smtClean="0">
                <a:sym typeface="Symbol"/>
              </a:rPr>
              <a:t></a:t>
            </a:r>
            <a:r>
              <a:rPr lang="en-US" sz="4000" dirty="0" smtClean="0"/>
              <a:t>6127 / G292.2</a:t>
            </a:r>
            <a:r>
              <a:rPr lang="en-US" sz="4000" dirty="0" smtClean="0">
                <a:sym typeface="Symbol"/>
              </a:rPr>
              <a:t></a:t>
            </a:r>
            <a:r>
              <a:rPr lang="en-US" sz="4000" dirty="0" smtClean="0"/>
              <a:t>0.5</a:t>
            </a:r>
            <a:endParaRPr lang="en-US" sz="4000" dirty="0"/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i="1" dirty="0"/>
              <a:t>d</a:t>
            </a:r>
            <a:r>
              <a:rPr lang="en-US" sz="2800" dirty="0"/>
              <a:t> = 8.4 </a:t>
            </a:r>
            <a:r>
              <a:rPr lang="en-US" sz="2800" dirty="0" err="1"/>
              <a:t>kpc</a:t>
            </a:r>
            <a:endParaRPr lang="en-US" sz="2800" dirty="0"/>
          </a:p>
          <a:p>
            <a:r>
              <a:rPr lang="en-US" sz="2800" i="1" dirty="0" smtClean="0"/>
              <a:t>B </a:t>
            </a:r>
            <a:r>
              <a:rPr lang="en-US" sz="2800" dirty="0" smtClean="0"/>
              <a:t>= 4.1</a:t>
            </a:r>
            <a:r>
              <a:rPr lang="en-US" sz="2800" dirty="0" smtClean="0">
                <a:sym typeface="Symbol"/>
              </a:rPr>
              <a:t>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13</a:t>
            </a:r>
            <a:r>
              <a:rPr lang="en-US" sz="2800" dirty="0" smtClean="0"/>
              <a:t>G</a:t>
            </a:r>
          </a:p>
          <a:p>
            <a:r>
              <a:rPr lang="en-US" sz="2800" dirty="0" smtClean="0">
                <a:sym typeface="WP Greek Century" pitchFamily="2" charset="2"/>
              </a:rPr>
              <a:t>age </a:t>
            </a:r>
            <a:r>
              <a:rPr lang="en-US" sz="2800" dirty="0" smtClean="0"/>
              <a:t>= 1.7 </a:t>
            </a:r>
            <a:r>
              <a:rPr lang="en-US" sz="2800" dirty="0" err="1" smtClean="0"/>
              <a:t>kyr</a:t>
            </a:r>
            <a:endParaRPr lang="en-US" sz="2800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1143000"/>
            <a:ext cx="2779690" cy="44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prstClr val="white"/>
                </a:solidFill>
              </a:rPr>
              <a:t>XMM-Newton</a:t>
            </a:r>
            <a:r>
              <a:rPr lang="en-US" sz="2400" dirty="0">
                <a:solidFill>
                  <a:prstClr val="white"/>
                </a:solidFill>
              </a:rPr>
              <a:t> 100ks</a:t>
            </a:r>
          </a:p>
        </p:txBody>
      </p:sp>
      <p:pic>
        <p:nvPicPr>
          <p:cNvPr id="14" name="Picture 13" descr="bbpl.png"/>
          <p:cNvPicPr>
            <a:picLocks noChangeAspect="1"/>
          </p:cNvPicPr>
          <p:nvPr/>
        </p:nvPicPr>
        <p:blipFill>
          <a:blip r:embed="rId4" cstate="print"/>
          <a:srcRect l="3922" t="2614" r="7843" b="5882"/>
          <a:stretch>
            <a:fillRect/>
          </a:stretch>
        </p:blipFill>
        <p:spPr>
          <a:xfrm>
            <a:off x="522514" y="3056467"/>
            <a:ext cx="4201886" cy="32681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1016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17" name="Right Arrow 16"/>
          <p:cNvSpPr/>
          <p:nvPr/>
        </p:nvSpPr>
        <p:spPr>
          <a:xfrm>
            <a:off x="3962400" y="3657600"/>
            <a:ext cx="1756587" cy="322701"/>
          </a:xfrm>
          <a:prstGeom prst="rightArrow">
            <a:avLst>
              <a:gd name="adj1" fmla="val 50000"/>
              <a:gd name="adj2" fmla="val 97464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Blackbody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r>
              <a:rPr lang="en-US" sz="2800" dirty="0" smtClean="0"/>
              <a:t>Hottest among all known radio pulsars!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But  </a:t>
            </a:r>
            <a:r>
              <a:rPr lang="en-US" sz="2800" i="1" dirty="0" smtClean="0"/>
              <a:t>R</a:t>
            </a:r>
            <a:r>
              <a:rPr lang="en-US" sz="2800" dirty="0" smtClean="0"/>
              <a:t> = 3km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 dirty="0">
              <a:solidFill>
                <a:srgbClr val="4E5B6F">
                  <a:shade val="90000"/>
                </a:srgbClr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3063" y="1981200"/>
          <a:ext cx="3049337" cy="68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3" imgW="1117600" imgH="241300" progId="Equation.3">
                  <p:embed/>
                </p:oleObj>
              </mc:Choice>
              <mc:Fallback>
                <p:oleObj name="Equation" r:id="rId3" imgW="1117600" imgH="2413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063" y="1981200"/>
                        <a:ext cx="3049337" cy="686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1"/>
          <p:cNvGrpSpPr/>
          <p:nvPr/>
        </p:nvGrpSpPr>
        <p:grpSpPr>
          <a:xfrm>
            <a:off x="4343400" y="2133600"/>
            <a:ext cx="4648200" cy="4529554"/>
            <a:chOff x="4343400" y="2286000"/>
            <a:chExt cx="4648200" cy="4529554"/>
          </a:xfrm>
        </p:grpSpPr>
        <p:grpSp>
          <p:nvGrpSpPr>
            <p:cNvPr id="10" name="Group 10"/>
            <p:cNvGrpSpPr/>
            <p:nvPr/>
          </p:nvGrpSpPr>
          <p:grpSpPr>
            <a:xfrm>
              <a:off x="4343400" y="2286000"/>
              <a:ext cx="4490357" cy="4191000"/>
              <a:chOff x="837872" y="3179053"/>
              <a:chExt cx="3863131" cy="3516149"/>
            </a:xfrm>
          </p:grpSpPr>
          <p:pic>
            <p:nvPicPr>
              <p:cNvPr id="6" name="Picture 6" descr="cool3a_labe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2216" t="19508" r="2743" b="25064"/>
              <a:stretch>
                <a:fillRect/>
              </a:stretch>
            </p:blipFill>
            <p:spPr bwMode="auto">
              <a:xfrm>
                <a:off x="837872" y="3179053"/>
                <a:ext cx="3863131" cy="3516149"/>
              </a:xfrm>
              <a:prstGeom prst="rect">
                <a:avLst/>
              </a:prstGeom>
              <a:ln>
                <a:noFill/>
              </a:ln>
              <a:effectLst>
                <a:outerShdw blurRad="190500" dist="1016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7" name="Oval 7"/>
              <p:cNvSpPr>
                <a:spLocks noChangeAspect="1" noChangeArrowheads="1"/>
              </p:cNvSpPr>
              <p:nvPr/>
            </p:nvSpPr>
            <p:spPr bwMode="auto">
              <a:xfrm>
                <a:off x="2068739" y="3325612"/>
                <a:ext cx="165100" cy="1651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391400" y="64770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Ng et al. (</a:t>
              </a:r>
              <a:r>
                <a:rPr lang="en-US" sz="1600" dirty="0" smtClean="0">
                  <a:solidFill>
                    <a:prstClr val="black"/>
                  </a:solidFill>
                </a:rPr>
                <a:t>2012)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/>
          <p:nvPr/>
        </p:nvGrpSpPr>
        <p:grpSpPr>
          <a:xfrm>
            <a:off x="4343401" y="2133600"/>
            <a:ext cx="4648199" cy="4681954"/>
            <a:chOff x="4343401" y="2133600"/>
            <a:chExt cx="4648199" cy="4681954"/>
          </a:xfrm>
        </p:grpSpPr>
        <p:sp>
          <p:nvSpPr>
            <p:cNvPr id="9" name="TextBox 8"/>
            <p:cNvSpPr txBox="1"/>
            <p:nvPr/>
          </p:nvSpPr>
          <p:spPr>
            <a:xfrm>
              <a:off x="7467600" y="647700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Ng et al. (</a:t>
              </a:r>
              <a:r>
                <a:rPr lang="en-US" sz="1600" dirty="0" smtClean="0">
                  <a:solidFill>
                    <a:prstClr val="black"/>
                  </a:solidFill>
                </a:rPr>
                <a:t>2012)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grpSp>
          <p:nvGrpSpPr>
            <p:cNvPr id="6" name="Group 13"/>
            <p:cNvGrpSpPr/>
            <p:nvPr/>
          </p:nvGrpSpPr>
          <p:grpSpPr>
            <a:xfrm>
              <a:off x="4343401" y="2133600"/>
              <a:ext cx="4495800" cy="4287124"/>
              <a:chOff x="4343401" y="2133600"/>
              <a:chExt cx="4495800" cy="4287124"/>
            </a:xfrm>
          </p:grpSpPr>
          <p:pic>
            <p:nvPicPr>
              <p:cNvPr id="13" name="Content Placeholder 7" descr="j1119_profile.png"/>
              <p:cNvPicPr>
                <a:picLocks noChangeAspect="1"/>
              </p:cNvPicPr>
              <p:nvPr/>
            </p:nvPicPr>
            <p:blipFill>
              <a:blip r:embed="rId3" cstate="print"/>
              <a:srcRect t="3226" r="1138" b="29032"/>
              <a:stretch>
                <a:fillRect/>
              </a:stretch>
            </p:blipFill>
            <p:spPr>
              <a:xfrm>
                <a:off x="4343401" y="2133600"/>
                <a:ext cx="4495800" cy="42871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190500" dist="101600" dir="2700000" algn="tl" rotWithShape="0">
                  <a:prstClr val="black">
                    <a:alpha val="65000"/>
                  </a:prstClr>
                </a:outerShdw>
              </a:effec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315200" y="2266890"/>
                <a:ext cx="1371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0.5-2.5keV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391400" y="4648200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33CC"/>
                    </a:solidFill>
                  </a:rPr>
                  <a:t>2.5-10keV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Blackbody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r>
              <a:rPr lang="en-US" sz="2800" dirty="0" smtClean="0"/>
              <a:t>Hottest among all known radio pulsars!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But  </a:t>
            </a:r>
            <a:r>
              <a:rPr lang="en-US" sz="2800" i="1" dirty="0" smtClean="0"/>
              <a:t>R</a:t>
            </a:r>
            <a:r>
              <a:rPr lang="en-US" sz="2800" dirty="0" smtClean="0"/>
              <a:t> = 3km</a:t>
            </a:r>
          </a:p>
          <a:p>
            <a:pPr>
              <a:lnSpc>
                <a:spcPct val="130000"/>
              </a:lnSpc>
            </a:pPr>
            <a:endParaRPr lang="en-US" sz="2800" dirty="0"/>
          </a:p>
          <a:p>
            <a:pPr>
              <a:lnSpc>
                <a:spcPct val="130000"/>
              </a:lnSpc>
            </a:pPr>
            <a:r>
              <a:rPr lang="en-US" sz="2800" dirty="0" smtClean="0"/>
              <a:t>Pulsations below 2.5keV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 </a:t>
            </a:r>
            <a:r>
              <a:rPr lang="en-US" sz="2800" dirty="0" smtClean="0"/>
              <a:t>thermal origin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E5B6F">
                    <a:shade val="90000"/>
                  </a:srgbClr>
                </a:solidFill>
              </a:rPr>
              <a:t>Stephen Ng</a:t>
            </a:r>
            <a:endParaRPr lang="en-US" dirty="0">
              <a:solidFill>
                <a:srgbClr val="4E5B6F">
                  <a:shade val="90000"/>
                </a:srgbClr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3063" y="1981200"/>
          <a:ext cx="3049337" cy="68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4" imgW="1117600" imgH="241300" progId="Equation.3">
                  <p:embed/>
                </p:oleObj>
              </mc:Choice>
              <mc:Fallback>
                <p:oleObj name="Equation" r:id="rId4" imgW="1117600" imgH="241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063" y="1981200"/>
                        <a:ext cx="3049337" cy="686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E5B6F">
                    <a:shade val="90000"/>
                  </a:srgbClr>
                </a:solidFill>
              </a:rPr>
              <a:t>XMM Workshop 5/22/2013</a:t>
            </a:r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609</Words>
  <Application>Microsoft Office PowerPoint</Application>
  <PresentationFormat>On-screen Show (4:3)</PresentationFormat>
  <Paragraphs>168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Equation</vt:lpstr>
      <vt:lpstr>Deep X-ray Observations of PSR J1119-6127:  Do High-B Pulsars Born with Massive Progenitors?</vt:lpstr>
      <vt:lpstr>Pulsar P−Ṗ Diagram</vt:lpstr>
      <vt:lpstr>Pulsar P−Ṗ Diagram</vt:lpstr>
      <vt:lpstr>High-B Radio Pulsars</vt:lpstr>
      <vt:lpstr>High-B Radio Pulsars</vt:lpstr>
      <vt:lpstr>PSR J11196127 / G292.20.5</vt:lpstr>
      <vt:lpstr>PSR J11196127 / G292.20.5</vt:lpstr>
      <vt:lpstr>Blackbody Temperature</vt:lpstr>
      <vt:lpstr>Blackbody Temperature</vt:lpstr>
      <vt:lpstr>Radio-X-ray Alignment</vt:lpstr>
      <vt:lpstr>Blackbody Temperature</vt:lpstr>
      <vt:lpstr>PSR J11196127 / G292.20.5</vt:lpstr>
      <vt:lpstr>PSR J11196127 / G292.20.5</vt:lpstr>
      <vt:lpstr>Progenitor</vt:lpstr>
      <vt:lpstr>Massive Progenitors</vt:lpstr>
      <vt:lpstr>Massive Progenitors</vt:lpstr>
      <vt:lpstr>Summary</vt:lpstr>
    </vt:vector>
  </TitlesOfParts>
  <Company>University of Sydney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X-ray Observations of PSR J1119-6127:  Do High-B Pulsars born with Massive Progenitors?</dc:title>
  <dc:creator>Stephen Ng</dc:creator>
  <cp:lastModifiedBy>Stephen Ng</cp:lastModifiedBy>
  <cp:revision>20</cp:revision>
  <dcterms:created xsi:type="dcterms:W3CDTF">2013-03-30T00:16:50Z</dcterms:created>
  <dcterms:modified xsi:type="dcterms:W3CDTF">2013-05-13T09:02:59Z</dcterms:modified>
</cp:coreProperties>
</file>