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32"/>
  </p:notesMasterIdLst>
  <p:handoutMasterIdLst>
    <p:handoutMasterId r:id="rId33"/>
  </p:handoutMasterIdLst>
  <p:sldIdLst>
    <p:sldId id="303" r:id="rId2"/>
    <p:sldId id="452" r:id="rId3"/>
    <p:sldId id="487" r:id="rId4"/>
    <p:sldId id="468" r:id="rId5"/>
    <p:sldId id="461" r:id="rId6"/>
    <p:sldId id="488" r:id="rId7"/>
    <p:sldId id="476" r:id="rId8"/>
    <p:sldId id="485" r:id="rId9"/>
    <p:sldId id="469" r:id="rId10"/>
    <p:sldId id="475" r:id="rId11"/>
    <p:sldId id="471" r:id="rId12"/>
    <p:sldId id="450" r:id="rId13"/>
    <p:sldId id="474" r:id="rId14"/>
    <p:sldId id="478" r:id="rId15"/>
    <p:sldId id="453" r:id="rId16"/>
    <p:sldId id="454" r:id="rId17"/>
    <p:sldId id="479" r:id="rId18"/>
    <p:sldId id="455" r:id="rId19"/>
    <p:sldId id="456" r:id="rId20"/>
    <p:sldId id="480" r:id="rId21"/>
    <p:sldId id="457" r:id="rId22"/>
    <p:sldId id="473" r:id="rId23"/>
    <p:sldId id="481" r:id="rId24"/>
    <p:sldId id="484" r:id="rId25"/>
    <p:sldId id="472" r:id="rId26"/>
    <p:sldId id="482" r:id="rId27"/>
    <p:sldId id="458" r:id="rId28"/>
    <p:sldId id="483" r:id="rId29"/>
    <p:sldId id="460" r:id="rId30"/>
    <p:sldId id="477" r:id="rId31"/>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mn-cs"/>
      </a:defRPr>
    </a:lvl1pPr>
    <a:lvl2pPr marL="457200" algn="l" rtl="0" fontAlgn="base">
      <a:spcBef>
        <a:spcPct val="0"/>
      </a:spcBef>
      <a:spcAft>
        <a:spcPct val="0"/>
      </a:spcAft>
      <a:defRPr sz="2000" kern="1200">
        <a:solidFill>
          <a:schemeClr val="tx1"/>
        </a:solidFill>
        <a:latin typeface="Arial" charset="0"/>
        <a:ea typeface="ＭＳ Ｐゴシック" charset="0"/>
        <a:cs typeface="+mn-cs"/>
      </a:defRPr>
    </a:lvl2pPr>
    <a:lvl3pPr marL="914400" algn="l" rtl="0" fontAlgn="base">
      <a:spcBef>
        <a:spcPct val="0"/>
      </a:spcBef>
      <a:spcAft>
        <a:spcPct val="0"/>
      </a:spcAft>
      <a:defRPr sz="2000" kern="1200">
        <a:solidFill>
          <a:schemeClr val="tx1"/>
        </a:solidFill>
        <a:latin typeface="Arial" charset="0"/>
        <a:ea typeface="ＭＳ Ｐゴシック" charset="0"/>
        <a:cs typeface="+mn-cs"/>
      </a:defRPr>
    </a:lvl3pPr>
    <a:lvl4pPr marL="1371600" algn="l" rtl="0" fontAlgn="base">
      <a:spcBef>
        <a:spcPct val="0"/>
      </a:spcBef>
      <a:spcAft>
        <a:spcPct val="0"/>
      </a:spcAft>
      <a:defRPr sz="2000" kern="1200">
        <a:solidFill>
          <a:schemeClr val="tx1"/>
        </a:solidFill>
        <a:latin typeface="Arial" charset="0"/>
        <a:ea typeface="ＭＳ Ｐゴシック" charset="0"/>
        <a:cs typeface="+mn-cs"/>
      </a:defRPr>
    </a:lvl4pPr>
    <a:lvl5pPr marL="1828800" algn="l" rtl="0" fontAlgn="base">
      <a:spcBef>
        <a:spcPct val="0"/>
      </a:spcBef>
      <a:spcAft>
        <a:spcPct val="0"/>
      </a:spcAft>
      <a:defRPr sz="2000" kern="1200">
        <a:solidFill>
          <a:schemeClr val="tx1"/>
        </a:solidFill>
        <a:latin typeface="Arial" charset="0"/>
        <a:ea typeface="ＭＳ Ｐゴシック" charset="0"/>
        <a:cs typeface="+mn-cs"/>
      </a:defRPr>
    </a:lvl5pPr>
    <a:lvl6pPr marL="2286000" algn="l" defTabSz="457200" rtl="0" eaLnBrk="1" latinLnBrk="0" hangingPunct="1">
      <a:defRPr sz="2000" kern="1200">
        <a:solidFill>
          <a:schemeClr val="tx1"/>
        </a:solidFill>
        <a:latin typeface="Arial" charset="0"/>
        <a:ea typeface="ＭＳ Ｐゴシック" charset="0"/>
        <a:cs typeface="+mn-cs"/>
      </a:defRPr>
    </a:lvl6pPr>
    <a:lvl7pPr marL="2743200" algn="l" defTabSz="457200" rtl="0" eaLnBrk="1" latinLnBrk="0" hangingPunct="1">
      <a:defRPr sz="2000" kern="1200">
        <a:solidFill>
          <a:schemeClr val="tx1"/>
        </a:solidFill>
        <a:latin typeface="Arial" charset="0"/>
        <a:ea typeface="ＭＳ Ｐゴシック" charset="0"/>
        <a:cs typeface="+mn-cs"/>
      </a:defRPr>
    </a:lvl7pPr>
    <a:lvl8pPr marL="3200400" algn="l" defTabSz="457200" rtl="0" eaLnBrk="1" latinLnBrk="0" hangingPunct="1">
      <a:defRPr sz="2000" kern="1200">
        <a:solidFill>
          <a:schemeClr val="tx1"/>
        </a:solidFill>
        <a:latin typeface="Arial" charset="0"/>
        <a:ea typeface="ＭＳ Ｐゴシック" charset="0"/>
        <a:cs typeface="+mn-cs"/>
      </a:defRPr>
    </a:lvl8pPr>
    <a:lvl9pPr marL="3657600" algn="l" defTabSz="457200" rtl="0" eaLnBrk="1" latinLnBrk="0" hangingPunct="1">
      <a:defRPr sz="2000"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useTimings="0">
    <p:present/>
    <p:sldAll/>
    <p:penClr>
      <a:prstClr val="red"/>
    </p:penClr>
  </p:showPr>
  <p:clrMru>
    <a:srgbClr val="0000FF"/>
    <a:srgbClr val="008000"/>
    <a:srgbClr val="003399"/>
    <a:srgbClr val="00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0638" autoAdjust="0"/>
    <p:restoredTop sz="91554" autoAdjust="0"/>
  </p:normalViewPr>
  <p:slideViewPr>
    <p:cSldViewPr>
      <p:cViewPr>
        <p:scale>
          <a:sx n="78" d="100"/>
          <a:sy n="78" d="100"/>
        </p:scale>
        <p:origin x="-111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5FCF643-CDE7-AF44-ADC4-EF99B9D43EEE}" type="datetimeFigureOut">
              <a:rPr lang="en-US" smtClean="0"/>
              <a:pPr/>
              <a:t>5/19/2013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23789BD-4D06-B444-885F-562AC0715794}" type="slidenum">
              <a:rPr lang="en-US" smtClean="0"/>
              <a:pPr/>
              <a:t>‹#›</a:t>
            </a:fld>
            <a:endParaRPr lang="en-US"/>
          </a:p>
        </p:txBody>
      </p:sp>
    </p:spTree>
    <p:extLst>
      <p:ext uri="{BB962C8B-B14F-4D97-AF65-F5344CB8AC3E}">
        <p14:creationId xmlns:p14="http://schemas.microsoft.com/office/powerpoint/2010/main" xmlns="" val="4091321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6026C796-BAF1-994A-85DC-A6ED50BF366F}" type="slidenum">
              <a:rPr lang="en-US"/>
              <a:pPr/>
              <a:t>‹#›</a:t>
            </a:fld>
            <a:endParaRPr lang="en-US"/>
          </a:p>
        </p:txBody>
      </p:sp>
    </p:spTree>
    <p:extLst>
      <p:ext uri="{BB962C8B-B14F-4D97-AF65-F5344CB8AC3E}">
        <p14:creationId xmlns:p14="http://schemas.microsoft.com/office/powerpoint/2010/main" xmlns="" val="42694207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026C796-BAF1-994A-85DC-A6ED50BF366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ko-KR" dirty="0" smtClean="0"/>
              <a:t>We are also</a:t>
            </a:r>
            <a:r>
              <a:rPr lang="en-US" altLang="ko-KR" baseline="0" dirty="0" smtClean="0"/>
              <a:t> interested in studying rotation-powered pulsar, and a unique pulsar-like white dwarf. For rotation powered-pulsars, we have the following two sources in the target list: Geminga and J1023+0038. Geminga is the brightest pulsar in the gamma-ray band and could be an archetype for X-ray </a:t>
            </a:r>
            <a:r>
              <a:rPr lang="en-US" altLang="ko-KR" baseline="0" dirty="0" err="1" smtClean="0"/>
              <a:t>faind</a:t>
            </a:r>
            <a:r>
              <a:rPr lang="en-US" altLang="ko-KR" baseline="0" dirty="0" smtClean="0"/>
              <a:t>/Gamma-ray bright pulsars. J1023+0038 is a unique MSP/LMXB transient object, and studying it in the hard band may reveal an interesting link between the two categories. Finally, we will also observe a special white dwarf. The white dwarf AE Aquarii is one of the fastest rotating white dwarfs, which has very large spin-down rate comparable to RPP’s. In 2008, Terada et al. reported a detection of non-thermal spectrum and a sharp pulsation in the hard band, suggesting a pulsar-like particle acceleration in the magnetosphere of the white dwarf. However, the hard band detection was not very significant (~1 sigma), so we want to measure the spectrum and pulse profile in the hard band accurately.</a:t>
            </a:r>
            <a:endParaRPr lang="ko-KR" altLang="en-US" dirty="0"/>
          </a:p>
        </p:txBody>
      </p:sp>
      <p:sp>
        <p:nvSpPr>
          <p:cNvPr id="4" name="Slide Number Placeholder 3"/>
          <p:cNvSpPr>
            <a:spLocks noGrp="1"/>
          </p:cNvSpPr>
          <p:nvPr>
            <p:ph type="sldNum" sz="quarter" idx="10"/>
          </p:nvPr>
        </p:nvSpPr>
        <p:spPr/>
        <p:txBody>
          <a:bodyPr/>
          <a:lstStyle/>
          <a:p>
            <a:fld id="{6026C796-BAF1-994A-85DC-A6ED50BF366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ko-KR" dirty="0" smtClean="0"/>
              <a:t>Now</a:t>
            </a:r>
            <a:r>
              <a:rPr lang="en-US" altLang="ko-KR" baseline="0" dirty="0" smtClean="0"/>
              <a:t> I am going to talk about NuSTAR observations and analysis results done until now. Some results are already published, but I like to say most of the results are yet preliminary. The first one I want to talk about is SGR J1745-29, the magnetar in the direction of Galactic center, discovered very recently – a few weeks ago.</a:t>
            </a:r>
            <a:endParaRPr lang="ko-KR" altLang="en-US" dirty="0"/>
          </a:p>
        </p:txBody>
      </p:sp>
      <p:sp>
        <p:nvSpPr>
          <p:cNvPr id="4" name="Slide Number Placeholder 3"/>
          <p:cNvSpPr>
            <a:spLocks noGrp="1"/>
          </p:cNvSpPr>
          <p:nvPr>
            <p:ph type="sldNum" sz="quarter" idx="10"/>
          </p:nvPr>
        </p:nvSpPr>
        <p:spPr/>
        <p:txBody>
          <a:bodyPr/>
          <a:lstStyle/>
          <a:p>
            <a:fld id="{6026C796-BAF1-994A-85DC-A6ED50BF366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ko-KR" dirty="0" smtClean="0"/>
              <a:t>After the Swift detection of an SGR-like burst, NuSTAR triggered</a:t>
            </a:r>
            <a:r>
              <a:rPr lang="en-US" altLang="ko-KR" baseline="0" dirty="0" smtClean="0"/>
              <a:t> </a:t>
            </a:r>
            <a:r>
              <a:rPr lang="en-US" altLang="ko-KR" baseline="0" dirty="0" err="1" smtClean="0"/>
              <a:t>ToO</a:t>
            </a:r>
            <a:r>
              <a:rPr lang="en-US" altLang="ko-KR" baseline="0" dirty="0" smtClean="0"/>
              <a:t> and discovered 3.76 s pulsations from the source. Here is NuSTAR image with Chandra and Swift XRT position circles. This is NuSTAR measured pulse profile. This source was a very “hot” issue at least because it is very close to the </a:t>
            </a:r>
            <a:r>
              <a:rPr lang="en-US" altLang="ko-KR" baseline="0" dirty="0" err="1" smtClean="0"/>
              <a:t>sgr</a:t>
            </a:r>
            <a:r>
              <a:rPr lang="en-US" altLang="ko-KR" baseline="0" dirty="0" smtClean="0"/>
              <a:t> A*. Anyway, the pulsation and SGR-like burst were enough for people to call this a magnetar. And here are more. </a:t>
            </a:r>
            <a:endParaRPr lang="ko-KR" altLang="en-US" dirty="0"/>
          </a:p>
        </p:txBody>
      </p:sp>
      <p:sp>
        <p:nvSpPr>
          <p:cNvPr id="4" name="Slide Number Placeholder 3"/>
          <p:cNvSpPr>
            <a:spLocks noGrp="1"/>
          </p:cNvSpPr>
          <p:nvPr>
            <p:ph type="sldNum" sz="quarter" idx="10"/>
          </p:nvPr>
        </p:nvSpPr>
        <p:spPr/>
        <p:txBody>
          <a:bodyPr/>
          <a:lstStyle/>
          <a:p>
            <a:fld id="{6026C796-BAF1-994A-85DC-A6ED50BF366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ko-KR" dirty="0" smtClean="0"/>
              <a:t>Using NuSTAR and Swift, we measured its</a:t>
            </a:r>
            <a:r>
              <a:rPr lang="en-US" altLang="ko-KR" baseline="0" dirty="0" smtClean="0"/>
              <a:t> spin-down rate and spectrum. Its X-ray luminosity far exceeds the spin-down power, so a true magnetar. However, its quiescent luminosity, which is not yet measured, is estimated to be smaller than the spin-down power. So we call it a transient magnetar. After firmly identifying the source, we are monitoring the source using the </a:t>
            </a:r>
            <a:r>
              <a:rPr lang="en-US" altLang="ko-KR" baseline="0" dirty="0" err="1" smtClean="0"/>
              <a:t>ToO</a:t>
            </a:r>
            <a:r>
              <a:rPr lang="en-US" altLang="ko-KR" baseline="0" dirty="0" smtClean="0"/>
              <a:t> program to study its spectral relaxation.</a:t>
            </a:r>
            <a:endParaRPr lang="ko-KR" altLang="en-US" dirty="0"/>
          </a:p>
        </p:txBody>
      </p:sp>
      <p:sp>
        <p:nvSpPr>
          <p:cNvPr id="4" name="Slide Number Placeholder 3"/>
          <p:cNvSpPr>
            <a:spLocks noGrp="1"/>
          </p:cNvSpPr>
          <p:nvPr>
            <p:ph type="sldNum" sz="quarter" idx="10"/>
          </p:nvPr>
        </p:nvSpPr>
        <p:spPr/>
        <p:txBody>
          <a:bodyPr/>
          <a:lstStyle/>
          <a:p>
            <a:fld id="{6026C796-BAF1-994A-85DC-A6ED50BF366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ko-KR" dirty="0" smtClean="0"/>
              <a:t>The next object I would</a:t>
            </a:r>
            <a:r>
              <a:rPr lang="en-US" altLang="ko-KR" baseline="0" dirty="0" smtClean="0"/>
              <a:t> like to talk about is the magnetar 1E 1841-045.</a:t>
            </a:r>
            <a:endParaRPr lang="ko-KR" altLang="en-US" dirty="0"/>
          </a:p>
        </p:txBody>
      </p:sp>
      <p:sp>
        <p:nvSpPr>
          <p:cNvPr id="4" name="Slide Number Placeholder 3"/>
          <p:cNvSpPr>
            <a:spLocks noGrp="1"/>
          </p:cNvSpPr>
          <p:nvPr>
            <p:ph type="sldNum" sz="quarter" idx="10"/>
          </p:nvPr>
        </p:nvSpPr>
        <p:spPr/>
        <p:txBody>
          <a:bodyPr/>
          <a:lstStyle/>
          <a:p>
            <a:fld id="{6026C796-BAF1-994A-85DC-A6ED50BF366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ko-KR" dirty="0" smtClean="0"/>
              <a:t>1E</a:t>
            </a:r>
            <a:r>
              <a:rPr lang="en-US" altLang="ko-KR" baseline="0" dirty="0" smtClean="0"/>
              <a:t> 1841-045 is a magnetar in the </a:t>
            </a:r>
            <a:r>
              <a:rPr lang="en-US" altLang="ko-KR" baseline="0" dirty="0" err="1" smtClean="0"/>
              <a:t>Kes</a:t>
            </a:r>
            <a:r>
              <a:rPr lang="en-US" altLang="ko-KR" baseline="0" dirty="0" smtClean="0"/>
              <a:t> 73 supernova remnant. Its soft band spectrum was well measured with XMM-Newton. Here this is the soft band </a:t>
            </a:r>
            <a:r>
              <a:rPr lang="en-US" altLang="ko-KR" baseline="0" dirty="0" err="1" smtClean="0"/>
              <a:t>sepctrum</a:t>
            </a:r>
            <a:r>
              <a:rPr lang="en-US" altLang="ko-KR" baseline="0" dirty="0" smtClean="0"/>
              <a:t> of the source, which is </a:t>
            </a:r>
            <a:r>
              <a:rPr lang="en-US" altLang="ko-KR" baseline="0" dirty="0" err="1" smtClean="0"/>
              <a:t>modelled</a:t>
            </a:r>
            <a:r>
              <a:rPr lang="en-US" altLang="ko-KR" baseline="0" dirty="0" smtClean="0"/>
              <a:t> with a blackbody having kT~0.45 keV and a power law with Gamma~2. This is one of the first sources that </a:t>
            </a:r>
            <a:r>
              <a:rPr lang="en-US" altLang="ko-KR" baseline="0" dirty="0" err="1" smtClean="0"/>
              <a:t>Kuiper</a:t>
            </a:r>
            <a:r>
              <a:rPr lang="en-US" altLang="ko-KR" baseline="0" dirty="0" smtClean="0"/>
              <a:t> et al. reported the surprising hard spectral component here. And of course, this is one of the brightest magnetar in the hard band, so suitable for spectral modeling study. </a:t>
            </a:r>
            <a:endParaRPr lang="ko-KR" altLang="en-US" dirty="0"/>
          </a:p>
        </p:txBody>
      </p:sp>
      <p:sp>
        <p:nvSpPr>
          <p:cNvPr id="4" name="Slide Number Placeholder 3"/>
          <p:cNvSpPr>
            <a:spLocks noGrp="1"/>
          </p:cNvSpPr>
          <p:nvPr>
            <p:ph type="sldNum" sz="quarter" idx="10"/>
          </p:nvPr>
        </p:nvSpPr>
        <p:spPr/>
        <p:txBody>
          <a:bodyPr/>
          <a:lstStyle/>
          <a:p>
            <a:fld id="{6026C796-BAF1-994A-85DC-A6ED50BF366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ko-KR" dirty="0" smtClean="0"/>
              <a:t>We measured</a:t>
            </a:r>
            <a:r>
              <a:rPr lang="en-US" altLang="ko-KR" baseline="0" dirty="0" smtClean="0"/>
              <a:t> its spectrum, and first used a phenomenological model – blackbody plus broken power law. Our results agree well with those reported by </a:t>
            </a:r>
            <a:r>
              <a:rPr lang="en-US" altLang="ko-KR" baseline="0" dirty="0" err="1" smtClean="0"/>
              <a:t>Kuiper</a:t>
            </a:r>
            <a:r>
              <a:rPr lang="en-US" altLang="ko-KR" baseline="0" dirty="0" smtClean="0"/>
              <a:t> et al. in 2006. We also used the electron-positron outflow model, developed by </a:t>
            </a:r>
            <a:r>
              <a:rPr lang="en-US" altLang="ko-KR" baseline="0" dirty="0" err="1" smtClean="0"/>
              <a:t>Beloborodov</a:t>
            </a:r>
            <a:r>
              <a:rPr lang="en-US" altLang="ko-KR" baseline="0" dirty="0" smtClean="0"/>
              <a:t> and applied to this source by </a:t>
            </a:r>
            <a:r>
              <a:rPr lang="en-US" altLang="ko-KR" baseline="0" dirty="0" err="1" smtClean="0"/>
              <a:t>Romain</a:t>
            </a:r>
            <a:r>
              <a:rPr lang="en-US" altLang="ko-KR" baseline="0" dirty="0" smtClean="0"/>
              <a:t> </a:t>
            </a:r>
            <a:r>
              <a:rPr lang="en-US" altLang="ko-KR" baseline="0" dirty="0" err="1" smtClean="0"/>
              <a:t>Hascoet</a:t>
            </a:r>
            <a:r>
              <a:rPr lang="en-US" altLang="ko-KR" baseline="0" dirty="0" smtClean="0"/>
              <a:t>, and obtained the following parameters for the hard X-ray emission geometry. The model will be presented in details by </a:t>
            </a:r>
            <a:r>
              <a:rPr lang="en-US" altLang="ko-KR" baseline="0" dirty="0" err="1" smtClean="0"/>
              <a:t>Romain</a:t>
            </a:r>
            <a:r>
              <a:rPr lang="en-US" altLang="ko-KR" baseline="0" dirty="0" smtClean="0"/>
              <a:t> </a:t>
            </a:r>
            <a:r>
              <a:rPr lang="en-US" altLang="ko-KR" baseline="0" dirty="0" err="1" smtClean="0"/>
              <a:t>Hascoet</a:t>
            </a:r>
            <a:r>
              <a:rPr lang="en-US" altLang="ko-KR" baseline="0" dirty="0" smtClean="0"/>
              <a:t> on Thursday. The solutions we obtained are not unique unfortunately; we found two possible solutions. However, the parameters are relatively well constrained and physically acceptable.</a:t>
            </a:r>
            <a:endParaRPr lang="ko-KR" altLang="en-US" dirty="0"/>
          </a:p>
        </p:txBody>
      </p:sp>
      <p:sp>
        <p:nvSpPr>
          <p:cNvPr id="4" name="Slide Number Placeholder 3"/>
          <p:cNvSpPr>
            <a:spLocks noGrp="1"/>
          </p:cNvSpPr>
          <p:nvPr>
            <p:ph type="sldNum" sz="quarter" idx="10"/>
          </p:nvPr>
        </p:nvSpPr>
        <p:spPr/>
        <p:txBody>
          <a:bodyPr/>
          <a:lstStyle/>
          <a:p>
            <a:fld id="{6026C796-BAF1-994A-85DC-A6ED50BF366F}"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ko-KR" dirty="0" smtClean="0"/>
              <a:t>We also finished observing 1E 2259+586. It</a:t>
            </a:r>
            <a:r>
              <a:rPr lang="en-US" altLang="ko-KR" baseline="0" dirty="0" smtClean="0"/>
              <a:t> is a low field magnetar, having lower magnetic field strength than some high-B RPPs.</a:t>
            </a:r>
            <a:endParaRPr lang="ko-KR" altLang="en-US" dirty="0"/>
          </a:p>
        </p:txBody>
      </p:sp>
      <p:sp>
        <p:nvSpPr>
          <p:cNvPr id="4" name="Slide Number Placeholder 3"/>
          <p:cNvSpPr>
            <a:spLocks noGrp="1"/>
          </p:cNvSpPr>
          <p:nvPr>
            <p:ph type="sldNum" sz="quarter" idx="10"/>
          </p:nvPr>
        </p:nvSpPr>
        <p:spPr/>
        <p:txBody>
          <a:bodyPr/>
          <a:lstStyle/>
          <a:p>
            <a:fld id="{6026C796-BAF1-994A-85DC-A6ED50BF366F}"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ko-KR" dirty="0" smtClean="0"/>
              <a:t>Soft band spectrum of the source is well described with a blackbody plus</a:t>
            </a:r>
            <a:r>
              <a:rPr lang="en-US" altLang="ko-KR" baseline="0" dirty="0" smtClean="0"/>
              <a:t> power law, having </a:t>
            </a:r>
            <a:r>
              <a:rPr lang="en-US" altLang="ko-KR" baseline="0" dirty="0" err="1" smtClean="0"/>
              <a:t>kT</a:t>
            </a:r>
            <a:r>
              <a:rPr lang="en-US" altLang="ko-KR" baseline="0" dirty="0" smtClean="0"/>
              <a:t> 0.4 keV and gamma 3.7. In the hard band, this source was only marginally detected. NuSTAR can help to measure the hard band spectrum and compare it with other magnetars’.</a:t>
            </a:r>
            <a:endParaRPr lang="ko-KR" altLang="en-US" dirty="0"/>
          </a:p>
        </p:txBody>
      </p:sp>
      <p:sp>
        <p:nvSpPr>
          <p:cNvPr id="4" name="Slide Number Placeholder 3"/>
          <p:cNvSpPr>
            <a:spLocks noGrp="1"/>
          </p:cNvSpPr>
          <p:nvPr>
            <p:ph type="sldNum" sz="quarter" idx="10"/>
          </p:nvPr>
        </p:nvSpPr>
        <p:spPr/>
        <p:txBody>
          <a:bodyPr/>
          <a:lstStyle/>
          <a:p>
            <a:fld id="{6026C796-BAF1-994A-85DC-A6ED50BF366F}"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ko-KR" dirty="0" smtClean="0"/>
              <a:t>We just finished observing this source a few days ago. So</a:t>
            </a:r>
            <a:r>
              <a:rPr lang="en-US" altLang="ko-KR" baseline="0" dirty="0" smtClean="0"/>
              <a:t> I am presenting the initial 30-ks results only. The source was well detected, and its spectrum measured with the 30-ks observation is consistent with its soft band spectrum. We may find something very interesting with full 170-ks data.</a:t>
            </a:r>
            <a:endParaRPr lang="ko-KR" altLang="en-US" dirty="0"/>
          </a:p>
        </p:txBody>
      </p:sp>
      <p:sp>
        <p:nvSpPr>
          <p:cNvPr id="4" name="Slide Number Placeholder 3"/>
          <p:cNvSpPr>
            <a:spLocks noGrp="1"/>
          </p:cNvSpPr>
          <p:nvPr>
            <p:ph type="sldNum" sz="quarter" idx="10"/>
          </p:nvPr>
        </p:nvSpPr>
        <p:spPr/>
        <p:txBody>
          <a:bodyPr/>
          <a:lstStyle/>
          <a:p>
            <a:fld id="{6026C796-BAF1-994A-85DC-A6ED50BF366F}"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3738"/>
            <a:ext cx="4572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236"/>
            <a:ext cx="5486082" cy="276999"/>
          </a:xfrm>
        </p:spPr>
        <p:txBody>
          <a:bodyPr>
            <a:spAutoFit/>
          </a:bodyPr>
          <a:lstStyle/>
          <a:p>
            <a:r>
              <a:rPr lang="en-CA" altLang="ko-KR" dirty="0" smtClean="0"/>
              <a:t>Let me first introduce NuSTAR to you. NuSTAR is the first focusing telescope operating in the 3—79 keV band. It was launched in 2012</a:t>
            </a:r>
            <a:r>
              <a:rPr lang="en-CA" altLang="ko-KR" baseline="0" dirty="0" smtClean="0"/>
              <a:t> June. It is composed of two focusing hard X-ray optics and two detectors in the focal plane. The focal length is approximately 10 m. NuSTAR’s effective area is a little smaller than that of XMM </a:t>
            </a:r>
            <a:r>
              <a:rPr lang="en-CA" altLang="ko-KR" baseline="0" dirty="0" err="1" smtClean="0"/>
              <a:t>Netwon</a:t>
            </a:r>
            <a:r>
              <a:rPr lang="en-CA" altLang="ko-KR" baseline="0" dirty="0" smtClean="0"/>
              <a:t> PN detector  below 6 keV, but larger above. NuSTAR is the most sensitive telescope in the 10—79 keV band, having two orders of magnitude better sensitivity that other current hard band telescopes.</a:t>
            </a:r>
            <a:endParaRPr lang="en-CA" altLang="ko-K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ko-KR" dirty="0" smtClean="0"/>
              <a:t>The next</a:t>
            </a:r>
            <a:r>
              <a:rPr lang="en-US" altLang="ko-KR" baseline="0" dirty="0" smtClean="0"/>
              <a:t> object is Geminga, a gamma-ray bright rotation-powered pulsar.</a:t>
            </a:r>
            <a:endParaRPr lang="ko-KR" altLang="en-US" dirty="0"/>
          </a:p>
        </p:txBody>
      </p:sp>
      <p:sp>
        <p:nvSpPr>
          <p:cNvPr id="4" name="Slide Number Placeholder 3"/>
          <p:cNvSpPr>
            <a:spLocks noGrp="1"/>
          </p:cNvSpPr>
          <p:nvPr>
            <p:ph type="sldNum" sz="quarter" idx="10"/>
          </p:nvPr>
        </p:nvSpPr>
        <p:spPr/>
        <p:txBody>
          <a:bodyPr/>
          <a:lstStyle/>
          <a:p>
            <a:fld id="{6026C796-BAF1-994A-85DC-A6ED50BF366F}"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ko-KR" dirty="0" smtClean="0"/>
              <a:t>Geminga is a radio-quiet gamma-ray pulsar. The soft-band</a:t>
            </a:r>
            <a:r>
              <a:rPr lang="en-US" altLang="ko-KR" baseline="0" dirty="0" smtClean="0"/>
              <a:t> </a:t>
            </a:r>
            <a:r>
              <a:rPr lang="en-US" altLang="ko-KR" dirty="0" smtClean="0"/>
              <a:t>X-ray</a:t>
            </a:r>
            <a:r>
              <a:rPr lang="en-US" altLang="ko-KR" baseline="0" dirty="0" smtClean="0"/>
              <a:t> spectrum was well measured using XMM-Newton. However, the soft X-ray spectrum </a:t>
            </a:r>
            <a:r>
              <a:rPr lang="en-US" altLang="ko-KR" baseline="0" dirty="0" err="1" smtClean="0"/>
              <a:t>modelled</a:t>
            </a:r>
            <a:r>
              <a:rPr lang="en-US" altLang="ko-KR" baseline="0" dirty="0" smtClean="0"/>
              <a:t> with a blackbody plus power law does not seem to connect to gamma-ray or optical bands. This means that there may be a break in the hard X-ray band. So we wanted to measure the hard X-ray band spectrum.</a:t>
            </a:r>
            <a:endParaRPr lang="ko-KR" altLang="en-US" dirty="0"/>
          </a:p>
        </p:txBody>
      </p:sp>
      <p:sp>
        <p:nvSpPr>
          <p:cNvPr id="4" name="Slide Number Placeholder 3"/>
          <p:cNvSpPr>
            <a:spLocks noGrp="1"/>
          </p:cNvSpPr>
          <p:nvPr>
            <p:ph type="sldNum" sz="quarter" idx="10"/>
          </p:nvPr>
        </p:nvSpPr>
        <p:spPr/>
        <p:txBody>
          <a:bodyPr/>
          <a:lstStyle/>
          <a:p>
            <a:fld id="{6026C796-BAF1-994A-85DC-A6ED50BF366F}"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ko-KR" dirty="0" smtClean="0"/>
              <a:t>Firstly, we detected the 237</a:t>
            </a:r>
            <a:r>
              <a:rPr lang="en-US" altLang="ko-KR" baseline="0" dirty="0" smtClean="0"/>
              <a:t> ms pulsations from the source. Combining soft- and hard-band spectra tells us that there may be spectral break at ~4 keV, and the hard spectrum can be connected to the gamma-ray. However, we could not collect enough events in the hard band. Therefore, uncertainty is relatively large, and the hard-band spectrum is strongly affected by the soft-band model. So we are trying to use several soft-band models to see how the results changes.</a:t>
            </a:r>
            <a:endParaRPr lang="ko-KR" altLang="en-US" dirty="0"/>
          </a:p>
        </p:txBody>
      </p:sp>
      <p:sp>
        <p:nvSpPr>
          <p:cNvPr id="4" name="Slide Number Placeholder 3"/>
          <p:cNvSpPr>
            <a:spLocks noGrp="1"/>
          </p:cNvSpPr>
          <p:nvPr>
            <p:ph type="sldNum" sz="quarter" idx="10"/>
          </p:nvPr>
        </p:nvSpPr>
        <p:spPr/>
        <p:txBody>
          <a:bodyPr/>
          <a:lstStyle/>
          <a:p>
            <a:fld id="{6026C796-BAF1-994A-85DC-A6ED50BF366F}"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ko-KR" dirty="0" smtClean="0"/>
              <a:t>The</a:t>
            </a:r>
            <a:r>
              <a:rPr lang="en-US" altLang="ko-KR" baseline="0" dirty="0" smtClean="0"/>
              <a:t> next one is the pulsar-like white dwarf, AE Aquarii.</a:t>
            </a:r>
            <a:endParaRPr lang="ko-KR" altLang="en-US" dirty="0"/>
          </a:p>
        </p:txBody>
      </p:sp>
      <p:sp>
        <p:nvSpPr>
          <p:cNvPr id="4" name="Slide Number Placeholder 3"/>
          <p:cNvSpPr>
            <a:spLocks noGrp="1"/>
          </p:cNvSpPr>
          <p:nvPr>
            <p:ph type="sldNum" sz="quarter" idx="10"/>
          </p:nvPr>
        </p:nvSpPr>
        <p:spPr/>
        <p:txBody>
          <a:bodyPr/>
          <a:lstStyle/>
          <a:p>
            <a:fld id="{6026C796-BAF1-994A-85DC-A6ED50BF366F}"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ko-KR" dirty="0" smtClean="0"/>
              <a:t>AE</a:t>
            </a:r>
            <a:r>
              <a:rPr lang="en-US" altLang="ko-KR" baseline="0" dirty="0" smtClean="0"/>
              <a:t> Aquarii is a magnetic CV belonging to Intermediate polar. It is one of the fastest rotating white dwarfs, and has very large spin-down power. It has many interesting characteristics. However, its spectrum and spiky pulsations in the hard band is most interesting. In 2008, Terada et al. reported that they detected a non-thermal spectral component and very spiky pulsations in the hard X-ray band above 10 keV, which have not been seen in other CVs. They then suggested that the hard X-ray emission is from the synchrotron process of accelerated particles in the white dwarf’s magnetosphere. Since their detection in the hard band is not very significant as you can see in the spectrum and the pulse profile, we used NuSTAR to first confirm the detection.</a:t>
            </a:r>
            <a:endParaRPr lang="ko-KR" altLang="en-US" dirty="0"/>
          </a:p>
        </p:txBody>
      </p:sp>
      <p:sp>
        <p:nvSpPr>
          <p:cNvPr id="4" name="Slide Number Placeholder 3"/>
          <p:cNvSpPr>
            <a:spLocks noGrp="1"/>
          </p:cNvSpPr>
          <p:nvPr>
            <p:ph type="sldNum" sz="quarter" idx="10"/>
          </p:nvPr>
        </p:nvSpPr>
        <p:spPr/>
        <p:txBody>
          <a:bodyPr/>
          <a:lstStyle/>
          <a:p>
            <a:fld id="{6026C796-BAF1-994A-85DC-A6ED50BF366F}"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ko-KR" dirty="0" smtClean="0"/>
              <a:t>We observed the source for 125</a:t>
            </a:r>
            <a:r>
              <a:rPr lang="en-US" altLang="ko-KR" baseline="0" dirty="0" smtClean="0"/>
              <a:t> </a:t>
            </a:r>
            <a:r>
              <a:rPr lang="en-US" altLang="ko-KR" baseline="0" dirty="0" err="1" smtClean="0"/>
              <a:t>ks</a:t>
            </a:r>
            <a:r>
              <a:rPr lang="en-US" altLang="ko-KR" baseline="0" dirty="0" smtClean="0"/>
              <a:t> using NuSTAR. Here is the spectrum we measured. We tried to fit the spectrum with a two temperature thermal plasma model or a thermal </a:t>
            </a:r>
            <a:r>
              <a:rPr lang="en-US" altLang="ko-KR" baseline="0" dirty="0" err="1" smtClean="0"/>
              <a:t>plasam</a:t>
            </a:r>
            <a:r>
              <a:rPr lang="en-US" altLang="ko-KR" baseline="0" dirty="0" smtClean="0"/>
              <a:t> plus power-law model as in Terada et al. Unfortunately, we could not rule out any of them. However, we found that the two temperature plasma model is preferred. So we do not confirm the non-thermal spectrum. Furthermore, we do not see the spiky pulsation in the pulse profile. The pulse profile is sinusoidal, similar to that in the soft band.</a:t>
            </a:r>
          </a:p>
          <a:p>
            <a:r>
              <a:rPr lang="en-US" altLang="ko-KR" baseline="0" dirty="0" smtClean="0"/>
              <a:t>This source is still an interesting source because the highest temperature we measure is very low compared other Intermediate </a:t>
            </a:r>
            <a:r>
              <a:rPr lang="en-US" altLang="ko-KR" baseline="0" dirty="0" err="1" smtClean="0"/>
              <a:t>polars</a:t>
            </a:r>
            <a:r>
              <a:rPr lang="en-US" altLang="ko-KR" baseline="0" dirty="0" smtClean="0"/>
              <a:t>. So usual white dwarf accretion models do not work, and we are trying to use a different model to find its mass and radius, which will be compared to an independent spectral measurements.</a:t>
            </a:r>
            <a:endParaRPr lang="ko-KR" altLang="en-US" dirty="0"/>
          </a:p>
        </p:txBody>
      </p:sp>
      <p:sp>
        <p:nvSpPr>
          <p:cNvPr id="4" name="Slide Number Placeholder 3"/>
          <p:cNvSpPr>
            <a:spLocks noGrp="1"/>
          </p:cNvSpPr>
          <p:nvPr>
            <p:ph type="sldNum" sz="quarter" idx="10"/>
          </p:nvPr>
        </p:nvSpPr>
        <p:spPr/>
        <p:txBody>
          <a:bodyPr/>
          <a:lstStyle/>
          <a:p>
            <a:fld id="{6026C796-BAF1-994A-85DC-A6ED50BF366F}"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ko-KR" dirty="0" smtClean="0"/>
              <a:t>Now I am going to talk about objects that we will</a:t>
            </a:r>
            <a:r>
              <a:rPr lang="en-US" altLang="ko-KR" baseline="0" dirty="0" smtClean="0"/>
              <a:t> observe probably soon, a rotation-powered pulsar J1023-0038 and a magnetar 1E 1048-5937.</a:t>
            </a:r>
            <a:endParaRPr lang="ko-KR" altLang="en-US" dirty="0"/>
          </a:p>
        </p:txBody>
      </p:sp>
      <p:sp>
        <p:nvSpPr>
          <p:cNvPr id="4" name="Slide Number Placeholder 3"/>
          <p:cNvSpPr>
            <a:spLocks noGrp="1"/>
          </p:cNvSpPr>
          <p:nvPr>
            <p:ph type="sldNum" sz="quarter" idx="10"/>
          </p:nvPr>
        </p:nvSpPr>
        <p:spPr/>
        <p:txBody>
          <a:bodyPr/>
          <a:lstStyle/>
          <a:p>
            <a:fld id="{6026C796-BAF1-994A-85DC-A6ED50BF366F}"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ko-KR" dirty="0" smtClean="0"/>
              <a:t>J1023-0038 is a</a:t>
            </a:r>
            <a:r>
              <a:rPr lang="en-US" altLang="ko-KR" baseline="0" dirty="0" smtClean="0"/>
              <a:t> unique LMXB/RPP transient. It used to be an LMXB but in 2010, it was observed in the radio band, behaving like a rotation- powered pulsar. Its soft-band spectrum was well measured with XMM-Newton and we well use NuSTAR to see its behavior in the hard band. </a:t>
            </a:r>
            <a:endParaRPr lang="ko-KR" altLang="en-US" dirty="0"/>
          </a:p>
        </p:txBody>
      </p:sp>
      <p:sp>
        <p:nvSpPr>
          <p:cNvPr id="4" name="Slide Number Placeholder 3"/>
          <p:cNvSpPr>
            <a:spLocks noGrp="1"/>
          </p:cNvSpPr>
          <p:nvPr>
            <p:ph type="sldNum" sz="quarter" idx="10"/>
          </p:nvPr>
        </p:nvSpPr>
        <p:spPr/>
        <p:txBody>
          <a:bodyPr/>
          <a:lstStyle/>
          <a:p>
            <a:fld id="{6026C796-BAF1-994A-85DC-A6ED50BF366F}"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ko-KR" dirty="0" smtClean="0"/>
              <a:t>1E</a:t>
            </a:r>
            <a:r>
              <a:rPr lang="en-US" altLang="ko-KR" baseline="0" dirty="0" smtClean="0"/>
              <a:t> 1048 is the magnetar whose outburst in 2002 helped to unify the AXPs and SGRs. However, this source was not detected in the hard band. If  the correlation reported by </a:t>
            </a:r>
            <a:r>
              <a:rPr lang="en-US" altLang="ko-KR" baseline="0" dirty="0" err="1" smtClean="0"/>
              <a:t>Kaspi</a:t>
            </a:r>
            <a:r>
              <a:rPr lang="en-US" altLang="ko-KR" baseline="0" dirty="0" smtClean="0"/>
              <a:t> &amp; </a:t>
            </a:r>
            <a:r>
              <a:rPr lang="en-US" altLang="ko-KR" baseline="0" dirty="0" err="1" smtClean="0"/>
              <a:t>Boydstun</a:t>
            </a:r>
            <a:r>
              <a:rPr lang="en-US" altLang="ko-KR" baseline="0" dirty="0" smtClean="0"/>
              <a:t> 2010 is right, we expect its hard photon index to be ~1.5. In such case, the hard-band spectrum of the source can be measured with a 400-ks observation, and the putative correlation can be tested.</a:t>
            </a:r>
            <a:endParaRPr lang="ko-KR" altLang="en-US" dirty="0"/>
          </a:p>
        </p:txBody>
      </p:sp>
      <p:sp>
        <p:nvSpPr>
          <p:cNvPr id="4" name="Slide Number Placeholder 3"/>
          <p:cNvSpPr>
            <a:spLocks noGrp="1"/>
          </p:cNvSpPr>
          <p:nvPr>
            <p:ph type="sldNum" sz="quarter" idx="10"/>
          </p:nvPr>
        </p:nvSpPr>
        <p:spPr/>
        <p:txBody>
          <a:bodyPr/>
          <a:lstStyle/>
          <a:p>
            <a:fld id="{6026C796-BAF1-994A-85DC-A6ED50BF366F}"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3738"/>
            <a:ext cx="4572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236"/>
            <a:ext cx="5486082" cy="276999"/>
          </a:xfrm>
        </p:spPr>
        <p:txBody>
          <a:bodyPr>
            <a:spAutoFit/>
          </a:bodyPr>
          <a:lstStyle/>
          <a:p>
            <a:endParaRPr lang="en-CA" altLang="ko-K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3738"/>
            <a:ext cx="4572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236"/>
            <a:ext cx="5486082" cy="276999"/>
          </a:xfrm>
        </p:spPr>
        <p:txBody>
          <a:bodyPr>
            <a:spAutoFit/>
          </a:bodyPr>
          <a:lstStyle/>
          <a:p>
            <a:r>
              <a:rPr lang="en-CA" altLang="ko-KR" dirty="0" smtClean="0"/>
              <a:t>Here are NuSTAR’s performance parameters. It’s Field of View about</a:t>
            </a:r>
            <a:r>
              <a:rPr lang="en-CA" altLang="ko-KR" baseline="0" dirty="0" smtClean="0"/>
              <a:t> 10’ at 10 keV, and a little smaller at higher energies. The angular resolution is 58’’ HPD, and 18’’ FWHM. The timing resolution is 2 micro seconds, but accuracy is a little worse because of clock drift. Spectral resolution is 0.4 keV at 6 keV, and </a:t>
            </a:r>
            <a:r>
              <a:rPr lang="en-CA" altLang="ko-KR" baseline="0" dirty="0" err="1" smtClean="0"/>
              <a:t>ToO</a:t>
            </a:r>
            <a:r>
              <a:rPr lang="en-CA" altLang="ko-KR" baseline="0" dirty="0" smtClean="0"/>
              <a:t> response time is typically 6—8 hours.</a:t>
            </a:r>
            <a:endParaRPr lang="en-CA" altLang="ko-K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3738"/>
            <a:ext cx="4572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236"/>
            <a:ext cx="5486082" cy="276999"/>
          </a:xfrm>
        </p:spPr>
        <p:txBody>
          <a:bodyPr>
            <a:spAutoFit/>
          </a:bodyPr>
          <a:lstStyle/>
          <a:p>
            <a:r>
              <a:rPr lang="en-CA" altLang="ko-KR" dirty="0" smtClean="0"/>
              <a:t>NuSTAR has many science</a:t>
            </a:r>
            <a:r>
              <a:rPr lang="en-CA" altLang="ko-KR" baseline="0" dirty="0" smtClean="0"/>
              <a:t> goals as shown here, including four major goals; Locating massive black holes in the universe, Galactic center survey, understanding relativistic jets in </a:t>
            </a:r>
            <a:r>
              <a:rPr lang="en-CA" altLang="ko-KR" baseline="0" dirty="0" err="1" smtClean="0"/>
              <a:t>supermassive</a:t>
            </a:r>
            <a:r>
              <a:rPr lang="en-CA" altLang="ko-KR" baseline="0" dirty="0" smtClean="0"/>
              <a:t> black holes, and understanding explosion mechanism and </a:t>
            </a:r>
            <a:r>
              <a:rPr lang="en-CA" altLang="ko-KR" baseline="0" dirty="0" err="1" smtClean="0"/>
              <a:t>nucleosynthesis</a:t>
            </a:r>
            <a:r>
              <a:rPr lang="en-CA" altLang="ko-KR" baseline="0" dirty="0" smtClean="0"/>
              <a:t> in the supernovae.</a:t>
            </a:r>
          </a:p>
          <a:p>
            <a:r>
              <a:rPr lang="en-CA" altLang="ko-KR" baseline="0" dirty="0" smtClean="0"/>
              <a:t>Here I am going to focus on the Magnetars and rotation-powered pulsars with NuSTAR, chaired by Vicky </a:t>
            </a:r>
            <a:r>
              <a:rPr lang="en-CA" altLang="ko-KR" baseline="0" dirty="0" err="1" smtClean="0"/>
              <a:t>Kaspi</a:t>
            </a:r>
            <a:r>
              <a:rPr lang="en-CA" altLang="ko-KR" baseline="0" dirty="0" smtClean="0"/>
              <a:t>.</a:t>
            </a:r>
            <a:endParaRPr lang="en-CA" altLang="ko-K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3738"/>
            <a:ext cx="4572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236"/>
            <a:ext cx="5486082" cy="276999"/>
          </a:xfrm>
        </p:spPr>
        <p:txBody>
          <a:bodyPr>
            <a:spAutoFit/>
          </a:bodyPr>
          <a:lstStyle/>
          <a:p>
            <a:r>
              <a:rPr lang="en-CA" altLang="ko-KR" dirty="0" smtClean="0"/>
              <a:t>Here is</a:t>
            </a:r>
            <a:r>
              <a:rPr lang="en-CA" altLang="ko-KR" baseline="0" dirty="0" smtClean="0"/>
              <a:t> the list of magnetars and rotation-powered pulsars which NuSTAR observed, is observing, or plan to observe. Among seven priority A targets, four were observed (red), one is being observed, and two will be observed soon. 3 magnetars, one rotation-powered pulsar, and one pulsar-like white dwarf were observed. The </a:t>
            </a:r>
            <a:r>
              <a:rPr lang="en-CA" altLang="ko-KR" baseline="0" dirty="0" err="1" smtClean="0"/>
              <a:t>ToO</a:t>
            </a:r>
            <a:r>
              <a:rPr lang="en-CA" altLang="ko-KR" baseline="0" dirty="0" smtClean="0"/>
              <a:t> is being done on the new Galactic center magnetar, SGR J1745-29.</a:t>
            </a:r>
          </a:p>
          <a:p>
            <a:r>
              <a:rPr lang="en-CA" altLang="ko-KR" baseline="0" dirty="0" smtClean="0"/>
              <a:t>The list as you see here are heavily weighted towards magnetars.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ko-KR" dirty="0" smtClean="0"/>
              <a:t>Now</a:t>
            </a:r>
            <a:r>
              <a:rPr lang="en-US" altLang="ko-KR" baseline="0" dirty="0" smtClean="0"/>
              <a:t> I am going to talk about NuSTAR observations and analysis results done until now. Some results are already published, but I like to say most of the results are yet preliminary. The first one I want to talk about is SGR J1745-29, the magnetar in the direction of Galactic center, discovered very recently – a few weeks ago.</a:t>
            </a:r>
            <a:endParaRPr lang="ko-KR" altLang="en-US" dirty="0"/>
          </a:p>
        </p:txBody>
      </p:sp>
      <p:sp>
        <p:nvSpPr>
          <p:cNvPr id="4" name="Slide Number Placeholder 3"/>
          <p:cNvSpPr>
            <a:spLocks noGrp="1"/>
          </p:cNvSpPr>
          <p:nvPr>
            <p:ph type="sldNum" sz="quarter" idx="10"/>
          </p:nvPr>
        </p:nvSpPr>
        <p:spPr/>
        <p:txBody>
          <a:bodyPr/>
          <a:lstStyle/>
          <a:p>
            <a:fld id="{6026C796-BAF1-994A-85DC-A6ED50BF366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ko-KR" dirty="0" smtClean="0"/>
              <a:t>Now I</a:t>
            </a:r>
            <a:r>
              <a:rPr lang="en-US" altLang="ko-KR" baseline="0" dirty="0" smtClean="0"/>
              <a:t> am going to talk about what NuSTAR’s Magnetar/Rotation-powered pulsar working group wants to learn. Quiescent magnetars used to be thought as soft sources, emitting blackbody radiation modified by the atmosphere and the magnetosphere. In 2006, </a:t>
            </a:r>
            <a:r>
              <a:rPr lang="en-US" altLang="ko-KR" baseline="0" dirty="0" err="1" smtClean="0"/>
              <a:t>Kuiper</a:t>
            </a:r>
            <a:r>
              <a:rPr lang="en-US" altLang="ko-KR" baseline="0" dirty="0" smtClean="0"/>
              <a:t> et al. showed that some quiescent magnetars showed very hard spectrum in the hard band above 10 keV, as you see here the rising spectrum. This was unpredicted and not yet understood. Recently, </a:t>
            </a:r>
            <a:r>
              <a:rPr lang="en-US" altLang="ko-KR" baseline="0" dirty="0" err="1" smtClean="0"/>
              <a:t>Beloborodov</a:t>
            </a:r>
            <a:r>
              <a:rPr lang="en-US" altLang="ko-KR" baseline="0" dirty="0" smtClean="0"/>
              <a:t> proposed an electron-positron outflow model to explain the hard emission. NuSTAR is the most sensitive telescope in the energy ranges interested, so it is suitable to study this phenomenon.</a:t>
            </a:r>
            <a:endParaRPr lang="ko-KR" altLang="en-US" dirty="0"/>
          </a:p>
        </p:txBody>
      </p:sp>
      <p:sp>
        <p:nvSpPr>
          <p:cNvPr id="4" name="Slide Number Placeholder 3"/>
          <p:cNvSpPr>
            <a:spLocks noGrp="1"/>
          </p:cNvSpPr>
          <p:nvPr>
            <p:ph type="sldNum" sz="quarter" idx="10"/>
          </p:nvPr>
        </p:nvSpPr>
        <p:spPr/>
        <p:txBody>
          <a:bodyPr/>
          <a:lstStyle/>
          <a:p>
            <a:fld id="{6026C796-BAF1-994A-85DC-A6ED50BF366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ko-KR" dirty="0" smtClean="0"/>
              <a:t>Another interesting</a:t>
            </a:r>
            <a:r>
              <a:rPr lang="en-US" altLang="ko-KR" baseline="0" dirty="0" smtClean="0"/>
              <a:t> phenomena we want to study are the putative correlations recently reported. </a:t>
            </a:r>
            <a:r>
              <a:rPr lang="en-US" altLang="ko-KR" baseline="0" dirty="0" err="1" smtClean="0"/>
              <a:t>Kaspi</a:t>
            </a:r>
            <a:r>
              <a:rPr lang="en-US" altLang="ko-KR" baseline="0" dirty="0" smtClean="0"/>
              <a:t> &amp; </a:t>
            </a:r>
            <a:r>
              <a:rPr lang="en-US" altLang="ko-KR" baseline="0" dirty="0" err="1" smtClean="0"/>
              <a:t>Boydstun</a:t>
            </a:r>
            <a:r>
              <a:rPr lang="en-US" altLang="ko-KR" baseline="0" dirty="0" smtClean="0"/>
              <a:t> reported a correlation between the difference of soft and hard band photon index and the spin-inferred magnetic fields. And </a:t>
            </a:r>
            <a:r>
              <a:rPr lang="en-US" altLang="ko-KR" baseline="0" dirty="0" err="1" smtClean="0"/>
              <a:t>Enoto</a:t>
            </a:r>
            <a:r>
              <a:rPr lang="en-US" altLang="ko-KR" baseline="0" dirty="0" smtClean="0"/>
              <a:t> et al. reported a correlation between the hardness ratio and the magnetic field or characteristic age in magnetar class. The correlations seem to be fairly strong but is not fully understood yet. By observing some magnetars which are not yet detected in the hard band, we can update the correlations.</a:t>
            </a:r>
            <a:endParaRPr lang="ko-KR" altLang="en-US" dirty="0"/>
          </a:p>
        </p:txBody>
      </p:sp>
      <p:sp>
        <p:nvSpPr>
          <p:cNvPr id="4" name="Slide Number Placeholder 3"/>
          <p:cNvSpPr>
            <a:spLocks noGrp="1"/>
          </p:cNvSpPr>
          <p:nvPr>
            <p:ph type="sldNum" sz="quarter" idx="10"/>
          </p:nvPr>
        </p:nvSpPr>
        <p:spPr/>
        <p:txBody>
          <a:bodyPr/>
          <a:lstStyle/>
          <a:p>
            <a:fld id="{6026C796-BAF1-994A-85DC-A6ED50BF366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ko-KR" dirty="0" smtClean="0"/>
              <a:t>Another interesting physics</a:t>
            </a:r>
            <a:r>
              <a:rPr lang="en-US" altLang="ko-KR" baseline="0" dirty="0" smtClean="0"/>
              <a:t> to study is the transient flux relaxation. Magnetars sometimes show </a:t>
            </a:r>
            <a:r>
              <a:rPr lang="en-US" altLang="ko-KR" baseline="0" dirty="0" err="1" smtClean="0"/>
              <a:t>outbursting</a:t>
            </a:r>
            <a:r>
              <a:rPr lang="en-US" altLang="ko-KR" baseline="0" dirty="0" smtClean="0"/>
              <a:t> activities, where the flux may increase by orders of magnitude. Outbursts are assumed to be caused by crustal fractures accompanying heat deposit inside the star or twist of external magnetic field. The flux then decays over days to months to its quiescent value. We can learn the interior or the magnetosphere by studying the flux decay. There are two physical models for the flux decay. One in the left is the crustal cooling model by </a:t>
            </a:r>
            <a:r>
              <a:rPr lang="en-US" altLang="ko-KR" baseline="0" dirty="0" err="1" smtClean="0"/>
              <a:t>Lyubarsky</a:t>
            </a:r>
            <a:r>
              <a:rPr lang="en-US" altLang="ko-KR" baseline="0" dirty="0" smtClean="0"/>
              <a:t> et al., where heated crust passively cools as the magnetar radiates, from the cooling we can infer the interior properties. An alternative model by </a:t>
            </a:r>
            <a:r>
              <a:rPr lang="en-US" altLang="ko-KR" baseline="0" dirty="0" err="1" smtClean="0"/>
              <a:t>Beloborodov</a:t>
            </a:r>
            <a:r>
              <a:rPr lang="en-US" altLang="ko-KR" baseline="0" dirty="0" smtClean="0"/>
              <a:t> in the right is to explain the cooling as untwisting the twisted magnetic fields. The models have been successful in explaining the relaxation in the soft band below 10 keV. However, the decay in the hard band has not yet detected. NuSTAR will try to detect it and we may find a new interesting physics.</a:t>
            </a:r>
          </a:p>
          <a:p>
            <a:r>
              <a:rPr lang="en-US" altLang="ko-KR" baseline="0" dirty="0" smtClean="0"/>
              <a:t>We are currently monitoring SGR 1745-29 for this purpose using the </a:t>
            </a:r>
            <a:r>
              <a:rPr lang="en-US" altLang="ko-KR" baseline="0" dirty="0" err="1" smtClean="0"/>
              <a:t>ToO</a:t>
            </a:r>
            <a:r>
              <a:rPr lang="en-US" altLang="ko-KR" baseline="0" dirty="0" smtClean="0"/>
              <a:t> program.</a:t>
            </a:r>
            <a:endParaRPr lang="ko-KR" altLang="en-US" dirty="0"/>
          </a:p>
        </p:txBody>
      </p:sp>
      <p:sp>
        <p:nvSpPr>
          <p:cNvPr id="4" name="Slide Number Placeholder 3"/>
          <p:cNvSpPr>
            <a:spLocks noGrp="1"/>
          </p:cNvSpPr>
          <p:nvPr>
            <p:ph type="sldNum" sz="quarter" idx="10"/>
          </p:nvPr>
        </p:nvSpPr>
        <p:spPr/>
        <p:txBody>
          <a:bodyPr/>
          <a:lstStyle/>
          <a:p>
            <a:fld id="{6026C796-BAF1-994A-85DC-A6ED50BF366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0"/>
            <a:ext cx="9144000" cy="6858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tx2"/>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5123" name="Picture 3" descr="NuStarban0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1250950"/>
          </a:xfrm>
          <a:prstGeom prst="rect">
            <a:avLst/>
          </a:prstGeom>
          <a:noFill/>
          <a:extLst>
            <a:ext uri="{909E8E84-426E-40dd-AFC4-6F175D3DCCD1}">
              <a14:hiddenFill xmlns:a14="http://schemas.microsoft.com/office/drawing/2010/main" xmlns="">
                <a:solidFill>
                  <a:srgbClr val="FFFFFF"/>
                </a:solidFill>
              </a14:hiddenFill>
            </a:ext>
          </a:extLst>
        </p:spPr>
      </p:pic>
      <p:sp>
        <p:nvSpPr>
          <p:cNvPr id="5124" name="Rectangle 4"/>
          <p:cNvSpPr>
            <a:spLocks noGrp="1" noChangeArrowheads="1"/>
          </p:cNvSpPr>
          <p:nvPr>
            <p:ph type="ctrTitle" sz="quarter"/>
          </p:nvPr>
        </p:nvSpPr>
        <p:spPr>
          <a:xfrm>
            <a:off x="901700" y="2197100"/>
            <a:ext cx="7607300" cy="1143000"/>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lvl1pPr algn="ctr">
              <a:defRPr b="1"/>
            </a:lvl1pPr>
          </a:lstStyle>
          <a:p>
            <a:pPr lvl="0"/>
            <a:r>
              <a:rPr lang="en-US" noProof="0" smtClean="0"/>
              <a:t>Click to edit Master title style</a:t>
            </a:r>
          </a:p>
        </p:txBody>
      </p:sp>
      <p:sp>
        <p:nvSpPr>
          <p:cNvPr id="5125" name="Rectangle 5"/>
          <p:cNvSpPr>
            <a:spLocks noGrp="1" noChangeArrowheads="1"/>
          </p:cNvSpPr>
          <p:nvPr>
            <p:ph type="subTitle" sz="quarter" idx="1"/>
          </p:nvPr>
        </p:nvSpPr>
        <p:spPr>
          <a:xfrm>
            <a:off x="1371600" y="3886200"/>
            <a:ext cx="6400800" cy="1752600"/>
          </a:xfrm>
        </p:spPr>
        <p:txBody>
          <a:bodyPr wrap="none"/>
          <a:lstStyle>
            <a:lvl1pPr marL="0" indent="0" algn="ctr">
              <a:buFont typeface="Wingdings" charset="0"/>
              <a:buNone/>
              <a:defRPr>
                <a:solidFill>
                  <a:srgbClr val="003399"/>
                </a:solidFill>
              </a:defRPr>
            </a:lvl1pPr>
          </a:lstStyle>
          <a:p>
            <a:pPr lvl="0"/>
            <a:r>
              <a:rPr lang="en-US" noProof="0" smtClean="0"/>
              <a:t>Click to edit Master subtitle style</a:t>
            </a:r>
          </a:p>
        </p:txBody>
      </p:sp>
      <p:sp>
        <p:nvSpPr>
          <p:cNvPr id="5126" name="Rectangle 6"/>
          <p:cNvSpPr>
            <a:spLocks noChangeArrowheads="1"/>
          </p:cNvSpPr>
          <p:nvPr/>
        </p:nvSpPr>
        <p:spPr bwMode="auto">
          <a:xfrm>
            <a:off x="1143000" y="6461125"/>
            <a:ext cx="67818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r>
              <a:rPr lang="en-US" sz="1000">
                <a:solidFill>
                  <a:srgbClr val="003399"/>
                </a:solidFill>
              </a:rPr>
              <a:t>May contain Caltech/JPL proprietary information and be subject to U.S. Government Export Laws; U.S. recipient is responsible for compliance with all applicable U.S. export regulations.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68BA6806-13C1-4D43-9499-BF149D65F1CA}" type="slidenum">
              <a:rPr lang="en-US"/>
              <a:pPr/>
              <a:t>‹#›</a:t>
            </a:fld>
            <a:endParaRPr lang="en-US"/>
          </a:p>
        </p:txBody>
      </p:sp>
      <p:sp>
        <p:nvSpPr>
          <p:cNvPr id="5" name="Date Placeholder 4"/>
          <p:cNvSpPr>
            <a:spLocks noGrp="1"/>
          </p:cNvSpPr>
          <p:nvPr>
            <p:ph type="dt" sz="half" idx="11"/>
          </p:nvPr>
        </p:nvSpPr>
        <p:spPr/>
        <p:txBody>
          <a:bodyPr/>
          <a:lstStyle>
            <a:lvl1pPr>
              <a:defRPr/>
            </a:lvl1pPr>
          </a:lstStyle>
          <a:p>
            <a:r>
              <a:rPr lang="en-US" altLang="ko-KR" smtClean="0"/>
              <a:t>Date</a:t>
            </a:r>
            <a:endParaRPr lang="en-US" dirty="0"/>
          </a:p>
        </p:txBody>
      </p:sp>
    </p:spTree>
    <p:extLst>
      <p:ext uri="{BB962C8B-B14F-4D97-AF65-F5344CB8AC3E}">
        <p14:creationId xmlns:p14="http://schemas.microsoft.com/office/powerpoint/2010/main" xmlns="" val="247376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6875" y="88900"/>
            <a:ext cx="2092325" cy="6032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9900" y="88900"/>
            <a:ext cx="6124575" cy="6032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2F6405DE-B0E2-3744-A5B3-BEADABF0BFC9}" type="slidenum">
              <a:rPr lang="en-US"/>
              <a:pPr/>
              <a:t>‹#›</a:t>
            </a:fld>
            <a:endParaRPr lang="en-US"/>
          </a:p>
        </p:txBody>
      </p:sp>
      <p:sp>
        <p:nvSpPr>
          <p:cNvPr id="5" name="Date Placeholder 4"/>
          <p:cNvSpPr>
            <a:spLocks noGrp="1"/>
          </p:cNvSpPr>
          <p:nvPr>
            <p:ph type="dt" sz="half" idx="11"/>
          </p:nvPr>
        </p:nvSpPr>
        <p:spPr/>
        <p:txBody>
          <a:bodyPr/>
          <a:lstStyle>
            <a:lvl1pPr>
              <a:defRPr/>
            </a:lvl1pPr>
          </a:lstStyle>
          <a:p>
            <a:r>
              <a:rPr lang="en-US" altLang="ko-KR" smtClean="0"/>
              <a:t>Date</a:t>
            </a:r>
            <a:endParaRPr lang="en-US" dirty="0"/>
          </a:p>
        </p:txBody>
      </p:sp>
    </p:spTree>
    <p:extLst>
      <p:ext uri="{BB962C8B-B14F-4D97-AF65-F5344CB8AC3E}">
        <p14:creationId xmlns:p14="http://schemas.microsoft.com/office/powerpoint/2010/main" xmlns="" val="4030143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7886700" y="6391275"/>
            <a:ext cx="1104900" cy="314325"/>
          </a:xfrm>
        </p:spPr>
        <p:txBody>
          <a:bodyPr/>
          <a:lstStyle>
            <a:lvl1pPr>
              <a:defRPr/>
            </a:lvl1pPr>
          </a:lstStyle>
          <a:p>
            <a:fld id="{40F5BAA8-65AC-384F-952D-6E0344433EB3}" type="slidenum">
              <a:rPr lang="en-US"/>
              <a:pPr/>
              <a:t>‹#›</a:t>
            </a:fld>
            <a:endParaRPr lang="en-US"/>
          </a:p>
        </p:txBody>
      </p:sp>
      <p:sp>
        <p:nvSpPr>
          <p:cNvPr id="5" name="Date Placeholder 4"/>
          <p:cNvSpPr>
            <a:spLocks noGrp="1"/>
          </p:cNvSpPr>
          <p:nvPr>
            <p:ph type="dt" sz="half" idx="11"/>
          </p:nvPr>
        </p:nvSpPr>
        <p:spPr/>
        <p:txBody>
          <a:bodyPr/>
          <a:lstStyle>
            <a:lvl1pPr>
              <a:defRPr/>
            </a:lvl1pPr>
          </a:lstStyle>
          <a:p>
            <a:r>
              <a:rPr lang="en-US" altLang="ko-KR" smtClean="0"/>
              <a:t>Date</a:t>
            </a:r>
            <a:endParaRPr lang="en-US" dirty="0" smtClean="0"/>
          </a:p>
        </p:txBody>
      </p:sp>
    </p:spTree>
    <p:extLst>
      <p:ext uri="{BB962C8B-B14F-4D97-AF65-F5344CB8AC3E}">
        <p14:creationId xmlns:p14="http://schemas.microsoft.com/office/powerpoint/2010/main" xmlns="" val="3633639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B4F1FF74-9275-C643-8D78-D130BB0E1B3B}" type="slidenum">
              <a:rPr lang="en-US"/>
              <a:pPr/>
              <a:t>‹#›</a:t>
            </a:fld>
            <a:endParaRPr lang="en-US"/>
          </a:p>
        </p:txBody>
      </p:sp>
      <p:sp>
        <p:nvSpPr>
          <p:cNvPr id="5" name="Date Placeholder 4"/>
          <p:cNvSpPr>
            <a:spLocks noGrp="1"/>
          </p:cNvSpPr>
          <p:nvPr>
            <p:ph type="dt" sz="half" idx="11"/>
          </p:nvPr>
        </p:nvSpPr>
        <p:spPr/>
        <p:txBody>
          <a:bodyPr/>
          <a:lstStyle>
            <a:lvl1pPr>
              <a:defRPr/>
            </a:lvl1pPr>
          </a:lstStyle>
          <a:p>
            <a:r>
              <a:rPr lang="en-US" altLang="ko-KR" smtClean="0"/>
              <a:t>Date</a:t>
            </a:r>
            <a:endParaRPr lang="en-US" dirty="0"/>
          </a:p>
        </p:txBody>
      </p:sp>
    </p:spTree>
    <p:extLst>
      <p:ext uri="{BB962C8B-B14F-4D97-AF65-F5344CB8AC3E}">
        <p14:creationId xmlns:p14="http://schemas.microsoft.com/office/powerpoint/2010/main" xmlns="" val="925254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9900" y="1244600"/>
            <a:ext cx="410845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30750" y="1244600"/>
            <a:ext cx="410845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430C6D93-A61B-5042-8D98-242811DF9FB7}" type="slidenum">
              <a:rPr lang="en-US"/>
              <a:pPr/>
              <a:t>‹#›</a:t>
            </a:fld>
            <a:endParaRPr lang="en-US"/>
          </a:p>
        </p:txBody>
      </p:sp>
      <p:sp>
        <p:nvSpPr>
          <p:cNvPr id="6" name="Date Placeholder 5"/>
          <p:cNvSpPr>
            <a:spLocks noGrp="1"/>
          </p:cNvSpPr>
          <p:nvPr>
            <p:ph type="dt" sz="half" idx="11"/>
          </p:nvPr>
        </p:nvSpPr>
        <p:spPr/>
        <p:txBody>
          <a:bodyPr/>
          <a:lstStyle>
            <a:lvl1pPr>
              <a:defRPr/>
            </a:lvl1pPr>
          </a:lstStyle>
          <a:p>
            <a:r>
              <a:rPr lang="en-US" altLang="ko-KR" smtClean="0"/>
              <a:t>Date</a:t>
            </a:r>
            <a:endParaRPr lang="en-US" dirty="0"/>
          </a:p>
        </p:txBody>
      </p:sp>
    </p:spTree>
    <p:extLst>
      <p:ext uri="{BB962C8B-B14F-4D97-AF65-F5344CB8AC3E}">
        <p14:creationId xmlns:p14="http://schemas.microsoft.com/office/powerpoint/2010/main" xmlns="" val="3043251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E35EBEAF-3613-854E-9A71-B4CB91226E44}" type="slidenum">
              <a:rPr lang="en-US"/>
              <a:pPr/>
              <a:t>‹#›</a:t>
            </a:fld>
            <a:endParaRPr lang="en-US"/>
          </a:p>
        </p:txBody>
      </p:sp>
      <p:sp>
        <p:nvSpPr>
          <p:cNvPr id="8" name="Date Placeholder 7"/>
          <p:cNvSpPr>
            <a:spLocks noGrp="1"/>
          </p:cNvSpPr>
          <p:nvPr>
            <p:ph type="dt" sz="half" idx="11"/>
          </p:nvPr>
        </p:nvSpPr>
        <p:spPr/>
        <p:txBody>
          <a:bodyPr/>
          <a:lstStyle>
            <a:lvl1pPr>
              <a:defRPr/>
            </a:lvl1pPr>
          </a:lstStyle>
          <a:p>
            <a:r>
              <a:rPr lang="en-US" altLang="ko-KR" smtClean="0"/>
              <a:t>Date</a:t>
            </a:r>
            <a:endParaRPr lang="en-US" dirty="0"/>
          </a:p>
        </p:txBody>
      </p:sp>
    </p:spTree>
    <p:extLst>
      <p:ext uri="{BB962C8B-B14F-4D97-AF65-F5344CB8AC3E}">
        <p14:creationId xmlns:p14="http://schemas.microsoft.com/office/powerpoint/2010/main" xmlns="" val="320766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481DCEB-9CAF-ED43-B696-00C7FADE0139}" type="slidenum">
              <a:rPr lang="en-US"/>
              <a:pPr/>
              <a:t>‹#›</a:t>
            </a:fld>
            <a:endParaRPr lang="en-US"/>
          </a:p>
        </p:txBody>
      </p:sp>
      <p:sp>
        <p:nvSpPr>
          <p:cNvPr id="4" name="Date Placeholder 3"/>
          <p:cNvSpPr>
            <a:spLocks noGrp="1"/>
          </p:cNvSpPr>
          <p:nvPr>
            <p:ph type="dt" sz="half" idx="11"/>
          </p:nvPr>
        </p:nvSpPr>
        <p:spPr/>
        <p:txBody>
          <a:bodyPr/>
          <a:lstStyle>
            <a:lvl1pPr>
              <a:defRPr/>
            </a:lvl1pPr>
          </a:lstStyle>
          <a:p>
            <a:r>
              <a:rPr lang="en-US" altLang="ko-KR" smtClean="0"/>
              <a:t>Date</a:t>
            </a:r>
            <a:endParaRPr lang="en-US" dirty="0"/>
          </a:p>
        </p:txBody>
      </p:sp>
    </p:spTree>
    <p:extLst>
      <p:ext uri="{BB962C8B-B14F-4D97-AF65-F5344CB8AC3E}">
        <p14:creationId xmlns:p14="http://schemas.microsoft.com/office/powerpoint/2010/main" xmlns="" val="1788710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2575046-885E-D343-8C0C-9E0A85AC4186}" type="slidenum">
              <a:rPr lang="en-US"/>
              <a:pPr/>
              <a:t>‹#›</a:t>
            </a:fld>
            <a:endParaRPr lang="en-US"/>
          </a:p>
        </p:txBody>
      </p:sp>
      <p:sp>
        <p:nvSpPr>
          <p:cNvPr id="3" name="Date Placeholder 2"/>
          <p:cNvSpPr>
            <a:spLocks noGrp="1"/>
          </p:cNvSpPr>
          <p:nvPr>
            <p:ph type="dt" sz="half" idx="11"/>
          </p:nvPr>
        </p:nvSpPr>
        <p:spPr/>
        <p:txBody>
          <a:bodyPr/>
          <a:lstStyle>
            <a:lvl1pPr>
              <a:defRPr/>
            </a:lvl1pPr>
          </a:lstStyle>
          <a:p>
            <a:r>
              <a:rPr lang="en-US" altLang="ko-KR" smtClean="0"/>
              <a:t>Date</a:t>
            </a:r>
            <a:endParaRPr lang="en-US" dirty="0"/>
          </a:p>
        </p:txBody>
      </p:sp>
    </p:spTree>
    <p:extLst>
      <p:ext uri="{BB962C8B-B14F-4D97-AF65-F5344CB8AC3E}">
        <p14:creationId xmlns:p14="http://schemas.microsoft.com/office/powerpoint/2010/main" xmlns="" val="3082172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B670F866-74C4-7640-B848-2A415EF26D25}" type="slidenum">
              <a:rPr lang="en-US"/>
              <a:pPr/>
              <a:t>‹#›</a:t>
            </a:fld>
            <a:endParaRPr lang="en-US"/>
          </a:p>
        </p:txBody>
      </p:sp>
      <p:sp>
        <p:nvSpPr>
          <p:cNvPr id="6" name="Date Placeholder 5"/>
          <p:cNvSpPr>
            <a:spLocks noGrp="1"/>
          </p:cNvSpPr>
          <p:nvPr>
            <p:ph type="dt" sz="half" idx="11"/>
          </p:nvPr>
        </p:nvSpPr>
        <p:spPr/>
        <p:txBody>
          <a:bodyPr/>
          <a:lstStyle>
            <a:lvl1pPr>
              <a:defRPr/>
            </a:lvl1pPr>
          </a:lstStyle>
          <a:p>
            <a:r>
              <a:rPr lang="en-US" altLang="ko-KR" smtClean="0"/>
              <a:t>Date</a:t>
            </a:r>
            <a:endParaRPr lang="en-US" dirty="0"/>
          </a:p>
        </p:txBody>
      </p:sp>
    </p:spTree>
    <p:extLst>
      <p:ext uri="{BB962C8B-B14F-4D97-AF65-F5344CB8AC3E}">
        <p14:creationId xmlns:p14="http://schemas.microsoft.com/office/powerpoint/2010/main" xmlns="" val="3761282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EAEE8E7-3486-9E43-8C56-415E1C1D82FC}" type="slidenum">
              <a:rPr lang="en-US"/>
              <a:pPr/>
              <a:t>‹#›</a:t>
            </a:fld>
            <a:endParaRPr lang="en-US"/>
          </a:p>
        </p:txBody>
      </p:sp>
      <p:sp>
        <p:nvSpPr>
          <p:cNvPr id="6" name="Date Placeholder 5"/>
          <p:cNvSpPr>
            <a:spLocks noGrp="1"/>
          </p:cNvSpPr>
          <p:nvPr>
            <p:ph type="dt" sz="half" idx="11"/>
          </p:nvPr>
        </p:nvSpPr>
        <p:spPr/>
        <p:txBody>
          <a:bodyPr/>
          <a:lstStyle>
            <a:lvl1pPr>
              <a:defRPr/>
            </a:lvl1pPr>
          </a:lstStyle>
          <a:p>
            <a:r>
              <a:rPr lang="en-US" altLang="ko-KR" smtClean="0"/>
              <a:t>Date</a:t>
            </a:r>
            <a:endParaRPr lang="en-US" dirty="0"/>
          </a:p>
        </p:txBody>
      </p:sp>
    </p:spTree>
    <p:extLst>
      <p:ext uri="{BB962C8B-B14F-4D97-AF65-F5344CB8AC3E}">
        <p14:creationId xmlns:p14="http://schemas.microsoft.com/office/powerpoint/2010/main" xmlns="" val="3023377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435100" y="88900"/>
            <a:ext cx="5372100" cy="99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50000"/>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4099" name="Rectangle 3"/>
          <p:cNvSpPr>
            <a:spLocks noGrp="1" noChangeArrowheads="1"/>
          </p:cNvSpPr>
          <p:nvPr>
            <p:ph type="body" idx="1"/>
          </p:nvPr>
        </p:nvSpPr>
        <p:spPr bwMode="auto">
          <a:xfrm>
            <a:off x="469900" y="1244600"/>
            <a:ext cx="8369300" cy="487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100" name="Rectangle 4"/>
          <p:cNvSpPr>
            <a:spLocks noGrp="1" noChangeArrowheads="1"/>
          </p:cNvSpPr>
          <p:nvPr>
            <p:ph type="sldNum" sz="quarter" idx="4"/>
          </p:nvPr>
        </p:nvSpPr>
        <p:spPr bwMode="auto">
          <a:xfrm>
            <a:off x="7886700" y="6372225"/>
            <a:ext cx="1104900" cy="314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000">
                <a:solidFill>
                  <a:srgbClr val="003399"/>
                </a:solidFill>
              </a:defRPr>
            </a:lvl1pPr>
          </a:lstStyle>
          <a:p>
            <a:fld id="{600501FD-6FA6-AC4D-92AB-0A2F632DB4EC}" type="slidenum">
              <a:rPr lang="en-US"/>
              <a:pPr/>
              <a:t>‹#›</a:t>
            </a:fld>
            <a:endParaRPr lang="en-US" dirty="0"/>
          </a:p>
        </p:txBody>
      </p:sp>
      <p:sp>
        <p:nvSpPr>
          <p:cNvPr id="4101" name="Line 5"/>
          <p:cNvSpPr>
            <a:spLocks noChangeShapeType="1"/>
          </p:cNvSpPr>
          <p:nvPr/>
        </p:nvSpPr>
        <p:spPr bwMode="auto">
          <a:xfrm>
            <a:off x="1028700" y="914400"/>
            <a:ext cx="7772400" cy="0"/>
          </a:xfrm>
          <a:prstGeom prst="line">
            <a:avLst/>
          </a:prstGeom>
          <a:noFill/>
          <a:ln w="57150" cmpd="thickThin">
            <a:solidFill>
              <a:srgbClr val="0033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a:p>
        </p:txBody>
      </p:sp>
      <p:sp>
        <p:nvSpPr>
          <p:cNvPr id="4102" name="Text Box 6"/>
          <p:cNvSpPr txBox="1">
            <a:spLocks noChangeArrowheads="1"/>
          </p:cNvSpPr>
          <p:nvPr/>
        </p:nvSpPr>
        <p:spPr bwMode="auto">
          <a:xfrm>
            <a:off x="1431925" y="6132513"/>
            <a:ext cx="2217738"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000">
                <a:solidFill>
                  <a:schemeClr val="bg1"/>
                </a:solidFill>
              </a:rPr>
              <a:t>Theme Message (List 3 strengths ?)</a:t>
            </a:r>
          </a:p>
        </p:txBody>
      </p:sp>
      <p:sp>
        <p:nvSpPr>
          <p:cNvPr id="4103" name="Rectangle 7"/>
          <p:cNvSpPr>
            <a:spLocks noChangeArrowheads="1"/>
          </p:cNvSpPr>
          <p:nvPr/>
        </p:nvSpPr>
        <p:spPr bwMode="auto">
          <a:xfrm>
            <a:off x="4252913" y="334803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pic>
        <p:nvPicPr>
          <p:cNvPr id="4104" name="Picture 8"/>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152400" y="12192"/>
            <a:ext cx="1092200" cy="823912"/>
          </a:xfrm>
          <a:prstGeom prst="rect">
            <a:avLst/>
          </a:prstGeom>
          <a:noFill/>
          <a:extLst>
            <a:ext uri="{909E8E84-426E-40dd-AFC4-6F175D3DCCD1}">
              <a14:hiddenFill xmlns:a14="http://schemas.microsoft.com/office/drawing/2010/main" xmlns="">
                <a:solidFill>
                  <a:srgbClr val="FFFFFF"/>
                </a:solidFill>
              </a14:hiddenFill>
            </a:ext>
          </a:extLst>
        </p:spPr>
      </p:pic>
      <p:sp>
        <p:nvSpPr>
          <p:cNvPr id="4106" name="AutoShape 10"/>
          <p:cNvSpPr>
            <a:spLocks noChangeArrowheads="1"/>
          </p:cNvSpPr>
          <p:nvPr/>
        </p:nvSpPr>
        <p:spPr bwMode="auto">
          <a:xfrm flipV="1">
            <a:off x="6743700" y="358775"/>
            <a:ext cx="568325" cy="187325"/>
          </a:xfrm>
          <a:prstGeom prst="rtTriangle">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08" name="AutoShape 12"/>
          <p:cNvSpPr>
            <a:spLocks noChangeArrowheads="1"/>
          </p:cNvSpPr>
          <p:nvPr/>
        </p:nvSpPr>
        <p:spPr bwMode="auto">
          <a:xfrm flipV="1">
            <a:off x="7167563" y="225425"/>
            <a:ext cx="666750" cy="214313"/>
          </a:xfrm>
          <a:prstGeom prst="rtTriangle">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4109" name="Picture 13" descr="NuStar9"/>
          <p:cNvPicPr>
            <a:picLocks noChangeAspect="1" noChangeArrowheads="1"/>
          </p:cNvPicPr>
          <p:nvPr/>
        </p:nvPicPr>
        <p:blipFill>
          <a:blip r:embed="rId14">
            <a:extLst>
              <a:ext uri="{28A0092B-C50C-407E-A947-70E740481C1C}">
                <a14:useLocalDpi xmlns:a14="http://schemas.microsoft.com/office/drawing/2010/main" xmlns="" val="0"/>
              </a:ext>
            </a:extLst>
          </a:blip>
          <a:srcRect l="19574" t="11627" r="24155" b="65120"/>
          <a:stretch>
            <a:fillRect/>
          </a:stretch>
        </p:blipFill>
        <p:spPr bwMode="auto">
          <a:xfrm>
            <a:off x="6697663" y="212725"/>
            <a:ext cx="2446337"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11" name="Rectangle 15"/>
          <p:cNvSpPr>
            <a:spLocks noGrp="1" noChangeArrowheads="1"/>
          </p:cNvSpPr>
          <p:nvPr>
            <p:ph type="dt" sz="half" idx="2"/>
          </p:nvPr>
        </p:nvSpPr>
        <p:spPr bwMode="auto">
          <a:xfrm>
            <a:off x="152400" y="6400800"/>
            <a:ext cx="1123950" cy="323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000">
                <a:solidFill>
                  <a:srgbClr val="003399"/>
                </a:solidFill>
              </a:defRPr>
            </a:lvl1pPr>
          </a:lstStyle>
          <a:p>
            <a:r>
              <a:rPr lang="en-US" altLang="ko-KR" smtClean="0"/>
              <a:t>Date</a:t>
            </a:r>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rtl="0" eaLnBrk="1" fontAlgn="base" hangingPunct="1">
        <a:spcBef>
          <a:spcPct val="0"/>
        </a:spcBef>
        <a:spcAft>
          <a:spcPct val="0"/>
        </a:spcAft>
        <a:defRPr sz="2800" i="1">
          <a:solidFill>
            <a:srgbClr val="003399"/>
          </a:solidFill>
          <a:latin typeface="+mj-lt"/>
          <a:ea typeface="+mj-ea"/>
          <a:cs typeface="+mj-cs"/>
        </a:defRPr>
      </a:lvl1pPr>
      <a:lvl2pPr algn="l" rtl="0" eaLnBrk="1" fontAlgn="base" hangingPunct="1">
        <a:spcBef>
          <a:spcPct val="0"/>
        </a:spcBef>
        <a:spcAft>
          <a:spcPct val="0"/>
        </a:spcAft>
        <a:defRPr sz="2800" i="1">
          <a:solidFill>
            <a:srgbClr val="003399"/>
          </a:solidFill>
          <a:latin typeface="Arial" charset="0"/>
          <a:ea typeface="ＭＳ Ｐゴシック" charset="0"/>
        </a:defRPr>
      </a:lvl2pPr>
      <a:lvl3pPr algn="l" rtl="0" eaLnBrk="1" fontAlgn="base" hangingPunct="1">
        <a:spcBef>
          <a:spcPct val="0"/>
        </a:spcBef>
        <a:spcAft>
          <a:spcPct val="0"/>
        </a:spcAft>
        <a:defRPr sz="2800" i="1">
          <a:solidFill>
            <a:srgbClr val="003399"/>
          </a:solidFill>
          <a:latin typeface="Arial" charset="0"/>
          <a:ea typeface="ＭＳ Ｐゴシック" charset="0"/>
        </a:defRPr>
      </a:lvl3pPr>
      <a:lvl4pPr algn="l" rtl="0" eaLnBrk="1" fontAlgn="base" hangingPunct="1">
        <a:spcBef>
          <a:spcPct val="0"/>
        </a:spcBef>
        <a:spcAft>
          <a:spcPct val="0"/>
        </a:spcAft>
        <a:defRPr sz="2800" i="1">
          <a:solidFill>
            <a:srgbClr val="003399"/>
          </a:solidFill>
          <a:latin typeface="Arial" charset="0"/>
          <a:ea typeface="ＭＳ Ｐゴシック" charset="0"/>
        </a:defRPr>
      </a:lvl4pPr>
      <a:lvl5pPr algn="l" rtl="0" eaLnBrk="1" fontAlgn="base" hangingPunct="1">
        <a:spcBef>
          <a:spcPct val="0"/>
        </a:spcBef>
        <a:spcAft>
          <a:spcPct val="0"/>
        </a:spcAft>
        <a:defRPr sz="2800" i="1">
          <a:solidFill>
            <a:srgbClr val="003399"/>
          </a:solidFill>
          <a:latin typeface="Arial" charset="0"/>
          <a:ea typeface="ＭＳ Ｐゴシック" charset="0"/>
        </a:defRPr>
      </a:lvl5pPr>
      <a:lvl6pPr marL="457200" algn="l" rtl="0" eaLnBrk="1" fontAlgn="base" hangingPunct="1">
        <a:spcBef>
          <a:spcPct val="0"/>
        </a:spcBef>
        <a:spcAft>
          <a:spcPct val="0"/>
        </a:spcAft>
        <a:defRPr sz="2800" i="1">
          <a:solidFill>
            <a:srgbClr val="003399"/>
          </a:solidFill>
          <a:latin typeface="Arial" charset="0"/>
          <a:ea typeface="ＭＳ Ｐゴシック" charset="0"/>
        </a:defRPr>
      </a:lvl6pPr>
      <a:lvl7pPr marL="914400" algn="l" rtl="0" eaLnBrk="1" fontAlgn="base" hangingPunct="1">
        <a:spcBef>
          <a:spcPct val="0"/>
        </a:spcBef>
        <a:spcAft>
          <a:spcPct val="0"/>
        </a:spcAft>
        <a:defRPr sz="2800" i="1">
          <a:solidFill>
            <a:srgbClr val="003399"/>
          </a:solidFill>
          <a:latin typeface="Arial" charset="0"/>
          <a:ea typeface="ＭＳ Ｐゴシック" charset="0"/>
        </a:defRPr>
      </a:lvl7pPr>
      <a:lvl8pPr marL="1371600" algn="l" rtl="0" eaLnBrk="1" fontAlgn="base" hangingPunct="1">
        <a:spcBef>
          <a:spcPct val="0"/>
        </a:spcBef>
        <a:spcAft>
          <a:spcPct val="0"/>
        </a:spcAft>
        <a:defRPr sz="2800" i="1">
          <a:solidFill>
            <a:srgbClr val="003399"/>
          </a:solidFill>
          <a:latin typeface="Arial" charset="0"/>
          <a:ea typeface="ＭＳ Ｐゴシック" charset="0"/>
        </a:defRPr>
      </a:lvl8pPr>
      <a:lvl9pPr marL="1828800" algn="l" rtl="0" eaLnBrk="1" fontAlgn="base" hangingPunct="1">
        <a:spcBef>
          <a:spcPct val="0"/>
        </a:spcBef>
        <a:spcAft>
          <a:spcPct val="0"/>
        </a:spcAft>
        <a:defRPr sz="2800" i="1">
          <a:solidFill>
            <a:srgbClr val="003399"/>
          </a:solidFill>
          <a:latin typeface="Arial" charset="0"/>
          <a:ea typeface="ＭＳ Ｐゴシック" charset="0"/>
        </a:defRPr>
      </a:lvl9pPr>
    </p:titleStyle>
    <p:bodyStyle>
      <a:lvl1pPr marL="342900" indent="-342900" algn="l" rtl="0" eaLnBrk="1" fontAlgn="base" hangingPunct="1">
        <a:spcBef>
          <a:spcPct val="20000"/>
        </a:spcBef>
        <a:spcAft>
          <a:spcPct val="0"/>
        </a:spcAft>
        <a:buClr>
          <a:srgbClr val="CC0000"/>
        </a:buClr>
        <a:buFont typeface="Wingdings" charset="0"/>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SzPct val="75000"/>
        <a:buFont typeface="Wingdings" charset="0"/>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a:solidFill>
            <a:schemeClr val="tx1"/>
          </a:solidFill>
          <a:latin typeface="+mn-lt"/>
          <a:ea typeface="+mn-ea"/>
        </a:defRPr>
      </a:lvl4pPr>
      <a:lvl5pPr marL="2057400" indent="-228600" algn="l" rtl="0" eaLnBrk="1" fontAlgn="base" hangingPunct="1">
        <a:spcBef>
          <a:spcPct val="20000"/>
        </a:spcBef>
        <a:spcAft>
          <a:spcPct val="0"/>
        </a:spcAft>
        <a:buClr>
          <a:schemeClr val="tx2"/>
        </a:buClr>
        <a:buChar char="–"/>
        <a:defRPr>
          <a:solidFill>
            <a:schemeClr val="tx1"/>
          </a:solidFill>
          <a:latin typeface="+mn-lt"/>
          <a:ea typeface="+mn-ea"/>
        </a:defRPr>
      </a:lvl5pPr>
      <a:lvl6pPr marL="2514600" indent="-228600" algn="l" rtl="0" eaLnBrk="1" fontAlgn="base" hangingPunct="1">
        <a:spcBef>
          <a:spcPct val="20000"/>
        </a:spcBef>
        <a:spcAft>
          <a:spcPct val="0"/>
        </a:spcAft>
        <a:buClr>
          <a:schemeClr val="tx2"/>
        </a:buClr>
        <a:buChar char="–"/>
        <a:defRPr>
          <a:solidFill>
            <a:schemeClr val="tx1"/>
          </a:solidFill>
          <a:latin typeface="+mn-lt"/>
          <a:ea typeface="+mn-ea"/>
        </a:defRPr>
      </a:lvl6pPr>
      <a:lvl7pPr marL="2971800" indent="-228600" algn="l" rtl="0" eaLnBrk="1" fontAlgn="base" hangingPunct="1">
        <a:spcBef>
          <a:spcPct val="20000"/>
        </a:spcBef>
        <a:spcAft>
          <a:spcPct val="0"/>
        </a:spcAft>
        <a:buClr>
          <a:schemeClr val="tx2"/>
        </a:buClr>
        <a:buChar char="–"/>
        <a:defRPr>
          <a:solidFill>
            <a:schemeClr val="tx1"/>
          </a:solidFill>
          <a:latin typeface="+mn-lt"/>
          <a:ea typeface="+mn-ea"/>
        </a:defRPr>
      </a:lvl7pPr>
      <a:lvl8pPr marL="3429000" indent="-228600" algn="l" rtl="0" eaLnBrk="1" fontAlgn="base" hangingPunct="1">
        <a:spcBef>
          <a:spcPct val="20000"/>
        </a:spcBef>
        <a:spcAft>
          <a:spcPct val="0"/>
        </a:spcAft>
        <a:buClr>
          <a:schemeClr val="tx2"/>
        </a:buClr>
        <a:buChar char="–"/>
        <a:defRPr>
          <a:solidFill>
            <a:schemeClr val="tx1"/>
          </a:solidFill>
          <a:latin typeface="+mn-lt"/>
          <a:ea typeface="+mn-ea"/>
        </a:defRPr>
      </a:lvl8pPr>
      <a:lvl9pPr marL="3886200" indent="-228600" algn="l" rtl="0" eaLnBrk="1" fontAlgn="base" hangingPunct="1">
        <a:spcBef>
          <a:spcPct val="20000"/>
        </a:spcBef>
        <a:spcAft>
          <a:spcPct val="0"/>
        </a:spcAft>
        <a:buClr>
          <a:schemeClr val="tx2"/>
        </a:buClr>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ctrTitle" sz="quarter"/>
          </p:nvPr>
        </p:nvSpPr>
        <p:spPr>
          <a:xfrm>
            <a:off x="762000" y="2197100"/>
            <a:ext cx="7607300" cy="850900"/>
          </a:xfrm>
        </p:spPr>
        <p:txBody>
          <a:bodyPr/>
          <a:lstStyle/>
          <a:p>
            <a:pPr lvl="0" hangingPunct="0">
              <a:spcBef>
                <a:spcPts val="0"/>
              </a:spcBef>
              <a:spcAft>
                <a:spcPts val="0"/>
              </a:spcAft>
              <a:defRPr sz="1800"/>
            </a:pPr>
            <a:r>
              <a:rPr lang="en-CA" altLang="ko-KR" sz="3000" i="0" kern="1200" dirty="0" smtClean="0">
                <a:latin typeface="Times New Roman" pitchFamily="18" charset="0"/>
                <a:ea typeface="DejaVu Sans" pitchFamily="2"/>
                <a:cs typeface="Times New Roman" pitchFamily="18" charset="0"/>
              </a:rPr>
              <a:t>NuSTAR results and future observation plans for </a:t>
            </a:r>
            <a:br>
              <a:rPr lang="en-CA" altLang="ko-KR" sz="3000" i="0" kern="1200" dirty="0" smtClean="0">
                <a:latin typeface="Times New Roman" pitchFamily="18" charset="0"/>
                <a:ea typeface="DejaVu Sans" pitchFamily="2"/>
                <a:cs typeface="Times New Roman" pitchFamily="18" charset="0"/>
              </a:rPr>
            </a:br>
            <a:r>
              <a:rPr lang="en-CA" altLang="ko-KR" sz="3000" i="0" kern="1200" dirty="0" smtClean="0">
                <a:latin typeface="Times New Roman" pitchFamily="18" charset="0"/>
                <a:ea typeface="DejaVu Sans" pitchFamily="2"/>
                <a:cs typeface="Times New Roman" pitchFamily="18" charset="0"/>
              </a:rPr>
              <a:t>magnetars and rotation-powered pulsars</a:t>
            </a:r>
            <a:r>
              <a:rPr lang="en-CA" altLang="ko-KR" sz="3000" dirty="0" smtClean="0">
                <a:latin typeface="Times New Roman" pitchFamily="18" charset="0"/>
                <a:ea typeface="DejaVu Sans" pitchFamily="2"/>
                <a:cs typeface="Times New Roman" pitchFamily="18" charset="0"/>
              </a:rPr>
              <a:t/>
            </a:r>
            <a:br>
              <a:rPr lang="en-CA" altLang="ko-KR" sz="3000" dirty="0" smtClean="0">
                <a:latin typeface="Times New Roman" pitchFamily="18" charset="0"/>
                <a:ea typeface="DejaVu Sans" pitchFamily="2"/>
                <a:cs typeface="Times New Roman" pitchFamily="18" charset="0"/>
              </a:rPr>
            </a:br>
            <a:endParaRPr lang="en-CA" altLang="ko-KR" sz="3000" dirty="0">
              <a:latin typeface="Times New Roman" pitchFamily="18" charset="0"/>
              <a:ea typeface="연세소제목체" pitchFamily="18" charset="-127"/>
              <a:cs typeface="Times New Roman" pitchFamily="18" charset="0"/>
            </a:endParaRPr>
          </a:p>
        </p:txBody>
      </p:sp>
      <p:sp>
        <p:nvSpPr>
          <p:cNvPr id="2" name="Subtitle 1"/>
          <p:cNvSpPr>
            <a:spLocks noGrp="1"/>
          </p:cNvSpPr>
          <p:nvPr>
            <p:ph type="subTitle" sz="quarter" idx="1"/>
          </p:nvPr>
        </p:nvSpPr>
        <p:spPr/>
        <p:txBody>
          <a:bodyPr/>
          <a:lstStyle/>
          <a:p>
            <a:r>
              <a:rPr lang="en-CA" altLang="ko-KR" sz="2600" dirty="0" smtClean="0">
                <a:latin typeface="Times New Roman" pitchFamily="18" charset="0"/>
                <a:ea typeface="연세소제목체" pitchFamily="18" charset="-127"/>
                <a:cs typeface="Times New Roman" pitchFamily="18" charset="0"/>
              </a:rPr>
              <a:t>Hongjun An</a:t>
            </a:r>
            <a:r>
              <a:rPr lang="en-CA" altLang="ko-KR" sz="2600" baseline="30000" dirty="0" smtClean="0">
                <a:latin typeface="Times New Roman" pitchFamily="18" charset="0"/>
                <a:ea typeface="연세소제목체" pitchFamily="18" charset="-127"/>
                <a:cs typeface="Times New Roman" pitchFamily="18" charset="0"/>
              </a:rPr>
              <a:t>1</a:t>
            </a:r>
            <a:r>
              <a:rPr lang="en-CA" altLang="ko-KR" sz="2600" dirty="0" smtClean="0">
                <a:latin typeface="Times New Roman" pitchFamily="18" charset="0"/>
                <a:ea typeface="연세소제목체" pitchFamily="18" charset="-127"/>
                <a:cs typeface="Times New Roman" pitchFamily="18" charset="0"/>
              </a:rPr>
              <a:t> and the NuSTAR Team</a:t>
            </a:r>
            <a:br>
              <a:rPr lang="en-CA" altLang="ko-KR" sz="2600" dirty="0" smtClean="0">
                <a:latin typeface="Times New Roman" pitchFamily="18" charset="0"/>
                <a:ea typeface="연세소제목체" pitchFamily="18" charset="-127"/>
                <a:cs typeface="Times New Roman" pitchFamily="18" charset="0"/>
              </a:rPr>
            </a:br>
            <a:r>
              <a:rPr lang="en-CA" altLang="ko-KR" sz="2600" baseline="30000" dirty="0" smtClean="0">
                <a:latin typeface="Times New Roman" pitchFamily="18" charset="0"/>
                <a:ea typeface="연세소제목체" pitchFamily="18" charset="-127"/>
                <a:cs typeface="Times New Roman" pitchFamily="18" charset="0"/>
              </a:rPr>
              <a:t>1</a:t>
            </a:r>
            <a:r>
              <a:rPr lang="en-CA" altLang="ko-KR" sz="2600" dirty="0" smtClean="0">
                <a:latin typeface="Times New Roman" pitchFamily="18" charset="0"/>
                <a:ea typeface="연세소제목체" pitchFamily="18" charset="-127"/>
                <a:cs typeface="Times New Roman" pitchFamily="18" charset="0"/>
              </a:rPr>
              <a:t>McGill University</a:t>
            </a:r>
            <a:endParaRPr lang="en-US" sz="2600" dirty="0"/>
          </a:p>
        </p:txBody>
      </p:sp>
    </p:spTree>
  </p:cSld>
  <p:clrMapOvr>
    <a:masterClrMapping/>
  </p:clrMapOvr>
  <p:transition advTm="28267"/>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296"/>
            <a:ext cx="5257800" cy="990600"/>
          </a:xfrm>
        </p:spPr>
        <p:txBody>
          <a:bodyPr/>
          <a:lstStyle/>
          <a:p>
            <a:pPr hangingPunct="0">
              <a:spcBef>
                <a:spcPts val="0"/>
              </a:spcBef>
              <a:spcAft>
                <a:spcPts val="0"/>
              </a:spcAft>
              <a:defRPr sz="2200"/>
            </a:pPr>
            <a:r>
              <a:rPr lang="en-US" altLang="ko-KR" sz="2400" b="1" dirty="0" smtClean="0">
                <a:latin typeface="Times New Roman" pitchFamily="18" charset="0"/>
                <a:ea typeface="연세소제목체" pitchFamily="18" charset="-127"/>
                <a:cs typeface="Times New Roman" pitchFamily="18" charset="0"/>
              </a:rPr>
              <a:t>NuSTAR will observe rotation-powered pulsars and a pulsar-like white dwarf</a:t>
            </a:r>
            <a:endParaRPr lang="en-CA" altLang="ko-KR" sz="2400" b="1" dirty="0" smtClean="0">
              <a:latin typeface="Times New Roman" pitchFamily="18" charset="0"/>
              <a:ea typeface="연세소제목체" pitchFamily="18" charset="-127"/>
              <a:cs typeface="Times New Roman" pitchFamily="18" charset="0"/>
            </a:endParaRPr>
          </a:p>
        </p:txBody>
      </p:sp>
      <p:sp>
        <p:nvSpPr>
          <p:cNvPr id="4" name="Slide Number Placeholder 3"/>
          <p:cNvSpPr>
            <a:spLocks noGrp="1"/>
          </p:cNvSpPr>
          <p:nvPr>
            <p:ph type="sldNum" sz="quarter" idx="10"/>
          </p:nvPr>
        </p:nvSpPr>
        <p:spPr/>
        <p:txBody>
          <a:bodyPr/>
          <a:lstStyle/>
          <a:p>
            <a:fld id="{40F5BAA8-65AC-384F-952D-6E0344433EB3}" type="slidenum">
              <a:rPr lang="en-US" smtClean="0"/>
              <a:pPr/>
              <a:t>10</a:t>
            </a:fld>
            <a:endParaRPr lang="en-US" dirty="0"/>
          </a:p>
        </p:txBody>
      </p:sp>
      <p:sp>
        <p:nvSpPr>
          <p:cNvPr id="6" name="TextBox 5"/>
          <p:cNvSpPr txBox="1"/>
          <p:nvPr/>
        </p:nvSpPr>
        <p:spPr>
          <a:xfrm>
            <a:off x="38256" y="1371600"/>
            <a:ext cx="9064800" cy="4343400"/>
          </a:xfrm>
          <a:prstGeom prst="rect">
            <a:avLst/>
          </a:prstGeom>
          <a:noFill/>
          <a:ln>
            <a:noFill/>
          </a:ln>
        </p:spPr>
        <p:txBody>
          <a:bodyPr vert="horz" lIns="81639" tIns="40820" rIns="81639" bIns="4082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spcBef>
                <a:spcPts val="0"/>
              </a:spcBef>
              <a:spcAft>
                <a:spcPts val="0"/>
              </a:spcAft>
              <a:defRPr sz="2200"/>
            </a:pPr>
            <a:r>
              <a:rPr lang="en-US" sz="2200" b="1" dirty="0" smtClean="0">
                <a:latin typeface="Tahoma" pitchFamily="34" charset="0"/>
                <a:ea typeface="Tahoma" pitchFamily="34" charset="0"/>
                <a:cs typeface="Tahoma" pitchFamily="34" charset="0"/>
              </a:rPr>
              <a:t> </a:t>
            </a:r>
            <a:r>
              <a:rPr lang="en-US" sz="2400" b="1" dirty="0" smtClean="0">
                <a:latin typeface="Tahoma" pitchFamily="34" charset="0"/>
                <a:ea typeface="Tahoma" pitchFamily="34" charset="0"/>
                <a:cs typeface="Tahoma" pitchFamily="34" charset="0"/>
              </a:rPr>
              <a:t>Rotation-powered pulsars typically show a simple power-law spectrum in the X-ray band</a:t>
            </a:r>
          </a:p>
          <a:p>
            <a:pPr hangingPunct="0">
              <a:spcBef>
                <a:spcPts val="0"/>
              </a:spcBef>
              <a:spcAft>
                <a:spcPts val="0"/>
              </a:spcAft>
              <a:buNone/>
              <a:defRPr sz="2200"/>
            </a:pPr>
            <a:endParaRPr lang="en-US" sz="2400" b="1" dirty="0" smtClean="0">
              <a:latin typeface="Tahoma" pitchFamily="34" charset="0"/>
              <a:ea typeface="Tahoma" pitchFamily="34" charset="0"/>
              <a:cs typeface="Tahoma" pitchFamily="34" charset="0"/>
            </a:endParaRPr>
          </a:p>
          <a:p>
            <a:pPr hangingPunct="0">
              <a:spcBef>
                <a:spcPts val="0"/>
              </a:spcBef>
              <a:spcAft>
                <a:spcPts val="0"/>
              </a:spcAft>
              <a:buNone/>
              <a:defRPr sz="2200"/>
            </a:pPr>
            <a:r>
              <a:rPr lang="en-US" sz="2200" b="1" dirty="0" smtClean="0">
                <a:latin typeface="Tahoma" pitchFamily="34" charset="0"/>
                <a:ea typeface="Tahoma" pitchFamily="34" charset="0"/>
                <a:cs typeface="Tahoma" pitchFamily="34" charset="0"/>
              </a:rPr>
              <a:t>  </a:t>
            </a:r>
            <a:r>
              <a:rPr lang="en-US" sz="1900" b="1" dirty="0" smtClean="0">
                <a:latin typeface="Tahoma" pitchFamily="34" charset="0"/>
                <a:ea typeface="Tahoma" pitchFamily="34" charset="0"/>
                <a:cs typeface="Tahoma" pitchFamily="34" charset="0"/>
              </a:rPr>
              <a:t>- </a:t>
            </a:r>
            <a:r>
              <a:rPr lang="en-US" sz="1900" b="1" u="sng" dirty="0" smtClean="0">
                <a:latin typeface="Tahoma" pitchFamily="34" charset="0"/>
                <a:ea typeface="Tahoma" pitchFamily="34" charset="0"/>
                <a:cs typeface="Tahoma" pitchFamily="34" charset="0"/>
              </a:rPr>
              <a:t>Geminga</a:t>
            </a:r>
            <a:r>
              <a:rPr lang="en-US" sz="1900" b="1" dirty="0" smtClean="0">
                <a:latin typeface="Tahoma" pitchFamily="34" charset="0"/>
                <a:ea typeface="Tahoma" pitchFamily="34" charset="0"/>
                <a:cs typeface="Tahoma" pitchFamily="34" charset="0"/>
              </a:rPr>
              <a:t>: One of the brightest pulsars in the gamma-ray band</a:t>
            </a:r>
          </a:p>
          <a:p>
            <a:pPr hangingPunct="0">
              <a:spcBef>
                <a:spcPts val="0"/>
              </a:spcBef>
              <a:spcAft>
                <a:spcPts val="0"/>
              </a:spcAft>
              <a:buNone/>
              <a:defRPr sz="2200"/>
            </a:pPr>
            <a:r>
              <a:rPr lang="en-US" sz="1900" b="1" dirty="0" smtClean="0">
                <a:latin typeface="Tahoma" pitchFamily="34" charset="0"/>
                <a:ea typeface="Tahoma" pitchFamily="34" charset="0"/>
                <a:cs typeface="Tahoma" pitchFamily="34" charset="0"/>
              </a:rPr>
              <a:t>                      Archetype for X-ray faint/Gamma ray bright RPPs</a:t>
            </a:r>
          </a:p>
          <a:p>
            <a:pPr hangingPunct="0">
              <a:spcBef>
                <a:spcPts val="0"/>
              </a:spcBef>
              <a:spcAft>
                <a:spcPts val="0"/>
              </a:spcAft>
              <a:buNone/>
              <a:defRPr sz="2200"/>
            </a:pPr>
            <a:endParaRPr lang="en-US" sz="1900" b="1" dirty="0" smtClean="0">
              <a:latin typeface="Tahoma" pitchFamily="34" charset="0"/>
              <a:ea typeface="Tahoma" pitchFamily="34" charset="0"/>
              <a:cs typeface="Tahoma" pitchFamily="34" charset="0"/>
            </a:endParaRPr>
          </a:p>
          <a:p>
            <a:pPr hangingPunct="0">
              <a:spcBef>
                <a:spcPts val="0"/>
              </a:spcBef>
              <a:spcAft>
                <a:spcPts val="0"/>
              </a:spcAft>
              <a:buNone/>
              <a:defRPr sz="2200"/>
            </a:pPr>
            <a:r>
              <a:rPr lang="en-US" sz="1900" b="1" dirty="0" smtClean="0">
                <a:latin typeface="Tahoma" pitchFamily="34" charset="0"/>
                <a:ea typeface="Tahoma" pitchFamily="34" charset="0"/>
                <a:cs typeface="Tahoma" pitchFamily="34" charset="0"/>
              </a:rPr>
              <a:t>  - </a:t>
            </a:r>
            <a:r>
              <a:rPr lang="en-US" sz="1900" b="1" u="sng" dirty="0" smtClean="0">
                <a:latin typeface="Tahoma" pitchFamily="34" charset="0"/>
                <a:ea typeface="Tahoma" pitchFamily="34" charset="0"/>
                <a:cs typeface="Tahoma" pitchFamily="34" charset="0"/>
              </a:rPr>
              <a:t>J1023+0038</a:t>
            </a:r>
            <a:r>
              <a:rPr lang="en-US" sz="1900" b="1" dirty="0" smtClean="0">
                <a:latin typeface="Tahoma" pitchFamily="34" charset="0"/>
                <a:ea typeface="Tahoma" pitchFamily="34" charset="0"/>
                <a:cs typeface="Tahoma" pitchFamily="34" charset="0"/>
              </a:rPr>
              <a:t>: A </a:t>
            </a:r>
            <a:r>
              <a:rPr lang="en-US" sz="1800" b="1" dirty="0" smtClean="0">
                <a:latin typeface="Tahoma" pitchFamily="34" charset="0"/>
                <a:ea typeface="Tahoma" pitchFamily="34" charset="0"/>
                <a:cs typeface="Tahoma" pitchFamily="34" charset="0"/>
              </a:rPr>
              <a:t>transient object between MSP and LMXB </a:t>
            </a:r>
          </a:p>
          <a:p>
            <a:pPr hangingPunct="0">
              <a:spcBef>
                <a:spcPts val="0"/>
              </a:spcBef>
              <a:spcAft>
                <a:spcPts val="0"/>
              </a:spcAft>
              <a:buNone/>
              <a:defRPr sz="2200"/>
            </a:pPr>
            <a:r>
              <a:rPr lang="en-US" sz="1800" b="1" dirty="0" smtClean="0">
                <a:latin typeface="Tahoma" pitchFamily="34" charset="0"/>
                <a:ea typeface="Tahoma" pitchFamily="34" charset="0"/>
                <a:cs typeface="Tahoma" pitchFamily="34" charset="0"/>
              </a:rPr>
              <a:t>     </a:t>
            </a:r>
            <a:r>
              <a:rPr lang="en-US" altLang="ko-KR" sz="1800" b="1" dirty="0" smtClean="0">
                <a:latin typeface="Times New Roman" pitchFamily="18" charset="0"/>
                <a:cs typeface="Times New Roman" pitchFamily="18" charset="0"/>
              </a:rPr>
              <a:t> </a:t>
            </a:r>
            <a:r>
              <a:rPr lang="en-US" altLang="ko-KR" sz="1800" b="1" u="sng" dirty="0" smtClean="0">
                <a:latin typeface="Times New Roman" pitchFamily="18" charset="0"/>
                <a:cs typeface="Times New Roman" pitchFamily="18" charset="0"/>
              </a:rPr>
              <a:t>(Archibald et al. Science, 324, 1412, 2010)</a:t>
            </a:r>
            <a:endParaRPr lang="en-US" sz="1800" b="1" dirty="0" smtClean="0">
              <a:latin typeface="Tahoma" pitchFamily="34" charset="0"/>
              <a:ea typeface="Tahoma" pitchFamily="34" charset="0"/>
              <a:cs typeface="Tahoma" pitchFamily="34" charset="0"/>
            </a:endParaRPr>
          </a:p>
          <a:p>
            <a:pPr hangingPunct="0">
              <a:spcBef>
                <a:spcPts val="0"/>
              </a:spcBef>
              <a:spcAft>
                <a:spcPts val="0"/>
              </a:spcAft>
              <a:buNone/>
              <a:defRPr sz="2200"/>
            </a:pPr>
            <a:endParaRPr lang="en-US" sz="1900" b="1" dirty="0" smtClean="0">
              <a:latin typeface="Tahoma" pitchFamily="34" charset="0"/>
              <a:ea typeface="Tahoma" pitchFamily="34" charset="0"/>
              <a:cs typeface="Tahoma" pitchFamily="34" charset="0"/>
            </a:endParaRPr>
          </a:p>
          <a:p>
            <a:pPr hangingPunct="0">
              <a:spcBef>
                <a:spcPts val="0"/>
              </a:spcBef>
              <a:spcAft>
                <a:spcPts val="0"/>
              </a:spcAft>
              <a:defRPr sz="2200"/>
            </a:pPr>
            <a:r>
              <a:rPr lang="en-US" altLang="ko-KR" b="1" dirty="0" smtClean="0">
                <a:latin typeface="Tahoma" pitchFamily="34" charset="0"/>
                <a:ea typeface="Tahoma" pitchFamily="34" charset="0"/>
                <a:cs typeface="Tahoma" pitchFamily="34" charset="0"/>
              </a:rPr>
              <a:t> A </a:t>
            </a:r>
            <a:r>
              <a:rPr lang="en-US" altLang="ko-KR" sz="2400" b="1" dirty="0" smtClean="0">
                <a:latin typeface="Tahoma" pitchFamily="34" charset="0"/>
                <a:ea typeface="Tahoma" pitchFamily="34" charset="0"/>
                <a:cs typeface="Tahoma" pitchFamily="34" charset="0"/>
              </a:rPr>
              <a:t>pulsar-like white dwarf ?</a:t>
            </a:r>
          </a:p>
          <a:p>
            <a:pPr hangingPunct="0">
              <a:spcBef>
                <a:spcPts val="0"/>
              </a:spcBef>
              <a:spcAft>
                <a:spcPts val="0"/>
              </a:spcAft>
              <a:defRPr sz="2200"/>
            </a:pPr>
            <a:endParaRPr lang="en-US" altLang="ko-KR" sz="2400" b="1" dirty="0" smtClean="0">
              <a:latin typeface="Tahoma" pitchFamily="34" charset="0"/>
              <a:ea typeface="Tahoma" pitchFamily="34" charset="0"/>
              <a:cs typeface="Tahoma" pitchFamily="34" charset="0"/>
            </a:endParaRPr>
          </a:p>
          <a:p>
            <a:pPr hangingPunct="0">
              <a:spcBef>
                <a:spcPts val="0"/>
              </a:spcBef>
              <a:spcAft>
                <a:spcPts val="0"/>
              </a:spcAft>
              <a:buNone/>
              <a:defRPr sz="2200"/>
            </a:pPr>
            <a:r>
              <a:rPr lang="en-US" altLang="ko-KR" sz="1900" b="1" dirty="0" smtClean="0">
                <a:latin typeface="Tahoma" pitchFamily="34" charset="0"/>
                <a:ea typeface="Tahoma" pitchFamily="34" charset="0"/>
                <a:cs typeface="Tahoma" pitchFamily="34" charset="0"/>
              </a:rPr>
              <a:t>  - </a:t>
            </a:r>
            <a:r>
              <a:rPr lang="en-US" altLang="ko-KR" sz="1900" b="1" u="sng" dirty="0" smtClean="0">
                <a:latin typeface="Tahoma" pitchFamily="34" charset="0"/>
                <a:ea typeface="Tahoma" pitchFamily="34" charset="0"/>
                <a:cs typeface="Tahoma" pitchFamily="34" charset="0"/>
              </a:rPr>
              <a:t>AE Aquarii</a:t>
            </a:r>
            <a:r>
              <a:rPr lang="en-US" altLang="ko-KR" sz="1900" b="1" dirty="0" smtClean="0">
                <a:latin typeface="Tahoma" pitchFamily="34" charset="0"/>
                <a:ea typeface="Tahoma" pitchFamily="34" charset="0"/>
                <a:cs typeface="Tahoma" pitchFamily="34" charset="0"/>
              </a:rPr>
              <a:t>:  Magnetic CV</a:t>
            </a:r>
          </a:p>
          <a:p>
            <a:pPr hangingPunct="0">
              <a:spcBef>
                <a:spcPts val="0"/>
              </a:spcBef>
              <a:spcAft>
                <a:spcPts val="0"/>
              </a:spcAft>
              <a:buNone/>
              <a:defRPr sz="2200"/>
            </a:pPr>
            <a:r>
              <a:rPr lang="en-US" altLang="ko-KR" sz="1900" b="1" dirty="0" smtClean="0">
                <a:latin typeface="Tahoma" pitchFamily="34" charset="0"/>
                <a:ea typeface="Tahoma" pitchFamily="34" charset="0"/>
                <a:cs typeface="Tahoma" pitchFamily="34" charset="0"/>
              </a:rPr>
              <a:t>                         Detection of non-thermal spectrum and a sharp pulsation</a:t>
            </a:r>
            <a:endParaRPr lang="en-US" sz="1900" b="1" dirty="0" smtClean="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2014278570"/>
      </p:ext>
    </p:extLst>
  </p:cSld>
  <p:clrMapOvr>
    <a:masterClrMapping/>
  </p:clrMapOvr>
  <p:transition advTm="59031"/>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884" y="2438400"/>
            <a:ext cx="7625116" cy="2362200"/>
          </a:xfrm>
        </p:spPr>
        <p:txBody>
          <a:bodyPr/>
          <a:lstStyle/>
          <a:p>
            <a:pPr algn="ctr" hangingPunct="0">
              <a:spcBef>
                <a:spcPts val="0"/>
              </a:spcBef>
              <a:spcAft>
                <a:spcPts val="0"/>
              </a:spcAft>
              <a:defRPr sz="2200"/>
            </a:pPr>
            <a:r>
              <a:rPr lang="en-CA" altLang="ko-KR" sz="4000" b="1" dirty="0" smtClean="0">
                <a:latin typeface="Times New Roman" pitchFamily="18" charset="0"/>
                <a:ea typeface="연세소제목체" pitchFamily="18" charset="-127"/>
                <a:cs typeface="Times New Roman" pitchFamily="18" charset="0"/>
              </a:rPr>
              <a:t>NuSTAR results to date</a:t>
            </a:r>
            <a:br>
              <a:rPr lang="en-CA" altLang="ko-KR" sz="4000" b="1" dirty="0" smtClean="0">
                <a:latin typeface="Times New Roman" pitchFamily="18" charset="0"/>
                <a:ea typeface="연세소제목체" pitchFamily="18" charset="-127"/>
                <a:cs typeface="Times New Roman" pitchFamily="18" charset="0"/>
              </a:rPr>
            </a:br>
            <a:r>
              <a:rPr lang="en-CA" altLang="ko-KR" sz="4000" b="1" dirty="0" smtClean="0">
                <a:latin typeface="Times New Roman" pitchFamily="18" charset="0"/>
                <a:ea typeface="연세소제목체" pitchFamily="18" charset="-127"/>
                <a:cs typeface="Times New Roman" pitchFamily="18" charset="0"/>
              </a:rPr>
              <a:t/>
            </a:r>
            <a:br>
              <a:rPr lang="en-CA" altLang="ko-KR" sz="4000" b="1" dirty="0" smtClean="0">
                <a:latin typeface="Times New Roman" pitchFamily="18" charset="0"/>
                <a:ea typeface="연세소제목체" pitchFamily="18" charset="-127"/>
                <a:cs typeface="Times New Roman" pitchFamily="18" charset="0"/>
              </a:rPr>
            </a:br>
            <a:r>
              <a:rPr lang="en-CA" altLang="ko-KR" sz="3400" b="1" u="sng" dirty="0" smtClean="0">
                <a:latin typeface="Times New Roman" pitchFamily="18" charset="0"/>
                <a:ea typeface="연세소제목체" pitchFamily="18" charset="-127"/>
                <a:cs typeface="Times New Roman" pitchFamily="18" charset="0"/>
              </a:rPr>
              <a:t>SGR J1745-29 and </a:t>
            </a:r>
            <a:r>
              <a:rPr lang="en-CA" altLang="ko-KR" sz="3400" b="1" u="sng" dirty="0" err="1" smtClean="0">
                <a:latin typeface="Times New Roman" pitchFamily="18" charset="0"/>
                <a:ea typeface="연세소제목체" pitchFamily="18" charset="-127"/>
                <a:cs typeface="Times New Roman" pitchFamily="18" charset="0"/>
              </a:rPr>
              <a:t>ToO</a:t>
            </a:r>
            <a:r>
              <a:rPr lang="en-CA" altLang="ko-KR" sz="3400" b="1" u="sng" dirty="0" smtClean="0">
                <a:latin typeface="Times New Roman" pitchFamily="18" charset="0"/>
                <a:ea typeface="연세소제목체" pitchFamily="18" charset="-127"/>
                <a:cs typeface="Times New Roman" pitchFamily="18" charset="0"/>
              </a:rPr>
              <a:t>:</a:t>
            </a:r>
            <a:r>
              <a:rPr lang="en-CA" altLang="ko-KR" sz="3400" b="1" i="0" dirty="0" smtClean="0">
                <a:latin typeface="Times New Roman" pitchFamily="18" charset="0"/>
                <a:ea typeface="연세소제목체" pitchFamily="18" charset="-127"/>
                <a:cs typeface="Times New Roman" pitchFamily="18" charset="0"/>
              </a:rPr>
              <a:t> </a:t>
            </a:r>
            <a:r>
              <a:rPr lang="en-CA" altLang="ko-KR" sz="3400" b="1" dirty="0" smtClean="0">
                <a:solidFill>
                  <a:srgbClr val="FF0000"/>
                </a:solidFill>
                <a:latin typeface="Times New Roman" pitchFamily="18" charset="0"/>
                <a:ea typeface="연세소제목체" pitchFamily="18" charset="-127"/>
                <a:cs typeface="Times New Roman" pitchFamily="18" charset="0"/>
              </a:rPr>
              <a:t>Magnetar</a:t>
            </a:r>
          </a:p>
        </p:txBody>
      </p:sp>
      <p:sp>
        <p:nvSpPr>
          <p:cNvPr id="4" name="Slide Number Placeholder 3"/>
          <p:cNvSpPr>
            <a:spLocks noGrp="1"/>
          </p:cNvSpPr>
          <p:nvPr>
            <p:ph type="sldNum" sz="quarter" idx="10"/>
          </p:nvPr>
        </p:nvSpPr>
        <p:spPr/>
        <p:txBody>
          <a:bodyPr/>
          <a:lstStyle/>
          <a:p>
            <a:fld id="{40F5BAA8-65AC-384F-952D-6E0344433EB3}" type="slidenum">
              <a:rPr lang="en-US" smtClean="0"/>
              <a:pPr/>
              <a:t>11</a:t>
            </a:fld>
            <a:endParaRPr lang="en-US" dirty="0"/>
          </a:p>
        </p:txBody>
      </p:sp>
    </p:spTree>
    <p:extLst>
      <p:ext uri="{BB962C8B-B14F-4D97-AF65-F5344CB8AC3E}">
        <p14:creationId xmlns:p14="http://schemas.microsoft.com/office/powerpoint/2010/main" xmlns="" val="2014278570"/>
      </p:ext>
    </p:extLst>
  </p:cSld>
  <p:clrMapOvr>
    <a:masterClrMapping/>
  </p:clrMapOvr>
  <p:transition advTm="17253"/>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5372100" cy="990600"/>
          </a:xfrm>
        </p:spPr>
        <p:txBody>
          <a:bodyPr/>
          <a:lstStyle/>
          <a:p>
            <a:pPr hangingPunct="0">
              <a:spcBef>
                <a:spcPts val="0"/>
              </a:spcBef>
              <a:spcAft>
                <a:spcPts val="0"/>
              </a:spcAft>
              <a:defRPr sz="2200"/>
            </a:pPr>
            <a:r>
              <a:rPr lang="en-CA" altLang="ko-KR" sz="2400" b="1" dirty="0" smtClean="0">
                <a:latin typeface="Times New Roman" pitchFamily="18" charset="0"/>
                <a:ea typeface="연세소제목체" pitchFamily="18" charset="-127"/>
                <a:cs typeface="Times New Roman" pitchFamily="18" charset="0"/>
              </a:rPr>
              <a:t>NuSTAR discovered 3.76 s pulsation in the direction of Galactic center region</a:t>
            </a:r>
            <a:endParaRPr lang="en-CA" altLang="ko-KR" sz="2400" b="1" dirty="0">
              <a:latin typeface="Times New Roman" pitchFamily="18" charset="0"/>
              <a:ea typeface="연세소제목체" pitchFamily="18" charset="-127"/>
              <a:cs typeface="Times New Roman" pitchFamily="18" charset="0"/>
            </a:endParaRPr>
          </a:p>
        </p:txBody>
      </p:sp>
      <p:sp>
        <p:nvSpPr>
          <p:cNvPr id="4" name="Slide Number Placeholder 3"/>
          <p:cNvSpPr>
            <a:spLocks noGrp="1"/>
          </p:cNvSpPr>
          <p:nvPr>
            <p:ph type="sldNum" sz="quarter" idx="10"/>
          </p:nvPr>
        </p:nvSpPr>
        <p:spPr/>
        <p:txBody>
          <a:bodyPr/>
          <a:lstStyle/>
          <a:p>
            <a:fld id="{40F5BAA8-65AC-384F-952D-6E0344433EB3}" type="slidenum">
              <a:rPr lang="en-US" smtClean="0"/>
              <a:pPr/>
              <a:t>12</a:t>
            </a:fld>
            <a:endParaRPr lang="en-US" dirty="0"/>
          </a:p>
        </p:txBody>
      </p:sp>
      <p:pic>
        <p:nvPicPr>
          <p:cNvPr id="6" name="Picture 2"/>
          <p:cNvPicPr>
            <a:picLocks noChangeAspect="1" noChangeArrowheads="1"/>
          </p:cNvPicPr>
          <p:nvPr/>
        </p:nvPicPr>
        <p:blipFill>
          <a:blip r:embed="rId3" cstate="print"/>
          <a:srcRect/>
          <a:stretch>
            <a:fillRect/>
          </a:stretch>
        </p:blipFill>
        <p:spPr bwMode="auto">
          <a:xfrm>
            <a:off x="4695959" y="1014984"/>
            <a:ext cx="3813519" cy="2833048"/>
          </a:xfrm>
          <a:prstGeom prst="rect">
            <a:avLst/>
          </a:prstGeom>
          <a:noFill/>
          <a:ln w="9525">
            <a:noFill/>
            <a:miter lim="800000"/>
            <a:headEnd/>
            <a:tailEnd/>
          </a:ln>
        </p:spPr>
      </p:pic>
      <p:sp>
        <p:nvSpPr>
          <p:cNvPr id="10" name="TextBox 9"/>
          <p:cNvSpPr txBox="1"/>
          <p:nvPr/>
        </p:nvSpPr>
        <p:spPr>
          <a:xfrm>
            <a:off x="36576" y="3846576"/>
            <a:ext cx="8878824" cy="2362200"/>
          </a:xfrm>
          <a:prstGeom prst="rect">
            <a:avLst/>
          </a:prstGeom>
          <a:noFill/>
          <a:ln>
            <a:noFill/>
          </a:ln>
        </p:spPr>
        <p:txBody>
          <a:bodyPr vert="horz" lIns="81639" tIns="40820" rIns="81639" bIns="4082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spcBef>
                <a:spcPts val="0"/>
              </a:spcBef>
              <a:spcAft>
                <a:spcPts val="0"/>
              </a:spcAft>
              <a:defRPr sz="2200"/>
            </a:pPr>
            <a:r>
              <a:rPr lang="en-US" sz="1900" b="1" dirty="0" smtClean="0">
                <a:latin typeface="Tahoma" pitchFamily="34" charset="0"/>
                <a:ea typeface="Tahoma" pitchFamily="34" charset="0"/>
                <a:cs typeface="Tahoma" pitchFamily="34" charset="0"/>
              </a:rPr>
              <a:t>Following Swift detection of an SGR-like burst, NuSTAR discovered 3.76 s pulsation</a:t>
            </a:r>
          </a:p>
          <a:p>
            <a:pPr hangingPunct="0">
              <a:spcBef>
                <a:spcPts val="0"/>
              </a:spcBef>
              <a:spcAft>
                <a:spcPts val="0"/>
              </a:spcAft>
              <a:buNone/>
              <a:defRPr sz="2200"/>
            </a:pPr>
            <a:r>
              <a:rPr lang="en-US" altLang="ko-KR" sz="1600" b="1" u="sng" dirty="0" smtClean="0">
                <a:latin typeface="Tahoma" pitchFamily="34" charset="0"/>
                <a:ea typeface="Tahoma" pitchFamily="34" charset="0"/>
                <a:cs typeface="Tahoma" pitchFamily="34" charset="0"/>
              </a:rPr>
              <a:t>(Mori et al. </a:t>
            </a:r>
            <a:r>
              <a:rPr lang="en-US" altLang="ko-KR" sz="1600" b="1" u="sng" dirty="0" err="1" smtClean="0">
                <a:latin typeface="Tahoma" pitchFamily="34" charset="0"/>
                <a:ea typeface="Tahoma" pitchFamily="34" charset="0"/>
                <a:cs typeface="Tahoma" pitchFamily="34" charset="0"/>
              </a:rPr>
              <a:t>ApJL</a:t>
            </a:r>
            <a:r>
              <a:rPr lang="en-US" altLang="ko-KR" sz="1600" b="1" u="sng" dirty="0" smtClean="0">
                <a:latin typeface="Tahoma" pitchFamily="34" charset="0"/>
                <a:ea typeface="Tahoma" pitchFamily="34" charset="0"/>
                <a:cs typeface="Tahoma" pitchFamily="34" charset="0"/>
              </a:rPr>
              <a:t>, 2013, accepted)</a:t>
            </a:r>
          </a:p>
          <a:p>
            <a:pPr hangingPunct="0">
              <a:spcBef>
                <a:spcPts val="0"/>
              </a:spcBef>
              <a:spcAft>
                <a:spcPts val="0"/>
              </a:spcAft>
              <a:buNone/>
              <a:defRPr sz="2200"/>
            </a:pPr>
            <a:endParaRPr lang="en-US" sz="1900" b="1" dirty="0" smtClean="0">
              <a:latin typeface="Tahoma" pitchFamily="34" charset="0"/>
              <a:ea typeface="Tahoma" pitchFamily="34" charset="0"/>
              <a:cs typeface="Tahoma" pitchFamily="34" charset="0"/>
            </a:endParaRPr>
          </a:p>
          <a:p>
            <a:pPr hangingPunct="0">
              <a:spcBef>
                <a:spcPts val="0"/>
              </a:spcBef>
              <a:spcAft>
                <a:spcPts val="0"/>
              </a:spcAft>
              <a:defRPr sz="2200"/>
            </a:pPr>
            <a:r>
              <a:rPr lang="en-US" sz="1900" b="1" dirty="0" smtClean="0">
                <a:latin typeface="Tahoma" pitchFamily="34" charset="0"/>
                <a:ea typeface="Tahoma" pitchFamily="34" charset="0"/>
                <a:cs typeface="Tahoma" pitchFamily="34" charset="0"/>
              </a:rPr>
              <a:t>Located in the Galactic center, 3’’ away from </a:t>
            </a:r>
            <a:r>
              <a:rPr lang="en-US" sz="1900" b="1" dirty="0" err="1" smtClean="0">
                <a:latin typeface="Tahoma" pitchFamily="34" charset="0"/>
                <a:ea typeface="Tahoma" pitchFamily="34" charset="0"/>
                <a:cs typeface="Tahoma" pitchFamily="34" charset="0"/>
              </a:rPr>
              <a:t>sgr</a:t>
            </a:r>
            <a:r>
              <a:rPr lang="en-US" sz="1900" b="1" dirty="0" smtClean="0">
                <a:latin typeface="Tahoma" pitchFamily="34" charset="0"/>
                <a:ea typeface="Tahoma" pitchFamily="34" charset="0"/>
                <a:cs typeface="Tahoma" pitchFamily="34" charset="0"/>
              </a:rPr>
              <a:t> A* </a:t>
            </a:r>
            <a:r>
              <a:rPr lang="en-US" sz="1600" b="1" u="sng" dirty="0" smtClean="0">
                <a:latin typeface="Tahoma" pitchFamily="34" charset="0"/>
                <a:ea typeface="Tahoma" pitchFamily="34" charset="0"/>
                <a:cs typeface="Tahoma" pitchFamily="34" charset="0"/>
              </a:rPr>
              <a:t>(Rea et al. </a:t>
            </a:r>
            <a:r>
              <a:rPr lang="en-US" sz="1600" b="1" u="sng" dirty="0" err="1" smtClean="0">
                <a:latin typeface="Tahoma" pitchFamily="34" charset="0"/>
                <a:ea typeface="Tahoma" pitchFamily="34" charset="0"/>
                <a:cs typeface="Tahoma" pitchFamily="34" charset="0"/>
              </a:rPr>
              <a:t>Atel</a:t>
            </a:r>
            <a:r>
              <a:rPr lang="en-US" sz="1600" b="1" u="sng" dirty="0" smtClean="0">
                <a:latin typeface="Tahoma" pitchFamily="34" charset="0"/>
                <a:ea typeface="Tahoma" pitchFamily="34" charset="0"/>
                <a:cs typeface="Tahoma" pitchFamily="34" charset="0"/>
              </a:rPr>
              <a:t> 5032)</a:t>
            </a:r>
          </a:p>
          <a:p>
            <a:pPr hangingPunct="0">
              <a:spcBef>
                <a:spcPts val="0"/>
              </a:spcBef>
              <a:spcAft>
                <a:spcPts val="0"/>
              </a:spcAft>
              <a:buNone/>
              <a:defRPr sz="2200"/>
            </a:pPr>
            <a:endParaRPr lang="en-US" sz="1900" b="1" dirty="0" smtClean="0">
              <a:latin typeface="Tahoma" pitchFamily="34" charset="0"/>
              <a:ea typeface="Tahoma" pitchFamily="34" charset="0"/>
              <a:cs typeface="Tahoma" pitchFamily="34" charset="0"/>
            </a:endParaRPr>
          </a:p>
          <a:p>
            <a:pPr hangingPunct="0">
              <a:spcBef>
                <a:spcPts val="0"/>
              </a:spcBef>
              <a:spcAft>
                <a:spcPts val="0"/>
              </a:spcAft>
              <a:defRPr sz="2200"/>
            </a:pPr>
            <a:r>
              <a:rPr lang="en-US" sz="1900" b="1" dirty="0" smtClean="0">
                <a:latin typeface="Tahoma" pitchFamily="34" charset="0"/>
                <a:ea typeface="Tahoma" pitchFamily="34" charset="0"/>
                <a:cs typeface="Tahoma" pitchFamily="34" charset="0"/>
              </a:rPr>
              <a:t>4</a:t>
            </a:r>
            <a:r>
              <a:rPr lang="en-US" sz="1900" b="1" baseline="30000" dirty="0" smtClean="0">
                <a:latin typeface="Tahoma" pitchFamily="34" charset="0"/>
                <a:ea typeface="Tahoma" pitchFamily="34" charset="0"/>
                <a:cs typeface="Tahoma" pitchFamily="34" charset="0"/>
              </a:rPr>
              <a:t>th</a:t>
            </a:r>
            <a:r>
              <a:rPr lang="en-US" sz="1900" b="1" dirty="0" smtClean="0">
                <a:latin typeface="Tahoma" pitchFamily="34" charset="0"/>
                <a:ea typeface="Tahoma" pitchFamily="34" charset="0"/>
                <a:cs typeface="Tahoma" pitchFamily="34" charset="0"/>
              </a:rPr>
              <a:t> magnetar detected in the radio band </a:t>
            </a:r>
          </a:p>
          <a:p>
            <a:pPr hangingPunct="0">
              <a:spcBef>
                <a:spcPts val="0"/>
              </a:spcBef>
              <a:spcAft>
                <a:spcPts val="0"/>
              </a:spcAft>
              <a:buNone/>
              <a:defRPr sz="2200"/>
            </a:pPr>
            <a:r>
              <a:rPr lang="en-US" sz="1600" b="1" dirty="0" smtClean="0">
                <a:latin typeface="Tahoma" pitchFamily="34" charset="0"/>
                <a:ea typeface="Tahoma" pitchFamily="34" charset="0"/>
                <a:cs typeface="Tahoma" pitchFamily="34" charset="0"/>
              </a:rPr>
              <a:t> </a:t>
            </a:r>
            <a:r>
              <a:rPr lang="en-US" sz="1600" b="1" u="sng" dirty="0" smtClean="0">
                <a:latin typeface="Tahoma" pitchFamily="34" charset="0"/>
                <a:ea typeface="Tahoma" pitchFamily="34" charset="0"/>
                <a:cs typeface="Tahoma" pitchFamily="34" charset="0"/>
              </a:rPr>
              <a:t>(</a:t>
            </a:r>
            <a:r>
              <a:rPr lang="en-US" sz="1600" b="1" u="sng" dirty="0" err="1" smtClean="0">
                <a:latin typeface="Tahoma" pitchFamily="34" charset="0"/>
                <a:ea typeface="Tahoma" pitchFamily="34" charset="0"/>
                <a:cs typeface="Tahoma" pitchFamily="34" charset="0"/>
              </a:rPr>
              <a:t>Eathogh</a:t>
            </a:r>
            <a:r>
              <a:rPr lang="en-US" sz="1600" b="1" u="sng" dirty="0" smtClean="0">
                <a:latin typeface="Tahoma" pitchFamily="34" charset="0"/>
                <a:ea typeface="Tahoma" pitchFamily="34" charset="0"/>
                <a:cs typeface="Tahoma" pitchFamily="34" charset="0"/>
              </a:rPr>
              <a:t> et al. </a:t>
            </a:r>
            <a:r>
              <a:rPr lang="en-US" sz="1600" b="1" u="sng" dirty="0" err="1" smtClean="0">
                <a:latin typeface="Tahoma" pitchFamily="34" charset="0"/>
                <a:ea typeface="Tahoma" pitchFamily="34" charset="0"/>
                <a:cs typeface="Tahoma" pitchFamily="34" charset="0"/>
              </a:rPr>
              <a:t>ATel</a:t>
            </a:r>
            <a:r>
              <a:rPr lang="en-US" sz="1600" b="1" u="sng" dirty="0" smtClean="0">
                <a:latin typeface="Tahoma" pitchFamily="34" charset="0"/>
                <a:ea typeface="Tahoma" pitchFamily="34" charset="0"/>
                <a:cs typeface="Tahoma" pitchFamily="34" charset="0"/>
              </a:rPr>
              <a:t>  5058, Shannon &amp; Johnston </a:t>
            </a:r>
            <a:r>
              <a:rPr lang="en-US" altLang="ko-KR" sz="1600" b="1" u="sng" dirty="0" smtClean="0"/>
              <a:t>arXiv:1305.3036)</a:t>
            </a:r>
            <a:endParaRPr lang="en-US" sz="1600" b="1" u="sng" dirty="0" smtClean="0">
              <a:latin typeface="Tahoma" pitchFamily="34" charset="0"/>
              <a:ea typeface="Tahoma" pitchFamily="34" charset="0"/>
              <a:cs typeface="Tahoma" pitchFamily="34" charset="0"/>
            </a:endParaRPr>
          </a:p>
        </p:txBody>
      </p:sp>
      <p:pic>
        <p:nvPicPr>
          <p:cNvPr id="11" name="Picture 2" descr="F:\source_large.jpeg"/>
          <p:cNvPicPr>
            <a:picLocks noChangeAspect="1" noChangeArrowheads="1"/>
          </p:cNvPicPr>
          <p:nvPr/>
        </p:nvPicPr>
        <p:blipFill>
          <a:blip r:embed="rId4"/>
          <a:srcRect l="34606" t="19050" r="10596" b="7319"/>
          <a:stretch>
            <a:fillRect/>
          </a:stretch>
        </p:blipFill>
        <p:spPr bwMode="auto">
          <a:xfrm>
            <a:off x="813176" y="1014984"/>
            <a:ext cx="2768224" cy="2640517"/>
          </a:xfrm>
          <a:prstGeom prst="rect">
            <a:avLst/>
          </a:prstGeom>
          <a:noFill/>
        </p:spPr>
      </p:pic>
      <p:sp>
        <p:nvSpPr>
          <p:cNvPr id="12" name="TextBox 11"/>
          <p:cNvSpPr txBox="1"/>
          <p:nvPr/>
        </p:nvSpPr>
        <p:spPr>
          <a:xfrm>
            <a:off x="838200" y="1064701"/>
            <a:ext cx="1840568" cy="830997"/>
          </a:xfrm>
          <a:prstGeom prst="rect">
            <a:avLst/>
          </a:prstGeom>
          <a:noFill/>
        </p:spPr>
        <p:txBody>
          <a:bodyPr wrap="none" rtlCol="0">
            <a:spAutoFit/>
          </a:bodyPr>
          <a:lstStyle/>
          <a:p>
            <a:r>
              <a:rPr lang="en-US" altLang="ko-KR" sz="1200" b="1" dirty="0" smtClean="0">
                <a:solidFill>
                  <a:srgbClr val="008000"/>
                </a:solidFill>
                <a:latin typeface="Times New Roman" pitchFamily="18" charset="0"/>
                <a:cs typeface="Times New Roman" pitchFamily="18" charset="0"/>
              </a:rPr>
              <a:t>Green: NuSTAR position</a:t>
            </a:r>
          </a:p>
          <a:p>
            <a:r>
              <a:rPr lang="en-US" altLang="ko-KR" sz="1200" b="1" dirty="0" smtClean="0">
                <a:solidFill>
                  <a:srgbClr val="003399"/>
                </a:solidFill>
                <a:latin typeface="Times New Roman" pitchFamily="18" charset="0"/>
                <a:cs typeface="Times New Roman" pitchFamily="18" charset="0"/>
              </a:rPr>
              <a:t>Blue:    Swift position</a:t>
            </a:r>
          </a:p>
          <a:p>
            <a:r>
              <a:rPr lang="en-US" altLang="ko-KR" sz="1200" b="1" dirty="0" smtClean="0">
                <a:solidFill>
                  <a:schemeClr val="bg1"/>
                </a:solidFill>
                <a:latin typeface="Times New Roman" pitchFamily="18" charset="0"/>
                <a:cs typeface="Times New Roman" pitchFamily="18" charset="0"/>
              </a:rPr>
              <a:t>Red:     Chandra position</a:t>
            </a:r>
          </a:p>
          <a:p>
            <a:r>
              <a:rPr lang="en-US" altLang="ko-KR" sz="1200" b="1" dirty="0" smtClean="0">
                <a:latin typeface="Times New Roman" pitchFamily="18" charset="0"/>
                <a:cs typeface="Times New Roman" pitchFamily="18" charset="0"/>
              </a:rPr>
              <a:t>Black:   </a:t>
            </a:r>
            <a:r>
              <a:rPr lang="en-US" altLang="ko-KR" sz="1200" b="1" dirty="0" err="1" smtClean="0">
                <a:latin typeface="Times New Roman" pitchFamily="18" charset="0"/>
                <a:cs typeface="Times New Roman" pitchFamily="18" charset="0"/>
              </a:rPr>
              <a:t>Sgr</a:t>
            </a:r>
            <a:r>
              <a:rPr lang="en-US" altLang="ko-KR" sz="1200" b="1" dirty="0" smtClean="0">
                <a:latin typeface="Times New Roman" pitchFamily="18" charset="0"/>
                <a:cs typeface="Times New Roman" pitchFamily="18" charset="0"/>
              </a:rPr>
              <a:t> A*</a:t>
            </a:r>
            <a:endParaRPr lang="ko-KR" altLang="en-US" sz="1200" b="1" dirty="0">
              <a:latin typeface="Times New Roman" pitchFamily="18" charset="0"/>
              <a:cs typeface="Times New Roman" pitchFamily="18" charset="0"/>
            </a:endParaRPr>
          </a:p>
        </p:txBody>
      </p:sp>
      <p:sp>
        <p:nvSpPr>
          <p:cNvPr id="13" name="TextBox 12"/>
          <p:cNvSpPr txBox="1"/>
          <p:nvPr/>
        </p:nvSpPr>
        <p:spPr>
          <a:xfrm>
            <a:off x="1091824" y="3198301"/>
            <a:ext cx="2240934" cy="461665"/>
          </a:xfrm>
          <a:prstGeom prst="rect">
            <a:avLst/>
          </a:prstGeom>
          <a:noFill/>
          <a:ln>
            <a:noFill/>
          </a:ln>
        </p:spPr>
        <p:txBody>
          <a:bodyPr wrap="none" rtlCol="0">
            <a:spAutoFit/>
          </a:bodyPr>
          <a:lstStyle/>
          <a:p>
            <a:r>
              <a:rPr lang="en-US" altLang="ko-KR" sz="2400" b="1" dirty="0" smtClean="0">
                <a:solidFill>
                  <a:schemeClr val="tx1">
                    <a:lumMod val="95000"/>
                    <a:lumOff val="5000"/>
                  </a:schemeClr>
                </a:solidFill>
                <a:latin typeface="Times New Roman" pitchFamily="18" charset="0"/>
                <a:cs typeface="Times New Roman" pitchFamily="18" charset="0"/>
              </a:rPr>
              <a:t>NuSTAR image</a:t>
            </a:r>
            <a:endParaRPr lang="ko-KR" altLang="en-US" sz="2400" b="1"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014278570"/>
      </p:ext>
    </p:extLst>
  </p:cSld>
  <p:clrMapOvr>
    <a:masterClrMapping/>
  </p:clrMapOvr>
  <p:transition advTm="46738"/>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5372100" cy="990600"/>
          </a:xfrm>
        </p:spPr>
        <p:txBody>
          <a:bodyPr/>
          <a:lstStyle/>
          <a:p>
            <a:pPr hangingPunct="0">
              <a:spcBef>
                <a:spcPts val="0"/>
              </a:spcBef>
              <a:spcAft>
                <a:spcPts val="0"/>
              </a:spcAft>
              <a:defRPr sz="2200"/>
            </a:pPr>
            <a:r>
              <a:rPr lang="en-CA" altLang="ko-KR" sz="2400" b="1" dirty="0" smtClean="0">
                <a:latin typeface="Times New Roman" pitchFamily="18" charset="0"/>
                <a:ea typeface="연세소제목체" pitchFamily="18" charset="-127"/>
                <a:cs typeface="Times New Roman" pitchFamily="18" charset="0"/>
              </a:rPr>
              <a:t>NuSTAR identified the source as a transient magnetar</a:t>
            </a:r>
            <a:endParaRPr lang="en-CA" altLang="ko-KR" sz="2400" b="1" dirty="0">
              <a:latin typeface="Times New Roman" pitchFamily="18" charset="0"/>
              <a:ea typeface="연세소제목체" pitchFamily="18" charset="-127"/>
              <a:cs typeface="Times New Roman" pitchFamily="18" charset="0"/>
            </a:endParaRPr>
          </a:p>
        </p:txBody>
      </p:sp>
      <p:sp>
        <p:nvSpPr>
          <p:cNvPr id="4" name="Slide Number Placeholder 3"/>
          <p:cNvSpPr>
            <a:spLocks noGrp="1"/>
          </p:cNvSpPr>
          <p:nvPr>
            <p:ph type="sldNum" sz="quarter" idx="10"/>
          </p:nvPr>
        </p:nvSpPr>
        <p:spPr/>
        <p:txBody>
          <a:bodyPr/>
          <a:lstStyle/>
          <a:p>
            <a:fld id="{40F5BAA8-65AC-384F-952D-6E0344433EB3}" type="slidenum">
              <a:rPr lang="en-US" smtClean="0"/>
              <a:pPr/>
              <a:t>13</a:t>
            </a:fld>
            <a:endParaRPr lang="en-US" dirty="0"/>
          </a:p>
        </p:txBody>
      </p:sp>
      <p:sp>
        <p:nvSpPr>
          <p:cNvPr id="10" name="TextBox 9"/>
          <p:cNvSpPr txBox="1"/>
          <p:nvPr/>
        </p:nvSpPr>
        <p:spPr>
          <a:xfrm>
            <a:off x="79200" y="4191000"/>
            <a:ext cx="9001950" cy="1905000"/>
          </a:xfrm>
          <a:prstGeom prst="rect">
            <a:avLst/>
          </a:prstGeom>
          <a:noFill/>
          <a:ln>
            <a:noFill/>
          </a:ln>
        </p:spPr>
        <p:txBody>
          <a:bodyPr vert="horz" lIns="81639" tIns="40820" rIns="81639" bIns="4082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spcBef>
                <a:spcPts val="0"/>
              </a:spcBef>
              <a:spcAft>
                <a:spcPts val="0"/>
              </a:spcAft>
              <a:defRPr sz="2200"/>
            </a:pPr>
            <a:r>
              <a:rPr lang="en-US" sz="2200" b="1" dirty="0" smtClean="0">
                <a:latin typeface="Tahoma" pitchFamily="34" charset="0"/>
                <a:ea typeface="Tahoma" pitchFamily="34" charset="0"/>
                <a:cs typeface="Tahoma" pitchFamily="34" charset="0"/>
              </a:rPr>
              <a:t>The source was identified as a transient magnetar using the NuSTAR and Swift data</a:t>
            </a:r>
          </a:p>
          <a:p>
            <a:pPr hangingPunct="0">
              <a:spcBef>
                <a:spcPts val="0"/>
              </a:spcBef>
              <a:spcAft>
                <a:spcPts val="0"/>
              </a:spcAft>
              <a:buNone/>
              <a:defRPr sz="2200"/>
            </a:pPr>
            <a:r>
              <a:rPr lang="en-US" altLang="ko-KR" sz="1800" b="1" u="sng" dirty="0" smtClean="0">
                <a:latin typeface="Tahoma" pitchFamily="34" charset="0"/>
                <a:ea typeface="Tahoma" pitchFamily="34" charset="0"/>
                <a:cs typeface="Tahoma" pitchFamily="34" charset="0"/>
              </a:rPr>
              <a:t>(Mori et al. </a:t>
            </a:r>
            <a:r>
              <a:rPr lang="en-US" altLang="ko-KR" sz="1800" b="1" u="sng" dirty="0" err="1" smtClean="0">
                <a:latin typeface="Tahoma" pitchFamily="34" charset="0"/>
                <a:ea typeface="Tahoma" pitchFamily="34" charset="0"/>
                <a:cs typeface="Tahoma" pitchFamily="34" charset="0"/>
              </a:rPr>
              <a:t>ApJL</a:t>
            </a:r>
            <a:r>
              <a:rPr lang="en-US" altLang="ko-KR" sz="1800" b="1" u="sng" dirty="0" smtClean="0">
                <a:latin typeface="Tahoma" pitchFamily="34" charset="0"/>
                <a:ea typeface="Tahoma" pitchFamily="34" charset="0"/>
                <a:cs typeface="Tahoma" pitchFamily="34" charset="0"/>
              </a:rPr>
              <a:t>, 2013, submitted)</a:t>
            </a:r>
          </a:p>
          <a:p>
            <a:pPr hangingPunct="0">
              <a:spcBef>
                <a:spcPts val="0"/>
              </a:spcBef>
              <a:spcAft>
                <a:spcPts val="0"/>
              </a:spcAft>
              <a:buNone/>
              <a:defRPr sz="2200"/>
            </a:pPr>
            <a:endParaRPr lang="en-US" sz="2200" b="1" dirty="0" smtClean="0">
              <a:latin typeface="Tahoma" pitchFamily="34" charset="0"/>
              <a:ea typeface="Tahoma" pitchFamily="34" charset="0"/>
              <a:cs typeface="Tahoma" pitchFamily="34" charset="0"/>
            </a:endParaRPr>
          </a:p>
          <a:p>
            <a:pPr hangingPunct="0">
              <a:spcBef>
                <a:spcPts val="0"/>
              </a:spcBef>
              <a:spcAft>
                <a:spcPts val="0"/>
              </a:spcAft>
              <a:defRPr sz="2200"/>
            </a:pPr>
            <a:r>
              <a:rPr lang="en-US" sz="2200" b="1" dirty="0" smtClean="0">
                <a:latin typeface="Tahoma" pitchFamily="34" charset="0"/>
                <a:ea typeface="Tahoma" pitchFamily="34" charset="0"/>
                <a:cs typeface="Tahoma" pitchFamily="34" charset="0"/>
              </a:rPr>
              <a:t>NuSTAR is monitoring the source using the </a:t>
            </a:r>
            <a:r>
              <a:rPr lang="en-US" sz="2200" b="1" dirty="0" err="1" smtClean="0">
                <a:latin typeface="Tahoma" pitchFamily="34" charset="0"/>
                <a:ea typeface="Tahoma" pitchFamily="34" charset="0"/>
                <a:cs typeface="Tahoma" pitchFamily="34" charset="0"/>
              </a:rPr>
              <a:t>ToO</a:t>
            </a:r>
            <a:r>
              <a:rPr lang="en-US" sz="2200" b="1" dirty="0" smtClean="0">
                <a:latin typeface="Tahoma" pitchFamily="34" charset="0"/>
                <a:ea typeface="Tahoma" pitchFamily="34" charset="0"/>
                <a:cs typeface="Tahoma" pitchFamily="34" charset="0"/>
              </a:rPr>
              <a:t> program</a:t>
            </a:r>
          </a:p>
          <a:p>
            <a:pPr hangingPunct="0">
              <a:spcBef>
                <a:spcPts val="0"/>
              </a:spcBef>
              <a:spcAft>
                <a:spcPts val="0"/>
              </a:spcAft>
              <a:buNone/>
              <a:defRPr sz="2200"/>
            </a:pPr>
            <a:endParaRPr lang="en-US" sz="1800" b="1" dirty="0" smtClean="0">
              <a:latin typeface="Tahoma" pitchFamily="34" charset="0"/>
              <a:ea typeface="Tahoma" pitchFamily="34" charset="0"/>
              <a:cs typeface="Tahoma" pitchFamily="34" charset="0"/>
            </a:endParaRPr>
          </a:p>
        </p:txBody>
      </p:sp>
      <p:pic>
        <p:nvPicPr>
          <p:cNvPr id="8" name="Picture 3"/>
          <p:cNvPicPr>
            <a:picLocks noChangeAspect="1" noChangeArrowheads="1"/>
          </p:cNvPicPr>
          <p:nvPr/>
        </p:nvPicPr>
        <p:blipFill>
          <a:blip r:embed="rId3" cstate="print"/>
          <a:srcRect/>
          <a:stretch>
            <a:fillRect/>
          </a:stretch>
        </p:blipFill>
        <p:spPr bwMode="auto">
          <a:xfrm>
            <a:off x="23064" y="1072488"/>
            <a:ext cx="3918715" cy="2712015"/>
          </a:xfrm>
          <a:prstGeom prst="rect">
            <a:avLst/>
          </a:prstGeom>
          <a:noFill/>
          <a:ln w="9525">
            <a:noFill/>
            <a:miter lim="800000"/>
            <a:headEnd/>
            <a:tailEnd/>
          </a:ln>
        </p:spPr>
      </p:pic>
      <p:sp>
        <p:nvSpPr>
          <p:cNvPr id="9" name="TextBox 8"/>
          <p:cNvSpPr txBox="1"/>
          <p:nvPr/>
        </p:nvSpPr>
        <p:spPr>
          <a:xfrm>
            <a:off x="829421" y="2170734"/>
            <a:ext cx="2240193" cy="391533"/>
          </a:xfrm>
          <a:prstGeom prst="rect">
            <a:avLst/>
          </a:prstGeom>
          <a:noFill/>
        </p:spPr>
        <p:txBody>
          <a:bodyPr wrap="none" lIns="82945" tIns="41473" rIns="82945" bIns="41473" rtlCol="0">
            <a:spAutoFit/>
          </a:bodyPr>
          <a:lstStyle/>
          <a:p>
            <a:r>
              <a:rPr lang="en-US" altLang="ko-KR" b="1" dirty="0" smtClean="0">
                <a:latin typeface="Tahoma" pitchFamily="34" charset="0"/>
                <a:ea typeface="Tahoma" pitchFamily="34" charset="0"/>
                <a:cs typeface="Tahoma" pitchFamily="34" charset="0"/>
              </a:rPr>
              <a:t>NuSTAR +</a:t>
            </a:r>
            <a:r>
              <a:rPr lang="en-US" altLang="ko-KR" b="1" dirty="0" smtClean="0">
                <a:solidFill>
                  <a:srgbClr val="00B0F0"/>
                </a:solidFill>
                <a:latin typeface="Tahoma" pitchFamily="34" charset="0"/>
                <a:ea typeface="Tahoma" pitchFamily="34" charset="0"/>
                <a:cs typeface="Tahoma" pitchFamily="34" charset="0"/>
              </a:rPr>
              <a:t> Swift</a:t>
            </a:r>
            <a:endParaRPr lang="ko-KR" altLang="en-US" b="1" dirty="0">
              <a:solidFill>
                <a:srgbClr val="00B0F0"/>
              </a:solidFill>
              <a:latin typeface="Tahoma" pitchFamily="34" charset="0"/>
              <a:cs typeface="Tahoma" pitchFamily="34" charset="0"/>
            </a:endParaRPr>
          </a:p>
        </p:txBody>
      </p:sp>
      <p:sp>
        <p:nvSpPr>
          <p:cNvPr id="13" name="Rectangle 12"/>
          <p:cNvSpPr/>
          <p:nvPr/>
        </p:nvSpPr>
        <p:spPr>
          <a:xfrm>
            <a:off x="3924368" y="1143001"/>
            <a:ext cx="5195248" cy="2462213"/>
          </a:xfrm>
          <a:prstGeom prst="rect">
            <a:avLst/>
          </a:prstGeom>
        </p:spPr>
        <p:txBody>
          <a:bodyPr wrap="square">
            <a:spAutoFit/>
          </a:bodyPr>
          <a:lstStyle/>
          <a:p>
            <a:pPr lvl="0" hangingPunct="0">
              <a:buNone/>
              <a:defRPr sz="2200"/>
            </a:pPr>
            <a:r>
              <a:rPr lang="en-CA" altLang="ko-KR" sz="1400" b="1" dirty="0" smtClean="0">
                <a:latin typeface="Tahoma" pitchFamily="34" charset="0"/>
                <a:ea typeface="Tahoma" pitchFamily="34" charset="0"/>
                <a:cs typeface="Tahoma" pitchFamily="34" charset="0"/>
              </a:rPr>
              <a:t>Spin period:                </a:t>
            </a:r>
            <a:r>
              <a:rPr lang="en-US" altLang="ko-KR" sz="1400" b="1" dirty="0" smtClean="0">
                <a:latin typeface="Tahoma" pitchFamily="34" charset="0"/>
                <a:ea typeface="Tahoma" pitchFamily="34" charset="0"/>
                <a:cs typeface="Tahoma" pitchFamily="34" charset="0"/>
              </a:rPr>
              <a:t>3.76354455(71) s</a:t>
            </a:r>
          </a:p>
          <a:p>
            <a:pPr lvl="0" hangingPunct="0">
              <a:buNone/>
              <a:defRPr sz="2200"/>
            </a:pPr>
            <a:r>
              <a:rPr lang="en-US" altLang="ko-KR" sz="1400" b="1" dirty="0" smtClean="0">
                <a:latin typeface="Tahoma" pitchFamily="34" charset="0"/>
                <a:ea typeface="Tahoma" pitchFamily="34" charset="0"/>
                <a:cs typeface="Tahoma" pitchFamily="34" charset="0"/>
              </a:rPr>
              <a:t>                                     MJD 56409.2657</a:t>
            </a:r>
          </a:p>
          <a:p>
            <a:pPr lvl="0" hangingPunct="0">
              <a:buNone/>
              <a:defRPr sz="2200"/>
            </a:pPr>
            <a:r>
              <a:rPr lang="en-US" altLang="ko-KR" sz="1400" b="1" dirty="0" smtClean="0">
                <a:latin typeface="Tahoma" pitchFamily="34" charset="0"/>
                <a:ea typeface="Tahoma" pitchFamily="34" charset="0"/>
                <a:cs typeface="Tahoma" pitchFamily="34" charset="0"/>
              </a:rPr>
              <a:t>Spin-down rate:          6.8 ± 1.5 </a:t>
            </a:r>
            <a:r>
              <a:rPr lang="en-US" altLang="ko-KR" sz="1400" b="1" dirty="0" smtClean="0">
                <a:latin typeface="Tahoma" pitchFamily="34" charset="0"/>
                <a:ea typeface="Tahoma" pitchFamily="34" charset="0"/>
                <a:cs typeface="Tahoma" pitchFamily="34" charset="0"/>
                <a:sym typeface="Mathematica1"/>
              </a:rPr>
              <a:t></a:t>
            </a:r>
            <a:r>
              <a:rPr lang="en-US" altLang="ko-KR" sz="1400" b="1" dirty="0" smtClean="0">
                <a:latin typeface="Tahoma" pitchFamily="34" charset="0"/>
                <a:ea typeface="Tahoma" pitchFamily="34" charset="0"/>
                <a:cs typeface="Tahoma" pitchFamily="34" charset="0"/>
              </a:rPr>
              <a:t> 10</a:t>
            </a:r>
            <a:r>
              <a:rPr lang="en-US" altLang="ko-KR" sz="1400" b="1" baseline="30000" dirty="0" smtClean="0">
                <a:latin typeface="Tahoma" pitchFamily="34" charset="0"/>
                <a:ea typeface="Tahoma" pitchFamily="34" charset="0"/>
                <a:cs typeface="Tahoma" pitchFamily="34" charset="0"/>
              </a:rPr>
              <a:t>-12</a:t>
            </a:r>
            <a:r>
              <a:rPr lang="en-US" altLang="ko-KR" sz="1400" b="1" dirty="0" smtClean="0">
                <a:latin typeface="Tahoma" pitchFamily="34" charset="0"/>
                <a:ea typeface="Tahoma" pitchFamily="34" charset="0"/>
                <a:cs typeface="Tahoma" pitchFamily="34" charset="0"/>
              </a:rPr>
              <a:t> s </a:t>
            </a:r>
            <a:r>
              <a:rPr lang="en-US" altLang="ko-KR" sz="1400" b="1" dirty="0" err="1" smtClean="0">
                <a:latin typeface="Tahoma" pitchFamily="34" charset="0"/>
                <a:ea typeface="Tahoma" pitchFamily="34" charset="0"/>
                <a:cs typeface="Tahoma" pitchFamily="34" charset="0"/>
              </a:rPr>
              <a:t>s</a:t>
            </a:r>
            <a:r>
              <a:rPr lang="en-US" altLang="ko-KR" sz="1400" b="1" baseline="30000" dirty="0" smtClean="0">
                <a:latin typeface="Tahoma" pitchFamily="34" charset="0"/>
                <a:ea typeface="Tahoma" pitchFamily="34" charset="0"/>
                <a:cs typeface="Tahoma" pitchFamily="34" charset="0"/>
              </a:rPr>
              <a:t>-1</a:t>
            </a:r>
          </a:p>
          <a:p>
            <a:pPr lvl="0" hangingPunct="0">
              <a:buNone/>
              <a:defRPr sz="2200"/>
            </a:pPr>
            <a:r>
              <a:rPr lang="en-CA" altLang="ko-KR" sz="1400" b="1" dirty="0" smtClean="0">
                <a:latin typeface="Tahoma" pitchFamily="34" charset="0"/>
                <a:ea typeface="Tahoma" pitchFamily="34" charset="0"/>
                <a:cs typeface="Tahoma" pitchFamily="34" charset="0"/>
              </a:rPr>
              <a:t>Spin-inferred </a:t>
            </a:r>
            <a:r>
              <a:rPr lang="en-CA" altLang="ko-KR" sz="1400" b="1" i="1" dirty="0" smtClean="0">
                <a:latin typeface="Tahoma" pitchFamily="34" charset="0"/>
                <a:ea typeface="Tahoma" pitchFamily="34" charset="0"/>
                <a:cs typeface="Tahoma" pitchFamily="34" charset="0"/>
              </a:rPr>
              <a:t> </a:t>
            </a:r>
            <a:r>
              <a:rPr lang="en-CA" altLang="ko-KR" sz="1400" b="1" dirty="0" smtClean="0">
                <a:latin typeface="Tahoma" pitchFamily="34" charset="0"/>
                <a:ea typeface="Tahoma" pitchFamily="34" charset="0"/>
                <a:cs typeface="Tahoma" pitchFamily="34" charset="0"/>
              </a:rPr>
              <a:t>B:         1.6 </a:t>
            </a:r>
            <a:r>
              <a:rPr lang="en-US" altLang="ko-KR" sz="1400" b="1" dirty="0" smtClean="0">
                <a:latin typeface="Tahoma" pitchFamily="34" charset="0"/>
                <a:ea typeface="Tahoma" pitchFamily="34" charset="0"/>
                <a:cs typeface="Tahoma" pitchFamily="34" charset="0"/>
                <a:sym typeface="Mathematica1"/>
              </a:rPr>
              <a:t></a:t>
            </a:r>
            <a:r>
              <a:rPr lang="en-CA" altLang="ko-KR" sz="1400" b="1" dirty="0" smtClean="0">
                <a:latin typeface="Tahoma" pitchFamily="34" charset="0"/>
                <a:ea typeface="Tahoma" pitchFamily="34" charset="0"/>
                <a:cs typeface="Tahoma" pitchFamily="34" charset="0"/>
              </a:rPr>
              <a:t> 10</a:t>
            </a:r>
            <a:r>
              <a:rPr lang="en-CA" altLang="ko-KR" sz="1400" b="1" baseline="30000" dirty="0" smtClean="0">
                <a:latin typeface="Tahoma" pitchFamily="34" charset="0"/>
                <a:ea typeface="Tahoma" pitchFamily="34" charset="0"/>
                <a:cs typeface="Tahoma" pitchFamily="34" charset="0"/>
              </a:rPr>
              <a:t>14</a:t>
            </a:r>
            <a:r>
              <a:rPr lang="en-CA" altLang="ko-KR" sz="1400" b="1" dirty="0" smtClean="0">
                <a:latin typeface="Tahoma" pitchFamily="34" charset="0"/>
                <a:ea typeface="Tahoma" pitchFamily="34" charset="0"/>
                <a:cs typeface="Tahoma" pitchFamily="34" charset="0"/>
              </a:rPr>
              <a:t> G</a:t>
            </a:r>
          </a:p>
          <a:p>
            <a:pPr hangingPunct="0">
              <a:spcBef>
                <a:spcPts val="0"/>
              </a:spcBef>
              <a:spcAft>
                <a:spcPts val="0"/>
              </a:spcAft>
              <a:buNone/>
              <a:defRPr sz="2200"/>
            </a:pPr>
            <a:r>
              <a:rPr lang="en-CA" altLang="ko-KR" sz="1400" b="1" dirty="0" smtClean="0">
                <a:latin typeface="Tahoma" pitchFamily="34" charset="0"/>
                <a:ea typeface="Tahoma" pitchFamily="34" charset="0"/>
                <a:cs typeface="Tahoma" pitchFamily="34" charset="0"/>
              </a:rPr>
              <a:t>Spectrum:                    BB+PL model</a:t>
            </a:r>
          </a:p>
          <a:p>
            <a:pPr lvl="0" hangingPunct="0">
              <a:buNone/>
              <a:defRPr sz="2200"/>
            </a:pPr>
            <a:r>
              <a:rPr lang="en-CA" altLang="ko-KR" sz="1400" b="1" dirty="0" smtClean="0">
                <a:latin typeface="Tahoma" pitchFamily="34" charset="0"/>
                <a:ea typeface="Tahoma" pitchFamily="34" charset="0"/>
                <a:cs typeface="Tahoma" pitchFamily="34" charset="0"/>
              </a:rPr>
              <a:t>                                      N</a:t>
            </a:r>
            <a:r>
              <a:rPr lang="en-CA" altLang="ko-KR" sz="1400" b="1" baseline="-25000" dirty="0" smtClean="0">
                <a:latin typeface="Tahoma" pitchFamily="34" charset="0"/>
                <a:ea typeface="Tahoma" pitchFamily="34" charset="0"/>
                <a:cs typeface="Tahoma" pitchFamily="34" charset="0"/>
              </a:rPr>
              <a:t>H</a:t>
            </a:r>
            <a:r>
              <a:rPr lang="en-CA" altLang="ko-KR" sz="1400" b="1" dirty="0" smtClean="0">
                <a:latin typeface="Tahoma" pitchFamily="34" charset="0"/>
                <a:ea typeface="Tahoma" pitchFamily="34" charset="0"/>
                <a:cs typeface="Tahoma" pitchFamily="34" charset="0"/>
              </a:rPr>
              <a:t>=14.20</a:t>
            </a:r>
            <a:r>
              <a:rPr lang="en-CA" altLang="ko-KR" sz="1400" b="1" baseline="30000" dirty="0" smtClean="0">
                <a:latin typeface="Tahoma" pitchFamily="34" charset="0"/>
                <a:ea typeface="Tahoma" pitchFamily="34" charset="0"/>
                <a:cs typeface="Tahoma" pitchFamily="34" charset="0"/>
              </a:rPr>
              <a:t>+0.71</a:t>
            </a:r>
            <a:r>
              <a:rPr lang="en-CA" altLang="ko-KR" sz="1400" b="1" baseline="-25000" dirty="0" smtClean="0">
                <a:latin typeface="Tahoma" pitchFamily="34" charset="0"/>
                <a:ea typeface="Tahoma" pitchFamily="34" charset="0"/>
                <a:cs typeface="Tahoma" pitchFamily="34" charset="0"/>
              </a:rPr>
              <a:t>-0.65</a:t>
            </a:r>
            <a:r>
              <a:rPr lang="en-CA" altLang="ko-KR" sz="1400" b="1" dirty="0" smtClean="0">
                <a:latin typeface="Tahoma" pitchFamily="34" charset="0"/>
                <a:ea typeface="Tahoma" pitchFamily="34" charset="0"/>
                <a:cs typeface="Tahoma" pitchFamily="34" charset="0"/>
              </a:rPr>
              <a:t> </a:t>
            </a:r>
            <a:r>
              <a:rPr lang="en-US" altLang="ko-KR" sz="1400" b="1" dirty="0" smtClean="0">
                <a:latin typeface="Tahoma" pitchFamily="34" charset="0"/>
                <a:ea typeface="Tahoma" pitchFamily="34" charset="0"/>
                <a:cs typeface="Tahoma" pitchFamily="34" charset="0"/>
                <a:sym typeface="Mathematica1"/>
              </a:rPr>
              <a:t></a:t>
            </a:r>
            <a:r>
              <a:rPr lang="en-CA" altLang="ko-KR" sz="1400" b="1" dirty="0" smtClean="0">
                <a:latin typeface="Tahoma" pitchFamily="34" charset="0"/>
                <a:ea typeface="Tahoma" pitchFamily="34" charset="0"/>
                <a:cs typeface="Tahoma" pitchFamily="34" charset="0"/>
              </a:rPr>
              <a:t> 10</a:t>
            </a:r>
            <a:r>
              <a:rPr lang="en-CA" altLang="ko-KR" sz="1400" b="1" baseline="30000" dirty="0" smtClean="0">
                <a:latin typeface="Tahoma" pitchFamily="34" charset="0"/>
                <a:ea typeface="Tahoma" pitchFamily="34" charset="0"/>
                <a:cs typeface="Tahoma" pitchFamily="34" charset="0"/>
              </a:rPr>
              <a:t>22</a:t>
            </a:r>
            <a:r>
              <a:rPr lang="en-CA" altLang="ko-KR" sz="1400" b="1" dirty="0" smtClean="0">
                <a:latin typeface="Tahoma" pitchFamily="34" charset="0"/>
                <a:ea typeface="Tahoma" pitchFamily="34" charset="0"/>
                <a:cs typeface="Tahoma" pitchFamily="34" charset="0"/>
              </a:rPr>
              <a:t> cm</a:t>
            </a:r>
            <a:r>
              <a:rPr lang="en-CA" altLang="ko-KR" sz="1400" b="1" baseline="30000" dirty="0" smtClean="0">
                <a:latin typeface="Tahoma" pitchFamily="34" charset="0"/>
                <a:ea typeface="Tahoma" pitchFamily="34" charset="0"/>
                <a:cs typeface="Tahoma" pitchFamily="34" charset="0"/>
              </a:rPr>
              <a:t>-2</a:t>
            </a:r>
            <a:endParaRPr lang="en-CA" altLang="ko-KR" sz="1400" b="1" dirty="0" smtClean="0">
              <a:latin typeface="Tahoma" pitchFamily="34" charset="0"/>
              <a:ea typeface="Tahoma" pitchFamily="34" charset="0"/>
              <a:cs typeface="Tahoma" pitchFamily="34" charset="0"/>
            </a:endParaRPr>
          </a:p>
          <a:p>
            <a:pPr lvl="0" hangingPunct="0">
              <a:buNone/>
              <a:defRPr sz="2200"/>
            </a:pPr>
            <a:r>
              <a:rPr lang="en-CA" altLang="ko-KR" sz="1400" b="1" dirty="0" smtClean="0">
                <a:latin typeface="Tahoma" pitchFamily="34" charset="0"/>
                <a:ea typeface="Tahoma" pitchFamily="34" charset="0"/>
                <a:cs typeface="Tahoma" pitchFamily="34" charset="0"/>
              </a:rPr>
              <a:t>                                      </a:t>
            </a:r>
            <a:r>
              <a:rPr lang="en-CA" altLang="ko-KR" sz="1400" b="1" dirty="0" err="1" smtClean="0">
                <a:latin typeface="Tahoma" pitchFamily="34" charset="0"/>
                <a:ea typeface="Tahoma" pitchFamily="34" charset="0"/>
                <a:cs typeface="Tahoma" pitchFamily="34" charset="0"/>
              </a:rPr>
              <a:t>kT</a:t>
            </a:r>
            <a:r>
              <a:rPr lang="en-CA" altLang="ko-KR" sz="1400" b="1" dirty="0" smtClean="0">
                <a:latin typeface="Tahoma" pitchFamily="34" charset="0"/>
                <a:ea typeface="Tahoma" pitchFamily="34" charset="0"/>
                <a:cs typeface="Tahoma" pitchFamily="34" charset="0"/>
              </a:rPr>
              <a:t>=0.956</a:t>
            </a:r>
            <a:r>
              <a:rPr lang="en-CA" altLang="ko-KR" sz="1400" b="1" baseline="30000" dirty="0" smtClean="0">
                <a:latin typeface="Tahoma" pitchFamily="34" charset="0"/>
                <a:ea typeface="Tahoma" pitchFamily="34" charset="0"/>
                <a:cs typeface="Tahoma" pitchFamily="34" charset="0"/>
              </a:rPr>
              <a:t>+0.015</a:t>
            </a:r>
            <a:r>
              <a:rPr lang="en-CA" altLang="ko-KR" sz="1400" b="1" baseline="-25000" dirty="0" smtClean="0">
                <a:latin typeface="Tahoma" pitchFamily="34" charset="0"/>
                <a:ea typeface="Tahoma" pitchFamily="34" charset="0"/>
                <a:cs typeface="Tahoma" pitchFamily="34" charset="0"/>
              </a:rPr>
              <a:t>-0.017</a:t>
            </a:r>
            <a:r>
              <a:rPr lang="en-CA" altLang="ko-KR" sz="1400" b="1" dirty="0" smtClean="0">
                <a:latin typeface="Tahoma" pitchFamily="34" charset="0"/>
                <a:ea typeface="Tahoma" pitchFamily="34" charset="0"/>
                <a:cs typeface="Tahoma" pitchFamily="34" charset="0"/>
              </a:rPr>
              <a:t> keV</a:t>
            </a:r>
          </a:p>
          <a:p>
            <a:pPr lvl="0" hangingPunct="0">
              <a:buNone/>
              <a:defRPr sz="2200"/>
            </a:pPr>
            <a:r>
              <a:rPr lang="en-CA" altLang="ko-KR" sz="1400" b="1" dirty="0" smtClean="0">
                <a:latin typeface="Tahoma" pitchFamily="34" charset="0"/>
                <a:ea typeface="Tahoma" pitchFamily="34" charset="0"/>
                <a:cs typeface="Tahoma" pitchFamily="34" charset="0"/>
                <a:sym typeface="Mathematica1"/>
              </a:rPr>
              <a:t>                                      </a:t>
            </a:r>
            <a:r>
              <a:rPr lang="en-CA" altLang="ko-KR" sz="1400" dirty="0" smtClean="0">
                <a:latin typeface="Tahoma" pitchFamily="34" charset="0"/>
                <a:ea typeface="Tahoma" pitchFamily="34" charset="0"/>
                <a:cs typeface="Tahoma" pitchFamily="34" charset="0"/>
                <a:sym typeface="Mathematica1"/>
              </a:rPr>
              <a:t></a:t>
            </a:r>
            <a:r>
              <a:rPr lang="en-CA" altLang="ko-KR" sz="1400" b="1" dirty="0" smtClean="0">
                <a:latin typeface="Tahoma" pitchFamily="34" charset="0"/>
                <a:ea typeface="Tahoma" pitchFamily="34" charset="0"/>
                <a:cs typeface="Tahoma" pitchFamily="34" charset="0"/>
                <a:sym typeface="Mathematica1"/>
              </a:rPr>
              <a:t>=</a:t>
            </a:r>
            <a:r>
              <a:rPr lang="en-CA" altLang="ko-KR" sz="1400" b="1" dirty="0" smtClean="0">
                <a:latin typeface="Tahoma" pitchFamily="34" charset="0"/>
                <a:ea typeface="Tahoma" pitchFamily="34" charset="0"/>
                <a:cs typeface="Tahoma" pitchFamily="34" charset="0"/>
              </a:rPr>
              <a:t>1.47</a:t>
            </a:r>
            <a:r>
              <a:rPr lang="en-CA" altLang="ko-KR" sz="1400" b="1" baseline="30000" dirty="0" smtClean="0">
                <a:latin typeface="Tahoma" pitchFamily="34" charset="0"/>
                <a:ea typeface="Tahoma" pitchFamily="34" charset="0"/>
                <a:cs typeface="Tahoma" pitchFamily="34" charset="0"/>
              </a:rPr>
              <a:t>+0.46</a:t>
            </a:r>
            <a:r>
              <a:rPr lang="en-CA" altLang="ko-KR" sz="1400" b="1" baseline="-25000" dirty="0" smtClean="0">
                <a:latin typeface="Tahoma" pitchFamily="34" charset="0"/>
                <a:ea typeface="Tahoma" pitchFamily="34" charset="0"/>
                <a:cs typeface="Tahoma" pitchFamily="34" charset="0"/>
              </a:rPr>
              <a:t>-0.37</a:t>
            </a:r>
          </a:p>
          <a:p>
            <a:pPr lvl="0" hangingPunct="0">
              <a:buNone/>
              <a:defRPr sz="2200"/>
            </a:pPr>
            <a:r>
              <a:rPr lang="en-CA" altLang="ko-KR" sz="1400" b="1" dirty="0" smtClean="0">
                <a:latin typeface="Tahoma" pitchFamily="34" charset="0"/>
                <a:ea typeface="Tahoma" pitchFamily="34" charset="0"/>
                <a:cs typeface="Tahoma" pitchFamily="34" charset="0"/>
              </a:rPr>
              <a:t>Luminosity:                 ~3 </a:t>
            </a:r>
            <a:r>
              <a:rPr lang="en-US" altLang="ko-KR" sz="1400" b="1" dirty="0" smtClean="0">
                <a:latin typeface="Tahoma" pitchFamily="34" charset="0"/>
                <a:ea typeface="Tahoma" pitchFamily="34" charset="0"/>
                <a:cs typeface="Tahoma" pitchFamily="34" charset="0"/>
                <a:sym typeface="Mathematica1"/>
              </a:rPr>
              <a:t></a:t>
            </a:r>
            <a:r>
              <a:rPr lang="en-CA" altLang="ko-KR" sz="1400" b="1" dirty="0" smtClean="0">
                <a:latin typeface="Tahoma" pitchFamily="34" charset="0"/>
                <a:ea typeface="Tahoma" pitchFamily="34" charset="0"/>
                <a:cs typeface="Tahoma" pitchFamily="34" charset="0"/>
              </a:rPr>
              <a:t> 10</a:t>
            </a:r>
            <a:r>
              <a:rPr lang="en-CA" altLang="ko-KR" sz="1400" b="1" baseline="30000" dirty="0" smtClean="0">
                <a:latin typeface="Tahoma" pitchFamily="34" charset="0"/>
                <a:ea typeface="Tahoma" pitchFamily="34" charset="0"/>
                <a:cs typeface="Tahoma" pitchFamily="34" charset="0"/>
              </a:rPr>
              <a:t>35</a:t>
            </a:r>
            <a:r>
              <a:rPr lang="en-CA" altLang="ko-KR" sz="1400" b="1" dirty="0" smtClean="0">
                <a:latin typeface="Tahoma" pitchFamily="34" charset="0"/>
                <a:ea typeface="Tahoma" pitchFamily="34" charset="0"/>
                <a:cs typeface="Tahoma" pitchFamily="34" charset="0"/>
              </a:rPr>
              <a:t> erg s</a:t>
            </a:r>
            <a:r>
              <a:rPr lang="en-CA" altLang="ko-KR" sz="1400" b="1" baseline="30000" dirty="0" smtClean="0">
                <a:latin typeface="Tahoma" pitchFamily="34" charset="0"/>
                <a:ea typeface="Tahoma" pitchFamily="34" charset="0"/>
                <a:cs typeface="Tahoma" pitchFamily="34" charset="0"/>
              </a:rPr>
              <a:t>-1</a:t>
            </a:r>
            <a:r>
              <a:rPr lang="en-CA" altLang="ko-KR" sz="1400" b="1" dirty="0" smtClean="0">
                <a:latin typeface="Tahoma" pitchFamily="34" charset="0"/>
                <a:ea typeface="Tahoma" pitchFamily="34" charset="0"/>
                <a:cs typeface="Tahoma" pitchFamily="34" charset="0"/>
              </a:rPr>
              <a:t> (2—10 keV)</a:t>
            </a:r>
          </a:p>
          <a:p>
            <a:pPr lvl="0" hangingPunct="0">
              <a:buNone/>
              <a:defRPr sz="2200"/>
            </a:pPr>
            <a:r>
              <a:rPr lang="en-CA" altLang="ko-KR" sz="1400" b="1" dirty="0" smtClean="0">
                <a:latin typeface="Tahoma" pitchFamily="34" charset="0"/>
                <a:ea typeface="Tahoma" pitchFamily="34" charset="0"/>
                <a:cs typeface="Tahoma" pitchFamily="34" charset="0"/>
              </a:rPr>
              <a:t> (d=8 </a:t>
            </a:r>
            <a:r>
              <a:rPr lang="en-CA" altLang="ko-KR" sz="1400" b="1" dirty="0" err="1" smtClean="0">
                <a:latin typeface="Tahoma" pitchFamily="34" charset="0"/>
                <a:ea typeface="Tahoma" pitchFamily="34" charset="0"/>
                <a:cs typeface="Tahoma" pitchFamily="34" charset="0"/>
              </a:rPr>
              <a:t>kpc</a:t>
            </a:r>
            <a:r>
              <a:rPr lang="en-CA" altLang="ko-KR" sz="1400" b="1" dirty="0" smtClean="0">
                <a:latin typeface="Tahoma" pitchFamily="34" charset="0"/>
                <a:ea typeface="Tahoma" pitchFamily="34" charset="0"/>
                <a:cs typeface="Tahoma" pitchFamily="34" charset="0"/>
              </a:rPr>
              <a:t>)                   3.5 </a:t>
            </a:r>
            <a:r>
              <a:rPr lang="en-US" altLang="ko-KR" sz="1400" b="1" dirty="0" smtClean="0">
                <a:latin typeface="Tahoma" pitchFamily="34" charset="0"/>
                <a:ea typeface="Tahoma" pitchFamily="34" charset="0"/>
                <a:cs typeface="Tahoma" pitchFamily="34" charset="0"/>
                <a:sym typeface="Mathematica1"/>
              </a:rPr>
              <a:t></a:t>
            </a:r>
            <a:r>
              <a:rPr lang="en-CA" altLang="ko-KR" sz="1400" b="1" dirty="0" smtClean="0">
                <a:latin typeface="Tahoma" pitchFamily="34" charset="0"/>
                <a:ea typeface="Tahoma" pitchFamily="34" charset="0"/>
                <a:cs typeface="Tahoma" pitchFamily="34" charset="0"/>
              </a:rPr>
              <a:t> 10</a:t>
            </a:r>
            <a:r>
              <a:rPr lang="en-CA" altLang="ko-KR" sz="1400" b="1" baseline="30000" dirty="0" smtClean="0">
                <a:latin typeface="Tahoma" pitchFamily="34" charset="0"/>
                <a:ea typeface="Tahoma" pitchFamily="34" charset="0"/>
                <a:cs typeface="Tahoma" pitchFamily="34" charset="0"/>
              </a:rPr>
              <a:t>35</a:t>
            </a:r>
            <a:r>
              <a:rPr lang="en-CA" altLang="ko-KR" sz="1400" b="1" dirty="0" smtClean="0">
                <a:latin typeface="Tahoma" pitchFamily="34" charset="0"/>
                <a:ea typeface="Tahoma" pitchFamily="34" charset="0"/>
                <a:cs typeface="Tahoma" pitchFamily="34" charset="0"/>
              </a:rPr>
              <a:t> erg s</a:t>
            </a:r>
            <a:r>
              <a:rPr lang="en-CA" altLang="ko-KR" sz="1400" b="1" baseline="30000" dirty="0" smtClean="0">
                <a:latin typeface="Tahoma" pitchFamily="34" charset="0"/>
                <a:ea typeface="Tahoma" pitchFamily="34" charset="0"/>
                <a:cs typeface="Tahoma" pitchFamily="34" charset="0"/>
              </a:rPr>
              <a:t>-1</a:t>
            </a:r>
            <a:r>
              <a:rPr lang="en-CA" altLang="ko-KR" sz="1400" b="1" dirty="0" smtClean="0">
                <a:latin typeface="Tahoma" pitchFamily="34" charset="0"/>
                <a:ea typeface="Tahoma" pitchFamily="34" charset="0"/>
                <a:cs typeface="Tahoma" pitchFamily="34" charset="0"/>
              </a:rPr>
              <a:t> (2—79 keV)</a:t>
            </a:r>
          </a:p>
          <a:p>
            <a:pPr hangingPunct="0">
              <a:buNone/>
              <a:defRPr sz="2200"/>
            </a:pPr>
            <a:r>
              <a:rPr lang="en-CA" altLang="ko-KR" sz="1400" b="1" dirty="0" smtClean="0">
                <a:latin typeface="Tahoma" pitchFamily="34" charset="0"/>
                <a:ea typeface="Tahoma" pitchFamily="34" charset="0"/>
                <a:cs typeface="Tahoma" pitchFamily="34" charset="0"/>
              </a:rPr>
              <a:t>Rotation power:          5 </a:t>
            </a:r>
            <a:r>
              <a:rPr lang="en-US" altLang="ko-KR" sz="1400" b="1" dirty="0" smtClean="0">
                <a:latin typeface="Tahoma" pitchFamily="34" charset="0"/>
                <a:ea typeface="Tahoma" pitchFamily="34" charset="0"/>
                <a:cs typeface="Tahoma" pitchFamily="34" charset="0"/>
                <a:sym typeface="Mathematica1"/>
              </a:rPr>
              <a:t></a:t>
            </a:r>
            <a:r>
              <a:rPr lang="en-CA" altLang="ko-KR" sz="1400" b="1" dirty="0" smtClean="0">
                <a:latin typeface="Tahoma" pitchFamily="34" charset="0"/>
                <a:ea typeface="Tahoma" pitchFamily="34" charset="0"/>
                <a:cs typeface="Tahoma" pitchFamily="34" charset="0"/>
              </a:rPr>
              <a:t> 10</a:t>
            </a:r>
            <a:r>
              <a:rPr lang="en-CA" altLang="ko-KR" sz="1400" b="1" baseline="30000" dirty="0" smtClean="0">
                <a:latin typeface="Tahoma" pitchFamily="34" charset="0"/>
                <a:ea typeface="Tahoma" pitchFamily="34" charset="0"/>
                <a:cs typeface="Tahoma" pitchFamily="34" charset="0"/>
              </a:rPr>
              <a:t>33</a:t>
            </a:r>
            <a:r>
              <a:rPr lang="en-CA" altLang="ko-KR" sz="1400" b="1" dirty="0" smtClean="0">
                <a:latin typeface="Tahoma" pitchFamily="34" charset="0"/>
                <a:ea typeface="Tahoma" pitchFamily="34" charset="0"/>
                <a:cs typeface="Tahoma" pitchFamily="34" charset="0"/>
              </a:rPr>
              <a:t> erg s</a:t>
            </a:r>
            <a:r>
              <a:rPr lang="en-CA" altLang="ko-KR" sz="1400" b="1" baseline="30000" dirty="0" smtClean="0">
                <a:latin typeface="Tahoma" pitchFamily="34" charset="0"/>
                <a:ea typeface="Tahoma" pitchFamily="34" charset="0"/>
                <a:cs typeface="Tahoma" pitchFamily="34" charset="0"/>
              </a:rPr>
              <a:t>-1</a:t>
            </a:r>
          </a:p>
        </p:txBody>
      </p:sp>
    </p:spTree>
    <p:extLst>
      <p:ext uri="{BB962C8B-B14F-4D97-AF65-F5344CB8AC3E}">
        <p14:creationId xmlns:p14="http://schemas.microsoft.com/office/powerpoint/2010/main" xmlns="" val="2014278570"/>
      </p:ext>
    </p:extLst>
  </p:cSld>
  <p:clrMapOvr>
    <a:masterClrMapping/>
  </p:clrMapOvr>
  <p:transition advTm="76799"/>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7884" y="2438400"/>
            <a:ext cx="6863116" cy="2362200"/>
          </a:xfrm>
        </p:spPr>
        <p:txBody>
          <a:bodyPr/>
          <a:lstStyle/>
          <a:p>
            <a:pPr algn="ctr" hangingPunct="0">
              <a:spcBef>
                <a:spcPts val="0"/>
              </a:spcBef>
              <a:spcAft>
                <a:spcPts val="0"/>
              </a:spcAft>
              <a:defRPr sz="2200"/>
            </a:pPr>
            <a:r>
              <a:rPr lang="en-CA" altLang="ko-KR" sz="4000" b="1" dirty="0" smtClean="0">
                <a:latin typeface="Times New Roman" pitchFamily="18" charset="0"/>
                <a:ea typeface="연세소제목체" pitchFamily="18" charset="-127"/>
                <a:cs typeface="Times New Roman" pitchFamily="18" charset="0"/>
              </a:rPr>
              <a:t>NuSTAR results to date</a:t>
            </a:r>
            <a:br>
              <a:rPr lang="en-CA" altLang="ko-KR" sz="4000" b="1" dirty="0" smtClean="0">
                <a:latin typeface="Times New Roman" pitchFamily="18" charset="0"/>
                <a:ea typeface="연세소제목체" pitchFamily="18" charset="-127"/>
                <a:cs typeface="Times New Roman" pitchFamily="18" charset="0"/>
              </a:rPr>
            </a:br>
            <a:r>
              <a:rPr lang="en-CA" altLang="ko-KR" sz="4000" b="1" dirty="0" smtClean="0">
                <a:latin typeface="Times New Roman" pitchFamily="18" charset="0"/>
                <a:ea typeface="연세소제목체" pitchFamily="18" charset="-127"/>
                <a:cs typeface="Times New Roman" pitchFamily="18" charset="0"/>
              </a:rPr>
              <a:t/>
            </a:r>
            <a:br>
              <a:rPr lang="en-CA" altLang="ko-KR" sz="4000" b="1" dirty="0" smtClean="0">
                <a:latin typeface="Times New Roman" pitchFamily="18" charset="0"/>
                <a:ea typeface="연세소제목체" pitchFamily="18" charset="-127"/>
                <a:cs typeface="Times New Roman" pitchFamily="18" charset="0"/>
              </a:rPr>
            </a:br>
            <a:r>
              <a:rPr lang="en-CA" altLang="ko-KR" sz="3400" b="1" u="sng" dirty="0" smtClean="0">
                <a:latin typeface="Times New Roman" pitchFamily="18" charset="0"/>
                <a:ea typeface="연세소제목체" pitchFamily="18" charset="-127"/>
                <a:cs typeface="Times New Roman" pitchFamily="18" charset="0"/>
              </a:rPr>
              <a:t>1E 1841-045:</a:t>
            </a:r>
            <a:r>
              <a:rPr lang="en-CA" altLang="ko-KR" sz="3400" b="1" dirty="0" smtClean="0">
                <a:latin typeface="Times New Roman" pitchFamily="18" charset="0"/>
                <a:ea typeface="연세소제목체" pitchFamily="18" charset="-127"/>
                <a:cs typeface="Times New Roman" pitchFamily="18" charset="0"/>
              </a:rPr>
              <a:t> </a:t>
            </a:r>
            <a:r>
              <a:rPr lang="en-CA" altLang="ko-KR" sz="3400" b="1" dirty="0" smtClean="0">
                <a:solidFill>
                  <a:srgbClr val="FF0000"/>
                </a:solidFill>
                <a:latin typeface="Times New Roman" pitchFamily="18" charset="0"/>
                <a:ea typeface="연세소제목체" pitchFamily="18" charset="-127"/>
                <a:cs typeface="Times New Roman" pitchFamily="18" charset="0"/>
              </a:rPr>
              <a:t>Magnetar</a:t>
            </a:r>
          </a:p>
        </p:txBody>
      </p:sp>
      <p:sp>
        <p:nvSpPr>
          <p:cNvPr id="4" name="Slide Number Placeholder 3"/>
          <p:cNvSpPr>
            <a:spLocks noGrp="1"/>
          </p:cNvSpPr>
          <p:nvPr>
            <p:ph type="sldNum" sz="quarter" idx="10"/>
          </p:nvPr>
        </p:nvSpPr>
        <p:spPr/>
        <p:txBody>
          <a:bodyPr/>
          <a:lstStyle/>
          <a:p>
            <a:fld id="{40F5BAA8-65AC-384F-952D-6E0344433EB3}" type="slidenum">
              <a:rPr lang="en-US" smtClean="0"/>
              <a:pPr/>
              <a:t>14</a:t>
            </a:fld>
            <a:endParaRPr lang="en-US" dirty="0"/>
          </a:p>
        </p:txBody>
      </p:sp>
    </p:spTree>
    <p:extLst>
      <p:ext uri="{BB962C8B-B14F-4D97-AF65-F5344CB8AC3E}">
        <p14:creationId xmlns:p14="http://schemas.microsoft.com/office/powerpoint/2010/main" xmlns="" val="2014278570"/>
      </p:ext>
    </p:extLst>
  </p:cSld>
  <p:clrMapOvr>
    <a:masterClrMapping/>
  </p:clrMapOvr>
  <p:transition advTm="16739"/>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srcRect l="3536" t="11526" r="15377" b="2929"/>
          <a:stretch>
            <a:fillRect/>
          </a:stretch>
        </p:blipFill>
        <p:spPr bwMode="auto">
          <a:xfrm>
            <a:off x="509016" y="1205413"/>
            <a:ext cx="3733800" cy="2781371"/>
          </a:xfrm>
          <a:prstGeom prst="rect">
            <a:avLst/>
          </a:prstGeom>
          <a:noFill/>
          <a:ln w="9525">
            <a:noFill/>
            <a:miter lim="800000"/>
            <a:headEnd/>
            <a:tailEnd/>
          </a:ln>
        </p:spPr>
      </p:pic>
      <p:sp>
        <p:nvSpPr>
          <p:cNvPr id="4" name="Slide Number Placeholder 3"/>
          <p:cNvSpPr>
            <a:spLocks noGrp="1"/>
          </p:cNvSpPr>
          <p:nvPr>
            <p:ph type="sldNum" sz="quarter" idx="10"/>
          </p:nvPr>
        </p:nvSpPr>
        <p:spPr/>
        <p:txBody>
          <a:bodyPr/>
          <a:lstStyle/>
          <a:p>
            <a:fld id="{40F5BAA8-65AC-384F-952D-6E0344433EB3}" type="slidenum">
              <a:rPr lang="en-US" smtClean="0"/>
              <a:pPr/>
              <a:t>15</a:t>
            </a:fld>
            <a:endParaRPr lang="en-US" dirty="0"/>
          </a:p>
        </p:txBody>
      </p:sp>
      <p:sp>
        <p:nvSpPr>
          <p:cNvPr id="9" name="TextBox 8"/>
          <p:cNvSpPr txBox="1"/>
          <p:nvPr/>
        </p:nvSpPr>
        <p:spPr>
          <a:xfrm>
            <a:off x="152400" y="4315090"/>
            <a:ext cx="8882218" cy="1857110"/>
          </a:xfrm>
          <a:prstGeom prst="rect">
            <a:avLst/>
          </a:prstGeom>
          <a:noFill/>
          <a:ln>
            <a:noFill/>
          </a:ln>
        </p:spPr>
        <p:txBody>
          <a:bodyPr vert="horz" lIns="81639" tIns="40820" rIns="81639" bIns="4082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spcBef>
                <a:spcPts val="0"/>
              </a:spcBef>
              <a:spcAft>
                <a:spcPts val="0"/>
              </a:spcAft>
              <a:defRPr sz="2200"/>
            </a:pPr>
            <a:r>
              <a:rPr lang="en-US" b="1" dirty="0" smtClean="0">
                <a:latin typeface="Tahoma" pitchFamily="34" charset="0"/>
                <a:ea typeface="Tahoma" pitchFamily="34" charset="0"/>
                <a:cs typeface="Tahoma" pitchFamily="34" charset="0"/>
              </a:rPr>
              <a:t>Soft Band spectrum was well measured with XMM-Newton</a:t>
            </a:r>
          </a:p>
          <a:p>
            <a:pPr hangingPunct="0">
              <a:spcBef>
                <a:spcPts val="0"/>
              </a:spcBef>
              <a:spcAft>
                <a:spcPts val="0"/>
              </a:spcAft>
              <a:buNone/>
              <a:defRPr sz="2200"/>
            </a:pPr>
            <a:r>
              <a:rPr lang="en-US" sz="1600" b="1" dirty="0" smtClean="0">
                <a:latin typeface="Tahoma" pitchFamily="34" charset="0"/>
                <a:ea typeface="Tahoma" pitchFamily="34" charset="0"/>
                <a:cs typeface="Tahoma" pitchFamily="34" charset="0"/>
              </a:rPr>
              <a:t>   Blackbody (kT~0.45 keV) + power law (</a:t>
            </a:r>
            <a:r>
              <a:rPr lang="en-US" sz="1600" b="1" dirty="0" smtClean="0">
                <a:latin typeface="Tahoma" pitchFamily="34" charset="0"/>
                <a:ea typeface="Tahoma" pitchFamily="34" charset="0"/>
                <a:cs typeface="Tahoma" pitchFamily="34" charset="0"/>
                <a:sym typeface="Mathematica1"/>
              </a:rPr>
              <a:t>~2)</a:t>
            </a:r>
            <a:endParaRPr lang="en-CA" sz="1600" dirty="0">
              <a:latin typeface="Tahoma" pitchFamily="34" charset="0"/>
              <a:ea typeface="Tahoma" pitchFamily="34" charset="0"/>
              <a:cs typeface="Tahoma" pitchFamily="34" charset="0"/>
            </a:endParaRPr>
          </a:p>
          <a:p>
            <a:pPr lvl="0" hangingPunct="0">
              <a:buNone/>
              <a:defRPr sz="2200"/>
            </a:pPr>
            <a:endParaRPr lang="en-CA" i="0" u="none" strike="noStrike" kern="1200" dirty="0" smtClean="0">
              <a:ln>
                <a:noFill/>
              </a:ln>
              <a:latin typeface="Tahoma" pitchFamily="34" charset="0"/>
              <a:ea typeface="Tahoma" pitchFamily="34" charset="0"/>
              <a:cs typeface="Tahoma" pitchFamily="34" charset="0"/>
            </a:endParaRPr>
          </a:p>
          <a:p>
            <a:pPr hangingPunct="0">
              <a:defRPr sz="2200"/>
            </a:pPr>
            <a:r>
              <a:rPr lang="en-CA" b="1" dirty="0" smtClean="0">
                <a:latin typeface="Tahoma" pitchFamily="34" charset="0"/>
                <a:ea typeface="Tahoma" pitchFamily="34" charset="0"/>
                <a:cs typeface="Tahoma" pitchFamily="34" charset="0"/>
              </a:rPr>
              <a:t>A hard power-law component was detected above ~10 keV</a:t>
            </a:r>
          </a:p>
          <a:p>
            <a:pPr hangingPunct="0">
              <a:buNone/>
              <a:defRPr sz="2200"/>
            </a:pPr>
            <a:r>
              <a:rPr lang="en-CA" b="1" dirty="0" smtClean="0">
                <a:latin typeface="Tahoma" pitchFamily="34" charset="0"/>
                <a:ea typeface="Tahoma" pitchFamily="34" charset="0"/>
                <a:cs typeface="Tahoma" pitchFamily="34" charset="0"/>
              </a:rPr>
              <a:t>  </a:t>
            </a:r>
            <a:r>
              <a:rPr lang="en-CA" b="1" u="sng" dirty="0" smtClean="0">
                <a:latin typeface="Tahoma" pitchFamily="34" charset="0"/>
                <a:ea typeface="Tahoma" pitchFamily="34" charset="0"/>
                <a:cs typeface="Tahoma" pitchFamily="34" charset="0"/>
              </a:rPr>
              <a:t>(</a:t>
            </a:r>
            <a:r>
              <a:rPr lang="en-CA" b="1" u="sng" dirty="0" err="1" smtClean="0">
                <a:latin typeface="Tahoma" pitchFamily="34" charset="0"/>
                <a:ea typeface="Tahoma" pitchFamily="34" charset="0"/>
                <a:cs typeface="Tahoma" pitchFamily="34" charset="0"/>
              </a:rPr>
              <a:t>Kuiper</a:t>
            </a:r>
            <a:r>
              <a:rPr lang="en-CA" b="1" u="sng" dirty="0" smtClean="0">
                <a:latin typeface="Tahoma" pitchFamily="34" charset="0"/>
                <a:ea typeface="Tahoma" pitchFamily="34" charset="0"/>
                <a:cs typeface="Tahoma" pitchFamily="34" charset="0"/>
              </a:rPr>
              <a:t> et al. 2004)</a:t>
            </a:r>
            <a:endParaRPr lang="en-CA" b="1" i="0" u="sng" strike="noStrike" kern="1200" dirty="0">
              <a:ln>
                <a:noFill/>
              </a:ln>
              <a:latin typeface="Tahoma" pitchFamily="34" charset="0"/>
              <a:ea typeface="Tahoma" pitchFamily="34" charset="0"/>
              <a:cs typeface="Tahoma" pitchFamily="34" charset="0"/>
            </a:endParaRPr>
          </a:p>
        </p:txBody>
      </p:sp>
      <p:sp>
        <p:nvSpPr>
          <p:cNvPr id="12" name="TextBox 11"/>
          <p:cNvSpPr txBox="1"/>
          <p:nvPr/>
        </p:nvSpPr>
        <p:spPr>
          <a:xfrm>
            <a:off x="914400" y="1270223"/>
            <a:ext cx="1524000" cy="329977"/>
          </a:xfrm>
          <a:prstGeom prst="rect">
            <a:avLst/>
          </a:prstGeom>
          <a:noFill/>
        </p:spPr>
        <p:txBody>
          <a:bodyPr wrap="square" lIns="82945" tIns="41473" rIns="82945" bIns="41473" rtlCol="0">
            <a:spAutoFit/>
          </a:bodyPr>
          <a:lstStyle/>
          <a:p>
            <a:r>
              <a:rPr lang="en-US" altLang="ko-KR" sz="1600" b="1" dirty="0" smtClean="0">
                <a:solidFill>
                  <a:srgbClr val="FF0000"/>
                </a:solidFill>
                <a:latin typeface="Times New Roman" pitchFamily="18" charset="0"/>
                <a:cs typeface="Times New Roman" pitchFamily="18" charset="0"/>
              </a:rPr>
              <a:t>XMM-Newton</a:t>
            </a:r>
            <a:endParaRPr lang="ko-KR" altLang="en-US" sz="1600" b="1" dirty="0">
              <a:solidFill>
                <a:srgbClr val="FF0000"/>
              </a:solidFill>
              <a:latin typeface="Times New Roman" pitchFamily="18" charset="0"/>
              <a:cs typeface="Times New Roman" pitchFamily="18" charset="0"/>
            </a:endParaRPr>
          </a:p>
        </p:txBody>
      </p:sp>
      <p:sp>
        <p:nvSpPr>
          <p:cNvPr id="14" name="Title 1"/>
          <p:cNvSpPr txBox="1">
            <a:spLocks/>
          </p:cNvSpPr>
          <p:nvPr/>
        </p:nvSpPr>
        <p:spPr>
          <a:xfrm>
            <a:off x="1371600" y="50074"/>
            <a:ext cx="5372100" cy="990600"/>
          </a:xfrm>
          <a:prstGeom prst="rect">
            <a:avLst/>
          </a:prstGeom>
        </p:spPr>
        <p:txBody>
          <a:bodyPr/>
          <a:lstStyle/>
          <a:p>
            <a:pPr hangingPunct="0">
              <a:spcBef>
                <a:spcPts val="0"/>
              </a:spcBef>
              <a:spcAft>
                <a:spcPts val="0"/>
              </a:spcAft>
              <a:buNone/>
              <a:defRPr sz="2200"/>
            </a:pPr>
            <a:r>
              <a:rPr lang="en-CA" altLang="ko-KR" sz="2400" b="1" i="1" dirty="0" smtClean="0">
                <a:solidFill>
                  <a:srgbClr val="003399"/>
                </a:solidFill>
                <a:latin typeface="Times New Roman" pitchFamily="18" charset="0"/>
                <a:ea typeface="연세소제목체" pitchFamily="18" charset="-127"/>
                <a:cs typeface="Times New Roman" pitchFamily="18" charset="0"/>
              </a:rPr>
              <a:t>1E 1841-045 is a magnetar in the </a:t>
            </a:r>
            <a:r>
              <a:rPr lang="en-CA" altLang="ko-KR" sz="2400" b="1" i="1" dirty="0" err="1" smtClean="0">
                <a:solidFill>
                  <a:srgbClr val="003399"/>
                </a:solidFill>
                <a:latin typeface="Times New Roman" pitchFamily="18" charset="0"/>
                <a:ea typeface="연세소제목체" pitchFamily="18" charset="-127"/>
                <a:cs typeface="Times New Roman" pitchFamily="18" charset="0"/>
              </a:rPr>
              <a:t>Kes</a:t>
            </a:r>
            <a:r>
              <a:rPr lang="en-CA" altLang="ko-KR" sz="2400" b="1" i="1" dirty="0" smtClean="0">
                <a:solidFill>
                  <a:srgbClr val="003399"/>
                </a:solidFill>
                <a:latin typeface="Times New Roman" pitchFamily="18" charset="0"/>
                <a:ea typeface="연세소제목체" pitchFamily="18" charset="-127"/>
                <a:cs typeface="Times New Roman" pitchFamily="18" charset="0"/>
              </a:rPr>
              <a:t> 73 supernova remnant</a:t>
            </a:r>
            <a:endParaRPr lang="en-CA" altLang="ko-KR" sz="2400" b="1" i="1" dirty="0">
              <a:solidFill>
                <a:srgbClr val="003399"/>
              </a:solidFill>
              <a:latin typeface="Times New Roman" pitchFamily="18" charset="0"/>
              <a:ea typeface="연세소제목체" pitchFamily="18" charset="-127"/>
              <a:cs typeface="Times New Roman" pitchFamily="18" charset="0"/>
            </a:endParaRPr>
          </a:p>
        </p:txBody>
      </p:sp>
      <p:pic>
        <p:nvPicPr>
          <p:cNvPr id="13" name="Picture 12"/>
          <p:cNvPicPr>
            <a:picLocks noChangeAspect="1"/>
          </p:cNvPicPr>
          <p:nvPr/>
        </p:nvPicPr>
        <p:blipFill>
          <a:blip r:embed="rId4" cstate="print">
            <a:alphaModFix/>
            <a:lum/>
          </a:blip>
          <a:srcRect/>
          <a:stretch>
            <a:fillRect/>
          </a:stretch>
        </p:blipFill>
        <p:spPr>
          <a:xfrm>
            <a:off x="4800600" y="1198418"/>
            <a:ext cx="3657600" cy="2992582"/>
          </a:xfrm>
          <a:prstGeom prst="rect">
            <a:avLst/>
          </a:prstGeom>
          <a:noFill/>
          <a:ln>
            <a:noFill/>
          </a:ln>
        </p:spPr>
      </p:pic>
      <p:sp>
        <p:nvSpPr>
          <p:cNvPr id="16" name="Rectangle 15"/>
          <p:cNvSpPr/>
          <p:nvPr/>
        </p:nvSpPr>
        <p:spPr>
          <a:xfrm>
            <a:off x="5508008" y="990600"/>
            <a:ext cx="3021340" cy="338554"/>
          </a:xfrm>
          <a:prstGeom prst="rect">
            <a:avLst/>
          </a:prstGeom>
        </p:spPr>
        <p:txBody>
          <a:bodyPr wrap="none">
            <a:spAutoFit/>
          </a:bodyPr>
          <a:lstStyle/>
          <a:p>
            <a:r>
              <a:rPr lang="en-US" altLang="ko-KR" sz="1600" b="1" dirty="0" err="1" smtClean="0">
                <a:solidFill>
                  <a:srgbClr val="FF0000"/>
                </a:solidFill>
                <a:latin typeface="Times New Roman" pitchFamily="18" charset="0"/>
                <a:cs typeface="Times New Roman" pitchFamily="18" charset="0"/>
              </a:rPr>
              <a:t>Kuiper</a:t>
            </a:r>
            <a:r>
              <a:rPr lang="en-US" altLang="ko-KR" sz="1600" b="1" dirty="0" smtClean="0">
                <a:solidFill>
                  <a:srgbClr val="FF0000"/>
                </a:solidFill>
                <a:latin typeface="Times New Roman" pitchFamily="18" charset="0"/>
                <a:cs typeface="Times New Roman" pitchFamily="18" charset="0"/>
              </a:rPr>
              <a:t> et al. </a:t>
            </a:r>
            <a:r>
              <a:rPr lang="en-US" altLang="ko-KR" sz="1600" b="1" dirty="0" err="1" smtClean="0">
                <a:solidFill>
                  <a:srgbClr val="FF0000"/>
                </a:solidFill>
                <a:latin typeface="Times New Roman" pitchFamily="18" charset="0"/>
                <a:cs typeface="Times New Roman" pitchFamily="18" charset="0"/>
              </a:rPr>
              <a:t>ApJ</a:t>
            </a:r>
            <a:r>
              <a:rPr lang="en-US" altLang="ko-KR" sz="1600" b="1" dirty="0" smtClean="0">
                <a:solidFill>
                  <a:srgbClr val="FF0000"/>
                </a:solidFill>
                <a:latin typeface="Times New Roman" pitchFamily="18" charset="0"/>
                <a:cs typeface="Times New Roman" pitchFamily="18" charset="0"/>
              </a:rPr>
              <a:t>, 645, 556, 2006</a:t>
            </a:r>
            <a:endParaRPr lang="ko-KR" altLang="en-US" sz="1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014278570"/>
      </p:ext>
    </p:extLst>
  </p:cSld>
  <p:clrMapOvr>
    <a:masterClrMapping/>
  </p:clrMapOvr>
  <p:transition advTm="46988"/>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print">
            <a:alphaModFix/>
            <a:lum/>
          </a:blip>
          <a:srcRect r="48396" b="66869"/>
          <a:stretch>
            <a:fillRect/>
          </a:stretch>
        </p:blipFill>
        <p:spPr>
          <a:xfrm>
            <a:off x="5300323" y="1066800"/>
            <a:ext cx="3691277" cy="2483516"/>
          </a:xfrm>
          <a:prstGeom prst="rect">
            <a:avLst/>
          </a:prstGeom>
          <a:noFill/>
          <a:ln>
            <a:noFill/>
          </a:ln>
        </p:spPr>
      </p:pic>
      <p:pic>
        <p:nvPicPr>
          <p:cNvPr id="16" name="Picture 15"/>
          <p:cNvPicPr>
            <a:picLocks noChangeAspect="1"/>
          </p:cNvPicPr>
          <p:nvPr/>
        </p:nvPicPr>
        <p:blipFill>
          <a:blip r:embed="rId3" cstate="print">
            <a:alphaModFix/>
            <a:lum/>
          </a:blip>
          <a:srcRect l="1375" t="67777" r="49985" b="862"/>
          <a:stretch>
            <a:fillRect/>
          </a:stretch>
        </p:blipFill>
        <p:spPr>
          <a:xfrm>
            <a:off x="5425291" y="3166187"/>
            <a:ext cx="3480965" cy="2351922"/>
          </a:xfrm>
          <a:prstGeom prst="rect">
            <a:avLst/>
          </a:prstGeom>
          <a:noFill/>
          <a:ln>
            <a:noFill/>
          </a:ln>
        </p:spPr>
      </p:pic>
      <p:pic>
        <p:nvPicPr>
          <p:cNvPr id="1026" name="Picture 2"/>
          <p:cNvPicPr>
            <a:picLocks noChangeAspect="1" noChangeArrowheads="1"/>
          </p:cNvPicPr>
          <p:nvPr/>
        </p:nvPicPr>
        <p:blipFill>
          <a:blip r:embed="rId4"/>
          <a:srcRect l="2332" t="11004" r="15258" b="3164"/>
          <a:stretch>
            <a:fillRect/>
          </a:stretch>
        </p:blipFill>
        <p:spPr bwMode="auto">
          <a:xfrm>
            <a:off x="48768" y="949160"/>
            <a:ext cx="3532632" cy="2599484"/>
          </a:xfrm>
          <a:prstGeom prst="rect">
            <a:avLst/>
          </a:prstGeom>
          <a:noFill/>
          <a:ln w="9525">
            <a:noFill/>
            <a:miter lim="800000"/>
            <a:headEnd/>
            <a:tailEnd/>
          </a:ln>
        </p:spPr>
      </p:pic>
      <p:sp>
        <p:nvSpPr>
          <p:cNvPr id="2" name="Title 1"/>
          <p:cNvSpPr>
            <a:spLocks noGrp="1"/>
          </p:cNvSpPr>
          <p:nvPr>
            <p:ph type="title"/>
          </p:nvPr>
        </p:nvSpPr>
        <p:spPr>
          <a:xfrm>
            <a:off x="1295400" y="48904"/>
            <a:ext cx="5448300" cy="838200"/>
          </a:xfrm>
        </p:spPr>
        <p:txBody>
          <a:bodyPr/>
          <a:lstStyle/>
          <a:p>
            <a:pPr lvl="0" hangingPunct="0">
              <a:spcBef>
                <a:spcPts val="0"/>
              </a:spcBef>
              <a:spcAft>
                <a:spcPts val="0"/>
              </a:spcAft>
              <a:defRPr sz="2400"/>
            </a:pPr>
            <a:r>
              <a:rPr lang="en-CA" altLang="ko-KR" sz="2400" b="1" dirty="0" smtClean="0">
                <a:latin typeface="Times New Roman" pitchFamily="18" charset="0"/>
                <a:ea typeface="연세소제목체" pitchFamily="18" charset="-127"/>
                <a:cs typeface="Times New Roman" pitchFamily="18" charset="0"/>
              </a:rPr>
              <a:t>We use the electron-positron outflow model to constrain emission geometry</a:t>
            </a:r>
            <a:endParaRPr lang="en-CA" altLang="ko-KR" sz="2400" b="1" kern="1200" dirty="0">
              <a:latin typeface="Times New Roman" pitchFamily="18" charset="0"/>
              <a:ea typeface="연세소제목체" pitchFamily="18" charset="-127"/>
              <a:cs typeface="Times New Roman" pitchFamily="18" charset="0"/>
            </a:endParaRPr>
          </a:p>
        </p:txBody>
      </p:sp>
      <p:sp>
        <p:nvSpPr>
          <p:cNvPr id="4" name="Slide Number Placeholder 3"/>
          <p:cNvSpPr>
            <a:spLocks noGrp="1"/>
          </p:cNvSpPr>
          <p:nvPr>
            <p:ph type="sldNum" sz="quarter" idx="10"/>
          </p:nvPr>
        </p:nvSpPr>
        <p:spPr/>
        <p:txBody>
          <a:bodyPr/>
          <a:lstStyle/>
          <a:p>
            <a:fld id="{40F5BAA8-65AC-384F-952D-6E0344433EB3}" type="slidenum">
              <a:rPr lang="en-US" smtClean="0"/>
              <a:pPr/>
              <a:t>16</a:t>
            </a:fld>
            <a:endParaRPr lang="en-US" dirty="0"/>
          </a:p>
        </p:txBody>
      </p:sp>
      <p:sp>
        <p:nvSpPr>
          <p:cNvPr id="11" name="TextBox 10"/>
          <p:cNvSpPr txBox="1"/>
          <p:nvPr/>
        </p:nvSpPr>
        <p:spPr>
          <a:xfrm>
            <a:off x="2057400" y="2514600"/>
            <a:ext cx="1404195" cy="822420"/>
          </a:xfrm>
          <a:prstGeom prst="rect">
            <a:avLst/>
          </a:prstGeom>
          <a:noFill/>
          <a:ln>
            <a:noFill/>
          </a:ln>
        </p:spPr>
        <p:txBody>
          <a:bodyPr wrap="none" lIns="82945" tIns="41473" rIns="82945" bIns="41473" rtlCol="0">
            <a:spAutoFit/>
          </a:bodyPr>
          <a:lstStyle/>
          <a:p>
            <a:r>
              <a:rPr lang="en-US" altLang="ko-KR" sz="1600" b="1" dirty="0" smtClean="0">
                <a:solidFill>
                  <a:srgbClr val="00B050"/>
                </a:solidFill>
                <a:latin typeface="Times New Roman" pitchFamily="18" charset="0"/>
                <a:cs typeface="Times New Roman" pitchFamily="18" charset="0"/>
              </a:rPr>
              <a:t>---</a:t>
            </a:r>
            <a:r>
              <a:rPr lang="en-US" altLang="ko-KR" sz="1600" b="1" dirty="0" smtClean="0">
                <a:latin typeface="Times New Roman" pitchFamily="18" charset="0"/>
                <a:cs typeface="Times New Roman" pitchFamily="18" charset="0"/>
              </a:rPr>
              <a:t> </a:t>
            </a:r>
            <a:r>
              <a:rPr lang="en-US" altLang="ko-KR" sz="1600" b="1" dirty="0" smtClean="0">
                <a:solidFill>
                  <a:srgbClr val="00B050"/>
                </a:solidFill>
                <a:latin typeface="Times New Roman" pitchFamily="18" charset="0"/>
                <a:cs typeface="Times New Roman" pitchFamily="18" charset="0"/>
              </a:rPr>
              <a:t>Swift</a:t>
            </a:r>
          </a:p>
          <a:p>
            <a:r>
              <a:rPr lang="en-US" altLang="ko-KR" sz="1600" b="1" dirty="0" smtClean="0">
                <a:latin typeface="Times New Roman" pitchFamily="18" charset="0"/>
                <a:cs typeface="Times New Roman" pitchFamily="18" charset="0"/>
              </a:rPr>
              <a:t>--- NuSTAR A</a:t>
            </a:r>
          </a:p>
          <a:p>
            <a:r>
              <a:rPr lang="en-US" altLang="ko-KR" sz="1600" b="1" dirty="0" smtClean="0">
                <a:solidFill>
                  <a:srgbClr val="FF0000"/>
                </a:solidFill>
                <a:latin typeface="Times New Roman" pitchFamily="18" charset="0"/>
                <a:cs typeface="Times New Roman" pitchFamily="18" charset="0"/>
              </a:rPr>
              <a:t>--- NuSTAR B</a:t>
            </a:r>
            <a:endParaRPr lang="ko-KR" altLang="en-US" sz="1600" b="1" dirty="0">
              <a:solidFill>
                <a:srgbClr val="FF0000"/>
              </a:solidFill>
              <a:latin typeface="Times New Roman" pitchFamily="18" charset="0"/>
              <a:cs typeface="Times New Roman" pitchFamily="18" charset="0"/>
            </a:endParaRPr>
          </a:p>
        </p:txBody>
      </p:sp>
      <p:sp>
        <p:nvSpPr>
          <p:cNvPr id="12" name="TextBox 11"/>
          <p:cNvSpPr txBox="1"/>
          <p:nvPr/>
        </p:nvSpPr>
        <p:spPr>
          <a:xfrm>
            <a:off x="1" y="3595777"/>
            <a:ext cx="5257800" cy="3085439"/>
          </a:xfrm>
          <a:prstGeom prst="rect">
            <a:avLst/>
          </a:prstGeom>
          <a:noFill/>
          <a:ln>
            <a:noFill/>
          </a:ln>
        </p:spPr>
        <p:txBody>
          <a:bodyPr vert="horz" wrap="square" lIns="81639" tIns="40820" rIns="81639" bIns="4082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spcBef>
                <a:spcPts val="0"/>
              </a:spcBef>
              <a:spcAft>
                <a:spcPts val="0"/>
              </a:spcAft>
              <a:defRPr sz="1800"/>
            </a:pPr>
            <a:r>
              <a:rPr lang="en-CA" sz="2200" b="1" dirty="0" err="1" smtClean="0">
                <a:latin typeface="Tahoma" pitchFamily="34" charset="0"/>
                <a:ea typeface="Tahoma" pitchFamily="34" charset="0"/>
                <a:cs typeface="Tahoma" pitchFamily="34" charset="0"/>
              </a:rPr>
              <a:t>NuSTAR+Swift</a:t>
            </a:r>
            <a:r>
              <a:rPr lang="en-CA" sz="2200" b="1" dirty="0" smtClean="0">
                <a:latin typeface="Tahoma" pitchFamily="34" charset="0"/>
                <a:ea typeface="Tahoma" pitchFamily="34" charset="0"/>
                <a:cs typeface="Tahoma" pitchFamily="34" charset="0"/>
              </a:rPr>
              <a:t> results: </a:t>
            </a:r>
          </a:p>
          <a:p>
            <a:pPr hangingPunct="0">
              <a:spcBef>
                <a:spcPts val="0"/>
              </a:spcBef>
              <a:spcAft>
                <a:spcPts val="0"/>
              </a:spcAft>
              <a:buNone/>
              <a:defRPr sz="1800"/>
            </a:pPr>
            <a:r>
              <a:rPr lang="en-CA" sz="2200" b="1" dirty="0" smtClean="0">
                <a:latin typeface="Tahoma" pitchFamily="34" charset="0"/>
                <a:ea typeface="Tahoma" pitchFamily="34" charset="0"/>
                <a:cs typeface="Tahoma" pitchFamily="34" charset="0"/>
              </a:rPr>
              <a:t>   </a:t>
            </a:r>
            <a:r>
              <a:rPr lang="en-CA" b="1" dirty="0" smtClean="0">
                <a:latin typeface="Tahoma" pitchFamily="34" charset="0"/>
                <a:ea typeface="Tahoma" pitchFamily="34" charset="0"/>
                <a:cs typeface="Tahoma" pitchFamily="34" charset="0"/>
              </a:rPr>
              <a:t>Good agreement with </a:t>
            </a:r>
            <a:r>
              <a:rPr lang="en-CA" b="1" dirty="0" err="1" smtClean="0">
                <a:latin typeface="Tahoma" pitchFamily="34" charset="0"/>
                <a:ea typeface="Tahoma" pitchFamily="34" charset="0"/>
                <a:cs typeface="Tahoma" pitchFamily="34" charset="0"/>
              </a:rPr>
              <a:t>Kuiper</a:t>
            </a:r>
            <a:r>
              <a:rPr lang="en-CA" b="1" dirty="0" smtClean="0">
                <a:latin typeface="Tahoma" pitchFamily="34" charset="0"/>
                <a:ea typeface="Tahoma" pitchFamily="34" charset="0"/>
                <a:cs typeface="Tahoma" pitchFamily="34" charset="0"/>
              </a:rPr>
              <a:t> et al. (2006) but not with </a:t>
            </a:r>
            <a:r>
              <a:rPr lang="en-CA" b="1" dirty="0" err="1" smtClean="0">
                <a:latin typeface="Tahoma" pitchFamily="34" charset="0"/>
                <a:ea typeface="Tahoma" pitchFamily="34" charset="0"/>
                <a:cs typeface="Tahoma" pitchFamily="34" charset="0"/>
              </a:rPr>
              <a:t>Morii</a:t>
            </a:r>
            <a:r>
              <a:rPr lang="en-CA" b="1" dirty="0" smtClean="0">
                <a:latin typeface="Tahoma" pitchFamily="34" charset="0"/>
                <a:ea typeface="Tahoma" pitchFamily="34" charset="0"/>
                <a:cs typeface="Tahoma" pitchFamily="34" charset="0"/>
              </a:rPr>
              <a:t> et al. (2010)</a:t>
            </a:r>
          </a:p>
          <a:p>
            <a:pPr hangingPunct="0">
              <a:spcBef>
                <a:spcPts val="0"/>
              </a:spcBef>
              <a:spcAft>
                <a:spcPts val="0"/>
              </a:spcAft>
              <a:defRPr sz="1800"/>
            </a:pPr>
            <a:endParaRPr lang="en-CA" sz="2200" b="1" dirty="0" smtClean="0">
              <a:latin typeface="Tahoma" pitchFamily="34" charset="0"/>
              <a:ea typeface="Tahoma" pitchFamily="34" charset="0"/>
              <a:cs typeface="Tahoma" pitchFamily="34" charset="0"/>
            </a:endParaRPr>
          </a:p>
          <a:p>
            <a:pPr hangingPunct="0">
              <a:spcBef>
                <a:spcPts val="0"/>
              </a:spcBef>
              <a:spcAft>
                <a:spcPts val="0"/>
              </a:spcAft>
              <a:defRPr sz="1800"/>
            </a:pPr>
            <a:r>
              <a:rPr lang="en-CA" sz="2200" b="1" dirty="0" smtClean="0">
                <a:latin typeface="Tahoma" pitchFamily="34" charset="0"/>
                <a:ea typeface="Tahoma" pitchFamily="34" charset="0"/>
                <a:cs typeface="Tahoma" pitchFamily="34" charset="0"/>
              </a:rPr>
              <a:t>Found a interesting pulse profile in the ~24—35 keV band</a:t>
            </a:r>
          </a:p>
          <a:p>
            <a:pPr hangingPunct="0">
              <a:spcBef>
                <a:spcPts val="0"/>
              </a:spcBef>
              <a:spcAft>
                <a:spcPts val="0"/>
              </a:spcAft>
              <a:defRPr sz="1800"/>
            </a:pPr>
            <a:endParaRPr lang="en-CA" sz="2200" b="1" dirty="0" smtClean="0">
              <a:latin typeface="Tahoma" pitchFamily="34" charset="0"/>
              <a:ea typeface="Tahoma" pitchFamily="34" charset="0"/>
              <a:cs typeface="Tahoma" pitchFamily="34" charset="0"/>
            </a:endParaRPr>
          </a:p>
          <a:p>
            <a:pPr hangingPunct="0">
              <a:spcBef>
                <a:spcPts val="0"/>
              </a:spcBef>
              <a:spcAft>
                <a:spcPts val="0"/>
              </a:spcAft>
              <a:defRPr sz="1800"/>
            </a:pPr>
            <a:r>
              <a:rPr lang="en-CA" altLang="ko-KR" sz="2200" b="1" dirty="0" smtClean="0">
                <a:latin typeface="Tahoma" pitchFamily="34" charset="0"/>
                <a:ea typeface="Tahoma" pitchFamily="34" charset="0"/>
                <a:cs typeface="Tahoma" pitchFamily="34" charset="0"/>
              </a:rPr>
              <a:t>Electron-positron outflow model </a:t>
            </a:r>
          </a:p>
          <a:p>
            <a:pPr hangingPunct="0">
              <a:spcBef>
                <a:spcPts val="0"/>
              </a:spcBef>
              <a:spcAft>
                <a:spcPts val="0"/>
              </a:spcAft>
              <a:buNone/>
              <a:defRPr sz="1800"/>
            </a:pPr>
            <a:r>
              <a:rPr lang="en-CA" altLang="ko-KR" sz="2200" b="1" dirty="0" smtClean="0">
                <a:latin typeface="Tahoma" pitchFamily="34" charset="0"/>
                <a:ea typeface="Tahoma" pitchFamily="34" charset="0"/>
                <a:cs typeface="Tahoma" pitchFamily="34" charset="0"/>
              </a:rPr>
              <a:t>      </a:t>
            </a:r>
            <a:r>
              <a:rPr lang="en-CA" altLang="ko-KR" sz="2200" b="1" dirty="0" smtClean="0">
                <a:solidFill>
                  <a:srgbClr val="003399"/>
                </a:solidFill>
                <a:latin typeface="Tahoma" pitchFamily="34" charset="0"/>
                <a:ea typeface="Tahoma" pitchFamily="34" charset="0"/>
                <a:cs typeface="Tahoma" pitchFamily="34" charset="0"/>
              </a:rPr>
              <a:t>(Thursday, </a:t>
            </a:r>
            <a:r>
              <a:rPr lang="en-CA" altLang="ko-KR" sz="2200" b="1" dirty="0" err="1" smtClean="0">
                <a:solidFill>
                  <a:srgbClr val="003399"/>
                </a:solidFill>
                <a:latin typeface="Tahoma" pitchFamily="34" charset="0"/>
                <a:ea typeface="Tahoma" pitchFamily="34" charset="0"/>
                <a:cs typeface="Tahoma" pitchFamily="34" charset="0"/>
              </a:rPr>
              <a:t>Romain</a:t>
            </a:r>
            <a:r>
              <a:rPr lang="en-CA" altLang="ko-KR" sz="2200" b="1" dirty="0" smtClean="0">
                <a:solidFill>
                  <a:srgbClr val="003399"/>
                </a:solidFill>
                <a:latin typeface="Tahoma" pitchFamily="34" charset="0"/>
                <a:ea typeface="Tahoma" pitchFamily="34" charset="0"/>
                <a:cs typeface="Tahoma" pitchFamily="34" charset="0"/>
              </a:rPr>
              <a:t> </a:t>
            </a:r>
            <a:r>
              <a:rPr lang="en-CA" altLang="ko-KR" sz="2200" b="1" dirty="0" err="1" smtClean="0">
                <a:solidFill>
                  <a:srgbClr val="003399"/>
                </a:solidFill>
                <a:latin typeface="Tahoma" pitchFamily="34" charset="0"/>
                <a:ea typeface="Tahoma" pitchFamily="34" charset="0"/>
                <a:cs typeface="Tahoma" pitchFamily="34" charset="0"/>
              </a:rPr>
              <a:t>Hascoët</a:t>
            </a:r>
            <a:r>
              <a:rPr lang="en-CA" altLang="ko-KR" sz="2200" b="1" dirty="0" smtClean="0">
                <a:solidFill>
                  <a:srgbClr val="003399"/>
                </a:solidFill>
                <a:latin typeface="Tahoma" pitchFamily="34" charset="0"/>
                <a:ea typeface="Tahoma" pitchFamily="34" charset="0"/>
                <a:cs typeface="Tahoma" pitchFamily="34" charset="0"/>
              </a:rPr>
              <a:t>)</a:t>
            </a:r>
            <a:endParaRPr lang="en-CA" altLang="ko-KR" sz="2200" b="1" u="sng" dirty="0" smtClean="0">
              <a:solidFill>
                <a:srgbClr val="003399"/>
              </a:solidFill>
              <a:latin typeface="Tahoma" pitchFamily="34" charset="0"/>
              <a:ea typeface="Tahoma" pitchFamily="34" charset="0"/>
              <a:cs typeface="Tahoma" pitchFamily="34" charset="0"/>
            </a:endParaRPr>
          </a:p>
        </p:txBody>
      </p:sp>
      <p:sp>
        <p:nvSpPr>
          <p:cNvPr id="18" name="TextBox 17"/>
          <p:cNvSpPr txBox="1"/>
          <p:nvPr/>
        </p:nvSpPr>
        <p:spPr>
          <a:xfrm>
            <a:off x="463432" y="1008752"/>
            <a:ext cx="2734723" cy="307777"/>
          </a:xfrm>
          <a:prstGeom prst="rect">
            <a:avLst/>
          </a:prstGeom>
          <a:noFill/>
        </p:spPr>
        <p:txBody>
          <a:bodyPr wrap="none" rtlCol="0">
            <a:spAutoFit/>
          </a:bodyPr>
          <a:lstStyle/>
          <a:p>
            <a:r>
              <a:rPr lang="en-US" altLang="ko-KR" sz="1400" b="1" dirty="0" smtClean="0">
                <a:solidFill>
                  <a:srgbClr val="0000FF"/>
                </a:solidFill>
                <a:latin typeface="Times New Roman" pitchFamily="18" charset="0"/>
                <a:cs typeface="Times New Roman" pitchFamily="18" charset="0"/>
              </a:rPr>
              <a:t>BB + broken power-law model fit</a:t>
            </a:r>
            <a:endParaRPr lang="ko-KR" altLang="en-US" sz="1400" b="1" dirty="0">
              <a:solidFill>
                <a:srgbClr val="0000FF"/>
              </a:solidFill>
              <a:latin typeface="Times New Roman" pitchFamily="18" charset="0"/>
              <a:cs typeface="Times New Roman" pitchFamily="18" charset="0"/>
            </a:endParaRPr>
          </a:p>
        </p:txBody>
      </p:sp>
      <p:sp>
        <p:nvSpPr>
          <p:cNvPr id="14" name="TextBox 13"/>
          <p:cNvSpPr txBox="1"/>
          <p:nvPr/>
        </p:nvSpPr>
        <p:spPr>
          <a:xfrm>
            <a:off x="3365580" y="990600"/>
            <a:ext cx="2412840" cy="553998"/>
          </a:xfrm>
          <a:prstGeom prst="rect">
            <a:avLst/>
          </a:prstGeom>
          <a:noFill/>
        </p:spPr>
        <p:txBody>
          <a:bodyPr wrap="none" rtlCol="0">
            <a:spAutoFit/>
          </a:bodyPr>
          <a:lstStyle/>
          <a:p>
            <a:r>
              <a:rPr lang="en-US" altLang="ko-KR" sz="3000" b="1" i="1" dirty="0" smtClean="0">
                <a:solidFill>
                  <a:srgbClr val="FF0000"/>
                </a:solidFill>
                <a:latin typeface="Tahoma" pitchFamily="34" charset="0"/>
                <a:ea typeface="Tahoma" pitchFamily="34" charset="0"/>
                <a:cs typeface="Tahoma" pitchFamily="34" charset="0"/>
              </a:rPr>
              <a:t>Preliminary</a:t>
            </a:r>
            <a:endParaRPr lang="ko-KR" altLang="en-US" sz="3000" b="1" i="1" dirty="0">
              <a:solidFill>
                <a:srgbClr val="FF0000"/>
              </a:solidFill>
              <a:latin typeface="Tahoma" pitchFamily="34" charset="0"/>
              <a:cs typeface="Tahoma" pitchFamily="34" charset="0"/>
            </a:endParaRPr>
          </a:p>
        </p:txBody>
      </p:sp>
      <p:sp>
        <p:nvSpPr>
          <p:cNvPr id="19" name="TextBox 18"/>
          <p:cNvSpPr txBox="1"/>
          <p:nvPr/>
        </p:nvSpPr>
        <p:spPr>
          <a:xfrm>
            <a:off x="6019800" y="1551432"/>
            <a:ext cx="2518638" cy="338554"/>
          </a:xfrm>
          <a:prstGeom prst="rect">
            <a:avLst/>
          </a:prstGeom>
          <a:noFill/>
        </p:spPr>
        <p:txBody>
          <a:bodyPr wrap="none" rtlCol="0">
            <a:spAutoFit/>
          </a:bodyPr>
          <a:lstStyle/>
          <a:p>
            <a:r>
              <a:rPr lang="en-US" altLang="ko-KR" sz="1600" b="1" dirty="0" smtClean="0">
                <a:solidFill>
                  <a:srgbClr val="0000FF"/>
                </a:solidFill>
                <a:latin typeface="Tahoma" pitchFamily="34" charset="0"/>
                <a:ea typeface="Tahoma" pitchFamily="34" charset="0"/>
                <a:cs typeface="Tahoma" pitchFamily="34" charset="0"/>
              </a:rPr>
              <a:t>Similar to RXTE profile</a:t>
            </a:r>
            <a:endParaRPr lang="ko-KR" altLang="en-US" sz="1600" b="1" dirty="0">
              <a:solidFill>
                <a:srgbClr val="0000FF"/>
              </a:solidFill>
              <a:latin typeface="Tahoma" pitchFamily="34" charset="0"/>
              <a:cs typeface="Tahoma" pitchFamily="34" charset="0"/>
            </a:endParaRPr>
          </a:p>
        </p:txBody>
      </p:sp>
      <p:sp>
        <p:nvSpPr>
          <p:cNvPr id="20" name="TextBox 19"/>
          <p:cNvSpPr txBox="1"/>
          <p:nvPr/>
        </p:nvSpPr>
        <p:spPr>
          <a:xfrm>
            <a:off x="5989320" y="3471446"/>
            <a:ext cx="1720343" cy="338554"/>
          </a:xfrm>
          <a:prstGeom prst="rect">
            <a:avLst/>
          </a:prstGeom>
          <a:noFill/>
        </p:spPr>
        <p:txBody>
          <a:bodyPr wrap="none" rtlCol="0">
            <a:spAutoFit/>
          </a:bodyPr>
          <a:lstStyle/>
          <a:p>
            <a:r>
              <a:rPr lang="en-US" altLang="ko-KR" sz="1600" b="1" dirty="0" smtClean="0">
                <a:solidFill>
                  <a:srgbClr val="0000FF"/>
                </a:solidFill>
                <a:latin typeface="Tahoma" pitchFamily="34" charset="0"/>
                <a:ea typeface="Tahoma" pitchFamily="34" charset="0"/>
                <a:cs typeface="Tahoma" pitchFamily="34" charset="0"/>
              </a:rPr>
              <a:t>Doubly peaked</a:t>
            </a:r>
            <a:endParaRPr lang="ko-KR" altLang="en-US" sz="1600" b="1" dirty="0">
              <a:solidFill>
                <a:srgbClr val="0000FF"/>
              </a:solidFill>
              <a:latin typeface="Tahoma" pitchFamily="34" charset="0"/>
              <a:cs typeface="Tahoma" pitchFamily="34" charset="0"/>
            </a:endParaRPr>
          </a:p>
        </p:txBody>
      </p:sp>
    </p:spTree>
    <p:extLst>
      <p:ext uri="{BB962C8B-B14F-4D97-AF65-F5344CB8AC3E}">
        <p14:creationId xmlns:p14="http://schemas.microsoft.com/office/powerpoint/2010/main" xmlns="" val="2014278570"/>
      </p:ext>
    </p:extLst>
  </p:cSld>
  <p:clrMapOvr>
    <a:masterClrMapping/>
  </p:clrMapOvr>
  <p:transition advTm="72915"/>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7884" y="2438400"/>
            <a:ext cx="6863116" cy="2362200"/>
          </a:xfrm>
        </p:spPr>
        <p:txBody>
          <a:bodyPr/>
          <a:lstStyle/>
          <a:p>
            <a:pPr algn="ctr" hangingPunct="0">
              <a:spcBef>
                <a:spcPts val="0"/>
              </a:spcBef>
              <a:spcAft>
                <a:spcPts val="0"/>
              </a:spcAft>
              <a:defRPr sz="2200"/>
            </a:pPr>
            <a:r>
              <a:rPr lang="en-CA" altLang="ko-KR" sz="4000" b="1" dirty="0" smtClean="0">
                <a:latin typeface="Times New Roman" pitchFamily="18" charset="0"/>
                <a:ea typeface="연세소제목체" pitchFamily="18" charset="-127"/>
                <a:cs typeface="Times New Roman" pitchFamily="18" charset="0"/>
              </a:rPr>
              <a:t>NuSTAR results to date</a:t>
            </a:r>
            <a:br>
              <a:rPr lang="en-CA" altLang="ko-KR" sz="4000" b="1" dirty="0" smtClean="0">
                <a:latin typeface="Times New Roman" pitchFamily="18" charset="0"/>
                <a:ea typeface="연세소제목체" pitchFamily="18" charset="-127"/>
                <a:cs typeface="Times New Roman" pitchFamily="18" charset="0"/>
              </a:rPr>
            </a:br>
            <a:r>
              <a:rPr lang="en-CA" altLang="ko-KR" sz="4000" b="1" dirty="0" smtClean="0">
                <a:latin typeface="Times New Roman" pitchFamily="18" charset="0"/>
                <a:ea typeface="연세소제목체" pitchFamily="18" charset="-127"/>
                <a:cs typeface="Times New Roman" pitchFamily="18" charset="0"/>
              </a:rPr>
              <a:t/>
            </a:r>
            <a:br>
              <a:rPr lang="en-CA" altLang="ko-KR" sz="4000" b="1" dirty="0" smtClean="0">
                <a:latin typeface="Times New Roman" pitchFamily="18" charset="0"/>
                <a:ea typeface="연세소제목체" pitchFamily="18" charset="-127"/>
                <a:cs typeface="Times New Roman" pitchFamily="18" charset="0"/>
              </a:rPr>
            </a:br>
            <a:r>
              <a:rPr lang="en-CA" altLang="ko-KR" sz="3400" b="1" u="sng" dirty="0" smtClean="0">
                <a:latin typeface="Times New Roman" pitchFamily="18" charset="0"/>
                <a:ea typeface="연세소제목체" pitchFamily="18" charset="-127"/>
                <a:cs typeface="Times New Roman" pitchFamily="18" charset="0"/>
              </a:rPr>
              <a:t>1E 2259+586:</a:t>
            </a:r>
            <a:r>
              <a:rPr lang="en-CA" altLang="ko-KR" sz="3400" b="1" dirty="0" smtClean="0">
                <a:latin typeface="Times New Roman" pitchFamily="18" charset="0"/>
                <a:ea typeface="연세소제목체" pitchFamily="18" charset="-127"/>
                <a:cs typeface="Times New Roman" pitchFamily="18" charset="0"/>
              </a:rPr>
              <a:t> </a:t>
            </a:r>
            <a:r>
              <a:rPr lang="en-CA" altLang="ko-KR" sz="3400" b="1" dirty="0" smtClean="0">
                <a:solidFill>
                  <a:srgbClr val="FF0000"/>
                </a:solidFill>
                <a:latin typeface="Times New Roman" pitchFamily="18" charset="0"/>
                <a:ea typeface="연세소제목체" pitchFamily="18" charset="-127"/>
                <a:cs typeface="Times New Roman" pitchFamily="18" charset="0"/>
              </a:rPr>
              <a:t>Magnetar</a:t>
            </a:r>
          </a:p>
        </p:txBody>
      </p:sp>
      <p:sp>
        <p:nvSpPr>
          <p:cNvPr id="4" name="Slide Number Placeholder 3"/>
          <p:cNvSpPr>
            <a:spLocks noGrp="1"/>
          </p:cNvSpPr>
          <p:nvPr>
            <p:ph type="sldNum" sz="quarter" idx="10"/>
          </p:nvPr>
        </p:nvSpPr>
        <p:spPr/>
        <p:txBody>
          <a:bodyPr/>
          <a:lstStyle/>
          <a:p>
            <a:fld id="{40F5BAA8-65AC-384F-952D-6E0344433EB3}" type="slidenum">
              <a:rPr lang="en-US" smtClean="0"/>
              <a:pPr/>
              <a:t>17</a:t>
            </a:fld>
            <a:endParaRPr lang="en-US" dirty="0"/>
          </a:p>
        </p:txBody>
      </p:sp>
    </p:spTree>
    <p:extLst>
      <p:ext uri="{BB962C8B-B14F-4D97-AF65-F5344CB8AC3E}">
        <p14:creationId xmlns:p14="http://schemas.microsoft.com/office/powerpoint/2010/main" xmlns="" val="2014278570"/>
      </p:ext>
    </p:extLst>
  </p:cSld>
  <p:clrMapOvr>
    <a:masterClrMapping/>
  </p:clrMapOvr>
  <p:transition advTm="2081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3063"/>
            <a:ext cx="5448300" cy="990600"/>
          </a:xfrm>
        </p:spPr>
        <p:txBody>
          <a:bodyPr/>
          <a:lstStyle/>
          <a:p>
            <a:pPr lvl="0" hangingPunct="0">
              <a:spcBef>
                <a:spcPts val="0"/>
              </a:spcBef>
              <a:spcAft>
                <a:spcPts val="0"/>
              </a:spcAft>
              <a:defRPr sz="2000"/>
            </a:pPr>
            <a:r>
              <a:rPr lang="en-CA" altLang="ko-KR" sz="2400" b="1" kern="1200" dirty="0" smtClean="0">
                <a:latin typeface="Times New Roman" pitchFamily="18" charset="0"/>
                <a:ea typeface="연세소제목체" pitchFamily="18" charset="-127"/>
                <a:cs typeface="Times New Roman" pitchFamily="18" charset="0"/>
              </a:rPr>
              <a:t>Hard X-ray emission from 1E 2259+586 was detected only marginally</a:t>
            </a:r>
            <a:endParaRPr lang="en-CA" altLang="ko-KR" sz="2400" b="1" kern="1200" dirty="0">
              <a:latin typeface="Times New Roman" pitchFamily="18" charset="0"/>
              <a:ea typeface="연세소제목체" pitchFamily="18" charset="-127"/>
              <a:cs typeface="Times New Roman" pitchFamily="18" charset="0"/>
            </a:endParaRPr>
          </a:p>
        </p:txBody>
      </p:sp>
      <p:sp>
        <p:nvSpPr>
          <p:cNvPr id="4" name="Slide Number Placeholder 3"/>
          <p:cNvSpPr>
            <a:spLocks noGrp="1"/>
          </p:cNvSpPr>
          <p:nvPr>
            <p:ph type="sldNum" sz="quarter" idx="10"/>
          </p:nvPr>
        </p:nvSpPr>
        <p:spPr/>
        <p:txBody>
          <a:bodyPr/>
          <a:lstStyle/>
          <a:p>
            <a:fld id="{40F5BAA8-65AC-384F-952D-6E0344433EB3}" type="slidenum">
              <a:rPr lang="en-US" smtClean="0"/>
              <a:pPr/>
              <a:t>18</a:t>
            </a:fld>
            <a:endParaRPr lang="en-US" dirty="0"/>
          </a:p>
        </p:txBody>
      </p:sp>
      <p:pic>
        <p:nvPicPr>
          <p:cNvPr id="3074" name="Picture 2"/>
          <p:cNvPicPr>
            <a:picLocks noChangeAspect="1" noChangeArrowheads="1"/>
          </p:cNvPicPr>
          <p:nvPr/>
        </p:nvPicPr>
        <p:blipFill>
          <a:blip r:embed="rId3"/>
          <a:srcRect/>
          <a:stretch>
            <a:fillRect/>
          </a:stretch>
        </p:blipFill>
        <p:spPr bwMode="auto">
          <a:xfrm>
            <a:off x="5029200" y="949657"/>
            <a:ext cx="3733800" cy="3290247"/>
          </a:xfrm>
          <a:prstGeom prst="rect">
            <a:avLst/>
          </a:prstGeom>
          <a:noFill/>
          <a:ln w="9525">
            <a:noFill/>
            <a:miter lim="800000"/>
            <a:headEnd/>
            <a:tailEnd/>
          </a:ln>
        </p:spPr>
      </p:pic>
      <p:sp>
        <p:nvSpPr>
          <p:cNvPr id="5" name="TextBox 4"/>
          <p:cNvSpPr txBox="1"/>
          <p:nvPr/>
        </p:nvSpPr>
        <p:spPr>
          <a:xfrm>
            <a:off x="5916304" y="1115704"/>
            <a:ext cx="2664191" cy="307777"/>
          </a:xfrm>
          <a:prstGeom prst="rect">
            <a:avLst/>
          </a:prstGeom>
          <a:noFill/>
        </p:spPr>
        <p:txBody>
          <a:bodyPr wrap="none" rtlCol="0">
            <a:spAutoFit/>
          </a:bodyPr>
          <a:lstStyle/>
          <a:p>
            <a:r>
              <a:rPr lang="en-US" altLang="ko-KR" sz="1400" b="1" dirty="0" err="1" smtClean="0">
                <a:solidFill>
                  <a:srgbClr val="FF0000"/>
                </a:solidFill>
                <a:latin typeface="Times New Roman" pitchFamily="18" charset="0"/>
                <a:cs typeface="Times New Roman" pitchFamily="18" charset="0"/>
              </a:rPr>
              <a:t>Kuiper</a:t>
            </a:r>
            <a:r>
              <a:rPr lang="en-US" altLang="ko-KR" sz="1400" b="1" dirty="0" smtClean="0">
                <a:solidFill>
                  <a:srgbClr val="FF0000"/>
                </a:solidFill>
                <a:latin typeface="Times New Roman" pitchFamily="18" charset="0"/>
                <a:cs typeface="Times New Roman" pitchFamily="18" charset="0"/>
              </a:rPr>
              <a:t> et al. </a:t>
            </a:r>
            <a:r>
              <a:rPr lang="en-US" altLang="ko-KR" sz="1400" b="1" dirty="0" err="1" smtClean="0">
                <a:solidFill>
                  <a:srgbClr val="FF0000"/>
                </a:solidFill>
                <a:latin typeface="Times New Roman" pitchFamily="18" charset="0"/>
                <a:cs typeface="Times New Roman" pitchFamily="18" charset="0"/>
              </a:rPr>
              <a:t>ApJ</a:t>
            </a:r>
            <a:r>
              <a:rPr lang="en-US" altLang="ko-KR" sz="1400" b="1" dirty="0" smtClean="0">
                <a:solidFill>
                  <a:srgbClr val="FF0000"/>
                </a:solidFill>
                <a:latin typeface="Times New Roman" pitchFamily="18" charset="0"/>
                <a:cs typeface="Times New Roman" pitchFamily="18" charset="0"/>
              </a:rPr>
              <a:t>, 645, 556, 2006</a:t>
            </a:r>
            <a:endParaRPr lang="ko-KR" altLang="en-US" sz="1400" b="1" dirty="0">
              <a:solidFill>
                <a:srgbClr val="FF0000"/>
              </a:solidFill>
              <a:latin typeface="Times New Roman" pitchFamily="18" charset="0"/>
              <a:cs typeface="Times New Roman" pitchFamily="18" charset="0"/>
            </a:endParaRPr>
          </a:p>
        </p:txBody>
      </p:sp>
      <p:sp>
        <p:nvSpPr>
          <p:cNvPr id="8" name="TextBox 7"/>
          <p:cNvSpPr txBox="1"/>
          <p:nvPr/>
        </p:nvSpPr>
        <p:spPr>
          <a:xfrm>
            <a:off x="109382" y="4315090"/>
            <a:ext cx="8806018" cy="2314310"/>
          </a:xfrm>
          <a:prstGeom prst="rect">
            <a:avLst/>
          </a:prstGeom>
          <a:noFill/>
          <a:ln>
            <a:noFill/>
          </a:ln>
        </p:spPr>
        <p:txBody>
          <a:bodyPr vert="horz" lIns="81639" tIns="40820" rIns="81639" bIns="4082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spcBef>
                <a:spcPts val="0"/>
              </a:spcBef>
              <a:spcAft>
                <a:spcPts val="0"/>
              </a:spcAft>
              <a:defRPr sz="2200"/>
            </a:pPr>
            <a:r>
              <a:rPr lang="en-US" sz="1900" b="1" dirty="0" smtClean="0">
                <a:latin typeface="Tahoma" pitchFamily="34" charset="0"/>
                <a:ea typeface="Tahoma" pitchFamily="34" charset="0"/>
                <a:cs typeface="Tahoma" pitchFamily="34" charset="0"/>
              </a:rPr>
              <a:t>Soft Band spectrum is well described with a blackbody plus power-law model having kT~0.4 keV and </a:t>
            </a:r>
            <a:r>
              <a:rPr lang="en-US" sz="1900" b="1" dirty="0" smtClean="0">
                <a:latin typeface="Tahoma" pitchFamily="34" charset="0"/>
                <a:ea typeface="Tahoma" pitchFamily="34" charset="0"/>
                <a:cs typeface="Tahoma" pitchFamily="34" charset="0"/>
                <a:sym typeface="Mathematica1"/>
              </a:rPr>
              <a:t>~3.7</a:t>
            </a:r>
            <a:endParaRPr lang="en-CA" sz="1900" dirty="0">
              <a:latin typeface="Tahoma" pitchFamily="34" charset="0"/>
              <a:ea typeface="Tahoma" pitchFamily="34" charset="0"/>
              <a:cs typeface="Tahoma" pitchFamily="34" charset="0"/>
            </a:endParaRPr>
          </a:p>
          <a:p>
            <a:pPr lvl="0" hangingPunct="0">
              <a:buNone/>
              <a:defRPr sz="2200"/>
            </a:pPr>
            <a:endParaRPr lang="en-CA" sz="1900" i="0" u="none" strike="noStrike" kern="1200" dirty="0" smtClean="0">
              <a:ln>
                <a:noFill/>
              </a:ln>
              <a:latin typeface="Tahoma" pitchFamily="34" charset="0"/>
              <a:ea typeface="Tahoma" pitchFamily="34" charset="0"/>
              <a:cs typeface="Tahoma" pitchFamily="34" charset="0"/>
            </a:endParaRPr>
          </a:p>
          <a:p>
            <a:pPr hangingPunct="0">
              <a:defRPr sz="2200"/>
            </a:pPr>
            <a:r>
              <a:rPr lang="en-CA" sz="1900" b="1" dirty="0" smtClean="0">
                <a:latin typeface="Tahoma" pitchFamily="34" charset="0"/>
                <a:ea typeface="Tahoma" pitchFamily="34" charset="0"/>
                <a:cs typeface="Tahoma" pitchFamily="34" charset="0"/>
              </a:rPr>
              <a:t>A hard power-law component was only marginally detected above ~10 keV</a:t>
            </a:r>
          </a:p>
          <a:p>
            <a:pPr hangingPunct="0">
              <a:defRPr sz="2200"/>
            </a:pPr>
            <a:endParaRPr lang="en-CA" sz="1900" b="1" i="0" u="sng" strike="noStrike" kern="1200" dirty="0" smtClean="0">
              <a:ln>
                <a:noFill/>
              </a:ln>
              <a:latin typeface="Tahoma" pitchFamily="34" charset="0"/>
              <a:ea typeface="Tahoma" pitchFamily="34" charset="0"/>
              <a:cs typeface="Tahoma" pitchFamily="34" charset="0"/>
            </a:endParaRPr>
          </a:p>
          <a:p>
            <a:pPr hangingPunct="0">
              <a:defRPr sz="2200"/>
            </a:pPr>
            <a:r>
              <a:rPr lang="en-CA" sz="1900" b="1" dirty="0" smtClean="0">
                <a:latin typeface="Tahoma" pitchFamily="34" charset="0"/>
                <a:ea typeface="Tahoma" pitchFamily="34" charset="0"/>
                <a:cs typeface="Tahoma" pitchFamily="34" charset="0"/>
              </a:rPr>
              <a:t>Anti-glitch following an outburst in 2012</a:t>
            </a:r>
            <a:endParaRPr lang="en-CA" sz="1900" b="1" i="0" strike="noStrike" kern="1200" dirty="0">
              <a:ln>
                <a:noFill/>
              </a:ln>
              <a:latin typeface="Tahoma" pitchFamily="34" charset="0"/>
              <a:ea typeface="Tahoma" pitchFamily="34" charset="0"/>
              <a:cs typeface="Tahoma" pitchFamily="34" charset="0"/>
            </a:endParaRPr>
          </a:p>
        </p:txBody>
      </p:sp>
      <p:pic>
        <p:nvPicPr>
          <p:cNvPr id="9" name="Content Placeholder 8" descr="2-10keVFlux_March_2nd.png"/>
          <p:cNvPicPr>
            <a:picLocks noGrp="1" noChangeAspect="1"/>
          </p:cNvPicPr>
          <p:nvPr>
            <p:ph sz="half" idx="4294967295"/>
          </p:nvPr>
        </p:nvPicPr>
        <p:blipFill>
          <a:blip r:embed="rId4"/>
          <a:srcRect l="5099" t="8285" r="4945" b="3169"/>
          <a:stretch>
            <a:fillRect/>
          </a:stretch>
        </p:blipFill>
        <p:spPr>
          <a:xfrm>
            <a:off x="808532" y="988325"/>
            <a:ext cx="3306268" cy="3050275"/>
          </a:xfrm>
          <a:prstGeom prst="rect">
            <a:avLst/>
          </a:prstGeom>
        </p:spPr>
      </p:pic>
      <p:sp>
        <p:nvSpPr>
          <p:cNvPr id="10" name="TextBox 9"/>
          <p:cNvSpPr txBox="1"/>
          <p:nvPr/>
        </p:nvSpPr>
        <p:spPr>
          <a:xfrm>
            <a:off x="1074760" y="1025856"/>
            <a:ext cx="2819400" cy="523220"/>
          </a:xfrm>
          <a:prstGeom prst="rect">
            <a:avLst/>
          </a:prstGeom>
          <a:noFill/>
        </p:spPr>
        <p:txBody>
          <a:bodyPr wrap="square" rtlCol="0">
            <a:spAutoFit/>
          </a:bodyPr>
          <a:lstStyle/>
          <a:p>
            <a:r>
              <a:rPr lang="en-US" altLang="ko-KR" sz="1400" b="1" dirty="0" smtClean="0">
                <a:solidFill>
                  <a:srgbClr val="FF0000"/>
                </a:solidFill>
              </a:rPr>
              <a:t>Outburst in 2012, Archibald et al. Nature, accepted</a:t>
            </a:r>
            <a:endParaRPr lang="ko-KR" altLang="en-US" sz="1400" b="1" dirty="0">
              <a:solidFill>
                <a:srgbClr val="FF0000"/>
              </a:solidFill>
            </a:endParaRPr>
          </a:p>
        </p:txBody>
      </p:sp>
    </p:spTree>
    <p:extLst>
      <p:ext uri="{BB962C8B-B14F-4D97-AF65-F5344CB8AC3E}">
        <p14:creationId xmlns:p14="http://schemas.microsoft.com/office/powerpoint/2010/main" xmlns="" val="2014278570"/>
      </p:ext>
    </p:extLst>
  </p:cSld>
  <p:clrMapOvr>
    <a:masterClrMapping/>
  </p:clrMapOvr>
  <p:transition advTm="65505"/>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rcRect l="26316" t="22613" r="12622" b="16602"/>
          <a:stretch>
            <a:fillRect/>
          </a:stretch>
        </p:blipFill>
        <p:spPr>
          <a:xfrm>
            <a:off x="685800" y="1115704"/>
            <a:ext cx="2743200" cy="2633459"/>
          </a:xfrm>
          <a:prstGeom prst="rect">
            <a:avLst/>
          </a:prstGeom>
        </p:spPr>
      </p:pic>
      <p:cxnSp>
        <p:nvCxnSpPr>
          <p:cNvPr id="12" name="Straight Connector 11"/>
          <p:cNvCxnSpPr/>
          <p:nvPr/>
        </p:nvCxnSpPr>
        <p:spPr>
          <a:xfrm>
            <a:off x="1146065" y="2737838"/>
            <a:ext cx="372691" cy="0"/>
          </a:xfrm>
          <a:prstGeom prst="line">
            <a:avLst/>
          </a:prstGeom>
          <a:ln w="38100" cmpd="sng">
            <a:solidFill>
              <a:srgbClr val="66CCFF"/>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219200" y="2462917"/>
            <a:ext cx="264295" cy="256008"/>
          </a:xfrm>
          <a:prstGeom prst="rect">
            <a:avLst/>
          </a:prstGeom>
          <a:noFill/>
          <a:ln>
            <a:noFill/>
          </a:ln>
        </p:spPr>
        <p:txBody>
          <a:bodyPr wrap="none" rtlCol="0">
            <a:spAutoFit/>
          </a:bodyPr>
          <a:lstStyle/>
          <a:p>
            <a:r>
              <a:rPr lang="en-US" sz="1400" dirty="0">
                <a:solidFill>
                  <a:srgbClr val="66CCFF"/>
                </a:solidFill>
                <a:latin typeface="Arial"/>
                <a:cs typeface="Arial"/>
              </a:rPr>
              <a:t>1</a:t>
            </a:r>
            <a:r>
              <a:rPr lang="en-US" sz="1400" dirty="0" smtClean="0">
                <a:solidFill>
                  <a:srgbClr val="66CCFF"/>
                </a:solidFill>
                <a:latin typeface="Arial"/>
                <a:cs typeface="Arial"/>
              </a:rPr>
              <a:t>’</a:t>
            </a:r>
            <a:endParaRPr lang="en-US" sz="1400" dirty="0">
              <a:solidFill>
                <a:srgbClr val="66CCFF"/>
              </a:solidFill>
              <a:latin typeface="Arial"/>
              <a:cs typeface="Arial"/>
            </a:endParaRPr>
          </a:p>
        </p:txBody>
      </p:sp>
      <p:sp>
        <p:nvSpPr>
          <p:cNvPr id="14" name="TextBox 13"/>
          <p:cNvSpPr txBox="1"/>
          <p:nvPr/>
        </p:nvSpPr>
        <p:spPr>
          <a:xfrm>
            <a:off x="838200" y="1195208"/>
            <a:ext cx="1435863" cy="338554"/>
          </a:xfrm>
          <a:prstGeom prst="rect">
            <a:avLst/>
          </a:prstGeom>
          <a:noFill/>
          <a:ln>
            <a:noFill/>
          </a:ln>
        </p:spPr>
        <p:txBody>
          <a:bodyPr wrap="square" rtlCol="0">
            <a:spAutoFit/>
          </a:bodyPr>
          <a:lstStyle/>
          <a:p>
            <a:r>
              <a:rPr lang="en-US" sz="1600" b="1" dirty="0" smtClean="0">
                <a:solidFill>
                  <a:schemeClr val="bg1"/>
                </a:solidFill>
                <a:latin typeface="Times New Roman" pitchFamily="18" charset="0"/>
                <a:cs typeface="Times New Roman" pitchFamily="18" charset="0"/>
              </a:rPr>
              <a:t>NuSTAR 30ks </a:t>
            </a:r>
            <a:endParaRPr lang="en-US" sz="1600" b="1" dirty="0">
              <a:solidFill>
                <a:schemeClr val="bg1"/>
              </a:solidFill>
              <a:latin typeface="Times New Roman" pitchFamily="18" charset="0"/>
              <a:cs typeface="Times New Roman" pitchFamily="18" charset="0"/>
            </a:endParaRPr>
          </a:p>
        </p:txBody>
      </p:sp>
      <p:sp>
        <p:nvSpPr>
          <p:cNvPr id="2" name="Title 1"/>
          <p:cNvSpPr>
            <a:spLocks noGrp="1"/>
          </p:cNvSpPr>
          <p:nvPr>
            <p:ph type="title"/>
          </p:nvPr>
        </p:nvSpPr>
        <p:spPr>
          <a:xfrm>
            <a:off x="1153300" y="-13063"/>
            <a:ext cx="5767252" cy="990600"/>
          </a:xfrm>
        </p:spPr>
        <p:txBody>
          <a:bodyPr/>
          <a:lstStyle/>
          <a:p>
            <a:pPr hangingPunct="0">
              <a:spcBef>
                <a:spcPts val="0"/>
              </a:spcBef>
              <a:spcAft>
                <a:spcPts val="0"/>
              </a:spcAft>
              <a:defRPr sz="2200"/>
            </a:pPr>
            <a:r>
              <a:rPr lang="en-CA" altLang="ko-KR" sz="2400" b="1" dirty="0" smtClean="0">
                <a:latin typeface="Times New Roman" pitchFamily="18" charset="0"/>
                <a:ea typeface="연세소제목체" pitchFamily="18" charset="-127"/>
                <a:cs typeface="Times New Roman" pitchFamily="18" charset="0"/>
              </a:rPr>
              <a:t>NuSTAR observed 1E 2259+586 for 170 </a:t>
            </a:r>
            <a:r>
              <a:rPr lang="en-CA" altLang="ko-KR" sz="2400" b="1" dirty="0" err="1" smtClean="0">
                <a:latin typeface="Times New Roman" pitchFamily="18" charset="0"/>
                <a:ea typeface="연세소제목체" pitchFamily="18" charset="-127"/>
                <a:cs typeface="Times New Roman" pitchFamily="18" charset="0"/>
              </a:rPr>
              <a:t>ks</a:t>
            </a:r>
            <a:endParaRPr lang="en-CA" altLang="ko-KR" sz="2400" b="1" dirty="0">
              <a:latin typeface="Times New Roman" pitchFamily="18" charset="0"/>
              <a:ea typeface="연세소제목체" pitchFamily="18" charset="-127"/>
              <a:cs typeface="Times New Roman" pitchFamily="18" charset="0"/>
            </a:endParaRPr>
          </a:p>
        </p:txBody>
      </p:sp>
      <p:sp>
        <p:nvSpPr>
          <p:cNvPr id="4" name="Slide Number Placeholder 3"/>
          <p:cNvSpPr>
            <a:spLocks noGrp="1"/>
          </p:cNvSpPr>
          <p:nvPr>
            <p:ph type="sldNum" sz="quarter" idx="10"/>
          </p:nvPr>
        </p:nvSpPr>
        <p:spPr/>
        <p:txBody>
          <a:bodyPr/>
          <a:lstStyle/>
          <a:p>
            <a:fld id="{40F5BAA8-65AC-384F-952D-6E0344433EB3}" type="slidenum">
              <a:rPr lang="en-US" smtClean="0"/>
              <a:pPr/>
              <a:t>19</a:t>
            </a:fld>
            <a:endParaRPr lang="en-US" dirty="0"/>
          </a:p>
        </p:txBody>
      </p:sp>
      <p:sp>
        <p:nvSpPr>
          <p:cNvPr id="8" name="TextBox 7"/>
          <p:cNvSpPr txBox="1"/>
          <p:nvPr/>
        </p:nvSpPr>
        <p:spPr>
          <a:xfrm>
            <a:off x="588250" y="4114800"/>
            <a:ext cx="7034746" cy="1846659"/>
          </a:xfrm>
          <a:prstGeom prst="rect">
            <a:avLst/>
          </a:prstGeom>
          <a:noFill/>
        </p:spPr>
        <p:txBody>
          <a:bodyPr wrap="none" rtlCol="0">
            <a:spAutoFit/>
          </a:bodyPr>
          <a:lstStyle/>
          <a:p>
            <a:r>
              <a:rPr lang="en-US" altLang="ko-KR" sz="1600" b="1" dirty="0" smtClean="0">
                <a:solidFill>
                  <a:srgbClr val="0000FF"/>
                </a:solidFill>
                <a:latin typeface="Times New Roman" pitchFamily="18" charset="0"/>
                <a:cs typeface="Times New Roman" pitchFamily="18" charset="0"/>
              </a:rPr>
              <a:t>Analysis being done by Julia Vogel at Lorentz Livermore National Laboratory</a:t>
            </a:r>
          </a:p>
          <a:p>
            <a:endParaRPr lang="en-US" altLang="ko-KR" b="1" dirty="0" smtClean="0">
              <a:latin typeface="Times New Roman" pitchFamily="18" charset="0"/>
              <a:cs typeface="Times New Roman" pitchFamily="18" charset="0"/>
            </a:endParaRPr>
          </a:p>
          <a:p>
            <a:pPr>
              <a:buFont typeface="Arial" pitchFamily="34" charset="0"/>
              <a:buChar char="•"/>
            </a:pPr>
            <a:r>
              <a:rPr lang="en-US" altLang="ko-KR" sz="2600" b="1" dirty="0" smtClean="0">
                <a:latin typeface="Times New Roman" pitchFamily="18" charset="0"/>
                <a:cs typeface="Times New Roman" pitchFamily="18" charset="0"/>
              </a:rPr>
              <a:t>Just finished 170-ks observations</a:t>
            </a:r>
          </a:p>
          <a:p>
            <a:pPr>
              <a:buFont typeface="Arial" pitchFamily="34" charset="0"/>
              <a:buChar char="•"/>
            </a:pPr>
            <a:endParaRPr lang="en-US" altLang="ko-KR" sz="2600" b="1" dirty="0" smtClean="0">
              <a:latin typeface="Times New Roman" pitchFamily="18" charset="0"/>
              <a:cs typeface="Times New Roman" pitchFamily="18" charset="0"/>
            </a:endParaRPr>
          </a:p>
          <a:p>
            <a:pPr>
              <a:buFont typeface="Arial" pitchFamily="34" charset="0"/>
              <a:buChar char="•"/>
            </a:pPr>
            <a:r>
              <a:rPr lang="en-US" altLang="ko-KR" sz="2600" b="1" dirty="0" smtClean="0">
                <a:latin typeface="Times New Roman" pitchFamily="18" charset="0"/>
                <a:cs typeface="Times New Roman" pitchFamily="18" charset="0"/>
              </a:rPr>
              <a:t>More results are coming soon</a:t>
            </a:r>
          </a:p>
        </p:txBody>
      </p:sp>
      <p:sp>
        <p:nvSpPr>
          <p:cNvPr id="11" name="TextBox 10"/>
          <p:cNvSpPr txBox="1"/>
          <p:nvPr/>
        </p:nvSpPr>
        <p:spPr>
          <a:xfrm>
            <a:off x="3048000" y="990600"/>
            <a:ext cx="2412840" cy="553998"/>
          </a:xfrm>
          <a:prstGeom prst="rect">
            <a:avLst/>
          </a:prstGeom>
          <a:noFill/>
        </p:spPr>
        <p:txBody>
          <a:bodyPr wrap="none" rtlCol="0">
            <a:spAutoFit/>
          </a:bodyPr>
          <a:lstStyle/>
          <a:p>
            <a:r>
              <a:rPr lang="en-US" altLang="ko-KR" sz="3000" b="1" i="1" dirty="0" smtClean="0">
                <a:solidFill>
                  <a:srgbClr val="FF0000"/>
                </a:solidFill>
                <a:latin typeface="Tahoma" pitchFamily="34" charset="0"/>
                <a:ea typeface="Tahoma" pitchFamily="34" charset="0"/>
                <a:cs typeface="Tahoma" pitchFamily="34" charset="0"/>
              </a:rPr>
              <a:t>Preliminary</a:t>
            </a:r>
            <a:endParaRPr lang="ko-KR" altLang="en-US" sz="3000" b="1" i="1" dirty="0">
              <a:solidFill>
                <a:srgbClr val="FF0000"/>
              </a:solidFill>
              <a:latin typeface="Tahoma" pitchFamily="34" charset="0"/>
              <a:cs typeface="Tahoma" pitchFamily="34" charset="0"/>
            </a:endParaRPr>
          </a:p>
        </p:txBody>
      </p:sp>
      <p:pic>
        <p:nvPicPr>
          <p:cNvPr id="17" name="Picture 16"/>
          <p:cNvPicPr>
            <a:picLocks noChangeAspect="1"/>
          </p:cNvPicPr>
          <p:nvPr/>
        </p:nvPicPr>
        <p:blipFill>
          <a:blip r:embed="rId4"/>
          <a:srcRect t="5500" b="413"/>
          <a:stretch>
            <a:fillRect/>
          </a:stretch>
        </p:blipFill>
        <p:spPr>
          <a:xfrm>
            <a:off x="4724400" y="1066800"/>
            <a:ext cx="4191000" cy="2968724"/>
          </a:xfrm>
          <a:prstGeom prst="rect">
            <a:avLst/>
          </a:prstGeom>
        </p:spPr>
      </p:pic>
      <p:sp>
        <p:nvSpPr>
          <p:cNvPr id="18" name="TextBox 17"/>
          <p:cNvSpPr txBox="1"/>
          <p:nvPr/>
        </p:nvSpPr>
        <p:spPr>
          <a:xfrm>
            <a:off x="6858000" y="1143000"/>
            <a:ext cx="1981200" cy="461665"/>
          </a:xfrm>
          <a:prstGeom prst="rect">
            <a:avLst/>
          </a:prstGeom>
          <a:noFill/>
          <a:ln>
            <a:noFill/>
          </a:ln>
        </p:spPr>
        <p:txBody>
          <a:bodyPr wrap="square" rtlCol="0">
            <a:spAutoFit/>
          </a:bodyPr>
          <a:lstStyle/>
          <a:p>
            <a:r>
              <a:rPr lang="en-US" sz="1200" b="1" dirty="0" smtClean="0">
                <a:solidFill>
                  <a:srgbClr val="FF0000"/>
                </a:solidFill>
                <a:latin typeface="Times New Roman" pitchFamily="18" charset="0"/>
                <a:cs typeface="Times New Roman" pitchFamily="18" charset="0"/>
              </a:rPr>
              <a:t>Red/Black: NuSTAR 55 </a:t>
            </a:r>
            <a:r>
              <a:rPr lang="en-US" sz="1200" b="1" dirty="0" err="1" smtClean="0">
                <a:solidFill>
                  <a:srgbClr val="FF0000"/>
                </a:solidFill>
                <a:latin typeface="Times New Roman" pitchFamily="18" charset="0"/>
                <a:cs typeface="Times New Roman" pitchFamily="18" charset="0"/>
              </a:rPr>
              <a:t>ks</a:t>
            </a:r>
            <a:endParaRPr lang="en-US" sz="1200" b="1" dirty="0" smtClean="0">
              <a:solidFill>
                <a:srgbClr val="FF0000"/>
              </a:solidFill>
              <a:latin typeface="Times New Roman" pitchFamily="18" charset="0"/>
              <a:cs typeface="Times New Roman" pitchFamily="18" charset="0"/>
            </a:endParaRPr>
          </a:p>
          <a:p>
            <a:r>
              <a:rPr lang="en-US" sz="1200" b="1" dirty="0" smtClean="0">
                <a:solidFill>
                  <a:srgbClr val="008000"/>
                </a:solidFill>
                <a:latin typeface="Times New Roman" pitchFamily="18" charset="0"/>
                <a:cs typeface="Times New Roman" pitchFamily="18" charset="0"/>
              </a:rPr>
              <a:t>Green: Swift 30 </a:t>
            </a:r>
            <a:r>
              <a:rPr lang="en-US" sz="1200" b="1" dirty="0" err="1" smtClean="0">
                <a:solidFill>
                  <a:srgbClr val="008000"/>
                </a:solidFill>
                <a:latin typeface="Times New Roman" pitchFamily="18" charset="0"/>
                <a:cs typeface="Times New Roman" pitchFamily="18" charset="0"/>
              </a:rPr>
              <a:t>ks</a:t>
            </a:r>
            <a:endParaRPr lang="en-US" sz="1200" b="1" dirty="0">
              <a:solidFill>
                <a:srgbClr val="008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014278570"/>
      </p:ext>
    </p:extLst>
  </p:cSld>
  <p:clrMapOvr>
    <a:masterClrMapping/>
  </p:clrMapOvr>
  <p:transition advTm="39125"/>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0"/>
          <p:cNvPicPr>
            <a:picLocks noChangeAspect="1"/>
          </p:cNvPicPr>
          <p:nvPr/>
        </p:nvPicPr>
        <p:blipFill>
          <a:blip r:embed="rId3" cstate="print">
            <a:alphaModFix/>
            <a:lum/>
          </a:blip>
          <a:srcRect/>
          <a:stretch>
            <a:fillRect/>
          </a:stretch>
        </p:blipFill>
        <p:spPr>
          <a:xfrm>
            <a:off x="59951" y="1018904"/>
            <a:ext cx="4979252" cy="2578392"/>
          </a:xfrm>
          <a:prstGeom prst="rect">
            <a:avLst/>
          </a:prstGeom>
          <a:noFill/>
          <a:ln>
            <a:noFill/>
          </a:ln>
        </p:spPr>
      </p:pic>
      <p:sp>
        <p:nvSpPr>
          <p:cNvPr id="5" name="TextBox 4"/>
          <p:cNvSpPr txBox="1"/>
          <p:nvPr/>
        </p:nvSpPr>
        <p:spPr>
          <a:xfrm>
            <a:off x="142050" y="3935702"/>
            <a:ext cx="8816882" cy="2535610"/>
          </a:xfrm>
          <a:prstGeom prst="rect">
            <a:avLst/>
          </a:prstGeom>
          <a:noFill/>
          <a:ln>
            <a:noFill/>
          </a:ln>
        </p:spPr>
        <p:txBody>
          <a:bodyPr vert="horz" lIns="81639" tIns="40820" rIns="81639" bIns="4082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spcBef>
                <a:spcPts val="0"/>
              </a:spcBef>
              <a:spcAft>
                <a:spcPts val="0"/>
              </a:spcAft>
              <a:defRPr sz="2200"/>
            </a:pPr>
            <a:r>
              <a:rPr lang="en-CA" altLang="ko-KR" sz="2400" b="1" dirty="0" smtClean="0">
                <a:latin typeface="Tahoma" pitchFamily="34" charset="0"/>
                <a:ea typeface="Tahoma" pitchFamily="34" charset="0"/>
                <a:cs typeface="Tahoma" pitchFamily="34" charset="0"/>
              </a:rPr>
              <a:t>Launched on 2012 June 13</a:t>
            </a:r>
          </a:p>
          <a:p>
            <a:pPr hangingPunct="0">
              <a:spcBef>
                <a:spcPts val="0"/>
              </a:spcBef>
              <a:spcAft>
                <a:spcPts val="0"/>
              </a:spcAft>
              <a:defRPr sz="2200"/>
            </a:pPr>
            <a:endParaRPr lang="en-CA" sz="2400" b="1" dirty="0" smtClean="0">
              <a:latin typeface="Tahoma" pitchFamily="34" charset="0"/>
              <a:ea typeface="Tahoma" pitchFamily="34" charset="0"/>
              <a:cs typeface="Tahoma" pitchFamily="34" charset="0"/>
            </a:endParaRPr>
          </a:p>
          <a:p>
            <a:pPr hangingPunct="0">
              <a:spcBef>
                <a:spcPts val="0"/>
              </a:spcBef>
              <a:spcAft>
                <a:spcPts val="0"/>
              </a:spcAft>
              <a:defRPr sz="2200"/>
            </a:pPr>
            <a:r>
              <a:rPr lang="en-CA" sz="2400" b="1" dirty="0" smtClean="0">
                <a:latin typeface="Tahoma" pitchFamily="34" charset="0"/>
                <a:ea typeface="Tahoma" pitchFamily="34" charset="0"/>
                <a:cs typeface="Tahoma" pitchFamily="34" charset="0"/>
              </a:rPr>
              <a:t>Focusing in the hard X-ray band (&gt;10 keV)</a:t>
            </a:r>
          </a:p>
          <a:p>
            <a:pPr hangingPunct="0">
              <a:spcBef>
                <a:spcPts val="0"/>
              </a:spcBef>
              <a:spcAft>
                <a:spcPts val="0"/>
              </a:spcAft>
              <a:buNone/>
              <a:defRPr sz="2200"/>
            </a:pPr>
            <a:endParaRPr lang="en-CA" sz="2400" b="1" dirty="0">
              <a:latin typeface="Tahoma" pitchFamily="34" charset="0"/>
              <a:ea typeface="Tahoma" pitchFamily="34" charset="0"/>
              <a:cs typeface="Tahoma" pitchFamily="34" charset="0"/>
            </a:endParaRPr>
          </a:p>
          <a:p>
            <a:pPr hangingPunct="0">
              <a:spcBef>
                <a:spcPts val="0"/>
              </a:spcBef>
              <a:spcAft>
                <a:spcPts val="0"/>
              </a:spcAft>
              <a:defRPr sz="2200"/>
            </a:pPr>
            <a:r>
              <a:rPr lang="en-CA" sz="2100" b="1" dirty="0" smtClean="0">
                <a:latin typeface="Tahoma" pitchFamily="34" charset="0"/>
                <a:ea typeface="Tahoma" pitchFamily="34" charset="0"/>
                <a:cs typeface="Tahoma" pitchFamily="34" charset="0"/>
              </a:rPr>
              <a:t>Two orders of magnitude better sensitivity in the 10—79 keV</a:t>
            </a:r>
            <a:endParaRPr lang="en-CA" sz="2100" dirty="0" smtClean="0">
              <a:latin typeface="Tahoma" pitchFamily="34" charset="0"/>
              <a:ea typeface="Tahoma" pitchFamily="34" charset="0"/>
              <a:cs typeface="Tahoma" pitchFamily="34" charset="0"/>
            </a:endParaRPr>
          </a:p>
          <a:p>
            <a:pPr hangingPunct="0">
              <a:spcBef>
                <a:spcPts val="0"/>
              </a:spcBef>
              <a:spcAft>
                <a:spcPts val="0"/>
              </a:spcAft>
              <a:buNone/>
              <a:defRPr sz="2200"/>
            </a:pPr>
            <a:endParaRPr lang="en-CA" sz="1600" b="1" dirty="0">
              <a:latin typeface="Tahoma" pitchFamily="34" charset="0"/>
              <a:ea typeface="Tahoma" pitchFamily="34" charset="0"/>
              <a:cs typeface="Tahoma" pitchFamily="34" charset="0"/>
            </a:endParaRPr>
          </a:p>
          <a:p>
            <a:pPr hangingPunct="0">
              <a:spcBef>
                <a:spcPts val="0"/>
              </a:spcBef>
              <a:spcAft>
                <a:spcPts val="0"/>
              </a:spcAft>
              <a:buNone/>
              <a:defRPr sz="2200"/>
            </a:pPr>
            <a:r>
              <a:rPr lang="en-CA" sz="1600" b="1" u="sng" dirty="0">
                <a:latin typeface="Tahoma" pitchFamily="34" charset="0"/>
                <a:ea typeface="Tahoma" pitchFamily="34" charset="0"/>
                <a:cs typeface="Tahoma" pitchFamily="34" charset="0"/>
              </a:rPr>
              <a:t>Harrison et al. </a:t>
            </a:r>
            <a:r>
              <a:rPr lang="en-CA" sz="1600" b="1" u="sng" dirty="0" smtClean="0">
                <a:latin typeface="Tahoma" pitchFamily="34" charset="0"/>
                <a:ea typeface="Tahoma" pitchFamily="34" charset="0"/>
                <a:cs typeface="Tahoma" pitchFamily="34" charset="0"/>
              </a:rPr>
              <a:t>2013arXiv1301.7307H (2013)</a:t>
            </a:r>
            <a:endParaRPr lang="en-CA" sz="1600" b="1" u="sng" dirty="0">
              <a:latin typeface="Tahoma" pitchFamily="34" charset="0"/>
              <a:ea typeface="Tahoma" pitchFamily="34" charset="0"/>
              <a:cs typeface="Tahoma" pitchFamily="34" charset="0"/>
            </a:endParaRPr>
          </a:p>
        </p:txBody>
      </p:sp>
      <p:sp>
        <p:nvSpPr>
          <p:cNvPr id="6" name="Straight Connector 5"/>
          <p:cNvSpPr/>
          <p:nvPr/>
        </p:nvSpPr>
        <p:spPr>
          <a:xfrm>
            <a:off x="163276" y="2498781"/>
            <a:ext cx="3659985" cy="519597"/>
          </a:xfrm>
          <a:prstGeom prst="line">
            <a:avLst/>
          </a:prstGeom>
          <a:noFill/>
          <a:ln w="0">
            <a:solidFill>
              <a:srgbClr val="FFFF00"/>
            </a:solidFill>
            <a:prstDash val="solid"/>
          </a:ln>
        </p:spPr>
        <p:txBody>
          <a:bodyPr vert="horz" lIns="81639" tIns="40820" rIns="81639" bIns="408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spcBef>
                <a:spcPts val="0"/>
              </a:spcBef>
              <a:spcAft>
                <a:spcPts val="0"/>
              </a:spcAft>
              <a:buNone/>
            </a:pPr>
            <a:endParaRPr lang="en-CA" sz="1600" dirty="0">
              <a:latin typeface="Liberation Sans" pitchFamily="18"/>
              <a:ea typeface="DejaVu Sans" pitchFamily="2"/>
              <a:cs typeface="DejaVu Sans" pitchFamily="2"/>
            </a:endParaRPr>
          </a:p>
        </p:txBody>
      </p:sp>
      <p:sp>
        <p:nvSpPr>
          <p:cNvPr id="7" name="TextBox 6"/>
          <p:cNvSpPr txBox="1"/>
          <p:nvPr/>
        </p:nvSpPr>
        <p:spPr>
          <a:xfrm>
            <a:off x="1306205" y="2826020"/>
            <a:ext cx="984835" cy="322912"/>
          </a:xfrm>
          <a:prstGeom prst="rect">
            <a:avLst/>
          </a:prstGeom>
          <a:noFill/>
          <a:ln>
            <a:noFill/>
          </a:ln>
        </p:spPr>
        <p:txBody>
          <a:bodyPr vert="horz" wrap="square" lIns="81639" tIns="40820" rIns="81639" bIns="4082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spcBef>
                <a:spcPts val="0"/>
              </a:spcBef>
              <a:spcAft>
                <a:spcPts val="0"/>
              </a:spcAft>
              <a:buNone/>
            </a:pPr>
            <a:r>
              <a:rPr lang="en-CA" sz="1600" b="1" dirty="0">
                <a:solidFill>
                  <a:srgbClr val="FFFF00"/>
                </a:solidFill>
                <a:latin typeface="Times New Roman" pitchFamily="18" charset="0"/>
                <a:ea typeface="DejaVu Sans" pitchFamily="2"/>
                <a:cs typeface="Times New Roman" pitchFamily="18" charset="0"/>
              </a:rPr>
              <a:t>~10 m</a:t>
            </a:r>
          </a:p>
        </p:txBody>
      </p:sp>
      <p:sp>
        <p:nvSpPr>
          <p:cNvPr id="11" name="Slide Number Placeholder 10"/>
          <p:cNvSpPr>
            <a:spLocks noGrp="1"/>
          </p:cNvSpPr>
          <p:nvPr>
            <p:ph type="sldNum" sz="quarter" idx="4294967295"/>
          </p:nvPr>
        </p:nvSpPr>
        <p:spPr>
          <a:xfrm>
            <a:off x="8788320" y="6527345"/>
            <a:ext cx="276480" cy="207382"/>
          </a:xfrm>
          <a:prstGeom prst="rect">
            <a:avLst/>
          </a:prstGeom>
        </p:spPr>
        <p:txBody>
          <a:bodyPr lIns="82945" tIns="41473" rIns="82945" bIns="41473"/>
          <a:lstStyle/>
          <a:p>
            <a:pPr lvl="0"/>
            <a:fld id="{51E866B4-6645-4A8F-8A55-53ABD56DE723}" type="slidenum">
              <a:rPr lang="en-CA" smtClean="0"/>
              <a:pPr lvl="0"/>
              <a:t>2</a:t>
            </a:fld>
            <a:endParaRPr lang="en-CA"/>
          </a:p>
        </p:txBody>
      </p:sp>
      <p:sp>
        <p:nvSpPr>
          <p:cNvPr id="9" name="Title 1"/>
          <p:cNvSpPr txBox="1">
            <a:spLocks/>
          </p:cNvSpPr>
          <p:nvPr/>
        </p:nvSpPr>
        <p:spPr>
          <a:xfrm>
            <a:off x="1371600" y="27296"/>
            <a:ext cx="5372100" cy="887104"/>
          </a:xfrm>
          <a:prstGeom prst="rect">
            <a:avLst/>
          </a:prstGeom>
        </p:spPr>
        <p:txBody>
          <a:bodyPr/>
          <a:lstStyle/>
          <a:p>
            <a:pPr hangingPunct="0">
              <a:spcBef>
                <a:spcPts val="0"/>
              </a:spcBef>
              <a:spcAft>
                <a:spcPts val="0"/>
              </a:spcAft>
              <a:buNone/>
              <a:defRPr sz="2200"/>
            </a:pPr>
            <a:r>
              <a:rPr lang="en-CA" altLang="ko-KR" sz="2400" b="1" i="1" dirty="0" smtClean="0">
                <a:solidFill>
                  <a:srgbClr val="003399"/>
                </a:solidFill>
                <a:latin typeface="Times New Roman" pitchFamily="18" charset="0"/>
                <a:ea typeface="연세소제목체" pitchFamily="18" charset="-127"/>
                <a:cs typeface="Times New Roman" pitchFamily="18" charset="0"/>
              </a:rPr>
              <a:t>NuSTAR is the first focusing telescope operating in the 3—79 keV band</a:t>
            </a:r>
            <a:endParaRPr lang="en-CA" altLang="ko-KR" sz="2400" b="1" i="1" dirty="0">
              <a:solidFill>
                <a:srgbClr val="003399"/>
              </a:solidFill>
              <a:latin typeface="Times New Roman" pitchFamily="18" charset="0"/>
              <a:ea typeface="연세소제목체" pitchFamily="18" charset="-127"/>
              <a:cs typeface="Times New Roman" pitchFamily="18" charset="0"/>
            </a:endParaRPr>
          </a:p>
        </p:txBody>
      </p:sp>
      <p:pic>
        <p:nvPicPr>
          <p:cNvPr id="10" name="Picture 76"/>
          <p:cNvPicPr>
            <a:picLocks noChangeAspect="1" noChangeArrowheads="1"/>
          </p:cNvPicPr>
          <p:nvPr/>
        </p:nvPicPr>
        <p:blipFill>
          <a:blip r:embed="rId4"/>
          <a:srcRect/>
          <a:stretch>
            <a:fillRect/>
          </a:stretch>
        </p:blipFill>
        <p:spPr bwMode="auto">
          <a:xfrm>
            <a:off x="5257800" y="1052050"/>
            <a:ext cx="3657600" cy="2757950"/>
          </a:xfrm>
          <a:prstGeom prst="rect">
            <a:avLst/>
          </a:prstGeom>
          <a:noFill/>
          <a:ln w="12700">
            <a:noFill/>
            <a:miter lim="800000"/>
            <a:headEnd/>
            <a:tailEnd/>
          </a:ln>
        </p:spPr>
      </p:pic>
    </p:spTree>
  </p:cSld>
  <p:clrMapOvr>
    <a:masterClrMapping/>
  </p:clrMapOvr>
  <p:transition advTm="37534"/>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7884" y="2438400"/>
            <a:ext cx="6863116" cy="2362200"/>
          </a:xfrm>
        </p:spPr>
        <p:txBody>
          <a:bodyPr/>
          <a:lstStyle/>
          <a:p>
            <a:pPr algn="ctr" hangingPunct="0">
              <a:spcBef>
                <a:spcPts val="0"/>
              </a:spcBef>
              <a:spcAft>
                <a:spcPts val="0"/>
              </a:spcAft>
              <a:defRPr sz="2200"/>
            </a:pPr>
            <a:r>
              <a:rPr lang="en-CA" altLang="ko-KR" sz="4000" b="1" dirty="0" smtClean="0">
                <a:latin typeface="Times New Roman" pitchFamily="18" charset="0"/>
                <a:ea typeface="연세소제목체" pitchFamily="18" charset="-127"/>
                <a:cs typeface="Times New Roman" pitchFamily="18" charset="0"/>
              </a:rPr>
              <a:t>NuSTAR results to date</a:t>
            </a:r>
            <a:br>
              <a:rPr lang="en-CA" altLang="ko-KR" sz="4000" b="1" dirty="0" smtClean="0">
                <a:latin typeface="Times New Roman" pitchFamily="18" charset="0"/>
                <a:ea typeface="연세소제목체" pitchFamily="18" charset="-127"/>
                <a:cs typeface="Times New Roman" pitchFamily="18" charset="0"/>
              </a:rPr>
            </a:br>
            <a:r>
              <a:rPr lang="en-CA" altLang="ko-KR" sz="4000" b="1" dirty="0" smtClean="0">
                <a:latin typeface="Times New Roman" pitchFamily="18" charset="0"/>
                <a:ea typeface="연세소제목체" pitchFamily="18" charset="-127"/>
                <a:cs typeface="Times New Roman" pitchFamily="18" charset="0"/>
              </a:rPr>
              <a:t/>
            </a:r>
            <a:br>
              <a:rPr lang="en-CA" altLang="ko-KR" sz="4000" b="1" dirty="0" smtClean="0">
                <a:latin typeface="Times New Roman" pitchFamily="18" charset="0"/>
                <a:ea typeface="연세소제목체" pitchFamily="18" charset="-127"/>
                <a:cs typeface="Times New Roman" pitchFamily="18" charset="0"/>
              </a:rPr>
            </a:br>
            <a:r>
              <a:rPr lang="en-CA" altLang="ko-KR" sz="3400" b="1" u="sng" dirty="0" smtClean="0">
                <a:latin typeface="Times New Roman" pitchFamily="18" charset="0"/>
                <a:ea typeface="연세소제목체" pitchFamily="18" charset="-127"/>
                <a:cs typeface="Times New Roman" pitchFamily="18" charset="0"/>
              </a:rPr>
              <a:t>Geminga:</a:t>
            </a:r>
            <a:r>
              <a:rPr lang="en-CA" altLang="ko-KR" sz="3400" b="1" dirty="0" smtClean="0">
                <a:latin typeface="Times New Roman" pitchFamily="18" charset="0"/>
                <a:ea typeface="연세소제목체" pitchFamily="18" charset="-127"/>
                <a:cs typeface="Times New Roman" pitchFamily="18" charset="0"/>
              </a:rPr>
              <a:t> </a:t>
            </a:r>
            <a:r>
              <a:rPr lang="en-CA" altLang="ko-KR" sz="3400" b="1" dirty="0" smtClean="0">
                <a:solidFill>
                  <a:srgbClr val="FF0000"/>
                </a:solidFill>
                <a:latin typeface="Times New Roman" pitchFamily="18" charset="0"/>
                <a:ea typeface="연세소제목체" pitchFamily="18" charset="-127"/>
                <a:cs typeface="Times New Roman" pitchFamily="18" charset="0"/>
              </a:rPr>
              <a:t>Rotation-powered pulsar</a:t>
            </a:r>
          </a:p>
        </p:txBody>
      </p:sp>
      <p:sp>
        <p:nvSpPr>
          <p:cNvPr id="4" name="Slide Number Placeholder 3"/>
          <p:cNvSpPr>
            <a:spLocks noGrp="1"/>
          </p:cNvSpPr>
          <p:nvPr>
            <p:ph type="sldNum" sz="quarter" idx="10"/>
          </p:nvPr>
        </p:nvSpPr>
        <p:spPr/>
        <p:txBody>
          <a:bodyPr/>
          <a:lstStyle/>
          <a:p>
            <a:fld id="{40F5BAA8-65AC-384F-952D-6E0344433EB3}" type="slidenum">
              <a:rPr lang="en-US" smtClean="0"/>
              <a:pPr/>
              <a:t>20</a:t>
            </a:fld>
            <a:endParaRPr lang="en-US" dirty="0"/>
          </a:p>
        </p:txBody>
      </p:sp>
    </p:spTree>
    <p:extLst>
      <p:ext uri="{BB962C8B-B14F-4D97-AF65-F5344CB8AC3E}">
        <p14:creationId xmlns:p14="http://schemas.microsoft.com/office/powerpoint/2010/main" xmlns="" val="2014278570"/>
      </p:ext>
    </p:extLst>
  </p:cSld>
  <p:clrMapOvr>
    <a:masterClrMapping/>
  </p:clrMapOvr>
  <p:transition advTm="6178"/>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5372100" cy="990600"/>
          </a:xfrm>
        </p:spPr>
        <p:txBody>
          <a:bodyPr/>
          <a:lstStyle/>
          <a:p>
            <a:pPr hangingPunct="0">
              <a:spcBef>
                <a:spcPts val="0"/>
              </a:spcBef>
              <a:spcAft>
                <a:spcPts val="0"/>
              </a:spcAft>
              <a:defRPr sz="2600"/>
            </a:pPr>
            <a:r>
              <a:rPr lang="en-CA" altLang="ko-KR" sz="2400" b="1" dirty="0" smtClean="0">
                <a:latin typeface="Times New Roman" pitchFamily="18" charset="0"/>
                <a:ea typeface="연세소제목체" pitchFamily="18" charset="-127"/>
                <a:cs typeface="Times New Roman" pitchFamily="18" charset="0"/>
              </a:rPr>
              <a:t>Geminga is a radio-quiet gamma-ray pulsar</a:t>
            </a:r>
            <a:endParaRPr lang="en-CA" altLang="ko-KR" sz="2400" b="1" dirty="0">
              <a:latin typeface="Times New Roman" pitchFamily="18" charset="0"/>
              <a:ea typeface="연세소제목체" pitchFamily="18" charset="-127"/>
              <a:cs typeface="Times New Roman" pitchFamily="18" charset="0"/>
            </a:endParaRPr>
          </a:p>
        </p:txBody>
      </p:sp>
      <p:sp>
        <p:nvSpPr>
          <p:cNvPr id="4" name="Slide Number Placeholder 3"/>
          <p:cNvSpPr>
            <a:spLocks noGrp="1"/>
          </p:cNvSpPr>
          <p:nvPr>
            <p:ph type="sldNum" sz="quarter" idx="10"/>
          </p:nvPr>
        </p:nvSpPr>
        <p:spPr/>
        <p:txBody>
          <a:bodyPr/>
          <a:lstStyle/>
          <a:p>
            <a:fld id="{40F5BAA8-65AC-384F-952D-6E0344433EB3}" type="slidenum">
              <a:rPr lang="en-US" smtClean="0"/>
              <a:pPr/>
              <a:t>21</a:t>
            </a:fld>
            <a:endParaRPr lang="en-US" dirty="0"/>
          </a:p>
        </p:txBody>
      </p:sp>
      <p:sp>
        <p:nvSpPr>
          <p:cNvPr id="5" name="TextBox 4"/>
          <p:cNvSpPr txBox="1"/>
          <p:nvPr/>
        </p:nvSpPr>
        <p:spPr>
          <a:xfrm>
            <a:off x="228600" y="4038600"/>
            <a:ext cx="8686800" cy="2438400"/>
          </a:xfrm>
          <a:prstGeom prst="rect">
            <a:avLst/>
          </a:prstGeom>
          <a:noFill/>
        </p:spPr>
        <p:txBody>
          <a:bodyPr wrap="square" rtlCol="0">
            <a:noAutofit/>
          </a:bodyPr>
          <a:lstStyle/>
          <a:p>
            <a:pPr>
              <a:buFont typeface="Arial" pitchFamily="34" charset="0"/>
              <a:buChar char="•"/>
            </a:pPr>
            <a:r>
              <a:rPr lang="en-US" altLang="ko-KR" sz="2200" b="1" dirty="0" smtClean="0">
                <a:latin typeface="Times New Roman" pitchFamily="18" charset="0"/>
                <a:cs typeface="Times New Roman" pitchFamily="18" charset="0"/>
              </a:rPr>
              <a:t>A radio-quiet gamma-ray pulsar</a:t>
            </a:r>
          </a:p>
          <a:p>
            <a:pPr>
              <a:buFont typeface="Arial" pitchFamily="34" charset="0"/>
              <a:buChar char="•"/>
            </a:pPr>
            <a:endParaRPr lang="en-US" altLang="ko-KR" sz="2200" b="1" dirty="0" smtClean="0">
              <a:latin typeface="Times New Roman" pitchFamily="18" charset="0"/>
              <a:cs typeface="Times New Roman" pitchFamily="18" charset="0"/>
            </a:endParaRPr>
          </a:p>
          <a:p>
            <a:pPr>
              <a:buFont typeface="Arial" pitchFamily="34" charset="0"/>
              <a:buChar char="•"/>
            </a:pPr>
            <a:r>
              <a:rPr lang="en-US" altLang="ko-KR" sz="2200" b="1" dirty="0" smtClean="0">
                <a:latin typeface="Times New Roman" pitchFamily="18" charset="0"/>
                <a:cs typeface="Times New Roman" pitchFamily="18" charset="0"/>
              </a:rPr>
              <a:t>The X-ray spectrum does not seem to extend to the optical or gamma-ray band </a:t>
            </a:r>
            <a:r>
              <a:rPr lang="en-US" altLang="ko-KR" sz="1600" b="1" u="sng" dirty="0" smtClean="0">
                <a:latin typeface="Times New Roman" pitchFamily="18" charset="0"/>
                <a:cs typeface="Times New Roman" pitchFamily="18" charset="0"/>
              </a:rPr>
              <a:t>(</a:t>
            </a:r>
            <a:r>
              <a:rPr lang="en-US" altLang="ko-KR" sz="1600" b="1" u="sng" dirty="0" err="1" smtClean="0">
                <a:latin typeface="Times New Roman" pitchFamily="18" charset="0"/>
                <a:cs typeface="Times New Roman" pitchFamily="18" charset="0"/>
              </a:rPr>
              <a:t>Kargaltsev</a:t>
            </a:r>
            <a:r>
              <a:rPr lang="en-US" altLang="ko-KR" sz="1600" b="1" u="sng" dirty="0" smtClean="0">
                <a:latin typeface="Times New Roman" pitchFamily="18" charset="0"/>
                <a:cs typeface="Times New Roman" pitchFamily="18" charset="0"/>
              </a:rPr>
              <a:t> et al. </a:t>
            </a:r>
            <a:r>
              <a:rPr lang="en-US" altLang="ko-KR" sz="1600" b="1" u="sng" dirty="0" err="1" smtClean="0">
                <a:latin typeface="Times New Roman" pitchFamily="18" charset="0"/>
                <a:cs typeface="Times New Roman" pitchFamily="18" charset="0"/>
              </a:rPr>
              <a:t>ApJ</a:t>
            </a:r>
            <a:r>
              <a:rPr lang="en-US" altLang="ko-KR" sz="1600" b="1" u="sng" dirty="0" smtClean="0">
                <a:latin typeface="Times New Roman" pitchFamily="18" charset="0"/>
                <a:cs typeface="Times New Roman" pitchFamily="18" charset="0"/>
              </a:rPr>
              <a:t>, 625, 307, 2005)</a:t>
            </a:r>
          </a:p>
          <a:p>
            <a:pPr>
              <a:buFont typeface="Arial" pitchFamily="34" charset="0"/>
              <a:buChar char="•"/>
            </a:pPr>
            <a:endParaRPr lang="en-US" altLang="ko-KR" sz="1600" b="1" u="sng" dirty="0" smtClean="0">
              <a:latin typeface="Times New Roman" pitchFamily="18" charset="0"/>
              <a:cs typeface="Times New Roman" pitchFamily="18" charset="0"/>
            </a:endParaRPr>
          </a:p>
          <a:p>
            <a:pPr>
              <a:buFont typeface="Arial" pitchFamily="34" charset="0"/>
              <a:buChar char="•"/>
            </a:pPr>
            <a:r>
              <a:rPr lang="en-US" altLang="ko-KR" sz="2200" b="1" dirty="0" smtClean="0">
                <a:latin typeface="Times New Roman" pitchFamily="18" charset="0"/>
                <a:cs typeface="Times New Roman" pitchFamily="18" charset="0"/>
              </a:rPr>
              <a:t>NuSTAR can fill the gap in the hard X-ray band to see if there is a break</a:t>
            </a:r>
          </a:p>
        </p:txBody>
      </p:sp>
      <p:pic>
        <p:nvPicPr>
          <p:cNvPr id="1026" name="Picture 2"/>
          <p:cNvPicPr>
            <a:picLocks noChangeAspect="1" noChangeArrowheads="1"/>
          </p:cNvPicPr>
          <p:nvPr/>
        </p:nvPicPr>
        <p:blipFill>
          <a:blip r:embed="rId3"/>
          <a:srcRect/>
          <a:stretch>
            <a:fillRect/>
          </a:stretch>
        </p:blipFill>
        <p:spPr bwMode="auto">
          <a:xfrm>
            <a:off x="2569192" y="1039504"/>
            <a:ext cx="4000500" cy="2980274"/>
          </a:xfrm>
          <a:prstGeom prst="rect">
            <a:avLst/>
          </a:prstGeom>
          <a:noFill/>
          <a:ln w="9525">
            <a:noFill/>
            <a:miter lim="800000"/>
            <a:headEnd/>
            <a:tailEnd/>
          </a:ln>
        </p:spPr>
      </p:pic>
      <p:sp>
        <p:nvSpPr>
          <p:cNvPr id="6" name="TextBox 5"/>
          <p:cNvSpPr txBox="1"/>
          <p:nvPr/>
        </p:nvSpPr>
        <p:spPr>
          <a:xfrm>
            <a:off x="2985448" y="3352800"/>
            <a:ext cx="2467342" cy="369332"/>
          </a:xfrm>
          <a:prstGeom prst="rect">
            <a:avLst/>
          </a:prstGeom>
          <a:noFill/>
        </p:spPr>
        <p:txBody>
          <a:bodyPr wrap="none" rtlCol="0">
            <a:spAutoFit/>
          </a:bodyPr>
          <a:lstStyle/>
          <a:p>
            <a:r>
              <a:rPr lang="en-US" altLang="ko-KR" sz="1800" b="1" dirty="0" err="1" smtClean="0">
                <a:solidFill>
                  <a:srgbClr val="FF0000"/>
                </a:solidFill>
                <a:latin typeface="Times New Roman" pitchFamily="18" charset="0"/>
                <a:cs typeface="Times New Roman" pitchFamily="18" charset="0"/>
              </a:rPr>
              <a:t>Kargaltsev</a:t>
            </a:r>
            <a:r>
              <a:rPr lang="en-US" altLang="ko-KR" sz="1800" b="1" dirty="0" smtClean="0">
                <a:solidFill>
                  <a:srgbClr val="FF0000"/>
                </a:solidFill>
                <a:latin typeface="Times New Roman" pitchFamily="18" charset="0"/>
                <a:cs typeface="Times New Roman" pitchFamily="18" charset="0"/>
              </a:rPr>
              <a:t> et al. (2005)</a:t>
            </a:r>
            <a:endParaRPr lang="ko-KR" altLang="en-US" sz="1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014278570"/>
      </p:ext>
    </p:extLst>
  </p:cSld>
  <p:clrMapOvr>
    <a:masterClrMapping/>
  </p:clrMapOvr>
  <p:transition advTm="37612"/>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5372100" cy="990600"/>
          </a:xfrm>
        </p:spPr>
        <p:txBody>
          <a:bodyPr/>
          <a:lstStyle/>
          <a:p>
            <a:pPr hangingPunct="0">
              <a:spcBef>
                <a:spcPts val="0"/>
              </a:spcBef>
              <a:spcAft>
                <a:spcPts val="0"/>
              </a:spcAft>
              <a:defRPr sz="2600"/>
            </a:pPr>
            <a:r>
              <a:rPr lang="en-CA" altLang="ko-KR" sz="2400" b="1" dirty="0" smtClean="0">
                <a:latin typeface="Times New Roman" pitchFamily="18" charset="0"/>
                <a:ea typeface="연세소제목체" pitchFamily="18" charset="-127"/>
                <a:cs typeface="Times New Roman" pitchFamily="18" charset="0"/>
              </a:rPr>
              <a:t>X-ray spectra with NuSTAR spectrum hints a spectral break in the X-ray band</a:t>
            </a:r>
            <a:endParaRPr lang="en-CA" altLang="ko-KR" sz="2400" b="1" dirty="0">
              <a:latin typeface="Times New Roman" pitchFamily="18" charset="0"/>
              <a:ea typeface="연세소제목체" pitchFamily="18" charset="-127"/>
              <a:cs typeface="Times New Roman" pitchFamily="18" charset="0"/>
            </a:endParaRPr>
          </a:p>
        </p:txBody>
      </p:sp>
      <p:sp>
        <p:nvSpPr>
          <p:cNvPr id="4" name="Slide Number Placeholder 3"/>
          <p:cNvSpPr>
            <a:spLocks noGrp="1"/>
          </p:cNvSpPr>
          <p:nvPr>
            <p:ph type="sldNum" sz="quarter" idx="10"/>
          </p:nvPr>
        </p:nvSpPr>
        <p:spPr/>
        <p:txBody>
          <a:bodyPr/>
          <a:lstStyle/>
          <a:p>
            <a:fld id="{40F5BAA8-65AC-384F-952D-6E0344433EB3}" type="slidenum">
              <a:rPr lang="en-US" smtClean="0"/>
              <a:pPr/>
              <a:t>22</a:t>
            </a:fld>
            <a:endParaRPr lang="en-US" dirty="0"/>
          </a:p>
        </p:txBody>
      </p:sp>
      <p:grpSp>
        <p:nvGrpSpPr>
          <p:cNvPr id="10" name="Group 9"/>
          <p:cNvGrpSpPr/>
          <p:nvPr/>
        </p:nvGrpSpPr>
        <p:grpSpPr>
          <a:xfrm>
            <a:off x="4454488" y="1066800"/>
            <a:ext cx="4460912" cy="3177070"/>
            <a:chOff x="2057400" y="1043065"/>
            <a:chExt cx="5029200" cy="3581806"/>
          </a:xfrm>
        </p:grpSpPr>
        <p:pic>
          <p:nvPicPr>
            <p:cNvPr id="2051" name="Picture 3"/>
            <p:cNvPicPr>
              <a:picLocks noChangeAspect="1" noChangeArrowheads="1"/>
            </p:cNvPicPr>
            <p:nvPr/>
          </p:nvPicPr>
          <p:blipFill>
            <a:blip r:embed="rId3"/>
            <a:srcRect/>
            <a:stretch>
              <a:fillRect/>
            </a:stretch>
          </p:blipFill>
          <p:spPr bwMode="auto">
            <a:xfrm>
              <a:off x="2057400" y="1043065"/>
              <a:ext cx="5029200" cy="3581806"/>
            </a:xfrm>
            <a:prstGeom prst="rect">
              <a:avLst/>
            </a:prstGeom>
            <a:noFill/>
            <a:ln w="9525">
              <a:noFill/>
              <a:miter lim="800000"/>
              <a:headEnd/>
              <a:tailEnd/>
            </a:ln>
          </p:spPr>
        </p:pic>
        <p:sp>
          <p:nvSpPr>
            <p:cNvPr id="6" name="TextBox 5"/>
            <p:cNvSpPr txBox="1"/>
            <p:nvPr/>
          </p:nvSpPr>
          <p:spPr>
            <a:xfrm>
              <a:off x="5619584" y="1094096"/>
              <a:ext cx="1330814" cy="830997"/>
            </a:xfrm>
            <a:prstGeom prst="rect">
              <a:avLst/>
            </a:prstGeom>
            <a:noFill/>
          </p:spPr>
          <p:txBody>
            <a:bodyPr wrap="none" rtlCol="0">
              <a:spAutoFit/>
            </a:bodyPr>
            <a:lstStyle/>
            <a:p>
              <a:r>
                <a:rPr lang="en-US" altLang="ko-KR" sz="1200" b="1" dirty="0" smtClean="0">
                  <a:solidFill>
                    <a:srgbClr val="0000FF"/>
                  </a:solidFill>
                  <a:latin typeface="Times New Roman" pitchFamily="18" charset="0"/>
                  <a:cs typeface="Times New Roman" pitchFamily="18" charset="0"/>
                </a:rPr>
                <a:t>Blue: NuSTAR</a:t>
              </a:r>
            </a:p>
            <a:p>
              <a:r>
                <a:rPr lang="en-US" altLang="ko-KR" sz="1200" b="1" dirty="0" smtClean="0">
                  <a:latin typeface="Times New Roman" pitchFamily="18" charset="0"/>
                  <a:cs typeface="Times New Roman" pitchFamily="18" charset="0"/>
                </a:rPr>
                <a:t>Black: XMM PN</a:t>
              </a:r>
            </a:p>
            <a:p>
              <a:r>
                <a:rPr lang="en-US" altLang="ko-KR" sz="1200" b="1" dirty="0" smtClean="0">
                  <a:solidFill>
                    <a:srgbClr val="FF0000"/>
                  </a:solidFill>
                  <a:latin typeface="Times New Roman" pitchFamily="18" charset="0"/>
                  <a:cs typeface="Times New Roman" pitchFamily="18" charset="0"/>
                </a:rPr>
                <a:t>Red: XMM MOS</a:t>
              </a:r>
            </a:p>
            <a:p>
              <a:r>
                <a:rPr lang="en-US" altLang="ko-KR" sz="1200" b="1" dirty="0" smtClean="0">
                  <a:solidFill>
                    <a:srgbClr val="008000"/>
                  </a:solidFill>
                  <a:latin typeface="Times New Roman" pitchFamily="18" charset="0"/>
                  <a:cs typeface="Times New Roman" pitchFamily="18" charset="0"/>
                </a:rPr>
                <a:t>Greed: Chandra</a:t>
              </a:r>
              <a:endParaRPr lang="ko-KR" altLang="en-US" sz="1200" b="1" dirty="0">
                <a:solidFill>
                  <a:srgbClr val="008000"/>
                </a:solidFill>
                <a:latin typeface="Times New Roman" pitchFamily="18" charset="0"/>
                <a:cs typeface="Times New Roman" pitchFamily="18" charset="0"/>
              </a:endParaRPr>
            </a:p>
          </p:txBody>
        </p:sp>
      </p:grpSp>
      <p:sp>
        <p:nvSpPr>
          <p:cNvPr id="8" name="TextBox 7"/>
          <p:cNvSpPr txBox="1"/>
          <p:nvPr/>
        </p:nvSpPr>
        <p:spPr>
          <a:xfrm>
            <a:off x="685800" y="4292531"/>
            <a:ext cx="6119176" cy="2462213"/>
          </a:xfrm>
          <a:prstGeom prst="rect">
            <a:avLst/>
          </a:prstGeom>
          <a:noFill/>
        </p:spPr>
        <p:txBody>
          <a:bodyPr wrap="none" rtlCol="0">
            <a:spAutoFit/>
          </a:bodyPr>
          <a:lstStyle/>
          <a:p>
            <a:r>
              <a:rPr lang="en-US" altLang="ko-KR" sz="1600" b="1" dirty="0" smtClean="0">
                <a:solidFill>
                  <a:srgbClr val="0000FF"/>
                </a:solidFill>
                <a:latin typeface="Times New Roman" pitchFamily="18" charset="0"/>
                <a:cs typeface="Times New Roman" pitchFamily="18" charset="0"/>
              </a:rPr>
              <a:t>Analysis being done by Francois </a:t>
            </a:r>
            <a:r>
              <a:rPr lang="en-US" altLang="ko-KR" sz="1600" b="1" dirty="0" err="1" smtClean="0">
                <a:solidFill>
                  <a:srgbClr val="0000FF"/>
                </a:solidFill>
                <a:latin typeface="Times New Roman" pitchFamily="18" charset="0"/>
                <a:cs typeface="Times New Roman" pitchFamily="18" charset="0"/>
              </a:rPr>
              <a:t>Dufour</a:t>
            </a:r>
            <a:r>
              <a:rPr lang="en-US" altLang="ko-KR" sz="1600" b="1" dirty="0" smtClean="0">
                <a:solidFill>
                  <a:srgbClr val="0000FF"/>
                </a:solidFill>
                <a:latin typeface="Times New Roman" pitchFamily="18" charset="0"/>
                <a:cs typeface="Times New Roman" pitchFamily="18" charset="0"/>
              </a:rPr>
              <a:t> at McGill University</a:t>
            </a:r>
          </a:p>
          <a:p>
            <a:endParaRPr lang="en-US" altLang="ko-KR" b="1" dirty="0" smtClean="0">
              <a:latin typeface="Times New Roman" pitchFamily="18" charset="0"/>
              <a:cs typeface="Times New Roman" pitchFamily="18" charset="0"/>
            </a:endParaRPr>
          </a:p>
          <a:p>
            <a:pPr>
              <a:buFont typeface="Arial" pitchFamily="34" charset="0"/>
              <a:buChar char="•"/>
            </a:pPr>
            <a:r>
              <a:rPr lang="en-US" altLang="ko-KR" b="1" dirty="0" smtClean="0">
                <a:latin typeface="Times New Roman" pitchFamily="18" charset="0"/>
                <a:cs typeface="Times New Roman" pitchFamily="18" charset="0"/>
              </a:rPr>
              <a:t>Detected 237 ms pulsations</a:t>
            </a:r>
          </a:p>
          <a:p>
            <a:endParaRPr lang="en-US" altLang="ko-KR" b="1" dirty="0" smtClean="0">
              <a:latin typeface="Times New Roman" pitchFamily="18" charset="0"/>
              <a:cs typeface="Times New Roman" pitchFamily="18" charset="0"/>
            </a:endParaRPr>
          </a:p>
          <a:p>
            <a:pPr>
              <a:buFont typeface="Arial" pitchFamily="34" charset="0"/>
              <a:buChar char="•"/>
            </a:pPr>
            <a:r>
              <a:rPr lang="en-US" altLang="ko-KR" b="1" dirty="0" smtClean="0">
                <a:latin typeface="Times New Roman" pitchFamily="18" charset="0"/>
                <a:cs typeface="Times New Roman" pitchFamily="18" charset="0"/>
              </a:rPr>
              <a:t>Combining soft-band spectrum hints a spectral break</a:t>
            </a:r>
          </a:p>
          <a:p>
            <a:pPr>
              <a:buFont typeface="Arial" pitchFamily="34" charset="0"/>
              <a:buChar char="•"/>
            </a:pPr>
            <a:endParaRPr lang="en-US" altLang="ko-KR" sz="1900" b="1" dirty="0" smtClean="0">
              <a:latin typeface="Times New Roman" pitchFamily="18" charset="0"/>
              <a:cs typeface="Times New Roman" pitchFamily="18" charset="0"/>
            </a:endParaRPr>
          </a:p>
          <a:p>
            <a:pPr>
              <a:buFont typeface="Arial" pitchFamily="34" charset="0"/>
              <a:buChar char="•"/>
            </a:pPr>
            <a:r>
              <a:rPr lang="en-US" altLang="ko-KR" b="1" dirty="0" smtClean="0">
                <a:latin typeface="Times New Roman" pitchFamily="18" charset="0"/>
                <a:cs typeface="Times New Roman" pitchFamily="18" charset="0"/>
              </a:rPr>
              <a:t>Results are sensitive to the soft-band spectrum</a:t>
            </a:r>
          </a:p>
          <a:p>
            <a:pPr>
              <a:buFont typeface="Arial" pitchFamily="34" charset="0"/>
              <a:buChar char="•"/>
            </a:pPr>
            <a:endParaRPr lang="en-US" altLang="ko-KR" sz="1900" b="1" dirty="0" smtClean="0">
              <a:latin typeface="Times New Roman" pitchFamily="18" charset="0"/>
              <a:cs typeface="Times New Roman" pitchFamily="18" charset="0"/>
            </a:endParaRPr>
          </a:p>
        </p:txBody>
      </p:sp>
      <p:pic>
        <p:nvPicPr>
          <p:cNvPr id="9" name="Content Placeholder 4" descr="geminga_eric.png"/>
          <p:cNvPicPr>
            <a:picLocks noGrp="1" noChangeAspect="1"/>
          </p:cNvPicPr>
          <p:nvPr>
            <p:ph idx="1"/>
          </p:nvPr>
        </p:nvPicPr>
        <p:blipFill>
          <a:blip r:embed="rId4"/>
          <a:srcRect l="2454" r="1105"/>
          <a:stretch>
            <a:fillRect/>
          </a:stretch>
        </p:blipFill>
        <p:spPr>
          <a:xfrm rot="5400000">
            <a:off x="889857" y="557943"/>
            <a:ext cx="2971801" cy="3989516"/>
          </a:xfrm>
        </p:spPr>
      </p:pic>
      <p:sp>
        <p:nvSpPr>
          <p:cNvPr id="11" name="TextBox 10"/>
          <p:cNvSpPr txBox="1"/>
          <p:nvPr/>
        </p:nvSpPr>
        <p:spPr>
          <a:xfrm>
            <a:off x="1221344" y="3769056"/>
            <a:ext cx="2207656" cy="430887"/>
          </a:xfrm>
          <a:prstGeom prst="rect">
            <a:avLst/>
          </a:prstGeom>
          <a:noFill/>
        </p:spPr>
        <p:txBody>
          <a:bodyPr wrap="none" rtlCol="0">
            <a:spAutoFit/>
          </a:bodyPr>
          <a:lstStyle/>
          <a:p>
            <a:r>
              <a:rPr lang="en-US" altLang="ko-KR" sz="2200" b="1" dirty="0" smtClean="0">
                <a:solidFill>
                  <a:srgbClr val="FF0000"/>
                </a:solidFill>
                <a:latin typeface="Times New Roman" pitchFamily="18" charset="0"/>
                <a:cs typeface="Times New Roman" pitchFamily="18" charset="0"/>
              </a:rPr>
              <a:t>237 ms pulsation</a:t>
            </a:r>
            <a:endParaRPr lang="ko-KR" altLang="en-US" sz="2200" b="1" dirty="0">
              <a:solidFill>
                <a:srgbClr val="FF0000"/>
              </a:solidFill>
              <a:latin typeface="Times New Roman" pitchFamily="18" charset="0"/>
              <a:cs typeface="Times New Roman" pitchFamily="18" charset="0"/>
            </a:endParaRPr>
          </a:p>
        </p:txBody>
      </p:sp>
      <p:sp>
        <p:nvSpPr>
          <p:cNvPr id="12" name="TextBox 11"/>
          <p:cNvSpPr txBox="1"/>
          <p:nvPr/>
        </p:nvSpPr>
        <p:spPr>
          <a:xfrm>
            <a:off x="3048000" y="990600"/>
            <a:ext cx="2412840" cy="553998"/>
          </a:xfrm>
          <a:prstGeom prst="rect">
            <a:avLst/>
          </a:prstGeom>
          <a:noFill/>
        </p:spPr>
        <p:txBody>
          <a:bodyPr wrap="none" rtlCol="0">
            <a:spAutoFit/>
          </a:bodyPr>
          <a:lstStyle/>
          <a:p>
            <a:r>
              <a:rPr lang="en-US" altLang="ko-KR" sz="3000" b="1" i="1" dirty="0" smtClean="0">
                <a:solidFill>
                  <a:srgbClr val="FF0000"/>
                </a:solidFill>
                <a:latin typeface="Tahoma" pitchFamily="34" charset="0"/>
                <a:ea typeface="Tahoma" pitchFamily="34" charset="0"/>
                <a:cs typeface="Tahoma" pitchFamily="34" charset="0"/>
              </a:rPr>
              <a:t>Preliminary</a:t>
            </a:r>
            <a:endParaRPr lang="ko-KR" altLang="en-US" sz="3000" b="1" i="1" dirty="0">
              <a:solidFill>
                <a:srgbClr val="FF0000"/>
              </a:solidFill>
              <a:latin typeface="Tahoma" pitchFamily="34" charset="0"/>
              <a:cs typeface="Tahoma" pitchFamily="34" charset="0"/>
            </a:endParaRPr>
          </a:p>
        </p:txBody>
      </p:sp>
    </p:spTree>
    <p:extLst>
      <p:ext uri="{BB962C8B-B14F-4D97-AF65-F5344CB8AC3E}">
        <p14:creationId xmlns:p14="http://schemas.microsoft.com/office/powerpoint/2010/main" xmlns="" val="2014278570"/>
      </p:ext>
    </p:extLst>
  </p:cSld>
  <p:clrMapOvr>
    <a:masterClrMapping/>
  </p:clrMapOvr>
  <p:transition advTm="47721"/>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084" y="2438400"/>
            <a:ext cx="7472716" cy="2362200"/>
          </a:xfrm>
        </p:spPr>
        <p:txBody>
          <a:bodyPr/>
          <a:lstStyle/>
          <a:p>
            <a:pPr algn="ctr" hangingPunct="0">
              <a:spcBef>
                <a:spcPts val="0"/>
              </a:spcBef>
              <a:spcAft>
                <a:spcPts val="0"/>
              </a:spcAft>
              <a:defRPr sz="2200"/>
            </a:pPr>
            <a:r>
              <a:rPr lang="en-CA" altLang="ko-KR" sz="4000" b="1" dirty="0" smtClean="0">
                <a:latin typeface="Times New Roman" pitchFamily="18" charset="0"/>
                <a:ea typeface="연세소제목체" pitchFamily="18" charset="-127"/>
                <a:cs typeface="Times New Roman" pitchFamily="18" charset="0"/>
              </a:rPr>
              <a:t>NuSTAR results to date</a:t>
            </a:r>
            <a:br>
              <a:rPr lang="en-CA" altLang="ko-KR" sz="4000" b="1" dirty="0" smtClean="0">
                <a:latin typeface="Times New Roman" pitchFamily="18" charset="0"/>
                <a:ea typeface="연세소제목체" pitchFamily="18" charset="-127"/>
                <a:cs typeface="Times New Roman" pitchFamily="18" charset="0"/>
              </a:rPr>
            </a:br>
            <a:r>
              <a:rPr lang="en-CA" altLang="ko-KR" sz="4000" b="1" dirty="0" smtClean="0">
                <a:latin typeface="Times New Roman" pitchFamily="18" charset="0"/>
                <a:ea typeface="연세소제목체" pitchFamily="18" charset="-127"/>
                <a:cs typeface="Times New Roman" pitchFamily="18" charset="0"/>
              </a:rPr>
              <a:t/>
            </a:r>
            <a:br>
              <a:rPr lang="en-CA" altLang="ko-KR" sz="4000" b="1" dirty="0" smtClean="0">
                <a:latin typeface="Times New Roman" pitchFamily="18" charset="0"/>
                <a:ea typeface="연세소제목체" pitchFamily="18" charset="-127"/>
                <a:cs typeface="Times New Roman" pitchFamily="18" charset="0"/>
              </a:rPr>
            </a:br>
            <a:r>
              <a:rPr lang="en-CA" altLang="ko-KR" sz="3400" b="1" u="sng" dirty="0" smtClean="0">
                <a:latin typeface="Times New Roman" pitchFamily="18" charset="0"/>
                <a:ea typeface="연세소제목체" pitchFamily="18" charset="-127"/>
                <a:cs typeface="Times New Roman" pitchFamily="18" charset="0"/>
              </a:rPr>
              <a:t>AE Aquarii:</a:t>
            </a:r>
            <a:r>
              <a:rPr lang="en-CA" altLang="ko-KR" sz="3400" b="1" dirty="0" smtClean="0">
                <a:latin typeface="Times New Roman" pitchFamily="18" charset="0"/>
                <a:ea typeface="연세소제목체" pitchFamily="18" charset="-127"/>
                <a:cs typeface="Times New Roman" pitchFamily="18" charset="0"/>
              </a:rPr>
              <a:t> </a:t>
            </a:r>
            <a:r>
              <a:rPr lang="en-CA" altLang="ko-KR" sz="3400" b="1" dirty="0" smtClean="0">
                <a:solidFill>
                  <a:srgbClr val="FF0000"/>
                </a:solidFill>
                <a:latin typeface="Times New Roman" pitchFamily="18" charset="0"/>
                <a:ea typeface="연세소제목체" pitchFamily="18" charset="-127"/>
                <a:cs typeface="Times New Roman" pitchFamily="18" charset="0"/>
              </a:rPr>
              <a:t>pulsar-like white dwarf</a:t>
            </a:r>
          </a:p>
        </p:txBody>
      </p:sp>
      <p:sp>
        <p:nvSpPr>
          <p:cNvPr id="4" name="Slide Number Placeholder 3"/>
          <p:cNvSpPr>
            <a:spLocks noGrp="1"/>
          </p:cNvSpPr>
          <p:nvPr>
            <p:ph type="sldNum" sz="quarter" idx="10"/>
          </p:nvPr>
        </p:nvSpPr>
        <p:spPr/>
        <p:txBody>
          <a:bodyPr/>
          <a:lstStyle/>
          <a:p>
            <a:fld id="{40F5BAA8-65AC-384F-952D-6E0344433EB3}" type="slidenum">
              <a:rPr lang="en-US" smtClean="0"/>
              <a:pPr/>
              <a:t>23</a:t>
            </a:fld>
            <a:endParaRPr lang="en-US" dirty="0"/>
          </a:p>
        </p:txBody>
      </p:sp>
    </p:spTree>
    <p:extLst>
      <p:ext uri="{BB962C8B-B14F-4D97-AF65-F5344CB8AC3E}">
        <p14:creationId xmlns:p14="http://schemas.microsoft.com/office/powerpoint/2010/main" xmlns="" val="2014278570"/>
      </p:ext>
    </p:extLst>
  </p:cSld>
  <p:clrMapOvr>
    <a:masterClrMapping/>
  </p:clrMapOvr>
  <p:transition advTm="12667"/>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srcRect/>
          <a:stretch>
            <a:fillRect/>
          </a:stretch>
        </p:blipFill>
        <p:spPr bwMode="auto">
          <a:xfrm>
            <a:off x="6105525" y="990600"/>
            <a:ext cx="2581275" cy="5667375"/>
          </a:xfrm>
          <a:prstGeom prst="rect">
            <a:avLst/>
          </a:prstGeom>
          <a:noFill/>
          <a:ln w="9525">
            <a:noFill/>
            <a:miter lim="800000"/>
            <a:headEnd/>
            <a:tailEnd/>
          </a:ln>
        </p:spPr>
      </p:pic>
      <p:sp>
        <p:nvSpPr>
          <p:cNvPr id="2" name="Title 1"/>
          <p:cNvSpPr>
            <a:spLocks noGrp="1"/>
          </p:cNvSpPr>
          <p:nvPr>
            <p:ph type="title"/>
          </p:nvPr>
        </p:nvSpPr>
        <p:spPr>
          <a:xfrm>
            <a:off x="1159492" y="0"/>
            <a:ext cx="5905500" cy="990600"/>
          </a:xfrm>
        </p:spPr>
        <p:txBody>
          <a:bodyPr/>
          <a:lstStyle/>
          <a:p>
            <a:pPr hangingPunct="0">
              <a:spcBef>
                <a:spcPts val="0"/>
              </a:spcBef>
              <a:spcAft>
                <a:spcPts val="0"/>
              </a:spcAft>
              <a:defRPr sz="2000"/>
            </a:pPr>
            <a:r>
              <a:rPr lang="en-CA" altLang="ko-KR" sz="2400" b="1" dirty="0" smtClean="0">
                <a:latin typeface="Times New Roman" pitchFamily="18" charset="0"/>
                <a:ea typeface="연세소제목체" pitchFamily="18" charset="-127"/>
                <a:cs typeface="Times New Roman" pitchFamily="18" charset="0"/>
              </a:rPr>
              <a:t>Non-thermal spectral component and sharp pulsation above ~10 keV were detected</a:t>
            </a:r>
            <a:endParaRPr lang="en-CA" altLang="ko-KR" sz="2400" b="1" dirty="0">
              <a:latin typeface="Times New Roman" pitchFamily="18" charset="0"/>
              <a:ea typeface="연세소제목체" pitchFamily="18" charset="-127"/>
              <a:cs typeface="Times New Roman" pitchFamily="18" charset="0"/>
            </a:endParaRPr>
          </a:p>
        </p:txBody>
      </p:sp>
      <p:sp>
        <p:nvSpPr>
          <p:cNvPr id="4" name="Slide Number Placeholder 3"/>
          <p:cNvSpPr>
            <a:spLocks noGrp="1"/>
          </p:cNvSpPr>
          <p:nvPr>
            <p:ph type="sldNum" sz="quarter" idx="10"/>
          </p:nvPr>
        </p:nvSpPr>
        <p:spPr/>
        <p:txBody>
          <a:bodyPr/>
          <a:lstStyle/>
          <a:p>
            <a:fld id="{40F5BAA8-65AC-384F-952D-6E0344433EB3}" type="slidenum">
              <a:rPr lang="en-US" smtClean="0"/>
              <a:pPr/>
              <a:t>24</a:t>
            </a:fld>
            <a:endParaRPr lang="en-US" dirty="0"/>
          </a:p>
        </p:txBody>
      </p:sp>
      <p:sp>
        <p:nvSpPr>
          <p:cNvPr id="10" name="TextBox 9"/>
          <p:cNvSpPr txBox="1"/>
          <p:nvPr/>
        </p:nvSpPr>
        <p:spPr>
          <a:xfrm>
            <a:off x="76200" y="3910584"/>
            <a:ext cx="5943600" cy="2743200"/>
          </a:xfrm>
          <a:prstGeom prst="rect">
            <a:avLst/>
          </a:prstGeom>
          <a:noFill/>
        </p:spPr>
        <p:txBody>
          <a:bodyPr wrap="square" rtlCol="0">
            <a:noAutofit/>
          </a:bodyPr>
          <a:lstStyle/>
          <a:p>
            <a:pPr>
              <a:buFont typeface="Arial" pitchFamily="34" charset="0"/>
              <a:buChar char="•"/>
            </a:pPr>
            <a:r>
              <a:rPr lang="en-US" altLang="ko-KR" sz="2100" b="1" dirty="0" smtClean="0">
                <a:latin typeface="Times New Roman" pitchFamily="18" charset="0"/>
                <a:cs typeface="Times New Roman" pitchFamily="18" charset="0"/>
              </a:rPr>
              <a:t>One of the fastest rotating white dwarfs (P=33 s)    </a:t>
            </a:r>
          </a:p>
          <a:p>
            <a:r>
              <a:rPr lang="en-US" altLang="ko-KR" sz="2100" b="1" dirty="0" smtClean="0">
                <a:latin typeface="Times New Roman" pitchFamily="18" charset="0"/>
                <a:cs typeface="Times New Roman" pitchFamily="18" charset="0"/>
              </a:rPr>
              <a:t>  Large spin-down power (6 </a:t>
            </a:r>
            <a:r>
              <a:rPr lang="en-US" altLang="ko-KR" sz="2100" b="1" dirty="0" smtClean="0">
                <a:latin typeface="Times New Roman" pitchFamily="18" charset="0"/>
                <a:cs typeface="Times New Roman" pitchFamily="18" charset="0"/>
                <a:sym typeface="Mathematica1"/>
              </a:rPr>
              <a:t> 10</a:t>
            </a:r>
            <a:r>
              <a:rPr lang="en-US" altLang="ko-KR" sz="2100" b="1" baseline="30000" dirty="0" smtClean="0">
                <a:latin typeface="Times New Roman" pitchFamily="18" charset="0"/>
                <a:cs typeface="Times New Roman" pitchFamily="18" charset="0"/>
                <a:sym typeface="Mathematica1"/>
              </a:rPr>
              <a:t>33</a:t>
            </a:r>
            <a:r>
              <a:rPr lang="en-US" altLang="ko-KR" sz="2100" b="1" dirty="0" smtClean="0">
                <a:latin typeface="Times New Roman" pitchFamily="18" charset="0"/>
                <a:cs typeface="Times New Roman" pitchFamily="18" charset="0"/>
                <a:sym typeface="Mathematica1"/>
              </a:rPr>
              <a:t> erg/s)</a:t>
            </a:r>
            <a:endParaRPr lang="en-US" altLang="ko-KR" sz="2100" b="1" dirty="0" smtClean="0">
              <a:latin typeface="Times New Roman" pitchFamily="18" charset="0"/>
              <a:cs typeface="Times New Roman" pitchFamily="18" charset="0"/>
            </a:endParaRPr>
          </a:p>
          <a:p>
            <a:pPr>
              <a:buFont typeface="Arial" pitchFamily="34" charset="0"/>
              <a:buChar char="•"/>
            </a:pPr>
            <a:endParaRPr lang="en-US" altLang="ko-KR" sz="2100" b="1" dirty="0" smtClean="0">
              <a:latin typeface="Times New Roman" pitchFamily="18" charset="0"/>
              <a:cs typeface="Times New Roman" pitchFamily="18" charset="0"/>
            </a:endParaRPr>
          </a:p>
          <a:p>
            <a:pPr>
              <a:buFont typeface="Arial" pitchFamily="34" charset="0"/>
              <a:buChar char="•"/>
            </a:pPr>
            <a:r>
              <a:rPr lang="en-US" altLang="ko-KR" sz="2100" b="1" dirty="0" smtClean="0">
                <a:latin typeface="Times New Roman" pitchFamily="18" charset="0"/>
                <a:cs typeface="Times New Roman" pitchFamily="18" charset="0"/>
              </a:rPr>
              <a:t>A non-thermal spectral component and a spiky pulsation were detected above ~10 keV</a:t>
            </a:r>
          </a:p>
          <a:p>
            <a:pPr>
              <a:buFont typeface="Arial" pitchFamily="34" charset="0"/>
              <a:buChar char="•"/>
            </a:pPr>
            <a:endParaRPr lang="en-US" altLang="ko-KR" sz="2100" b="1" dirty="0" smtClean="0">
              <a:latin typeface="Times New Roman" pitchFamily="18" charset="0"/>
              <a:cs typeface="Times New Roman" pitchFamily="18" charset="0"/>
            </a:endParaRPr>
          </a:p>
          <a:p>
            <a:pPr>
              <a:buFont typeface="Arial" pitchFamily="34" charset="0"/>
              <a:buChar char="•"/>
            </a:pPr>
            <a:r>
              <a:rPr lang="en-US" altLang="ko-KR" sz="2100" b="1" dirty="0" smtClean="0">
                <a:latin typeface="Times New Roman" pitchFamily="18" charset="0"/>
                <a:cs typeface="Times New Roman" pitchFamily="18" charset="0"/>
              </a:rPr>
              <a:t>Suggesting particle acceleration in the magnetosphere like RPPs</a:t>
            </a:r>
          </a:p>
        </p:txBody>
      </p:sp>
      <p:pic>
        <p:nvPicPr>
          <p:cNvPr id="1026" name="Picture 2"/>
          <p:cNvPicPr>
            <a:picLocks noChangeAspect="1" noChangeArrowheads="1"/>
          </p:cNvPicPr>
          <p:nvPr/>
        </p:nvPicPr>
        <p:blipFill>
          <a:blip r:embed="rId4"/>
          <a:srcRect/>
          <a:stretch>
            <a:fillRect/>
          </a:stretch>
        </p:blipFill>
        <p:spPr bwMode="auto">
          <a:xfrm>
            <a:off x="494458" y="1243584"/>
            <a:ext cx="3696542" cy="2746152"/>
          </a:xfrm>
          <a:prstGeom prst="rect">
            <a:avLst/>
          </a:prstGeom>
          <a:noFill/>
          <a:ln w="9525">
            <a:noFill/>
            <a:miter lim="800000"/>
            <a:headEnd/>
            <a:tailEnd/>
          </a:ln>
        </p:spPr>
      </p:pic>
      <p:sp>
        <p:nvSpPr>
          <p:cNvPr id="11" name="TextBox 10"/>
          <p:cNvSpPr txBox="1"/>
          <p:nvPr/>
        </p:nvSpPr>
        <p:spPr>
          <a:xfrm>
            <a:off x="2743200" y="941832"/>
            <a:ext cx="3487045" cy="369332"/>
          </a:xfrm>
          <a:prstGeom prst="rect">
            <a:avLst/>
          </a:prstGeom>
          <a:noFill/>
        </p:spPr>
        <p:txBody>
          <a:bodyPr wrap="none" rtlCol="0">
            <a:spAutoFit/>
          </a:bodyPr>
          <a:lstStyle/>
          <a:p>
            <a:r>
              <a:rPr lang="en-US" altLang="ko-KR" sz="1800" b="1" u="sng" dirty="0" smtClean="0">
                <a:solidFill>
                  <a:srgbClr val="FF0000"/>
                </a:solidFill>
                <a:latin typeface="Times New Roman" pitchFamily="18" charset="0"/>
                <a:cs typeface="Times New Roman" pitchFamily="18" charset="0"/>
              </a:rPr>
              <a:t>Terada et al. PASJ, 60, 387 (2008)</a:t>
            </a:r>
            <a:endParaRPr lang="ko-KR" altLang="en-US" sz="1800" b="1" u="sng"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014278570"/>
      </p:ext>
    </p:extLst>
  </p:cSld>
  <p:clrMapOvr>
    <a:masterClrMapping/>
  </p:clrMapOvr>
  <p:transition advTm="8761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srcRect/>
          <a:stretch>
            <a:fillRect/>
          </a:stretch>
        </p:blipFill>
        <p:spPr bwMode="auto">
          <a:xfrm>
            <a:off x="5145023" y="1002792"/>
            <a:ext cx="3898393" cy="2628948"/>
          </a:xfrm>
          <a:prstGeom prst="rect">
            <a:avLst/>
          </a:prstGeom>
          <a:noFill/>
          <a:ln w="9525">
            <a:noFill/>
            <a:miter lim="800000"/>
            <a:headEnd/>
            <a:tailEnd/>
          </a:ln>
        </p:spPr>
      </p:pic>
      <p:sp>
        <p:nvSpPr>
          <p:cNvPr id="2" name="Title 1"/>
          <p:cNvSpPr>
            <a:spLocks noGrp="1"/>
          </p:cNvSpPr>
          <p:nvPr>
            <p:ph type="title"/>
          </p:nvPr>
        </p:nvSpPr>
        <p:spPr>
          <a:xfrm>
            <a:off x="1371600" y="0"/>
            <a:ext cx="5372100" cy="990600"/>
          </a:xfrm>
        </p:spPr>
        <p:txBody>
          <a:bodyPr/>
          <a:lstStyle/>
          <a:p>
            <a:pPr hangingPunct="0">
              <a:spcBef>
                <a:spcPts val="0"/>
              </a:spcBef>
              <a:spcAft>
                <a:spcPts val="0"/>
              </a:spcAft>
              <a:defRPr sz="2000"/>
            </a:pPr>
            <a:r>
              <a:rPr lang="en-CA" altLang="ko-KR" sz="2400" b="1" dirty="0" smtClean="0">
                <a:latin typeface="Times New Roman" pitchFamily="18" charset="0"/>
                <a:ea typeface="연세소제목체" pitchFamily="18" charset="-127"/>
                <a:cs typeface="Times New Roman" pitchFamily="18" charset="0"/>
              </a:rPr>
              <a:t>NuSTAR did not detect the non-thermal component or spiky pulsation</a:t>
            </a:r>
            <a:endParaRPr lang="en-CA" altLang="ko-KR" sz="2400" b="1" dirty="0">
              <a:latin typeface="Times New Roman" pitchFamily="18" charset="0"/>
              <a:ea typeface="연세소제목체" pitchFamily="18" charset="-127"/>
              <a:cs typeface="Times New Roman" pitchFamily="18" charset="0"/>
            </a:endParaRPr>
          </a:p>
        </p:txBody>
      </p:sp>
      <p:sp>
        <p:nvSpPr>
          <p:cNvPr id="4" name="Slide Number Placeholder 3"/>
          <p:cNvSpPr>
            <a:spLocks noGrp="1"/>
          </p:cNvSpPr>
          <p:nvPr>
            <p:ph type="sldNum" sz="quarter" idx="10"/>
          </p:nvPr>
        </p:nvSpPr>
        <p:spPr/>
        <p:txBody>
          <a:bodyPr/>
          <a:lstStyle/>
          <a:p>
            <a:fld id="{40F5BAA8-65AC-384F-952D-6E0344433EB3}" type="slidenum">
              <a:rPr lang="en-US" smtClean="0"/>
              <a:pPr/>
              <a:t>25</a:t>
            </a:fld>
            <a:endParaRPr lang="en-US" dirty="0"/>
          </a:p>
        </p:txBody>
      </p:sp>
      <p:sp>
        <p:nvSpPr>
          <p:cNvPr id="5" name="TextBox 4"/>
          <p:cNvSpPr txBox="1"/>
          <p:nvPr/>
        </p:nvSpPr>
        <p:spPr>
          <a:xfrm>
            <a:off x="60961" y="3858768"/>
            <a:ext cx="5181600" cy="2478024"/>
          </a:xfrm>
          <a:prstGeom prst="rect">
            <a:avLst/>
          </a:prstGeom>
          <a:noFill/>
        </p:spPr>
        <p:txBody>
          <a:bodyPr wrap="square" rtlCol="0">
            <a:noAutofit/>
          </a:bodyPr>
          <a:lstStyle/>
          <a:p>
            <a:r>
              <a:rPr lang="en-US" altLang="ko-KR" sz="1600" b="1" dirty="0" smtClean="0">
                <a:solidFill>
                  <a:srgbClr val="0000FF"/>
                </a:solidFill>
                <a:latin typeface="Times New Roman" pitchFamily="18" charset="0"/>
                <a:cs typeface="Times New Roman" pitchFamily="18" charset="0"/>
              </a:rPr>
              <a:t>Analysis done by Takao </a:t>
            </a:r>
            <a:r>
              <a:rPr lang="en-US" altLang="ko-KR" sz="1600" b="1" dirty="0" err="1" smtClean="0">
                <a:solidFill>
                  <a:srgbClr val="0000FF"/>
                </a:solidFill>
                <a:latin typeface="Times New Roman" pitchFamily="18" charset="0"/>
                <a:cs typeface="Times New Roman" pitchFamily="18" charset="0"/>
              </a:rPr>
              <a:t>Kitaguchi</a:t>
            </a:r>
            <a:r>
              <a:rPr lang="en-US" altLang="ko-KR" sz="1600" b="1" dirty="0" smtClean="0">
                <a:solidFill>
                  <a:srgbClr val="0000FF"/>
                </a:solidFill>
                <a:latin typeface="Times New Roman" pitchFamily="18" charset="0"/>
                <a:cs typeface="Times New Roman" pitchFamily="18" charset="0"/>
              </a:rPr>
              <a:t> at RIKEN</a:t>
            </a:r>
          </a:p>
          <a:p>
            <a:endParaRPr lang="en-US" altLang="ko-KR" b="1" dirty="0" smtClean="0">
              <a:latin typeface="Times New Roman" pitchFamily="18" charset="0"/>
              <a:cs typeface="Times New Roman" pitchFamily="18" charset="0"/>
            </a:endParaRPr>
          </a:p>
          <a:p>
            <a:pPr>
              <a:buFont typeface="Arial" pitchFamily="34" charset="0"/>
              <a:buChar char="•"/>
            </a:pPr>
            <a:r>
              <a:rPr lang="en-US" altLang="ko-KR" sz="1800" b="1" dirty="0" smtClean="0">
                <a:latin typeface="Times New Roman" pitchFamily="18" charset="0"/>
                <a:cs typeface="Times New Roman" pitchFamily="18" charset="0"/>
              </a:rPr>
              <a:t>Two temperature thermal model is preferred to a </a:t>
            </a:r>
            <a:r>
              <a:rPr lang="en-US" altLang="ko-KR" sz="1800" b="1" dirty="0" err="1" smtClean="0">
                <a:latin typeface="Times New Roman" pitchFamily="18" charset="0"/>
                <a:cs typeface="Times New Roman" pitchFamily="18" charset="0"/>
              </a:rPr>
              <a:t>thermal+power</a:t>
            </a:r>
            <a:r>
              <a:rPr lang="en-US" altLang="ko-KR" sz="1800" b="1" dirty="0" smtClean="0">
                <a:latin typeface="Times New Roman" pitchFamily="18" charset="0"/>
                <a:cs typeface="Times New Roman" pitchFamily="18" charset="0"/>
              </a:rPr>
              <a:t>-law model</a:t>
            </a:r>
          </a:p>
          <a:p>
            <a:pPr>
              <a:buFont typeface="Arial" pitchFamily="34" charset="0"/>
              <a:buChar char="•"/>
            </a:pPr>
            <a:endParaRPr lang="en-US" altLang="ko-KR" sz="1800" b="1" dirty="0" smtClean="0">
              <a:latin typeface="Times New Roman" pitchFamily="18" charset="0"/>
              <a:cs typeface="Times New Roman" pitchFamily="18" charset="0"/>
            </a:endParaRPr>
          </a:p>
          <a:p>
            <a:pPr>
              <a:buFont typeface="Arial" pitchFamily="34" charset="0"/>
              <a:buChar char="•"/>
            </a:pPr>
            <a:r>
              <a:rPr lang="en-US" altLang="ko-KR" sz="1800" b="1" dirty="0" smtClean="0">
                <a:latin typeface="Times New Roman" pitchFamily="18" charset="0"/>
                <a:cs typeface="Times New Roman" pitchFamily="18" charset="0"/>
              </a:rPr>
              <a:t>No sharp pulsation was detected above ~10 keV</a:t>
            </a:r>
          </a:p>
          <a:p>
            <a:pPr>
              <a:buFont typeface="Arial" pitchFamily="34" charset="0"/>
              <a:buChar char="•"/>
            </a:pPr>
            <a:endParaRPr lang="en-US" altLang="ko-KR" sz="1800" b="1" dirty="0" smtClean="0">
              <a:latin typeface="Times New Roman" pitchFamily="18" charset="0"/>
              <a:cs typeface="Times New Roman" pitchFamily="18" charset="0"/>
            </a:endParaRPr>
          </a:p>
          <a:p>
            <a:pPr>
              <a:buFont typeface="Arial" pitchFamily="34" charset="0"/>
              <a:buChar char="•"/>
            </a:pPr>
            <a:r>
              <a:rPr lang="en-US" altLang="ko-KR" sz="1800" b="1" dirty="0" smtClean="0">
                <a:latin typeface="Times New Roman" pitchFamily="18" charset="0"/>
                <a:cs typeface="Times New Roman" pitchFamily="18" charset="0"/>
              </a:rPr>
              <a:t>Working on constraining the mass and radius using a model </a:t>
            </a:r>
            <a:r>
              <a:rPr lang="en-US" altLang="ko-KR" sz="1600" b="1" u="sng" dirty="0" smtClean="0">
                <a:latin typeface="Times New Roman" pitchFamily="18" charset="0"/>
                <a:cs typeface="Times New Roman" pitchFamily="18" charset="0"/>
              </a:rPr>
              <a:t>(Takayuki Hayashi, PhD Thesis)</a:t>
            </a:r>
            <a:endParaRPr lang="ko-KR" altLang="en-US" sz="1600" b="1" u="sng"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4"/>
          <a:srcRect/>
          <a:stretch>
            <a:fillRect/>
          </a:stretch>
        </p:blipFill>
        <p:spPr bwMode="auto">
          <a:xfrm>
            <a:off x="341376" y="1002792"/>
            <a:ext cx="3962400" cy="2800819"/>
          </a:xfrm>
          <a:prstGeom prst="rect">
            <a:avLst/>
          </a:prstGeom>
          <a:noFill/>
          <a:ln w="9525">
            <a:noFill/>
            <a:miter lim="800000"/>
            <a:headEnd/>
            <a:tailEnd/>
          </a:ln>
        </p:spPr>
      </p:pic>
      <p:pic>
        <p:nvPicPr>
          <p:cNvPr id="2051" name="Picture 3"/>
          <p:cNvPicPr>
            <a:picLocks noChangeAspect="1" noChangeArrowheads="1"/>
          </p:cNvPicPr>
          <p:nvPr/>
        </p:nvPicPr>
        <p:blipFill>
          <a:blip r:embed="rId5"/>
          <a:srcRect t="3795"/>
          <a:stretch>
            <a:fillRect/>
          </a:stretch>
        </p:blipFill>
        <p:spPr bwMode="auto">
          <a:xfrm>
            <a:off x="5120640" y="3389376"/>
            <a:ext cx="3938015" cy="2589800"/>
          </a:xfrm>
          <a:prstGeom prst="rect">
            <a:avLst/>
          </a:prstGeom>
          <a:noFill/>
          <a:ln w="9525">
            <a:noFill/>
            <a:miter lim="800000"/>
            <a:headEnd/>
            <a:tailEnd/>
          </a:ln>
        </p:spPr>
      </p:pic>
      <p:sp>
        <p:nvSpPr>
          <p:cNvPr id="7" name="TextBox 6"/>
          <p:cNvSpPr txBox="1"/>
          <p:nvPr/>
        </p:nvSpPr>
        <p:spPr>
          <a:xfrm>
            <a:off x="6224016" y="3569208"/>
            <a:ext cx="1402948" cy="369332"/>
          </a:xfrm>
          <a:prstGeom prst="rect">
            <a:avLst/>
          </a:prstGeom>
          <a:noFill/>
        </p:spPr>
        <p:txBody>
          <a:bodyPr wrap="none" rtlCol="0">
            <a:spAutoFit/>
          </a:bodyPr>
          <a:lstStyle/>
          <a:p>
            <a:r>
              <a:rPr lang="en-US" altLang="ko-KR" sz="1800" b="1" dirty="0" smtClean="0">
                <a:solidFill>
                  <a:srgbClr val="FF0000"/>
                </a:solidFill>
              </a:rPr>
              <a:t>10—20 keV</a:t>
            </a:r>
            <a:endParaRPr lang="ko-KR" altLang="en-US" sz="1800" b="1" dirty="0">
              <a:solidFill>
                <a:srgbClr val="FF0000"/>
              </a:solidFill>
            </a:endParaRPr>
          </a:p>
        </p:txBody>
      </p:sp>
      <p:sp>
        <p:nvSpPr>
          <p:cNvPr id="9" name="TextBox 8"/>
          <p:cNvSpPr txBox="1"/>
          <p:nvPr/>
        </p:nvSpPr>
        <p:spPr>
          <a:xfrm>
            <a:off x="6192892" y="1103376"/>
            <a:ext cx="1274708" cy="369332"/>
          </a:xfrm>
          <a:prstGeom prst="rect">
            <a:avLst/>
          </a:prstGeom>
          <a:noFill/>
        </p:spPr>
        <p:txBody>
          <a:bodyPr wrap="none" rtlCol="0">
            <a:spAutoFit/>
          </a:bodyPr>
          <a:lstStyle/>
          <a:p>
            <a:r>
              <a:rPr lang="en-US" altLang="ko-KR" sz="1800" b="1" dirty="0" smtClean="0">
                <a:solidFill>
                  <a:srgbClr val="FF0000"/>
                </a:solidFill>
              </a:rPr>
              <a:t>6—10 keV</a:t>
            </a:r>
            <a:endParaRPr lang="ko-KR" altLang="en-US" sz="1800" b="1" dirty="0">
              <a:solidFill>
                <a:srgbClr val="FF0000"/>
              </a:solidFill>
            </a:endParaRPr>
          </a:p>
        </p:txBody>
      </p:sp>
      <p:sp>
        <p:nvSpPr>
          <p:cNvPr id="10" name="TextBox 9"/>
          <p:cNvSpPr txBox="1"/>
          <p:nvPr/>
        </p:nvSpPr>
        <p:spPr>
          <a:xfrm>
            <a:off x="3302160" y="990600"/>
            <a:ext cx="2412840" cy="553998"/>
          </a:xfrm>
          <a:prstGeom prst="rect">
            <a:avLst/>
          </a:prstGeom>
          <a:noFill/>
        </p:spPr>
        <p:txBody>
          <a:bodyPr wrap="none" rtlCol="0">
            <a:spAutoFit/>
          </a:bodyPr>
          <a:lstStyle/>
          <a:p>
            <a:r>
              <a:rPr lang="en-US" altLang="ko-KR" sz="3000" b="1" i="1" dirty="0" smtClean="0">
                <a:solidFill>
                  <a:srgbClr val="FF0000"/>
                </a:solidFill>
                <a:latin typeface="Tahoma" pitchFamily="34" charset="0"/>
                <a:ea typeface="Tahoma" pitchFamily="34" charset="0"/>
                <a:cs typeface="Tahoma" pitchFamily="34" charset="0"/>
              </a:rPr>
              <a:t>Preliminary</a:t>
            </a:r>
            <a:endParaRPr lang="ko-KR" altLang="en-US" sz="3000" b="1" i="1" dirty="0">
              <a:solidFill>
                <a:srgbClr val="FF0000"/>
              </a:solidFill>
              <a:latin typeface="Tahoma" pitchFamily="34" charset="0"/>
              <a:cs typeface="Tahoma" pitchFamily="34" charset="0"/>
            </a:endParaRPr>
          </a:p>
        </p:txBody>
      </p:sp>
    </p:spTree>
    <p:extLst>
      <p:ext uri="{BB962C8B-B14F-4D97-AF65-F5344CB8AC3E}">
        <p14:creationId xmlns:p14="http://schemas.microsoft.com/office/powerpoint/2010/main" xmlns="" val="2014278570"/>
      </p:ext>
    </p:extLst>
  </p:cSld>
  <p:clrMapOvr>
    <a:masterClrMapping/>
  </p:clrMapOvr>
  <p:transition advTm="99981"/>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7884" y="2438400"/>
            <a:ext cx="6863116" cy="2362200"/>
          </a:xfrm>
        </p:spPr>
        <p:txBody>
          <a:bodyPr/>
          <a:lstStyle/>
          <a:p>
            <a:pPr algn="ctr" hangingPunct="0">
              <a:spcBef>
                <a:spcPts val="0"/>
              </a:spcBef>
              <a:spcAft>
                <a:spcPts val="0"/>
              </a:spcAft>
              <a:defRPr sz="2200"/>
            </a:pPr>
            <a:r>
              <a:rPr lang="en-CA" altLang="ko-KR" sz="4000" b="1" dirty="0" smtClean="0">
                <a:latin typeface="Times New Roman" pitchFamily="18" charset="0"/>
                <a:ea typeface="연세소제목체" pitchFamily="18" charset="-127"/>
                <a:cs typeface="Times New Roman" pitchFamily="18" charset="0"/>
              </a:rPr>
              <a:t>Near Future observations</a:t>
            </a:r>
            <a:br>
              <a:rPr lang="en-CA" altLang="ko-KR" sz="4000" b="1" dirty="0" smtClean="0">
                <a:latin typeface="Times New Roman" pitchFamily="18" charset="0"/>
                <a:ea typeface="연세소제목체" pitchFamily="18" charset="-127"/>
                <a:cs typeface="Times New Roman" pitchFamily="18" charset="0"/>
              </a:rPr>
            </a:br>
            <a:r>
              <a:rPr lang="en-CA" altLang="ko-KR" sz="4000" b="1" dirty="0" smtClean="0">
                <a:latin typeface="Times New Roman" pitchFamily="18" charset="0"/>
                <a:ea typeface="연세소제목체" pitchFamily="18" charset="-127"/>
                <a:cs typeface="Times New Roman" pitchFamily="18" charset="0"/>
              </a:rPr>
              <a:t/>
            </a:r>
            <a:br>
              <a:rPr lang="en-CA" altLang="ko-KR" sz="4000" b="1" dirty="0" smtClean="0">
                <a:latin typeface="Times New Roman" pitchFamily="18" charset="0"/>
                <a:ea typeface="연세소제목체" pitchFamily="18" charset="-127"/>
                <a:cs typeface="Times New Roman" pitchFamily="18" charset="0"/>
              </a:rPr>
            </a:br>
            <a:r>
              <a:rPr lang="en-CA" altLang="ko-KR" sz="3400" b="1" u="sng" dirty="0" smtClean="0">
                <a:latin typeface="Times New Roman" pitchFamily="18" charset="0"/>
                <a:ea typeface="연세소제목체" pitchFamily="18" charset="-127"/>
                <a:cs typeface="Times New Roman" pitchFamily="18" charset="0"/>
              </a:rPr>
              <a:t>PSR J1023-0038 and 1E 1048-5937</a:t>
            </a:r>
          </a:p>
        </p:txBody>
      </p:sp>
      <p:sp>
        <p:nvSpPr>
          <p:cNvPr id="4" name="Slide Number Placeholder 3"/>
          <p:cNvSpPr>
            <a:spLocks noGrp="1"/>
          </p:cNvSpPr>
          <p:nvPr>
            <p:ph type="sldNum" sz="quarter" idx="10"/>
          </p:nvPr>
        </p:nvSpPr>
        <p:spPr/>
        <p:txBody>
          <a:bodyPr/>
          <a:lstStyle/>
          <a:p>
            <a:fld id="{40F5BAA8-65AC-384F-952D-6E0344433EB3}" type="slidenum">
              <a:rPr lang="en-US" smtClean="0"/>
              <a:pPr/>
              <a:t>26</a:t>
            </a:fld>
            <a:endParaRPr lang="en-US" dirty="0"/>
          </a:p>
        </p:txBody>
      </p:sp>
    </p:spTree>
    <p:extLst>
      <p:ext uri="{BB962C8B-B14F-4D97-AF65-F5344CB8AC3E}">
        <p14:creationId xmlns:p14="http://schemas.microsoft.com/office/powerpoint/2010/main" xmlns="" val="2014278570"/>
      </p:ext>
    </p:extLst>
  </p:cSld>
  <p:clrMapOvr>
    <a:masterClrMapping/>
  </p:clrMapOvr>
  <p:transition advTm="20857"/>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rcRect/>
          <a:stretch>
            <a:fillRect/>
          </a:stretch>
        </p:blipFill>
        <p:spPr bwMode="auto">
          <a:xfrm>
            <a:off x="43216" y="1045192"/>
            <a:ext cx="3925179" cy="2895600"/>
          </a:xfrm>
          <a:prstGeom prst="rect">
            <a:avLst/>
          </a:prstGeom>
          <a:noFill/>
          <a:ln w="9525">
            <a:noFill/>
            <a:miter lim="800000"/>
            <a:headEnd/>
            <a:tailEnd/>
          </a:ln>
        </p:spPr>
      </p:pic>
      <p:sp>
        <p:nvSpPr>
          <p:cNvPr id="2" name="Title 1"/>
          <p:cNvSpPr>
            <a:spLocks noGrp="1"/>
          </p:cNvSpPr>
          <p:nvPr>
            <p:ph type="title"/>
          </p:nvPr>
        </p:nvSpPr>
        <p:spPr>
          <a:xfrm>
            <a:off x="1159492" y="0"/>
            <a:ext cx="5905500" cy="990600"/>
          </a:xfrm>
        </p:spPr>
        <p:txBody>
          <a:bodyPr/>
          <a:lstStyle/>
          <a:p>
            <a:pPr hangingPunct="0">
              <a:spcBef>
                <a:spcPts val="0"/>
              </a:spcBef>
              <a:spcAft>
                <a:spcPts val="0"/>
              </a:spcAft>
              <a:defRPr sz="2000"/>
            </a:pPr>
            <a:r>
              <a:rPr lang="en-CA" altLang="ko-KR" sz="2400" b="1" dirty="0" smtClean="0">
                <a:latin typeface="Times New Roman" pitchFamily="18" charset="0"/>
                <a:ea typeface="연세소제목체" pitchFamily="18" charset="-127"/>
                <a:cs typeface="Times New Roman" pitchFamily="18" charset="0"/>
              </a:rPr>
              <a:t>PSR J1023-0038 is a </a:t>
            </a:r>
            <a:r>
              <a:rPr lang="en-CA" altLang="ko-KR" sz="2400" b="1" dirty="0" err="1" smtClean="0">
                <a:latin typeface="Times New Roman" pitchFamily="18" charset="0"/>
                <a:ea typeface="연세소제목체" pitchFamily="18" charset="-127"/>
                <a:cs typeface="Times New Roman" pitchFamily="18" charset="0"/>
              </a:rPr>
              <a:t>qLMXB</a:t>
            </a:r>
            <a:r>
              <a:rPr lang="en-CA" altLang="ko-KR" sz="2400" b="1" dirty="0" smtClean="0">
                <a:latin typeface="Times New Roman" pitchFamily="18" charset="0"/>
                <a:ea typeface="연세소제목체" pitchFamily="18" charset="-127"/>
                <a:cs typeface="Times New Roman" pitchFamily="18" charset="0"/>
              </a:rPr>
              <a:t>/RPP transient object</a:t>
            </a:r>
            <a:endParaRPr lang="en-CA" altLang="ko-KR" sz="2400" b="1" dirty="0">
              <a:latin typeface="Times New Roman" pitchFamily="18" charset="0"/>
              <a:ea typeface="연세소제목체" pitchFamily="18" charset="-127"/>
              <a:cs typeface="Times New Roman" pitchFamily="18" charset="0"/>
            </a:endParaRPr>
          </a:p>
        </p:txBody>
      </p:sp>
      <p:sp>
        <p:nvSpPr>
          <p:cNvPr id="4" name="Slide Number Placeholder 3"/>
          <p:cNvSpPr>
            <a:spLocks noGrp="1"/>
          </p:cNvSpPr>
          <p:nvPr>
            <p:ph type="sldNum" sz="quarter" idx="10"/>
          </p:nvPr>
        </p:nvSpPr>
        <p:spPr/>
        <p:txBody>
          <a:bodyPr/>
          <a:lstStyle/>
          <a:p>
            <a:fld id="{40F5BAA8-65AC-384F-952D-6E0344433EB3}" type="slidenum">
              <a:rPr lang="en-US" smtClean="0"/>
              <a:pPr/>
              <a:t>27</a:t>
            </a:fld>
            <a:endParaRPr lang="en-US" dirty="0"/>
          </a:p>
        </p:txBody>
      </p:sp>
      <p:sp>
        <p:nvSpPr>
          <p:cNvPr id="10" name="TextBox 9"/>
          <p:cNvSpPr txBox="1"/>
          <p:nvPr/>
        </p:nvSpPr>
        <p:spPr>
          <a:xfrm>
            <a:off x="42536" y="4006096"/>
            <a:ext cx="9043053" cy="2123658"/>
          </a:xfrm>
          <a:prstGeom prst="rect">
            <a:avLst/>
          </a:prstGeom>
          <a:noFill/>
        </p:spPr>
        <p:txBody>
          <a:bodyPr wrap="none" rtlCol="0">
            <a:spAutoFit/>
          </a:bodyPr>
          <a:lstStyle/>
          <a:p>
            <a:pPr>
              <a:buFont typeface="Arial" pitchFamily="34" charset="0"/>
              <a:buChar char="•"/>
            </a:pPr>
            <a:r>
              <a:rPr lang="en-US" altLang="ko-KR" sz="2200" b="1" dirty="0" smtClean="0">
                <a:latin typeface="Times New Roman" pitchFamily="18" charset="0"/>
                <a:cs typeface="Times New Roman" pitchFamily="18" charset="0"/>
              </a:rPr>
              <a:t>A </a:t>
            </a:r>
            <a:r>
              <a:rPr lang="en-US" altLang="ko-KR" sz="2200" b="1" dirty="0" err="1" smtClean="0">
                <a:latin typeface="Times New Roman" pitchFamily="18" charset="0"/>
                <a:cs typeface="Times New Roman" pitchFamily="18" charset="0"/>
              </a:rPr>
              <a:t>qLMXB</a:t>
            </a:r>
            <a:r>
              <a:rPr lang="en-US" altLang="ko-KR" sz="2200" b="1" dirty="0" smtClean="0">
                <a:latin typeface="Times New Roman" pitchFamily="18" charset="0"/>
                <a:cs typeface="Times New Roman" pitchFamily="18" charset="0"/>
              </a:rPr>
              <a:t>/RPP transient object </a:t>
            </a:r>
            <a:r>
              <a:rPr lang="en-US" altLang="ko-KR" sz="1600" b="1" u="sng" dirty="0" smtClean="0">
                <a:latin typeface="Times New Roman" pitchFamily="18" charset="0"/>
                <a:cs typeface="Times New Roman" pitchFamily="18" charset="0"/>
              </a:rPr>
              <a:t>(Archibald et al. Science, 324, 1412, 2010)</a:t>
            </a:r>
          </a:p>
          <a:p>
            <a:r>
              <a:rPr lang="en-US" altLang="ko-KR" sz="1800" b="1" dirty="0" smtClean="0">
                <a:latin typeface="Times New Roman" pitchFamily="18" charset="0"/>
                <a:cs typeface="Times New Roman" pitchFamily="18" charset="0"/>
              </a:rPr>
              <a:t>(see also IGR J18245-2452,  </a:t>
            </a:r>
            <a:r>
              <a:rPr lang="en-US" altLang="ko-KR" sz="1800" b="1" dirty="0" err="1" smtClean="0">
                <a:latin typeface="Times New Roman" pitchFamily="18" charset="0"/>
                <a:cs typeface="Times New Roman" pitchFamily="18" charset="0"/>
              </a:rPr>
              <a:t>Atel</a:t>
            </a:r>
            <a:r>
              <a:rPr lang="en-US" altLang="ko-KR" sz="1800" b="1" dirty="0" smtClean="0">
                <a:latin typeface="Times New Roman" pitchFamily="18" charset="0"/>
                <a:cs typeface="Times New Roman" pitchFamily="18" charset="0"/>
              </a:rPr>
              <a:t>  4925, 4981, 5069, …)</a:t>
            </a:r>
          </a:p>
          <a:p>
            <a:r>
              <a:rPr lang="en-US" altLang="ko-KR" sz="2200" b="1" dirty="0" smtClean="0">
                <a:latin typeface="Times New Roman" pitchFamily="18" charset="0"/>
                <a:cs typeface="Times New Roman" pitchFamily="18" charset="0"/>
              </a:rPr>
              <a:t> </a:t>
            </a:r>
          </a:p>
          <a:p>
            <a:pPr>
              <a:buFont typeface="Arial" pitchFamily="34" charset="0"/>
              <a:buChar char="•"/>
            </a:pPr>
            <a:r>
              <a:rPr lang="en-US" altLang="ko-KR" sz="2200" b="1" dirty="0" smtClean="0">
                <a:latin typeface="Times New Roman" pitchFamily="18" charset="0"/>
                <a:cs typeface="Times New Roman" pitchFamily="18" charset="0"/>
              </a:rPr>
              <a:t>A possible template for understanding non-thermal emission in </a:t>
            </a:r>
            <a:r>
              <a:rPr lang="en-US" altLang="ko-KR" sz="2200" b="1" dirty="0" err="1" smtClean="0">
                <a:latin typeface="Times New Roman" pitchFamily="18" charset="0"/>
                <a:cs typeface="Times New Roman" pitchFamily="18" charset="0"/>
              </a:rPr>
              <a:t>qLMXBs</a:t>
            </a:r>
            <a:endParaRPr lang="en-US" altLang="ko-KR" sz="2200" b="1" dirty="0" smtClean="0">
              <a:latin typeface="Times New Roman" pitchFamily="18" charset="0"/>
              <a:cs typeface="Times New Roman" pitchFamily="18" charset="0"/>
            </a:endParaRPr>
          </a:p>
          <a:p>
            <a:pPr>
              <a:buFont typeface="Arial" pitchFamily="34" charset="0"/>
              <a:buChar char="•"/>
            </a:pPr>
            <a:endParaRPr lang="en-US" altLang="ko-KR" sz="2200" b="1" dirty="0" smtClean="0">
              <a:latin typeface="Times New Roman" pitchFamily="18" charset="0"/>
              <a:cs typeface="Times New Roman" pitchFamily="18" charset="0"/>
            </a:endParaRPr>
          </a:p>
          <a:p>
            <a:pPr>
              <a:buFont typeface="Arial" pitchFamily="34" charset="0"/>
              <a:buChar char="•"/>
            </a:pPr>
            <a:r>
              <a:rPr lang="en-US" altLang="ko-KR" sz="2200" b="1" dirty="0" smtClean="0">
                <a:latin typeface="Times New Roman" pitchFamily="18" charset="0"/>
                <a:cs typeface="Times New Roman" pitchFamily="18" charset="0"/>
              </a:rPr>
              <a:t> 100-ks observation will determine the photon index to 0.07</a:t>
            </a:r>
          </a:p>
        </p:txBody>
      </p:sp>
      <p:sp>
        <p:nvSpPr>
          <p:cNvPr id="11" name="TextBox 10"/>
          <p:cNvSpPr txBox="1"/>
          <p:nvPr/>
        </p:nvSpPr>
        <p:spPr>
          <a:xfrm>
            <a:off x="4114800" y="3314315"/>
            <a:ext cx="3266600" cy="338554"/>
          </a:xfrm>
          <a:prstGeom prst="rect">
            <a:avLst/>
          </a:prstGeom>
          <a:noFill/>
        </p:spPr>
        <p:txBody>
          <a:bodyPr wrap="none" rtlCol="0">
            <a:spAutoFit/>
          </a:bodyPr>
          <a:lstStyle/>
          <a:p>
            <a:r>
              <a:rPr lang="en-US" altLang="ko-KR" sz="1600" b="1" u="sng" dirty="0" smtClean="0">
                <a:solidFill>
                  <a:srgbClr val="FF0000"/>
                </a:solidFill>
                <a:latin typeface="Times New Roman" pitchFamily="18" charset="0"/>
                <a:cs typeface="Times New Roman" pitchFamily="18" charset="0"/>
              </a:rPr>
              <a:t>Archibald et al. </a:t>
            </a:r>
            <a:r>
              <a:rPr lang="en-US" altLang="ko-KR" sz="1600" b="1" u="sng" dirty="0" err="1" smtClean="0">
                <a:solidFill>
                  <a:srgbClr val="FF0000"/>
                </a:solidFill>
                <a:latin typeface="Times New Roman" pitchFamily="18" charset="0"/>
                <a:cs typeface="Times New Roman" pitchFamily="18" charset="0"/>
              </a:rPr>
              <a:t>ApJ</a:t>
            </a:r>
            <a:r>
              <a:rPr lang="en-US" altLang="ko-KR" sz="1600" b="1" u="sng" dirty="0" smtClean="0">
                <a:solidFill>
                  <a:srgbClr val="FF0000"/>
                </a:solidFill>
                <a:latin typeface="Times New Roman" pitchFamily="18" charset="0"/>
                <a:cs typeface="Times New Roman" pitchFamily="18" charset="0"/>
              </a:rPr>
              <a:t>, 722, 88 (2010)</a:t>
            </a:r>
            <a:endParaRPr lang="ko-KR" altLang="en-US" sz="1600" b="1" u="sng" dirty="0">
              <a:solidFill>
                <a:srgbClr val="FF0000"/>
              </a:solidFill>
              <a:latin typeface="Times New Roman" pitchFamily="18" charset="0"/>
              <a:cs typeface="Times New Roman" pitchFamily="18" charset="0"/>
            </a:endParaRPr>
          </a:p>
        </p:txBody>
      </p:sp>
      <p:sp>
        <p:nvSpPr>
          <p:cNvPr id="9" name="Rectangle 8"/>
          <p:cNvSpPr/>
          <p:nvPr/>
        </p:nvSpPr>
        <p:spPr>
          <a:xfrm>
            <a:off x="4101152" y="1336597"/>
            <a:ext cx="4890448" cy="1384995"/>
          </a:xfrm>
          <a:prstGeom prst="rect">
            <a:avLst/>
          </a:prstGeom>
        </p:spPr>
        <p:txBody>
          <a:bodyPr wrap="square">
            <a:spAutoFit/>
          </a:bodyPr>
          <a:lstStyle/>
          <a:p>
            <a:pPr lvl="0" hangingPunct="0">
              <a:buNone/>
              <a:defRPr sz="2200"/>
            </a:pPr>
            <a:r>
              <a:rPr lang="en-CA" altLang="ko-KR" sz="1400" b="1" dirty="0" smtClean="0">
                <a:latin typeface="Tahoma" pitchFamily="34" charset="0"/>
                <a:ea typeface="Tahoma" pitchFamily="34" charset="0"/>
                <a:cs typeface="Tahoma" pitchFamily="34" charset="0"/>
              </a:rPr>
              <a:t>Spin period:                </a:t>
            </a:r>
            <a:r>
              <a:rPr lang="en-US" altLang="ko-KR" sz="1400" b="1" dirty="0" smtClean="0">
                <a:latin typeface="Tahoma" pitchFamily="34" charset="0"/>
                <a:ea typeface="Tahoma" pitchFamily="34" charset="0"/>
                <a:cs typeface="Tahoma" pitchFamily="34" charset="0"/>
              </a:rPr>
              <a:t>1.7 ms</a:t>
            </a:r>
          </a:p>
          <a:p>
            <a:pPr lvl="0" hangingPunct="0">
              <a:buNone/>
              <a:defRPr sz="2200"/>
            </a:pPr>
            <a:r>
              <a:rPr lang="en-US" altLang="ko-KR" sz="1400" b="1" dirty="0" smtClean="0">
                <a:latin typeface="Tahoma" pitchFamily="34" charset="0"/>
                <a:ea typeface="Tahoma" pitchFamily="34" charset="0"/>
                <a:cs typeface="Tahoma" pitchFamily="34" charset="0"/>
              </a:rPr>
              <a:t>Orbital period:             0.2 day</a:t>
            </a:r>
            <a:endParaRPr lang="en-CA" altLang="ko-KR" sz="1400" b="1" dirty="0" smtClean="0">
              <a:latin typeface="Tahoma" pitchFamily="34" charset="0"/>
              <a:ea typeface="Tahoma" pitchFamily="34" charset="0"/>
              <a:cs typeface="Tahoma" pitchFamily="34" charset="0"/>
            </a:endParaRPr>
          </a:p>
          <a:p>
            <a:pPr hangingPunct="0">
              <a:spcBef>
                <a:spcPts val="0"/>
              </a:spcBef>
              <a:spcAft>
                <a:spcPts val="0"/>
              </a:spcAft>
              <a:buNone/>
              <a:defRPr sz="2200"/>
            </a:pPr>
            <a:r>
              <a:rPr lang="en-CA" altLang="ko-KR" sz="1400" b="1" dirty="0" smtClean="0">
                <a:latin typeface="Tahoma" pitchFamily="34" charset="0"/>
                <a:ea typeface="Tahoma" pitchFamily="34" charset="0"/>
                <a:cs typeface="Tahoma" pitchFamily="34" charset="0"/>
              </a:rPr>
              <a:t>Spectrum:                    PL model</a:t>
            </a:r>
          </a:p>
          <a:p>
            <a:pPr lvl="0" hangingPunct="0">
              <a:buNone/>
              <a:defRPr sz="2200"/>
            </a:pPr>
            <a:r>
              <a:rPr lang="en-CA" altLang="ko-KR" sz="1400" b="1" dirty="0" smtClean="0">
                <a:latin typeface="Tahoma" pitchFamily="34" charset="0"/>
                <a:ea typeface="Tahoma" pitchFamily="34" charset="0"/>
                <a:cs typeface="Tahoma" pitchFamily="34" charset="0"/>
              </a:rPr>
              <a:t>                                      N</a:t>
            </a:r>
            <a:r>
              <a:rPr lang="en-CA" altLang="ko-KR" sz="1400" b="1" baseline="-25000" dirty="0" smtClean="0">
                <a:latin typeface="Tahoma" pitchFamily="34" charset="0"/>
                <a:ea typeface="Tahoma" pitchFamily="34" charset="0"/>
                <a:cs typeface="Tahoma" pitchFamily="34" charset="0"/>
              </a:rPr>
              <a:t>H </a:t>
            </a:r>
            <a:r>
              <a:rPr lang="en-CA" altLang="ko-KR" sz="1400" b="1" dirty="0" smtClean="0">
                <a:latin typeface="Tahoma" pitchFamily="34" charset="0"/>
                <a:ea typeface="Tahoma" pitchFamily="34" charset="0"/>
                <a:cs typeface="Tahoma" pitchFamily="34" charset="0"/>
              </a:rPr>
              <a:t>&lt; 5 </a:t>
            </a:r>
            <a:r>
              <a:rPr lang="en-US" altLang="ko-KR" sz="1400" b="1" dirty="0" smtClean="0">
                <a:latin typeface="Tahoma" pitchFamily="34" charset="0"/>
                <a:ea typeface="Tahoma" pitchFamily="34" charset="0"/>
                <a:cs typeface="Tahoma" pitchFamily="34" charset="0"/>
                <a:sym typeface="Mathematica1"/>
              </a:rPr>
              <a:t></a:t>
            </a:r>
            <a:r>
              <a:rPr lang="en-CA" altLang="ko-KR" sz="1400" b="1" dirty="0" smtClean="0">
                <a:latin typeface="Tahoma" pitchFamily="34" charset="0"/>
                <a:ea typeface="Tahoma" pitchFamily="34" charset="0"/>
                <a:cs typeface="Tahoma" pitchFamily="34" charset="0"/>
              </a:rPr>
              <a:t> 10</a:t>
            </a:r>
            <a:r>
              <a:rPr lang="en-CA" altLang="ko-KR" sz="1400" b="1" baseline="30000" dirty="0" smtClean="0">
                <a:latin typeface="Tahoma" pitchFamily="34" charset="0"/>
                <a:ea typeface="Tahoma" pitchFamily="34" charset="0"/>
                <a:cs typeface="Tahoma" pitchFamily="34" charset="0"/>
              </a:rPr>
              <a:t>19</a:t>
            </a:r>
            <a:r>
              <a:rPr lang="en-CA" altLang="ko-KR" sz="1400" b="1" dirty="0" smtClean="0">
                <a:latin typeface="Tahoma" pitchFamily="34" charset="0"/>
                <a:ea typeface="Tahoma" pitchFamily="34" charset="0"/>
                <a:cs typeface="Tahoma" pitchFamily="34" charset="0"/>
              </a:rPr>
              <a:t> cm</a:t>
            </a:r>
            <a:r>
              <a:rPr lang="en-CA" altLang="ko-KR" sz="1400" b="1" baseline="30000" dirty="0" smtClean="0">
                <a:latin typeface="Tahoma" pitchFamily="34" charset="0"/>
                <a:ea typeface="Tahoma" pitchFamily="34" charset="0"/>
                <a:cs typeface="Tahoma" pitchFamily="34" charset="0"/>
              </a:rPr>
              <a:t>-2</a:t>
            </a:r>
            <a:endParaRPr lang="en-CA" altLang="ko-KR" sz="1400" b="1" dirty="0" smtClean="0">
              <a:latin typeface="Tahoma" pitchFamily="34" charset="0"/>
              <a:ea typeface="Tahoma" pitchFamily="34" charset="0"/>
              <a:cs typeface="Tahoma" pitchFamily="34" charset="0"/>
            </a:endParaRPr>
          </a:p>
          <a:p>
            <a:pPr lvl="0" hangingPunct="0">
              <a:buNone/>
              <a:defRPr sz="2200"/>
            </a:pPr>
            <a:r>
              <a:rPr lang="en-CA" altLang="ko-KR" sz="1400" dirty="0" smtClean="0">
                <a:latin typeface="Tahoma" pitchFamily="34" charset="0"/>
                <a:ea typeface="Tahoma" pitchFamily="34" charset="0"/>
                <a:cs typeface="Tahoma" pitchFamily="34" charset="0"/>
                <a:sym typeface="Mathematica1"/>
              </a:rPr>
              <a:t>                                    </a:t>
            </a:r>
            <a:r>
              <a:rPr lang="en-CA" altLang="ko-KR" sz="1400" b="1" dirty="0" smtClean="0">
                <a:latin typeface="Tahoma" pitchFamily="34" charset="0"/>
                <a:ea typeface="Tahoma" pitchFamily="34" charset="0"/>
                <a:cs typeface="Tahoma" pitchFamily="34" charset="0"/>
                <a:sym typeface="Mathematica1"/>
              </a:rPr>
              <a:t>=</a:t>
            </a:r>
            <a:r>
              <a:rPr lang="en-CA" altLang="ko-KR" sz="1400" b="1" dirty="0" smtClean="0">
                <a:latin typeface="Tahoma" pitchFamily="34" charset="0"/>
                <a:ea typeface="Tahoma" pitchFamily="34" charset="0"/>
                <a:cs typeface="Tahoma" pitchFamily="34" charset="0"/>
              </a:rPr>
              <a:t>1.26(4)</a:t>
            </a:r>
          </a:p>
          <a:p>
            <a:pPr lvl="0" hangingPunct="0">
              <a:buNone/>
              <a:defRPr sz="2200"/>
            </a:pPr>
            <a:r>
              <a:rPr lang="en-CA" altLang="ko-KR" sz="1400" b="1" dirty="0" err="1" smtClean="0">
                <a:latin typeface="Tahoma" pitchFamily="34" charset="0"/>
                <a:ea typeface="Tahoma" pitchFamily="34" charset="0"/>
                <a:cs typeface="Tahoma" pitchFamily="34" charset="0"/>
              </a:rPr>
              <a:t>Unabs</a:t>
            </a:r>
            <a:r>
              <a:rPr lang="en-CA" altLang="ko-KR" sz="1400" b="1" dirty="0" smtClean="0">
                <a:latin typeface="Tahoma" pitchFamily="34" charset="0"/>
                <a:ea typeface="Tahoma" pitchFamily="34" charset="0"/>
                <a:cs typeface="Tahoma" pitchFamily="34" charset="0"/>
              </a:rPr>
              <a:t>. Flux:                 4.66(17) </a:t>
            </a:r>
            <a:r>
              <a:rPr lang="en-US" altLang="ko-KR" sz="1400" b="1" dirty="0" smtClean="0">
                <a:latin typeface="Tahoma" pitchFamily="34" charset="0"/>
                <a:ea typeface="Tahoma" pitchFamily="34" charset="0"/>
                <a:cs typeface="Tahoma" pitchFamily="34" charset="0"/>
                <a:sym typeface="Mathematica1"/>
              </a:rPr>
              <a:t></a:t>
            </a:r>
            <a:r>
              <a:rPr lang="en-CA" altLang="ko-KR" sz="1400" b="1" dirty="0" smtClean="0">
                <a:latin typeface="Tahoma" pitchFamily="34" charset="0"/>
                <a:ea typeface="Tahoma" pitchFamily="34" charset="0"/>
                <a:cs typeface="Tahoma" pitchFamily="34" charset="0"/>
              </a:rPr>
              <a:t> 10</a:t>
            </a:r>
            <a:r>
              <a:rPr lang="en-CA" altLang="ko-KR" sz="1400" b="1" baseline="30000" dirty="0" smtClean="0">
                <a:latin typeface="Tahoma" pitchFamily="34" charset="0"/>
                <a:ea typeface="Tahoma" pitchFamily="34" charset="0"/>
                <a:cs typeface="Tahoma" pitchFamily="34" charset="0"/>
              </a:rPr>
              <a:t>-13</a:t>
            </a:r>
            <a:r>
              <a:rPr lang="en-CA" altLang="ko-KR" sz="1400" b="1" dirty="0" smtClean="0">
                <a:latin typeface="Tahoma" pitchFamily="34" charset="0"/>
                <a:ea typeface="Tahoma" pitchFamily="34" charset="0"/>
                <a:cs typeface="Tahoma" pitchFamily="34" charset="0"/>
              </a:rPr>
              <a:t> erg/s</a:t>
            </a:r>
          </a:p>
        </p:txBody>
      </p:sp>
      <p:sp>
        <p:nvSpPr>
          <p:cNvPr id="12" name="TextBox 11"/>
          <p:cNvSpPr txBox="1"/>
          <p:nvPr/>
        </p:nvSpPr>
        <p:spPr>
          <a:xfrm>
            <a:off x="621792" y="2414016"/>
            <a:ext cx="1935145" cy="400110"/>
          </a:xfrm>
          <a:prstGeom prst="rect">
            <a:avLst/>
          </a:prstGeom>
          <a:noFill/>
        </p:spPr>
        <p:txBody>
          <a:bodyPr wrap="none" rtlCol="0">
            <a:spAutoFit/>
          </a:bodyPr>
          <a:lstStyle/>
          <a:p>
            <a:r>
              <a:rPr lang="en-US" altLang="ko-KR" b="1" dirty="0" smtClean="0">
                <a:solidFill>
                  <a:srgbClr val="FF0000"/>
                </a:solidFill>
                <a:latin typeface="Tahoma" pitchFamily="34" charset="0"/>
                <a:ea typeface="Tahoma" pitchFamily="34" charset="0"/>
                <a:cs typeface="Tahoma" pitchFamily="34" charset="0"/>
              </a:rPr>
              <a:t>XMM-Newton</a:t>
            </a:r>
            <a:endParaRPr lang="ko-KR" altLang="en-US" b="1" dirty="0">
              <a:solidFill>
                <a:srgbClr val="FF0000"/>
              </a:solidFill>
              <a:latin typeface="Tahoma" pitchFamily="34" charset="0"/>
              <a:cs typeface="Tahoma" pitchFamily="34" charset="0"/>
            </a:endParaRPr>
          </a:p>
        </p:txBody>
      </p:sp>
    </p:spTree>
    <p:extLst>
      <p:ext uri="{BB962C8B-B14F-4D97-AF65-F5344CB8AC3E}">
        <p14:creationId xmlns:p14="http://schemas.microsoft.com/office/powerpoint/2010/main" xmlns="" val="2014278570"/>
      </p:ext>
    </p:extLst>
  </p:cSld>
  <p:clrMapOvr>
    <a:masterClrMapping/>
  </p:clrMapOvr>
  <p:transition advTm="24695"/>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5372100" cy="990600"/>
          </a:xfrm>
        </p:spPr>
        <p:txBody>
          <a:bodyPr/>
          <a:lstStyle/>
          <a:p>
            <a:pPr hangingPunct="0">
              <a:spcBef>
                <a:spcPts val="0"/>
              </a:spcBef>
              <a:spcAft>
                <a:spcPts val="0"/>
              </a:spcAft>
              <a:defRPr sz="2000"/>
            </a:pPr>
            <a:r>
              <a:rPr lang="en-CA" altLang="ko-KR" sz="3600" b="1" dirty="0" smtClean="0">
                <a:latin typeface="Times New Roman" pitchFamily="18" charset="0"/>
                <a:ea typeface="연세소제목체" pitchFamily="18" charset="-127"/>
                <a:cs typeface="Times New Roman" pitchFamily="18" charset="0"/>
              </a:rPr>
              <a:t>1E 1048-5937</a:t>
            </a:r>
            <a:endParaRPr lang="en-CA" altLang="ko-KR" sz="3600" b="1" dirty="0">
              <a:latin typeface="Times New Roman" pitchFamily="18" charset="0"/>
              <a:ea typeface="연세소제목체" pitchFamily="18" charset="-127"/>
              <a:cs typeface="Times New Roman" pitchFamily="18" charset="0"/>
            </a:endParaRPr>
          </a:p>
        </p:txBody>
      </p:sp>
      <p:sp>
        <p:nvSpPr>
          <p:cNvPr id="4" name="Slide Number Placeholder 3"/>
          <p:cNvSpPr>
            <a:spLocks noGrp="1"/>
          </p:cNvSpPr>
          <p:nvPr>
            <p:ph type="sldNum" sz="quarter" idx="10"/>
          </p:nvPr>
        </p:nvSpPr>
        <p:spPr/>
        <p:txBody>
          <a:bodyPr/>
          <a:lstStyle/>
          <a:p>
            <a:fld id="{40F5BAA8-65AC-384F-952D-6E0344433EB3}" type="slidenum">
              <a:rPr lang="en-US" smtClean="0"/>
              <a:pPr/>
              <a:t>28</a:t>
            </a:fld>
            <a:endParaRPr lang="en-US" dirty="0"/>
          </a:p>
        </p:txBody>
      </p:sp>
      <p:sp>
        <p:nvSpPr>
          <p:cNvPr id="6" name="TextBox 5"/>
          <p:cNvSpPr txBox="1"/>
          <p:nvPr/>
        </p:nvSpPr>
        <p:spPr>
          <a:xfrm>
            <a:off x="138752" y="4895671"/>
            <a:ext cx="8852848" cy="1200329"/>
          </a:xfrm>
          <a:prstGeom prst="rect">
            <a:avLst/>
          </a:prstGeom>
          <a:noFill/>
        </p:spPr>
        <p:txBody>
          <a:bodyPr wrap="none" rtlCol="0">
            <a:normAutofit/>
          </a:bodyPr>
          <a:lstStyle/>
          <a:p>
            <a:pPr>
              <a:buFont typeface="Arial" pitchFamily="34" charset="0"/>
              <a:buChar char="•"/>
            </a:pPr>
            <a:r>
              <a:rPr lang="en-US" altLang="ko-KR" sz="2400" b="1" dirty="0" smtClean="0">
                <a:latin typeface="Times New Roman" pitchFamily="18" charset="0"/>
                <a:cs typeface="Times New Roman" pitchFamily="18" charset="0"/>
              </a:rPr>
              <a:t>Hard X-ray emission not clearly detected yet</a:t>
            </a:r>
          </a:p>
          <a:p>
            <a:pPr>
              <a:buFont typeface="Arial" pitchFamily="34" charset="0"/>
              <a:buChar char="•"/>
            </a:pPr>
            <a:endParaRPr lang="en-US" altLang="ko-KR" sz="2400" b="1" dirty="0" smtClean="0">
              <a:latin typeface="Times New Roman" pitchFamily="18" charset="0"/>
              <a:cs typeface="Times New Roman" pitchFamily="18" charset="0"/>
            </a:endParaRPr>
          </a:p>
          <a:p>
            <a:pPr>
              <a:buFont typeface="Arial" pitchFamily="34" charset="0"/>
              <a:buChar char="•"/>
            </a:pPr>
            <a:r>
              <a:rPr lang="en-US" altLang="ko-KR" sz="2400" b="1" dirty="0" smtClean="0">
                <a:latin typeface="Times New Roman" pitchFamily="18" charset="0"/>
                <a:cs typeface="Times New Roman" pitchFamily="18" charset="0"/>
              </a:rPr>
              <a:t>Assuming the putative correlation, detectable with NuSTAR</a:t>
            </a:r>
          </a:p>
        </p:txBody>
      </p:sp>
      <p:pic>
        <p:nvPicPr>
          <p:cNvPr id="7" name="Picture 6"/>
          <p:cNvPicPr>
            <a:picLocks noChangeAspect="1"/>
          </p:cNvPicPr>
          <p:nvPr/>
        </p:nvPicPr>
        <p:blipFill>
          <a:blip r:embed="rId3" cstate="print">
            <a:alphaModFix/>
            <a:lum/>
          </a:blip>
          <a:srcRect l="1784"/>
          <a:stretch>
            <a:fillRect/>
          </a:stretch>
        </p:blipFill>
        <p:spPr>
          <a:xfrm>
            <a:off x="1143000" y="1205552"/>
            <a:ext cx="6853362" cy="3341606"/>
          </a:xfrm>
          <a:prstGeom prst="rect">
            <a:avLst/>
          </a:prstGeom>
          <a:noFill/>
          <a:ln>
            <a:noFill/>
          </a:ln>
        </p:spPr>
      </p:pic>
      <p:cxnSp>
        <p:nvCxnSpPr>
          <p:cNvPr id="9" name="Straight Arrow Connector 8"/>
          <p:cNvCxnSpPr/>
          <p:nvPr/>
        </p:nvCxnSpPr>
        <p:spPr bwMode="auto">
          <a:xfrm flipV="1">
            <a:off x="3200400" y="2895600"/>
            <a:ext cx="0" cy="1246496"/>
          </a:xfrm>
          <a:prstGeom prst="straightConnector1">
            <a:avLst/>
          </a:prstGeom>
          <a:solidFill>
            <a:schemeClr val="accent1"/>
          </a:solidFill>
          <a:ln w="57150" cap="flat" cmpd="sng" algn="ctr">
            <a:solidFill>
              <a:srgbClr val="0000FF"/>
            </a:solidFill>
            <a:prstDash val="solid"/>
            <a:round/>
            <a:headEnd type="none" w="med" len="med"/>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3" name="Straight Arrow Connector 12"/>
          <p:cNvCxnSpPr/>
          <p:nvPr/>
        </p:nvCxnSpPr>
        <p:spPr bwMode="auto">
          <a:xfrm flipH="1">
            <a:off x="1678675" y="2889912"/>
            <a:ext cx="1556981" cy="0"/>
          </a:xfrm>
          <a:prstGeom prst="straightConnector1">
            <a:avLst/>
          </a:prstGeom>
          <a:solidFill>
            <a:schemeClr val="accent1"/>
          </a:solidFill>
          <a:ln w="57150" cap="flat" cmpd="sng" algn="ctr">
            <a:solidFill>
              <a:srgbClr val="0000FF"/>
            </a:solidFill>
            <a:prstDash val="solid"/>
            <a:round/>
            <a:headEnd type="none" w="med" len="med"/>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6" name="TextBox 15"/>
          <p:cNvSpPr txBox="1"/>
          <p:nvPr/>
        </p:nvSpPr>
        <p:spPr>
          <a:xfrm>
            <a:off x="2962549" y="2209800"/>
            <a:ext cx="1072730" cy="461665"/>
          </a:xfrm>
          <a:prstGeom prst="rect">
            <a:avLst/>
          </a:prstGeom>
          <a:noFill/>
        </p:spPr>
        <p:txBody>
          <a:bodyPr wrap="none" rtlCol="0">
            <a:spAutoFit/>
          </a:bodyPr>
          <a:lstStyle/>
          <a:p>
            <a:r>
              <a:rPr lang="en-US" altLang="ko-KR" sz="2400" b="1" dirty="0" smtClean="0">
                <a:solidFill>
                  <a:srgbClr val="0000FF"/>
                </a:solidFill>
                <a:latin typeface="Times New Roman" pitchFamily="18" charset="0"/>
                <a:cs typeface="Times New Roman" pitchFamily="18" charset="0"/>
                <a:sym typeface="Mathematica1"/>
              </a:rPr>
              <a:t></a:t>
            </a:r>
            <a:r>
              <a:rPr lang="en-US" altLang="ko-KR" sz="2400" b="1" baseline="-25000" dirty="0" smtClean="0">
                <a:solidFill>
                  <a:srgbClr val="0000FF"/>
                </a:solidFill>
                <a:latin typeface="Times New Roman" pitchFamily="18" charset="0"/>
                <a:cs typeface="Times New Roman" pitchFamily="18" charset="0"/>
              </a:rPr>
              <a:t>H</a:t>
            </a:r>
            <a:r>
              <a:rPr lang="en-US" altLang="ko-KR" sz="2400" b="1" dirty="0" smtClean="0">
                <a:solidFill>
                  <a:srgbClr val="0000FF"/>
                </a:solidFill>
                <a:latin typeface="Times New Roman" pitchFamily="18" charset="0"/>
                <a:cs typeface="Times New Roman" pitchFamily="18" charset="0"/>
              </a:rPr>
              <a:t>~1.5</a:t>
            </a:r>
            <a:endParaRPr lang="ko-KR" altLang="en-US" sz="2400" b="1" dirty="0">
              <a:solidFill>
                <a:srgbClr val="0000FF"/>
              </a:solidFill>
              <a:latin typeface="Times New Roman" pitchFamily="18" charset="0"/>
              <a:cs typeface="Times New Roman" pitchFamily="18" charset="0"/>
            </a:endParaRPr>
          </a:p>
        </p:txBody>
      </p:sp>
      <p:cxnSp>
        <p:nvCxnSpPr>
          <p:cNvPr id="17" name="Straight Arrow Connector 16"/>
          <p:cNvCxnSpPr/>
          <p:nvPr/>
        </p:nvCxnSpPr>
        <p:spPr bwMode="auto">
          <a:xfrm flipV="1">
            <a:off x="6310952" y="2895600"/>
            <a:ext cx="0" cy="1246496"/>
          </a:xfrm>
          <a:prstGeom prst="straightConnector1">
            <a:avLst/>
          </a:prstGeom>
          <a:solidFill>
            <a:schemeClr val="accent1"/>
          </a:solidFill>
          <a:ln w="57150" cap="flat" cmpd="sng" algn="ctr">
            <a:solidFill>
              <a:srgbClr val="0000FF"/>
            </a:solidFill>
            <a:prstDash val="solid"/>
            <a:round/>
            <a:headEnd type="none" w="med" len="med"/>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8" name="Straight Arrow Connector 17"/>
          <p:cNvCxnSpPr/>
          <p:nvPr/>
        </p:nvCxnSpPr>
        <p:spPr bwMode="auto">
          <a:xfrm flipH="1">
            <a:off x="5015552" y="2895600"/>
            <a:ext cx="1295400" cy="0"/>
          </a:xfrm>
          <a:prstGeom prst="straightConnector1">
            <a:avLst/>
          </a:prstGeom>
          <a:solidFill>
            <a:schemeClr val="accent1"/>
          </a:solidFill>
          <a:ln w="57150" cap="flat" cmpd="sng" algn="ctr">
            <a:solidFill>
              <a:srgbClr val="0000FF"/>
            </a:solidFill>
            <a:prstDash val="solid"/>
            <a:round/>
            <a:headEnd type="none" w="med" len="med"/>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5" name="TextBox 24"/>
          <p:cNvSpPr txBox="1"/>
          <p:nvPr/>
        </p:nvSpPr>
        <p:spPr>
          <a:xfrm>
            <a:off x="6096000" y="2286000"/>
            <a:ext cx="1072730" cy="461665"/>
          </a:xfrm>
          <a:prstGeom prst="rect">
            <a:avLst/>
          </a:prstGeom>
          <a:noFill/>
        </p:spPr>
        <p:txBody>
          <a:bodyPr wrap="none" rtlCol="0">
            <a:spAutoFit/>
          </a:bodyPr>
          <a:lstStyle/>
          <a:p>
            <a:r>
              <a:rPr lang="en-US" altLang="ko-KR" sz="2400" b="1" dirty="0" smtClean="0">
                <a:solidFill>
                  <a:srgbClr val="0000FF"/>
                </a:solidFill>
                <a:latin typeface="Times New Roman" pitchFamily="18" charset="0"/>
                <a:cs typeface="Times New Roman" pitchFamily="18" charset="0"/>
                <a:sym typeface="Mathematica1"/>
              </a:rPr>
              <a:t></a:t>
            </a:r>
            <a:r>
              <a:rPr lang="en-US" altLang="ko-KR" sz="2400" b="1" baseline="-25000" dirty="0" smtClean="0">
                <a:solidFill>
                  <a:srgbClr val="0000FF"/>
                </a:solidFill>
                <a:latin typeface="Times New Roman" pitchFamily="18" charset="0"/>
                <a:cs typeface="Times New Roman" pitchFamily="18" charset="0"/>
              </a:rPr>
              <a:t>H</a:t>
            </a:r>
            <a:r>
              <a:rPr lang="en-US" altLang="ko-KR" sz="2400" b="1" dirty="0" smtClean="0">
                <a:solidFill>
                  <a:srgbClr val="0000FF"/>
                </a:solidFill>
                <a:latin typeface="Times New Roman" pitchFamily="18" charset="0"/>
                <a:cs typeface="Times New Roman" pitchFamily="18" charset="0"/>
              </a:rPr>
              <a:t>~1.5</a:t>
            </a:r>
            <a:endParaRPr lang="ko-KR" altLang="en-US" sz="2400" b="1" dirty="0">
              <a:solidFill>
                <a:srgbClr val="0000FF"/>
              </a:solidFill>
              <a:latin typeface="Times New Roman" pitchFamily="18" charset="0"/>
              <a:cs typeface="Times New Roman" pitchFamily="18" charset="0"/>
            </a:endParaRPr>
          </a:p>
        </p:txBody>
      </p:sp>
      <p:sp>
        <p:nvSpPr>
          <p:cNvPr id="26" name="Rectangle 25"/>
          <p:cNvSpPr/>
          <p:nvPr/>
        </p:nvSpPr>
        <p:spPr>
          <a:xfrm>
            <a:off x="2628900" y="1066800"/>
            <a:ext cx="3886200" cy="338554"/>
          </a:xfrm>
          <a:prstGeom prst="rect">
            <a:avLst/>
          </a:prstGeom>
        </p:spPr>
        <p:txBody>
          <a:bodyPr wrap="square">
            <a:spAutoFit/>
          </a:bodyPr>
          <a:lstStyle/>
          <a:p>
            <a:pPr hangingPunct="0">
              <a:defRPr sz="2400"/>
            </a:pPr>
            <a:r>
              <a:rPr lang="en-CA" altLang="ko-KR" sz="1600" b="1" dirty="0" err="1" smtClean="0">
                <a:solidFill>
                  <a:srgbClr val="FF0000"/>
                </a:solidFill>
                <a:latin typeface="Times New Roman" pitchFamily="18" charset="0"/>
                <a:ea typeface="Tahoma" pitchFamily="34" charset="0"/>
                <a:cs typeface="Times New Roman" pitchFamily="18" charset="0"/>
              </a:rPr>
              <a:t>Kaspi</a:t>
            </a:r>
            <a:r>
              <a:rPr lang="en-CA" altLang="ko-KR" sz="1600" b="1" dirty="0" smtClean="0">
                <a:solidFill>
                  <a:srgbClr val="FF0000"/>
                </a:solidFill>
                <a:latin typeface="Times New Roman" pitchFamily="18" charset="0"/>
                <a:ea typeface="Tahoma" pitchFamily="34" charset="0"/>
                <a:cs typeface="Times New Roman" pitchFamily="18" charset="0"/>
              </a:rPr>
              <a:t> &amp; </a:t>
            </a:r>
            <a:r>
              <a:rPr lang="en-CA" altLang="ko-KR" sz="1600" b="1" dirty="0" err="1" smtClean="0">
                <a:solidFill>
                  <a:srgbClr val="FF0000"/>
                </a:solidFill>
                <a:latin typeface="Times New Roman" pitchFamily="18" charset="0"/>
                <a:ea typeface="Tahoma" pitchFamily="34" charset="0"/>
                <a:cs typeface="Times New Roman" pitchFamily="18" charset="0"/>
              </a:rPr>
              <a:t>Boydstun</a:t>
            </a:r>
            <a:r>
              <a:rPr lang="en-CA" altLang="ko-KR" sz="1600" b="1" dirty="0" smtClean="0">
                <a:solidFill>
                  <a:srgbClr val="FF0000"/>
                </a:solidFill>
                <a:latin typeface="Times New Roman" pitchFamily="18" charset="0"/>
                <a:ea typeface="Tahoma" pitchFamily="34" charset="0"/>
                <a:cs typeface="Times New Roman" pitchFamily="18" charset="0"/>
              </a:rPr>
              <a:t>, </a:t>
            </a:r>
            <a:r>
              <a:rPr lang="en-CA" altLang="ko-KR" sz="1600" b="1" dirty="0" err="1" smtClean="0">
                <a:solidFill>
                  <a:srgbClr val="FF0000"/>
                </a:solidFill>
                <a:latin typeface="Times New Roman" pitchFamily="18" charset="0"/>
                <a:ea typeface="Tahoma" pitchFamily="34" charset="0"/>
                <a:cs typeface="Times New Roman" pitchFamily="18" charset="0"/>
              </a:rPr>
              <a:t>ApJ</a:t>
            </a:r>
            <a:r>
              <a:rPr lang="en-CA" altLang="ko-KR" sz="1600" b="1" dirty="0" smtClean="0">
                <a:solidFill>
                  <a:srgbClr val="FF0000"/>
                </a:solidFill>
                <a:latin typeface="Times New Roman" pitchFamily="18" charset="0"/>
                <a:ea typeface="Tahoma" pitchFamily="34" charset="0"/>
                <a:cs typeface="Times New Roman" pitchFamily="18" charset="0"/>
              </a:rPr>
              <a:t>, 710, L115, 2010</a:t>
            </a:r>
            <a:endParaRPr lang="en-CA" altLang="ko-KR" sz="1600" b="1" dirty="0">
              <a:solidFill>
                <a:srgbClr val="FF0000"/>
              </a:solidFill>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xmlns="" val="2014278570"/>
      </p:ext>
    </p:extLst>
  </p:cSld>
  <p:clrMapOvr>
    <a:masterClrMapping/>
  </p:clrMapOvr>
  <p:transition advTm="607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2895600" cy="990600"/>
          </a:xfrm>
        </p:spPr>
        <p:txBody>
          <a:bodyPr/>
          <a:lstStyle/>
          <a:p>
            <a:pPr hangingPunct="0">
              <a:spcBef>
                <a:spcPts val="0"/>
              </a:spcBef>
              <a:spcAft>
                <a:spcPts val="0"/>
              </a:spcAft>
              <a:defRPr sz="3000"/>
            </a:pPr>
            <a:r>
              <a:rPr lang="en-CA" altLang="ko-KR" sz="3600" b="1" dirty="0" smtClean="0">
                <a:latin typeface="Times New Roman" pitchFamily="18" charset="0"/>
                <a:ea typeface="연세소제목체" pitchFamily="18" charset="-127"/>
                <a:cs typeface="Times New Roman" pitchFamily="18" charset="0"/>
              </a:rPr>
              <a:t>Summary</a:t>
            </a:r>
            <a:endParaRPr lang="en-CA" altLang="ko-KR" sz="3600" b="1" dirty="0">
              <a:latin typeface="Times New Roman" pitchFamily="18" charset="0"/>
              <a:ea typeface="연세소제목체" pitchFamily="18" charset="-127"/>
              <a:cs typeface="Times New Roman" pitchFamily="18" charset="0"/>
            </a:endParaRPr>
          </a:p>
        </p:txBody>
      </p:sp>
      <p:sp>
        <p:nvSpPr>
          <p:cNvPr id="4" name="Slide Number Placeholder 3"/>
          <p:cNvSpPr>
            <a:spLocks noGrp="1"/>
          </p:cNvSpPr>
          <p:nvPr>
            <p:ph type="sldNum" sz="quarter" idx="10"/>
          </p:nvPr>
        </p:nvSpPr>
        <p:spPr/>
        <p:txBody>
          <a:bodyPr/>
          <a:lstStyle/>
          <a:p>
            <a:fld id="{40F5BAA8-65AC-384F-952D-6E0344433EB3}" type="slidenum">
              <a:rPr lang="en-US" smtClean="0"/>
              <a:pPr/>
              <a:t>29</a:t>
            </a:fld>
            <a:endParaRPr lang="en-US" dirty="0"/>
          </a:p>
        </p:txBody>
      </p:sp>
      <p:sp>
        <p:nvSpPr>
          <p:cNvPr id="8" name="TextBox 7"/>
          <p:cNvSpPr txBox="1"/>
          <p:nvPr/>
        </p:nvSpPr>
        <p:spPr>
          <a:xfrm>
            <a:off x="163276" y="1143000"/>
            <a:ext cx="8816882" cy="4261658"/>
          </a:xfrm>
          <a:prstGeom prst="rect">
            <a:avLst/>
          </a:prstGeom>
          <a:noFill/>
          <a:ln>
            <a:noFill/>
          </a:ln>
        </p:spPr>
        <p:txBody>
          <a:bodyPr vert="horz" lIns="81639" tIns="40820" rIns="81639" bIns="4082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just" hangingPunct="0">
              <a:spcBef>
                <a:spcPts val="0"/>
              </a:spcBef>
              <a:spcAft>
                <a:spcPts val="0"/>
              </a:spcAft>
              <a:defRPr sz="2000"/>
            </a:pPr>
            <a:r>
              <a:rPr lang="en-CA" sz="2200" b="1" dirty="0">
                <a:latin typeface="Liberation Sans" pitchFamily="18"/>
                <a:ea typeface="Tahoma" pitchFamily="34" charset="0"/>
                <a:cs typeface="Tahoma" pitchFamily="34" charset="0"/>
              </a:rPr>
              <a:t> </a:t>
            </a:r>
            <a:r>
              <a:rPr lang="en-US" sz="3000" b="1" dirty="0" smtClean="0">
                <a:latin typeface="Tahoma" pitchFamily="34" charset="0"/>
                <a:ea typeface="Tahoma" pitchFamily="34" charset="0"/>
                <a:cs typeface="Tahoma" pitchFamily="34" charset="0"/>
              </a:rPr>
              <a:t>NuSTAR observed three magnetars, one rotation-powered pulsar, and one pulsar-like white dwarf</a:t>
            </a:r>
            <a:endParaRPr lang="en-CA" sz="3000" b="1" dirty="0">
              <a:latin typeface="Tahoma" pitchFamily="34" charset="0"/>
              <a:ea typeface="Tahoma" pitchFamily="34" charset="0"/>
              <a:cs typeface="Tahoma" pitchFamily="34" charset="0"/>
            </a:endParaRPr>
          </a:p>
          <a:p>
            <a:pPr algn="just" hangingPunct="0">
              <a:spcBef>
                <a:spcPts val="0"/>
              </a:spcBef>
              <a:spcAft>
                <a:spcPts val="0"/>
              </a:spcAft>
              <a:buNone/>
              <a:defRPr sz="2000"/>
            </a:pPr>
            <a:endParaRPr lang="en-CA" sz="3000" b="1" dirty="0">
              <a:latin typeface="Tahoma" pitchFamily="34" charset="0"/>
              <a:ea typeface="Tahoma" pitchFamily="34" charset="0"/>
              <a:cs typeface="Tahoma" pitchFamily="34" charset="0"/>
            </a:endParaRPr>
          </a:p>
          <a:p>
            <a:pPr algn="just" hangingPunct="0">
              <a:spcBef>
                <a:spcPts val="0"/>
              </a:spcBef>
              <a:spcAft>
                <a:spcPts val="0"/>
              </a:spcAft>
              <a:defRPr sz="2000"/>
            </a:pPr>
            <a:r>
              <a:rPr lang="en-CA" sz="3000" b="1" dirty="0" smtClean="0">
                <a:latin typeface="Tahoma" pitchFamily="34" charset="0"/>
                <a:ea typeface="Tahoma" pitchFamily="34" charset="0"/>
                <a:cs typeface="Tahoma" pitchFamily="34" charset="0"/>
              </a:rPr>
              <a:t> More complete data analyses for the observed objects are on-going</a:t>
            </a:r>
          </a:p>
          <a:p>
            <a:pPr algn="just" hangingPunct="0">
              <a:spcBef>
                <a:spcPts val="0"/>
              </a:spcBef>
              <a:spcAft>
                <a:spcPts val="0"/>
              </a:spcAft>
              <a:defRPr sz="2000"/>
            </a:pPr>
            <a:endParaRPr lang="en-CA" sz="3000" b="1" dirty="0" smtClean="0">
              <a:latin typeface="Tahoma" pitchFamily="34" charset="0"/>
              <a:ea typeface="Tahoma" pitchFamily="34" charset="0"/>
              <a:cs typeface="Tahoma" pitchFamily="34" charset="0"/>
            </a:endParaRPr>
          </a:p>
          <a:p>
            <a:pPr algn="just" hangingPunct="0">
              <a:spcBef>
                <a:spcPts val="0"/>
              </a:spcBef>
              <a:spcAft>
                <a:spcPts val="0"/>
              </a:spcAft>
              <a:defRPr sz="2000"/>
            </a:pPr>
            <a:r>
              <a:rPr lang="en-CA" sz="3000" b="1" dirty="0" smtClean="0">
                <a:latin typeface="Tahoma" pitchFamily="34" charset="0"/>
                <a:ea typeface="Tahoma" pitchFamily="34" charset="0"/>
                <a:cs typeface="Tahoma" pitchFamily="34" charset="0"/>
              </a:rPr>
              <a:t> NuSTAR will keep observing magnetars and rotation-powered pulsars </a:t>
            </a:r>
          </a:p>
        </p:txBody>
      </p:sp>
    </p:spTree>
    <p:extLst>
      <p:ext uri="{BB962C8B-B14F-4D97-AF65-F5344CB8AC3E}">
        <p14:creationId xmlns:p14="http://schemas.microsoft.com/office/powerpoint/2010/main" xmlns="" val="2014278570"/>
      </p:ext>
    </p:extLst>
  </p:cSld>
  <p:clrMapOvr>
    <a:masterClrMapping/>
  </p:clrMapOvr>
  <p:transition advTm="20171"/>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4294967295"/>
          </p:nvPr>
        </p:nvSpPr>
        <p:spPr>
          <a:xfrm>
            <a:off x="8788320" y="6527345"/>
            <a:ext cx="276480" cy="207382"/>
          </a:xfrm>
          <a:prstGeom prst="rect">
            <a:avLst/>
          </a:prstGeom>
        </p:spPr>
        <p:txBody>
          <a:bodyPr lIns="82945" tIns="41473" rIns="82945" bIns="41473"/>
          <a:lstStyle/>
          <a:p>
            <a:pPr lvl="0"/>
            <a:fld id="{51E866B4-6645-4A8F-8A55-53ABD56DE723}" type="slidenum">
              <a:rPr lang="en-CA" smtClean="0"/>
              <a:pPr lvl="0"/>
              <a:t>3</a:t>
            </a:fld>
            <a:endParaRPr lang="en-CA"/>
          </a:p>
        </p:txBody>
      </p:sp>
      <p:sp>
        <p:nvSpPr>
          <p:cNvPr id="9" name="Title 1"/>
          <p:cNvSpPr txBox="1">
            <a:spLocks/>
          </p:cNvSpPr>
          <p:nvPr/>
        </p:nvSpPr>
        <p:spPr>
          <a:xfrm>
            <a:off x="2438400" y="27296"/>
            <a:ext cx="3886200" cy="887104"/>
          </a:xfrm>
          <a:prstGeom prst="rect">
            <a:avLst/>
          </a:prstGeom>
        </p:spPr>
        <p:txBody>
          <a:bodyPr/>
          <a:lstStyle/>
          <a:p>
            <a:pPr hangingPunct="0">
              <a:spcBef>
                <a:spcPts val="0"/>
              </a:spcBef>
              <a:spcAft>
                <a:spcPts val="0"/>
              </a:spcAft>
              <a:buNone/>
              <a:defRPr sz="2200"/>
            </a:pPr>
            <a:r>
              <a:rPr lang="en-US" altLang="ko-KR" sz="4400" b="1" i="1" dirty="0" smtClean="0">
                <a:solidFill>
                  <a:srgbClr val="003399"/>
                </a:solidFill>
                <a:latin typeface="Times New Roman" pitchFamily="18" charset="0"/>
                <a:ea typeface="연세소제목체" pitchFamily="18" charset="-127"/>
                <a:cs typeface="Times New Roman" pitchFamily="18" charset="0"/>
              </a:rPr>
              <a:t>Performances</a:t>
            </a:r>
            <a:endParaRPr lang="en-CA" altLang="ko-KR" sz="4400" b="1" i="1" dirty="0">
              <a:solidFill>
                <a:srgbClr val="003399"/>
              </a:solidFill>
              <a:latin typeface="Times New Roman" pitchFamily="18" charset="0"/>
              <a:ea typeface="연세소제목체" pitchFamily="18" charset="-127"/>
              <a:cs typeface="Times New Roman" pitchFamily="18" charset="0"/>
            </a:endParaRPr>
          </a:p>
        </p:txBody>
      </p:sp>
      <p:sp>
        <p:nvSpPr>
          <p:cNvPr id="12" name="TextBox 11"/>
          <p:cNvSpPr txBox="1"/>
          <p:nvPr/>
        </p:nvSpPr>
        <p:spPr>
          <a:xfrm>
            <a:off x="228600" y="2610895"/>
            <a:ext cx="3964432" cy="1692771"/>
          </a:xfrm>
          <a:prstGeom prst="rect">
            <a:avLst/>
          </a:prstGeom>
          <a:noFill/>
        </p:spPr>
        <p:txBody>
          <a:bodyPr wrap="square" rtlCol="0">
            <a:spAutoFit/>
          </a:bodyPr>
          <a:lstStyle/>
          <a:p>
            <a:pPr>
              <a:buFont typeface="Arial" pitchFamily="34" charset="0"/>
              <a:buChar char="•"/>
            </a:pPr>
            <a:r>
              <a:rPr lang="en-US" sz="2400" b="1" u="sng" dirty="0" smtClean="0">
                <a:latin typeface="Tahoma" pitchFamily="34" charset="0"/>
                <a:ea typeface="Tahoma" pitchFamily="34" charset="0"/>
                <a:cs typeface="Tahoma" pitchFamily="34" charset="0"/>
              </a:rPr>
              <a:t>Field of View</a:t>
            </a:r>
          </a:p>
          <a:p>
            <a:r>
              <a:rPr lang="en-US" dirty="0" smtClean="0">
                <a:latin typeface="Tahoma" pitchFamily="34" charset="0"/>
                <a:ea typeface="Tahoma" pitchFamily="34" charset="0"/>
                <a:cs typeface="Tahoma" pitchFamily="34" charset="0"/>
              </a:rPr>
              <a:t>        FWZI             12.5’ x 12.5’</a:t>
            </a:r>
          </a:p>
          <a:p>
            <a:r>
              <a:rPr lang="en-US" dirty="0" smtClean="0">
                <a:latin typeface="Tahoma" pitchFamily="34" charset="0"/>
                <a:ea typeface="Tahoma" pitchFamily="34" charset="0"/>
                <a:cs typeface="Tahoma" pitchFamily="34" charset="0"/>
              </a:rPr>
              <a:t>        FWHI	    10’ @ 10 keV</a:t>
            </a:r>
          </a:p>
          <a:p>
            <a:r>
              <a:rPr lang="en-US" dirty="0" smtClean="0">
                <a:latin typeface="Tahoma" pitchFamily="34" charset="0"/>
                <a:ea typeface="Tahoma" pitchFamily="34" charset="0"/>
                <a:cs typeface="Tahoma" pitchFamily="34" charset="0"/>
              </a:rPr>
              <a:t>		     8’ @ 40 </a:t>
            </a:r>
            <a:r>
              <a:rPr lang="en-US" dirty="0" err="1" smtClean="0">
                <a:latin typeface="Tahoma" pitchFamily="34" charset="0"/>
                <a:ea typeface="Tahoma" pitchFamily="34" charset="0"/>
                <a:cs typeface="Tahoma" pitchFamily="34" charset="0"/>
              </a:rPr>
              <a:t>keV</a:t>
            </a:r>
            <a:endParaRPr lang="en-US" dirty="0" smtClean="0">
              <a:latin typeface="Tahoma" pitchFamily="34" charset="0"/>
              <a:ea typeface="Tahoma" pitchFamily="34" charset="0"/>
              <a:cs typeface="Tahoma" pitchFamily="34" charset="0"/>
            </a:endParaRPr>
          </a:p>
          <a:p>
            <a:r>
              <a:rPr lang="en-US" dirty="0" smtClean="0">
                <a:latin typeface="Tahoma" pitchFamily="34" charset="0"/>
                <a:ea typeface="Tahoma" pitchFamily="34" charset="0"/>
                <a:cs typeface="Tahoma" pitchFamily="34" charset="0"/>
              </a:rPr>
              <a:t>		     6’ @ 68 </a:t>
            </a:r>
            <a:r>
              <a:rPr lang="en-US" dirty="0" err="1" smtClean="0">
                <a:latin typeface="Tahoma" pitchFamily="34" charset="0"/>
                <a:ea typeface="Tahoma" pitchFamily="34" charset="0"/>
                <a:cs typeface="Tahoma" pitchFamily="34" charset="0"/>
              </a:rPr>
              <a:t>keV</a:t>
            </a:r>
            <a:endParaRPr lang="en-US" dirty="0" smtClean="0">
              <a:latin typeface="Tahoma" pitchFamily="34" charset="0"/>
              <a:ea typeface="Tahoma" pitchFamily="34" charset="0"/>
              <a:cs typeface="Tahoma" pitchFamily="34" charset="0"/>
            </a:endParaRPr>
          </a:p>
        </p:txBody>
      </p:sp>
      <p:sp>
        <p:nvSpPr>
          <p:cNvPr id="13" name="TextBox 12"/>
          <p:cNvSpPr txBox="1"/>
          <p:nvPr/>
        </p:nvSpPr>
        <p:spPr>
          <a:xfrm>
            <a:off x="4572000" y="1162336"/>
            <a:ext cx="3964432" cy="1077218"/>
          </a:xfrm>
          <a:prstGeom prst="rect">
            <a:avLst/>
          </a:prstGeom>
          <a:noFill/>
        </p:spPr>
        <p:txBody>
          <a:bodyPr wrap="square" rtlCol="0">
            <a:spAutoFit/>
          </a:bodyPr>
          <a:lstStyle/>
          <a:p>
            <a:pPr>
              <a:buFont typeface="Arial" pitchFamily="34" charset="0"/>
              <a:buChar char="•"/>
            </a:pPr>
            <a:r>
              <a:rPr lang="en-US" sz="2400" b="1" u="sng" dirty="0" smtClean="0">
                <a:latin typeface="Tahoma" pitchFamily="34" charset="0"/>
                <a:ea typeface="Tahoma" pitchFamily="34" charset="0"/>
                <a:cs typeface="Tahoma" pitchFamily="34" charset="0"/>
              </a:rPr>
              <a:t>Timing</a:t>
            </a:r>
          </a:p>
          <a:p>
            <a:r>
              <a:rPr lang="en-US" dirty="0" smtClean="0">
                <a:latin typeface="Tahoma" pitchFamily="34" charset="0"/>
                <a:ea typeface="Tahoma" pitchFamily="34" charset="0"/>
                <a:cs typeface="Tahoma" pitchFamily="34" charset="0"/>
              </a:rPr>
              <a:t>	         relative   100 </a:t>
            </a:r>
            <a:r>
              <a:rPr lang="en-US" dirty="0" smtClean="0">
                <a:latin typeface="Tahoma" pitchFamily="34" charset="0"/>
                <a:ea typeface="Tahoma" pitchFamily="34" charset="0"/>
                <a:cs typeface="Tahoma" pitchFamily="34" charset="0"/>
                <a:sym typeface="Mathematica1"/>
              </a:rPr>
              <a:t>s</a:t>
            </a:r>
            <a:endParaRPr lang="en-US" dirty="0" smtClean="0">
              <a:latin typeface="Tahoma" pitchFamily="34" charset="0"/>
              <a:ea typeface="Tahoma" pitchFamily="34" charset="0"/>
              <a:cs typeface="Tahoma" pitchFamily="34" charset="0"/>
            </a:endParaRPr>
          </a:p>
          <a:p>
            <a:r>
              <a:rPr lang="en-US" dirty="0" smtClean="0">
                <a:latin typeface="Tahoma" pitchFamily="34" charset="0"/>
                <a:ea typeface="Tahoma" pitchFamily="34" charset="0"/>
                <a:cs typeface="Tahoma" pitchFamily="34" charset="0"/>
              </a:rPr>
              <a:t>	         absolute     3 ms</a:t>
            </a:r>
          </a:p>
        </p:txBody>
      </p:sp>
      <p:sp>
        <p:nvSpPr>
          <p:cNvPr id="14" name="TextBox 13"/>
          <p:cNvSpPr txBox="1"/>
          <p:nvPr/>
        </p:nvSpPr>
        <p:spPr>
          <a:xfrm>
            <a:off x="4572000" y="4681184"/>
            <a:ext cx="4468504" cy="1692771"/>
          </a:xfrm>
          <a:prstGeom prst="rect">
            <a:avLst/>
          </a:prstGeom>
          <a:noFill/>
        </p:spPr>
        <p:txBody>
          <a:bodyPr wrap="square" rtlCol="0">
            <a:spAutoFit/>
          </a:bodyPr>
          <a:lstStyle/>
          <a:p>
            <a:pPr>
              <a:buFont typeface="Arial" pitchFamily="34" charset="0"/>
              <a:buChar char="•"/>
            </a:pPr>
            <a:r>
              <a:rPr lang="en-US" sz="2400" b="1" u="sng" dirty="0" smtClean="0">
                <a:latin typeface="Tahoma" pitchFamily="34" charset="0"/>
                <a:ea typeface="Tahoma" pitchFamily="34" charset="0"/>
                <a:cs typeface="Tahoma" pitchFamily="34" charset="0"/>
              </a:rPr>
              <a:t>Target of Opportunity</a:t>
            </a:r>
          </a:p>
          <a:p>
            <a:r>
              <a:rPr lang="en-US" dirty="0" smtClean="0">
                <a:latin typeface="Tahoma" pitchFamily="34" charset="0"/>
                <a:ea typeface="Tahoma" pitchFamily="34" charset="0"/>
                <a:cs typeface="Tahoma" pitchFamily="34" charset="0"/>
              </a:rPr>
              <a:t>	response  &lt;24 hr (</a:t>
            </a:r>
            <a:r>
              <a:rPr lang="en-US" dirty="0" err="1" smtClean="0">
                <a:latin typeface="Tahoma" pitchFamily="34" charset="0"/>
                <a:ea typeface="Tahoma" pitchFamily="34" charset="0"/>
                <a:cs typeface="Tahoma" pitchFamily="34" charset="0"/>
              </a:rPr>
              <a:t>reqmt</a:t>
            </a:r>
            <a:r>
              <a:rPr lang="en-US" dirty="0" smtClean="0">
                <a:latin typeface="Tahoma" pitchFamily="34" charset="0"/>
                <a:ea typeface="Tahoma" pitchFamily="34" charset="0"/>
                <a:cs typeface="Tahoma" pitchFamily="34" charset="0"/>
              </a:rPr>
              <a:t>)</a:t>
            </a:r>
          </a:p>
          <a:p>
            <a:r>
              <a:rPr lang="en-US" dirty="0" smtClean="0">
                <a:latin typeface="Tahoma" pitchFamily="34" charset="0"/>
                <a:ea typeface="Tahoma" pitchFamily="34" charset="0"/>
                <a:cs typeface="Tahoma" pitchFamily="34" charset="0"/>
              </a:rPr>
              <a:t>	typical 		6-8 hours</a:t>
            </a:r>
          </a:p>
          <a:p>
            <a:r>
              <a:rPr lang="en-US" dirty="0" smtClean="0">
                <a:latin typeface="Tahoma" pitchFamily="34" charset="0"/>
                <a:ea typeface="Tahoma" pitchFamily="34" charset="0"/>
                <a:cs typeface="Tahoma" pitchFamily="34" charset="0"/>
              </a:rPr>
              <a:t>	80% sky accessibility</a:t>
            </a:r>
          </a:p>
          <a:p>
            <a:r>
              <a:rPr lang="en-US" dirty="0" smtClean="0">
                <a:latin typeface="Tahoma" pitchFamily="34" charset="0"/>
                <a:ea typeface="Tahoma" pitchFamily="34" charset="0"/>
                <a:cs typeface="Tahoma" pitchFamily="34" charset="0"/>
              </a:rPr>
              <a:t>	</a:t>
            </a:r>
          </a:p>
        </p:txBody>
      </p:sp>
      <p:sp>
        <p:nvSpPr>
          <p:cNvPr id="15" name="TextBox 14"/>
          <p:cNvSpPr txBox="1"/>
          <p:nvPr/>
        </p:nvSpPr>
        <p:spPr>
          <a:xfrm>
            <a:off x="4572000" y="2613606"/>
            <a:ext cx="4293406" cy="1692771"/>
          </a:xfrm>
          <a:prstGeom prst="rect">
            <a:avLst/>
          </a:prstGeom>
          <a:noFill/>
        </p:spPr>
        <p:txBody>
          <a:bodyPr wrap="square" rtlCol="0">
            <a:spAutoFit/>
          </a:bodyPr>
          <a:lstStyle/>
          <a:p>
            <a:pPr>
              <a:buFont typeface="Arial" pitchFamily="34" charset="0"/>
              <a:buChar char="•"/>
            </a:pPr>
            <a:r>
              <a:rPr lang="en-US" sz="2400" b="1" u="sng" dirty="0" smtClean="0">
                <a:latin typeface="Tahoma" pitchFamily="34" charset="0"/>
                <a:ea typeface="Tahoma" pitchFamily="34" charset="0"/>
                <a:cs typeface="Tahoma" pitchFamily="34" charset="0"/>
              </a:rPr>
              <a:t>Spectral response</a:t>
            </a:r>
          </a:p>
          <a:p>
            <a:r>
              <a:rPr lang="en-US" dirty="0" smtClean="0">
                <a:latin typeface="Tahoma" pitchFamily="34" charset="0"/>
                <a:ea typeface="Tahoma" pitchFamily="34" charset="0"/>
                <a:cs typeface="Tahoma" pitchFamily="34" charset="0"/>
              </a:rPr>
              <a:t>    energy range         3-79 keV              </a:t>
            </a:r>
          </a:p>
          <a:p>
            <a:r>
              <a:rPr lang="en-US" dirty="0" smtClean="0">
                <a:latin typeface="Tahoma" pitchFamily="34" charset="0"/>
                <a:ea typeface="Tahoma" pitchFamily="34" charset="0"/>
                <a:cs typeface="Tahoma" pitchFamily="34" charset="0"/>
              </a:rPr>
              <a:t>    threshold                2.0 keV</a:t>
            </a:r>
          </a:p>
          <a:p>
            <a:r>
              <a:rPr lang="en-US" dirty="0" smtClean="0">
                <a:latin typeface="Tahoma" pitchFamily="34" charset="0"/>
                <a:ea typeface="Tahoma" pitchFamily="34" charset="0"/>
                <a:cs typeface="Tahoma" pitchFamily="34" charset="0"/>
              </a:rPr>
              <a:t>    </a:t>
            </a:r>
            <a:r>
              <a:rPr lang="en-US" dirty="0" smtClean="0">
                <a:latin typeface="Tahoma" pitchFamily="34" charset="0"/>
                <a:ea typeface="Tahoma" pitchFamily="34" charset="0"/>
                <a:cs typeface="Tahoma" pitchFamily="34" charset="0"/>
                <a:sym typeface="Mathematica1"/>
              </a:rPr>
              <a:t></a:t>
            </a:r>
            <a:r>
              <a:rPr lang="en-US" dirty="0" smtClean="0">
                <a:latin typeface="Tahoma" pitchFamily="34" charset="0"/>
                <a:ea typeface="Tahoma" pitchFamily="34" charset="0"/>
                <a:cs typeface="Tahoma" pitchFamily="34" charset="0"/>
              </a:rPr>
              <a:t>E @ 6 keV </a:t>
            </a:r>
            <a:r>
              <a:rPr lang="en-US" dirty="0">
                <a:latin typeface="Tahoma" pitchFamily="34" charset="0"/>
                <a:ea typeface="Tahoma" pitchFamily="34" charset="0"/>
                <a:cs typeface="Tahoma" pitchFamily="34" charset="0"/>
              </a:rPr>
              <a:t> </a:t>
            </a:r>
            <a:r>
              <a:rPr lang="en-US" dirty="0" smtClean="0">
                <a:latin typeface="Tahoma" pitchFamily="34" charset="0"/>
                <a:ea typeface="Tahoma" pitchFamily="34" charset="0"/>
                <a:cs typeface="Tahoma" pitchFamily="34" charset="0"/>
              </a:rPr>
              <a:t>	0.4 keV FWHM</a:t>
            </a:r>
          </a:p>
          <a:p>
            <a:r>
              <a:rPr lang="en-US" dirty="0" smtClean="0">
                <a:latin typeface="Tahoma" pitchFamily="34" charset="0"/>
                <a:ea typeface="Tahoma" pitchFamily="34" charset="0"/>
                <a:cs typeface="Tahoma" pitchFamily="34" charset="0"/>
              </a:rPr>
              <a:t>    </a:t>
            </a:r>
            <a:r>
              <a:rPr lang="en-US" altLang="ko-KR" dirty="0" smtClean="0">
                <a:latin typeface="Tahoma" pitchFamily="34" charset="0"/>
                <a:ea typeface="Tahoma" pitchFamily="34" charset="0"/>
                <a:cs typeface="Tahoma" pitchFamily="34" charset="0"/>
                <a:sym typeface="Mathematica1"/>
              </a:rPr>
              <a:t></a:t>
            </a:r>
            <a:r>
              <a:rPr lang="en-US" dirty="0" smtClean="0">
                <a:latin typeface="Tahoma" pitchFamily="34" charset="0"/>
                <a:ea typeface="Tahoma" pitchFamily="34" charset="0"/>
                <a:cs typeface="Tahoma" pitchFamily="34" charset="0"/>
              </a:rPr>
              <a:t>E @ 60 keV	1.0 keV FWHM</a:t>
            </a:r>
          </a:p>
        </p:txBody>
      </p:sp>
      <p:sp>
        <p:nvSpPr>
          <p:cNvPr id="16" name="TextBox 15"/>
          <p:cNvSpPr txBox="1"/>
          <p:nvPr/>
        </p:nvSpPr>
        <p:spPr>
          <a:xfrm>
            <a:off x="228600" y="1164078"/>
            <a:ext cx="4152442" cy="1015663"/>
          </a:xfrm>
          <a:prstGeom prst="rect">
            <a:avLst/>
          </a:prstGeom>
          <a:noFill/>
        </p:spPr>
        <p:txBody>
          <a:bodyPr wrap="square" rtlCol="0">
            <a:spAutoFit/>
          </a:bodyPr>
          <a:lstStyle/>
          <a:p>
            <a:pPr>
              <a:buFont typeface="Arial" pitchFamily="34" charset="0"/>
              <a:buChar char="•"/>
            </a:pPr>
            <a:r>
              <a:rPr lang="en-US" sz="2400" b="1" u="sng" dirty="0" smtClean="0">
                <a:latin typeface="Tahoma" pitchFamily="34" charset="0"/>
                <a:ea typeface="Tahoma" pitchFamily="34" charset="0"/>
                <a:cs typeface="Tahoma" pitchFamily="34" charset="0"/>
              </a:rPr>
              <a:t>1 Ms Sensitivity</a:t>
            </a:r>
          </a:p>
          <a:p>
            <a:r>
              <a:rPr lang="en-US" sz="1800" dirty="0" smtClean="0">
                <a:latin typeface="Tahoma" pitchFamily="34" charset="0"/>
                <a:ea typeface="Tahoma" pitchFamily="34" charset="0"/>
                <a:cs typeface="Tahoma" pitchFamily="34" charset="0"/>
              </a:rPr>
              <a:t>     3.2 x 10</a:t>
            </a:r>
            <a:r>
              <a:rPr lang="en-US" sz="1800" baseline="30000" dirty="0" smtClean="0">
                <a:latin typeface="Tahoma" pitchFamily="34" charset="0"/>
                <a:ea typeface="Tahoma" pitchFamily="34" charset="0"/>
                <a:cs typeface="Tahoma" pitchFamily="34" charset="0"/>
              </a:rPr>
              <a:t>-15 </a:t>
            </a:r>
            <a:r>
              <a:rPr lang="en-US" sz="1800" dirty="0" smtClean="0">
                <a:latin typeface="Tahoma" pitchFamily="34" charset="0"/>
                <a:ea typeface="Tahoma" pitchFamily="34" charset="0"/>
                <a:cs typeface="Tahoma" pitchFamily="34" charset="0"/>
              </a:rPr>
              <a:t> erg/cm</a:t>
            </a:r>
            <a:r>
              <a:rPr lang="en-US" sz="1800" baseline="30000" dirty="0" smtClean="0">
                <a:latin typeface="Tahoma" pitchFamily="34" charset="0"/>
                <a:ea typeface="Tahoma" pitchFamily="34" charset="0"/>
                <a:cs typeface="Tahoma" pitchFamily="34" charset="0"/>
              </a:rPr>
              <a:t>2</a:t>
            </a:r>
            <a:r>
              <a:rPr lang="en-US" sz="1800" dirty="0" smtClean="0">
                <a:latin typeface="Tahoma" pitchFamily="34" charset="0"/>
                <a:ea typeface="Tahoma" pitchFamily="34" charset="0"/>
                <a:cs typeface="Tahoma" pitchFamily="34" charset="0"/>
              </a:rPr>
              <a:t>/s (6 – 10 keV)</a:t>
            </a:r>
          </a:p>
          <a:p>
            <a:r>
              <a:rPr lang="en-US" sz="1800" dirty="0" smtClean="0">
                <a:latin typeface="Tahoma" pitchFamily="34" charset="0"/>
                <a:ea typeface="Tahoma" pitchFamily="34" charset="0"/>
                <a:cs typeface="Tahoma" pitchFamily="34" charset="0"/>
              </a:rPr>
              <a:t>     1.4 x 10</a:t>
            </a:r>
            <a:r>
              <a:rPr lang="en-US" sz="1800" baseline="30000" dirty="0" smtClean="0">
                <a:latin typeface="Tahoma" pitchFamily="34" charset="0"/>
                <a:ea typeface="Tahoma" pitchFamily="34" charset="0"/>
                <a:cs typeface="Tahoma" pitchFamily="34" charset="0"/>
              </a:rPr>
              <a:t>-14 	               </a:t>
            </a:r>
            <a:r>
              <a:rPr lang="en-US" sz="1800" dirty="0" smtClean="0">
                <a:latin typeface="Tahoma" pitchFamily="34" charset="0"/>
                <a:ea typeface="Tahoma" pitchFamily="34" charset="0"/>
                <a:cs typeface="Tahoma" pitchFamily="34" charset="0"/>
              </a:rPr>
              <a:t>(10 – 30 keV)</a:t>
            </a:r>
          </a:p>
        </p:txBody>
      </p:sp>
      <p:sp>
        <p:nvSpPr>
          <p:cNvPr id="17" name="TextBox 16"/>
          <p:cNvSpPr txBox="1"/>
          <p:nvPr/>
        </p:nvSpPr>
        <p:spPr>
          <a:xfrm>
            <a:off x="228600" y="4676959"/>
            <a:ext cx="3964432" cy="1384995"/>
          </a:xfrm>
          <a:prstGeom prst="rect">
            <a:avLst/>
          </a:prstGeom>
          <a:noFill/>
        </p:spPr>
        <p:txBody>
          <a:bodyPr wrap="square" rtlCol="0">
            <a:spAutoFit/>
          </a:bodyPr>
          <a:lstStyle/>
          <a:p>
            <a:pPr>
              <a:buFont typeface="Arial" pitchFamily="34" charset="0"/>
              <a:buChar char="•"/>
            </a:pPr>
            <a:r>
              <a:rPr lang="en-US" sz="2400" b="1" u="sng" dirty="0" smtClean="0">
                <a:latin typeface="Tahoma" pitchFamily="34" charset="0"/>
                <a:ea typeface="Tahoma" pitchFamily="34" charset="0"/>
                <a:cs typeface="Tahoma" pitchFamily="34" charset="0"/>
              </a:rPr>
              <a:t>Imaging</a:t>
            </a:r>
          </a:p>
          <a:p>
            <a:r>
              <a:rPr lang="en-US" dirty="0" smtClean="0">
                <a:latin typeface="Tahoma" pitchFamily="34" charset="0"/>
                <a:ea typeface="Tahoma" pitchFamily="34" charset="0"/>
                <a:cs typeface="Tahoma" pitchFamily="34" charset="0"/>
              </a:rPr>
              <a:t>        HPD       	     58”</a:t>
            </a:r>
          </a:p>
          <a:p>
            <a:r>
              <a:rPr lang="en-US" dirty="0" smtClean="0">
                <a:latin typeface="Tahoma" pitchFamily="34" charset="0"/>
                <a:ea typeface="Tahoma" pitchFamily="34" charset="0"/>
                <a:cs typeface="Tahoma" pitchFamily="34" charset="0"/>
              </a:rPr>
              <a:t>        FWHM  	     18”</a:t>
            </a:r>
          </a:p>
          <a:p>
            <a:r>
              <a:rPr lang="en-US" dirty="0" smtClean="0">
                <a:latin typeface="Tahoma" pitchFamily="34" charset="0"/>
                <a:ea typeface="Tahoma" pitchFamily="34" charset="0"/>
                <a:cs typeface="Tahoma" pitchFamily="34" charset="0"/>
              </a:rPr>
              <a:t>        Localization     2” (1-sigma)</a:t>
            </a:r>
          </a:p>
        </p:txBody>
      </p:sp>
    </p:spTree>
  </p:cSld>
  <p:clrMapOvr>
    <a:masterClrMapping/>
  </p:clrMapOvr>
  <p:transition advTm="41621"/>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4672" y="1219200"/>
            <a:ext cx="7897328" cy="4953000"/>
          </a:xfrm>
          <a:prstGeom prst="rect">
            <a:avLst/>
          </a:prstGeom>
          <a:noFill/>
          <a:ln>
            <a:noFill/>
          </a:ln>
        </p:spPr>
        <p:txBody>
          <a:bodyPr vert="horz" lIns="81639" tIns="40820" rIns="81639" bIns="4082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28600" lvl="0" indent="-228600" hangingPunct="0">
              <a:spcBef>
                <a:spcPts val="0"/>
              </a:spcBef>
              <a:spcAft>
                <a:spcPts val="0"/>
              </a:spcAft>
              <a:buNone/>
              <a:defRPr sz="1200"/>
            </a:pPr>
            <a:r>
              <a:rPr lang="en-CA" altLang="ko-KR" sz="2400" b="1" dirty="0" smtClean="0">
                <a:latin typeface="Times New Roman" pitchFamily="18" charset="0"/>
                <a:ea typeface="DejaVu Sans" pitchFamily="2"/>
                <a:cs typeface="Times New Roman" pitchFamily="18" charset="0"/>
              </a:rPr>
              <a:t>Priority A</a:t>
            </a:r>
          </a:p>
          <a:p>
            <a:pPr marL="228600" lvl="0" indent="-228600" hangingPunct="0">
              <a:spcBef>
                <a:spcPts val="0"/>
              </a:spcBef>
              <a:spcAft>
                <a:spcPts val="0"/>
              </a:spcAft>
              <a:buNone/>
              <a:defRPr sz="1200"/>
            </a:pPr>
            <a:r>
              <a:rPr lang="en-CA" altLang="ko-KR" sz="1800" b="1" dirty="0" smtClean="0">
                <a:solidFill>
                  <a:srgbClr val="0000FF"/>
                </a:solidFill>
                <a:latin typeface="Times New Roman" pitchFamily="18" charset="0"/>
                <a:ea typeface="DejaVu Sans" pitchFamily="2"/>
                <a:cs typeface="Times New Roman" pitchFamily="18" charset="0"/>
              </a:rPr>
              <a:t>Magnetar </a:t>
            </a:r>
            <a:r>
              <a:rPr lang="en-CA" altLang="ko-KR" sz="1800" b="1" dirty="0" err="1" smtClean="0">
                <a:solidFill>
                  <a:srgbClr val="0000FF"/>
                </a:solidFill>
                <a:latin typeface="Times New Roman" pitchFamily="18" charset="0"/>
                <a:ea typeface="DejaVu Sans" pitchFamily="2"/>
                <a:cs typeface="Times New Roman" pitchFamily="18" charset="0"/>
              </a:rPr>
              <a:t>ToO</a:t>
            </a:r>
            <a:r>
              <a:rPr lang="en-CA" altLang="ko-KR" sz="1800" b="1" dirty="0" smtClean="0">
                <a:solidFill>
                  <a:srgbClr val="0000FF"/>
                </a:solidFill>
                <a:latin typeface="Times New Roman" pitchFamily="18" charset="0"/>
                <a:ea typeface="DejaVu Sans" pitchFamily="2"/>
                <a:cs typeface="Times New Roman" pitchFamily="18" charset="0"/>
              </a:rPr>
              <a:t>:             150 </a:t>
            </a:r>
            <a:r>
              <a:rPr lang="en-CA" altLang="ko-KR" sz="1800" b="1" dirty="0" err="1" smtClean="0">
                <a:solidFill>
                  <a:srgbClr val="0000FF"/>
                </a:solidFill>
                <a:latin typeface="Times New Roman" pitchFamily="18" charset="0"/>
                <a:ea typeface="DejaVu Sans" pitchFamily="2"/>
                <a:cs typeface="Times New Roman" pitchFamily="18" charset="0"/>
              </a:rPr>
              <a:t>ks</a:t>
            </a:r>
            <a:r>
              <a:rPr lang="en-CA" altLang="ko-KR" sz="1800" b="1" dirty="0" smtClean="0">
                <a:solidFill>
                  <a:srgbClr val="0000FF"/>
                </a:solidFill>
                <a:latin typeface="Times New Roman" pitchFamily="18" charset="0"/>
                <a:ea typeface="DejaVu Sans" pitchFamily="2"/>
                <a:cs typeface="Times New Roman" pitchFamily="18" charset="0"/>
              </a:rPr>
              <a:t>+              Magnetar                     Observing</a:t>
            </a:r>
          </a:p>
          <a:p>
            <a:pPr marL="228600" lvl="0" indent="-228600" hangingPunct="0">
              <a:spcBef>
                <a:spcPts val="0"/>
              </a:spcBef>
              <a:spcAft>
                <a:spcPts val="0"/>
              </a:spcAft>
              <a:buNone/>
              <a:defRPr sz="1200"/>
            </a:pPr>
            <a:r>
              <a:rPr lang="en-CA" altLang="ko-KR" sz="1800" b="1" dirty="0" smtClean="0">
                <a:solidFill>
                  <a:srgbClr val="FF0000"/>
                </a:solidFill>
                <a:latin typeface="Times New Roman" pitchFamily="18" charset="0"/>
                <a:ea typeface="DejaVu Sans" pitchFamily="2"/>
                <a:cs typeface="Times New Roman" pitchFamily="18" charset="0"/>
              </a:rPr>
              <a:t>1E 2259+586:                  170 </a:t>
            </a:r>
            <a:r>
              <a:rPr lang="en-CA" altLang="ko-KR" sz="1800" b="1" dirty="0" err="1" smtClean="0">
                <a:solidFill>
                  <a:srgbClr val="FF0000"/>
                </a:solidFill>
                <a:latin typeface="Times New Roman" pitchFamily="18" charset="0"/>
                <a:ea typeface="DejaVu Sans" pitchFamily="2"/>
                <a:cs typeface="Times New Roman" pitchFamily="18" charset="0"/>
              </a:rPr>
              <a:t>ks</a:t>
            </a:r>
            <a:r>
              <a:rPr lang="en-CA" altLang="ko-KR" sz="1800" b="1" dirty="0" smtClean="0">
                <a:solidFill>
                  <a:srgbClr val="FF0000"/>
                </a:solidFill>
                <a:latin typeface="Times New Roman" pitchFamily="18" charset="0"/>
                <a:ea typeface="DejaVu Sans" pitchFamily="2"/>
                <a:cs typeface="Times New Roman" pitchFamily="18" charset="0"/>
              </a:rPr>
              <a:t>              Magnetar                     Observed</a:t>
            </a:r>
          </a:p>
          <a:p>
            <a:pPr lvl="0" hangingPunct="0">
              <a:spcBef>
                <a:spcPts val="0"/>
              </a:spcBef>
              <a:spcAft>
                <a:spcPts val="0"/>
              </a:spcAft>
              <a:buNone/>
              <a:defRPr sz="1200"/>
            </a:pPr>
            <a:r>
              <a:rPr lang="en-CA" altLang="ko-KR" sz="1800" b="1" dirty="0" smtClean="0">
                <a:latin typeface="Times New Roman" pitchFamily="18" charset="0"/>
                <a:ea typeface="DejaVu Sans" pitchFamily="2"/>
                <a:cs typeface="Times New Roman" pitchFamily="18" charset="0"/>
              </a:rPr>
              <a:t>1E 1048-5937:                 400 </a:t>
            </a:r>
            <a:r>
              <a:rPr lang="en-CA" altLang="ko-KR" sz="1800" b="1" dirty="0" err="1" smtClean="0">
                <a:latin typeface="Times New Roman" pitchFamily="18" charset="0"/>
                <a:ea typeface="DejaVu Sans" pitchFamily="2"/>
                <a:cs typeface="Times New Roman" pitchFamily="18" charset="0"/>
              </a:rPr>
              <a:t>ks</a:t>
            </a:r>
            <a:r>
              <a:rPr lang="en-CA" altLang="ko-KR" sz="1800" b="1" dirty="0" smtClean="0">
                <a:latin typeface="Times New Roman" pitchFamily="18" charset="0"/>
                <a:ea typeface="DejaVu Sans" pitchFamily="2"/>
                <a:cs typeface="Times New Roman" pitchFamily="18" charset="0"/>
              </a:rPr>
              <a:t>              Magnetar                  </a:t>
            </a:r>
          </a:p>
          <a:p>
            <a:pPr lvl="0" hangingPunct="0">
              <a:spcBef>
                <a:spcPts val="0"/>
              </a:spcBef>
              <a:spcAft>
                <a:spcPts val="0"/>
              </a:spcAft>
              <a:buNone/>
              <a:defRPr sz="1200"/>
            </a:pPr>
            <a:r>
              <a:rPr lang="en-CA" altLang="ko-KR" sz="1800" b="1" dirty="0" smtClean="0">
                <a:solidFill>
                  <a:srgbClr val="FF0000"/>
                </a:solidFill>
                <a:latin typeface="Times New Roman" pitchFamily="18" charset="0"/>
                <a:ea typeface="DejaVu Sans" pitchFamily="2"/>
                <a:cs typeface="Times New Roman" pitchFamily="18" charset="0"/>
              </a:rPr>
              <a:t>AE Aquarii :                   126 </a:t>
            </a:r>
            <a:r>
              <a:rPr lang="en-CA" altLang="ko-KR" sz="1800" b="1" dirty="0" err="1" smtClean="0">
                <a:solidFill>
                  <a:srgbClr val="FF0000"/>
                </a:solidFill>
                <a:latin typeface="Times New Roman" pitchFamily="18" charset="0"/>
                <a:ea typeface="DejaVu Sans" pitchFamily="2"/>
                <a:cs typeface="Times New Roman" pitchFamily="18" charset="0"/>
              </a:rPr>
              <a:t>ks</a:t>
            </a:r>
            <a:r>
              <a:rPr lang="en-CA" altLang="ko-KR" sz="1800" b="1" dirty="0" smtClean="0">
                <a:solidFill>
                  <a:srgbClr val="FF0000"/>
                </a:solidFill>
                <a:latin typeface="Times New Roman" pitchFamily="18" charset="0"/>
                <a:ea typeface="DejaVu Sans" pitchFamily="2"/>
                <a:cs typeface="Times New Roman" pitchFamily="18" charset="0"/>
              </a:rPr>
              <a:t>               White Dwarf               Observed</a:t>
            </a:r>
          </a:p>
          <a:p>
            <a:pPr lvl="0" hangingPunct="0">
              <a:spcBef>
                <a:spcPts val="0"/>
              </a:spcBef>
              <a:spcAft>
                <a:spcPts val="0"/>
              </a:spcAft>
              <a:buNone/>
              <a:defRPr sz="1200"/>
            </a:pPr>
            <a:r>
              <a:rPr lang="en-CA" altLang="ko-KR" sz="1800" b="1" dirty="0" smtClean="0">
                <a:solidFill>
                  <a:srgbClr val="FF0000"/>
                </a:solidFill>
                <a:latin typeface="Times New Roman" pitchFamily="18" charset="0"/>
                <a:ea typeface="DejaVu Sans" pitchFamily="2"/>
                <a:cs typeface="Times New Roman" pitchFamily="18" charset="0"/>
              </a:rPr>
              <a:t>Geminga:                          50 </a:t>
            </a:r>
            <a:r>
              <a:rPr lang="en-CA" altLang="ko-KR" sz="1800" b="1" dirty="0" err="1" smtClean="0">
                <a:solidFill>
                  <a:srgbClr val="FF0000"/>
                </a:solidFill>
                <a:latin typeface="Times New Roman" pitchFamily="18" charset="0"/>
                <a:ea typeface="DejaVu Sans" pitchFamily="2"/>
                <a:cs typeface="Times New Roman" pitchFamily="18" charset="0"/>
              </a:rPr>
              <a:t>ks</a:t>
            </a:r>
            <a:r>
              <a:rPr lang="en-CA" altLang="ko-KR" sz="1800" b="1" dirty="0" smtClean="0">
                <a:solidFill>
                  <a:srgbClr val="FF0000"/>
                </a:solidFill>
                <a:latin typeface="Times New Roman" pitchFamily="18" charset="0"/>
                <a:ea typeface="DejaVu Sans" pitchFamily="2"/>
                <a:cs typeface="Times New Roman" pitchFamily="18" charset="0"/>
              </a:rPr>
              <a:t>               RPP                              Observed</a:t>
            </a:r>
          </a:p>
          <a:p>
            <a:pPr lvl="0" hangingPunct="0">
              <a:spcBef>
                <a:spcPts val="0"/>
              </a:spcBef>
              <a:spcAft>
                <a:spcPts val="0"/>
              </a:spcAft>
              <a:buNone/>
              <a:defRPr sz="1200"/>
            </a:pPr>
            <a:r>
              <a:rPr lang="en-CA" altLang="ko-KR" sz="1800" b="1" dirty="0" smtClean="0">
                <a:latin typeface="Times New Roman" pitchFamily="18" charset="0"/>
                <a:ea typeface="DejaVu Sans" pitchFamily="2"/>
                <a:cs typeface="Times New Roman" pitchFamily="18" charset="0"/>
              </a:rPr>
              <a:t>PSR J1023+0038:           100 </a:t>
            </a:r>
            <a:r>
              <a:rPr lang="en-CA" altLang="ko-KR" sz="1800" b="1" dirty="0" err="1" smtClean="0">
                <a:latin typeface="Times New Roman" pitchFamily="18" charset="0"/>
                <a:ea typeface="DejaVu Sans" pitchFamily="2"/>
                <a:cs typeface="Times New Roman" pitchFamily="18" charset="0"/>
              </a:rPr>
              <a:t>ks</a:t>
            </a:r>
            <a:r>
              <a:rPr lang="en-CA" altLang="ko-KR" sz="1800" b="1" dirty="0" smtClean="0">
                <a:latin typeface="Times New Roman" pitchFamily="18" charset="0"/>
                <a:ea typeface="DejaVu Sans" pitchFamily="2"/>
                <a:cs typeface="Times New Roman" pitchFamily="18" charset="0"/>
              </a:rPr>
              <a:t>               RPP/LMXB                  </a:t>
            </a:r>
          </a:p>
          <a:p>
            <a:pPr lvl="0" hangingPunct="0">
              <a:spcBef>
                <a:spcPts val="0"/>
              </a:spcBef>
              <a:spcAft>
                <a:spcPts val="0"/>
              </a:spcAft>
              <a:buNone/>
              <a:defRPr sz="1200"/>
            </a:pPr>
            <a:r>
              <a:rPr lang="en-CA" altLang="ko-KR" sz="1800" b="1" dirty="0" smtClean="0">
                <a:solidFill>
                  <a:srgbClr val="FF0000"/>
                </a:solidFill>
                <a:latin typeface="Times New Roman" pitchFamily="18" charset="0"/>
                <a:ea typeface="DejaVu Sans" pitchFamily="2"/>
                <a:cs typeface="Times New Roman" pitchFamily="18" charset="0"/>
              </a:rPr>
              <a:t>1E 1841-045:                    45 </a:t>
            </a:r>
            <a:r>
              <a:rPr lang="en-CA" altLang="ko-KR" sz="1800" b="1" dirty="0" err="1" smtClean="0">
                <a:solidFill>
                  <a:srgbClr val="FF0000"/>
                </a:solidFill>
                <a:latin typeface="Times New Roman" pitchFamily="18" charset="0"/>
                <a:ea typeface="DejaVu Sans" pitchFamily="2"/>
                <a:cs typeface="Times New Roman" pitchFamily="18" charset="0"/>
              </a:rPr>
              <a:t>ks</a:t>
            </a:r>
            <a:r>
              <a:rPr lang="en-CA" altLang="ko-KR" sz="1800" b="1" dirty="0" smtClean="0">
                <a:solidFill>
                  <a:srgbClr val="FF0000"/>
                </a:solidFill>
                <a:latin typeface="Times New Roman" pitchFamily="18" charset="0"/>
                <a:ea typeface="DejaVu Sans" pitchFamily="2"/>
                <a:cs typeface="Times New Roman" pitchFamily="18" charset="0"/>
              </a:rPr>
              <a:t>+              Magnetar                    Observed</a:t>
            </a:r>
          </a:p>
          <a:p>
            <a:pPr lvl="0" hangingPunct="0">
              <a:spcBef>
                <a:spcPts val="0"/>
              </a:spcBef>
              <a:spcAft>
                <a:spcPts val="0"/>
              </a:spcAft>
              <a:buNone/>
              <a:defRPr sz="1200"/>
            </a:pPr>
            <a:r>
              <a:rPr lang="en-CA" altLang="ko-KR" sz="1800" b="1" dirty="0" smtClean="0">
                <a:latin typeface="Times New Roman" pitchFamily="18" charset="0"/>
                <a:ea typeface="DejaVu Sans" pitchFamily="2"/>
                <a:cs typeface="Times New Roman" pitchFamily="18" charset="0"/>
              </a:rPr>
              <a:t>----------------------------------------------------------------------------------------------------</a:t>
            </a:r>
          </a:p>
          <a:p>
            <a:pPr hangingPunct="0">
              <a:spcBef>
                <a:spcPts val="0"/>
              </a:spcBef>
              <a:spcAft>
                <a:spcPts val="0"/>
              </a:spcAft>
              <a:buNone/>
              <a:defRPr sz="1200"/>
            </a:pPr>
            <a:r>
              <a:rPr lang="en-CA" altLang="ko-KR" sz="2400" b="1" dirty="0" smtClean="0">
                <a:latin typeface="Times New Roman" pitchFamily="18" charset="0"/>
                <a:ea typeface="DejaVu Sans" pitchFamily="2"/>
                <a:cs typeface="Times New Roman" pitchFamily="18" charset="0"/>
              </a:rPr>
              <a:t>Priority B</a:t>
            </a:r>
          </a:p>
          <a:p>
            <a:pPr lvl="0" hangingPunct="0">
              <a:spcBef>
                <a:spcPts val="0"/>
              </a:spcBef>
              <a:spcAft>
                <a:spcPts val="0"/>
              </a:spcAft>
              <a:buNone/>
              <a:defRPr sz="1200"/>
            </a:pPr>
            <a:r>
              <a:rPr lang="en-CA" altLang="ko-KR" sz="1800" b="1" dirty="0" smtClean="0">
                <a:latin typeface="Times New Roman" pitchFamily="18" charset="0"/>
                <a:ea typeface="DejaVu Sans" pitchFamily="2"/>
                <a:cs typeface="Times New Roman" pitchFamily="18" charset="0"/>
              </a:rPr>
              <a:t>Magnetar </a:t>
            </a:r>
            <a:r>
              <a:rPr lang="en-CA" altLang="ko-KR" sz="1800" b="1" dirty="0" err="1" smtClean="0">
                <a:latin typeface="Times New Roman" pitchFamily="18" charset="0"/>
                <a:ea typeface="DejaVu Sans" pitchFamily="2"/>
                <a:cs typeface="Times New Roman" pitchFamily="18" charset="0"/>
              </a:rPr>
              <a:t>ToO</a:t>
            </a:r>
            <a:r>
              <a:rPr lang="en-CA" altLang="ko-KR" sz="1800" b="1" dirty="0" smtClean="0">
                <a:latin typeface="Times New Roman" pitchFamily="18" charset="0"/>
                <a:ea typeface="DejaVu Sans" pitchFamily="2"/>
                <a:cs typeface="Times New Roman" pitchFamily="18" charset="0"/>
              </a:rPr>
              <a:t> </a:t>
            </a:r>
            <a:r>
              <a:rPr lang="en-CA" altLang="ko-KR" sz="1800" b="1" dirty="0" err="1" smtClean="0">
                <a:latin typeface="Times New Roman" pitchFamily="18" charset="0"/>
                <a:ea typeface="DejaVu Sans" pitchFamily="2"/>
                <a:cs typeface="Times New Roman" pitchFamily="18" charset="0"/>
              </a:rPr>
              <a:t>obs</a:t>
            </a:r>
            <a:r>
              <a:rPr lang="en-CA" altLang="ko-KR" sz="1800" b="1" dirty="0" smtClean="0">
                <a:latin typeface="Times New Roman" pitchFamily="18" charset="0"/>
                <a:ea typeface="DejaVu Sans" pitchFamily="2"/>
                <a:cs typeface="Times New Roman" pitchFamily="18" charset="0"/>
              </a:rPr>
              <a:t>:        100 </a:t>
            </a:r>
            <a:r>
              <a:rPr lang="en-CA" altLang="ko-KR" sz="1800" b="1" dirty="0" err="1" smtClean="0">
                <a:latin typeface="Times New Roman" pitchFamily="18" charset="0"/>
                <a:ea typeface="DejaVu Sans" pitchFamily="2"/>
                <a:cs typeface="Times New Roman" pitchFamily="18" charset="0"/>
              </a:rPr>
              <a:t>ks</a:t>
            </a:r>
            <a:r>
              <a:rPr lang="en-CA" altLang="ko-KR" sz="1800" b="1" dirty="0" smtClean="0">
                <a:latin typeface="Times New Roman" pitchFamily="18" charset="0"/>
                <a:ea typeface="DejaVu Sans" pitchFamily="2"/>
                <a:cs typeface="Times New Roman" pitchFamily="18" charset="0"/>
              </a:rPr>
              <a:t>                Magnetar</a:t>
            </a:r>
          </a:p>
          <a:p>
            <a:pPr lvl="0" hangingPunct="0">
              <a:spcBef>
                <a:spcPts val="0"/>
              </a:spcBef>
              <a:spcAft>
                <a:spcPts val="0"/>
              </a:spcAft>
              <a:buNone/>
              <a:defRPr sz="1200"/>
            </a:pPr>
            <a:r>
              <a:rPr lang="en-CA" altLang="ko-KR" sz="1800" b="1" dirty="0" smtClean="0">
                <a:latin typeface="Times New Roman" pitchFamily="18" charset="0"/>
                <a:ea typeface="DejaVu Sans" pitchFamily="2"/>
                <a:cs typeface="Times New Roman" pitchFamily="18" charset="0"/>
              </a:rPr>
              <a:t>PSR J0437-4715:            100 </a:t>
            </a:r>
            <a:r>
              <a:rPr lang="en-CA" altLang="ko-KR" sz="1800" b="1" dirty="0" err="1" smtClean="0">
                <a:latin typeface="Times New Roman" pitchFamily="18" charset="0"/>
                <a:ea typeface="DejaVu Sans" pitchFamily="2"/>
                <a:cs typeface="Times New Roman" pitchFamily="18" charset="0"/>
              </a:rPr>
              <a:t>ks</a:t>
            </a:r>
            <a:r>
              <a:rPr lang="en-CA" altLang="ko-KR" sz="1800" b="1" dirty="0" smtClean="0">
                <a:latin typeface="Times New Roman" pitchFamily="18" charset="0"/>
                <a:ea typeface="DejaVu Sans" pitchFamily="2"/>
                <a:cs typeface="Times New Roman" pitchFamily="18" charset="0"/>
              </a:rPr>
              <a:t>                RPP</a:t>
            </a:r>
          </a:p>
          <a:p>
            <a:pPr lvl="0" hangingPunct="0">
              <a:spcBef>
                <a:spcPts val="0"/>
              </a:spcBef>
              <a:spcAft>
                <a:spcPts val="0"/>
              </a:spcAft>
              <a:buNone/>
              <a:defRPr sz="1200"/>
            </a:pPr>
            <a:r>
              <a:rPr lang="en-CA" altLang="ko-KR" sz="1800" b="1" dirty="0" smtClean="0">
                <a:latin typeface="Times New Roman" pitchFamily="18" charset="0"/>
                <a:ea typeface="DejaVu Sans" pitchFamily="2"/>
                <a:cs typeface="Times New Roman" pitchFamily="18" charset="0"/>
              </a:rPr>
              <a:t>4U 0142+61:                    110 </a:t>
            </a:r>
            <a:r>
              <a:rPr lang="en-CA" altLang="ko-KR" sz="1800" b="1" dirty="0" err="1" smtClean="0">
                <a:latin typeface="Times New Roman" pitchFamily="18" charset="0"/>
                <a:ea typeface="DejaVu Sans" pitchFamily="2"/>
                <a:cs typeface="Times New Roman" pitchFamily="18" charset="0"/>
              </a:rPr>
              <a:t>ks</a:t>
            </a:r>
            <a:r>
              <a:rPr lang="en-CA" altLang="ko-KR" sz="1800" b="1" dirty="0" smtClean="0">
                <a:latin typeface="Times New Roman" pitchFamily="18" charset="0"/>
                <a:ea typeface="DejaVu Sans" pitchFamily="2"/>
                <a:cs typeface="Times New Roman" pitchFamily="18" charset="0"/>
              </a:rPr>
              <a:t>                Magnetar</a:t>
            </a:r>
          </a:p>
          <a:p>
            <a:pPr lvl="0" hangingPunct="0">
              <a:spcBef>
                <a:spcPts val="0"/>
              </a:spcBef>
              <a:spcAft>
                <a:spcPts val="0"/>
              </a:spcAft>
              <a:buNone/>
              <a:defRPr sz="1200"/>
            </a:pPr>
            <a:r>
              <a:rPr lang="en-CA" altLang="ko-KR" sz="1800" b="1" dirty="0" smtClean="0">
                <a:latin typeface="Times New Roman" pitchFamily="18" charset="0"/>
                <a:ea typeface="DejaVu Sans" pitchFamily="2"/>
                <a:cs typeface="Times New Roman" pitchFamily="18" charset="0"/>
              </a:rPr>
              <a:t>SGR 1806-20:                  110 </a:t>
            </a:r>
            <a:r>
              <a:rPr lang="en-CA" altLang="ko-KR" sz="1800" b="1" dirty="0" err="1" smtClean="0">
                <a:latin typeface="Times New Roman" pitchFamily="18" charset="0"/>
                <a:ea typeface="DejaVu Sans" pitchFamily="2"/>
                <a:cs typeface="Times New Roman" pitchFamily="18" charset="0"/>
              </a:rPr>
              <a:t>ks</a:t>
            </a:r>
            <a:r>
              <a:rPr lang="en-CA" altLang="ko-KR" sz="1800" b="1" dirty="0" smtClean="0">
                <a:latin typeface="Times New Roman" pitchFamily="18" charset="0"/>
                <a:ea typeface="DejaVu Sans" pitchFamily="2"/>
                <a:cs typeface="Times New Roman" pitchFamily="18" charset="0"/>
              </a:rPr>
              <a:t>                Magnetar</a:t>
            </a:r>
          </a:p>
          <a:p>
            <a:pPr lvl="0" hangingPunct="0">
              <a:spcBef>
                <a:spcPts val="0"/>
              </a:spcBef>
              <a:spcAft>
                <a:spcPts val="0"/>
              </a:spcAft>
              <a:buNone/>
              <a:defRPr sz="1200"/>
            </a:pPr>
            <a:r>
              <a:rPr lang="en-CA" altLang="ko-KR" sz="1800" b="1" dirty="0" smtClean="0">
                <a:latin typeface="Times New Roman" pitchFamily="18" charset="0"/>
                <a:ea typeface="DejaVu Sans" pitchFamily="2"/>
                <a:cs typeface="Times New Roman" pitchFamily="18" charset="0"/>
              </a:rPr>
              <a:t>RXS 1708-4009:              155 </a:t>
            </a:r>
            <a:r>
              <a:rPr lang="en-CA" altLang="ko-KR" sz="1800" b="1" dirty="0" err="1" smtClean="0">
                <a:latin typeface="Times New Roman" pitchFamily="18" charset="0"/>
                <a:ea typeface="DejaVu Sans" pitchFamily="2"/>
                <a:cs typeface="Times New Roman" pitchFamily="18" charset="0"/>
              </a:rPr>
              <a:t>ks</a:t>
            </a:r>
            <a:r>
              <a:rPr lang="en-CA" altLang="ko-KR" sz="1800" b="1" dirty="0" smtClean="0">
                <a:latin typeface="Times New Roman" pitchFamily="18" charset="0"/>
                <a:ea typeface="DejaVu Sans" pitchFamily="2"/>
                <a:cs typeface="Times New Roman" pitchFamily="18" charset="0"/>
              </a:rPr>
              <a:t>                Magnetar</a:t>
            </a:r>
          </a:p>
          <a:p>
            <a:pPr lvl="0" hangingPunct="0">
              <a:spcBef>
                <a:spcPts val="0"/>
              </a:spcBef>
              <a:spcAft>
                <a:spcPts val="0"/>
              </a:spcAft>
              <a:buNone/>
              <a:defRPr sz="1200"/>
            </a:pPr>
            <a:r>
              <a:rPr lang="en-CA" altLang="ko-KR" sz="1800" b="1" dirty="0" smtClean="0">
                <a:latin typeface="Times New Roman" pitchFamily="18" charset="0"/>
                <a:ea typeface="DejaVu Sans" pitchFamily="2"/>
                <a:cs typeface="Times New Roman" pitchFamily="18" charset="0"/>
              </a:rPr>
              <a:t>SGR 1900+14:                   80 </a:t>
            </a:r>
            <a:r>
              <a:rPr lang="en-CA" altLang="ko-KR" sz="1800" b="1" dirty="0" err="1" smtClean="0">
                <a:latin typeface="Times New Roman" pitchFamily="18" charset="0"/>
                <a:ea typeface="DejaVu Sans" pitchFamily="2"/>
                <a:cs typeface="Times New Roman" pitchFamily="18" charset="0"/>
              </a:rPr>
              <a:t>ks</a:t>
            </a:r>
            <a:r>
              <a:rPr lang="en-CA" altLang="ko-KR" sz="1800" b="1" dirty="0" smtClean="0">
                <a:latin typeface="Times New Roman" pitchFamily="18" charset="0"/>
                <a:ea typeface="DejaVu Sans" pitchFamily="2"/>
                <a:cs typeface="Times New Roman" pitchFamily="18" charset="0"/>
              </a:rPr>
              <a:t>                Magnetar</a:t>
            </a:r>
          </a:p>
          <a:p>
            <a:pPr lvl="0" hangingPunct="0">
              <a:spcBef>
                <a:spcPts val="0"/>
              </a:spcBef>
              <a:spcAft>
                <a:spcPts val="0"/>
              </a:spcAft>
              <a:buNone/>
              <a:defRPr sz="1200"/>
            </a:pPr>
            <a:r>
              <a:rPr lang="en-CA" altLang="ko-KR" sz="1800" b="1" dirty="0" smtClean="0">
                <a:latin typeface="Times New Roman" pitchFamily="18" charset="0"/>
                <a:ea typeface="DejaVu Sans" pitchFamily="2"/>
                <a:cs typeface="Times New Roman" pitchFamily="18" charset="0"/>
              </a:rPr>
              <a:t>Vela:                                                            RPP</a:t>
            </a:r>
            <a:endParaRPr lang="en-CA" altLang="ko-KR" sz="1800" b="1" dirty="0">
              <a:latin typeface="Times New Roman" pitchFamily="18" charset="0"/>
              <a:ea typeface="DejaVu Sans" pitchFamily="2"/>
              <a:cs typeface="Times New Roman" pitchFamily="18" charset="0"/>
            </a:endParaRPr>
          </a:p>
        </p:txBody>
      </p:sp>
      <p:sp>
        <p:nvSpPr>
          <p:cNvPr id="5" name="Slide Number Placeholder 4"/>
          <p:cNvSpPr>
            <a:spLocks noGrp="1"/>
          </p:cNvSpPr>
          <p:nvPr>
            <p:ph type="sldNum" sz="quarter" idx="10"/>
          </p:nvPr>
        </p:nvSpPr>
        <p:spPr/>
        <p:txBody>
          <a:bodyPr/>
          <a:lstStyle/>
          <a:p>
            <a:fld id="{22575046-885E-D343-8C0C-9E0A85AC4186}" type="slidenum">
              <a:rPr lang="en-US" smtClean="0"/>
              <a:pPr/>
              <a:t>30</a:t>
            </a:fld>
            <a:endParaRPr lang="en-US"/>
          </a:p>
        </p:txBody>
      </p:sp>
      <p:sp>
        <p:nvSpPr>
          <p:cNvPr id="6" name="Title 1"/>
          <p:cNvSpPr txBox="1">
            <a:spLocks/>
          </p:cNvSpPr>
          <p:nvPr/>
        </p:nvSpPr>
        <p:spPr>
          <a:xfrm>
            <a:off x="1447800" y="0"/>
            <a:ext cx="5181600" cy="887104"/>
          </a:xfrm>
          <a:prstGeom prst="rect">
            <a:avLst/>
          </a:prstGeom>
        </p:spPr>
        <p:txBody>
          <a:bodyPr/>
          <a:lstStyle/>
          <a:p>
            <a:pPr hangingPunct="0">
              <a:spcBef>
                <a:spcPts val="0"/>
              </a:spcBef>
              <a:spcAft>
                <a:spcPts val="0"/>
              </a:spcAft>
              <a:buNone/>
              <a:defRPr sz="2200"/>
            </a:pPr>
            <a:r>
              <a:rPr lang="en-CA" altLang="ko-KR" sz="4400" b="1" i="1" dirty="0" smtClean="0">
                <a:solidFill>
                  <a:srgbClr val="003399"/>
                </a:solidFill>
                <a:latin typeface="Times New Roman" pitchFamily="18" charset="0"/>
                <a:ea typeface="연세소제목체" pitchFamily="18" charset="-127"/>
                <a:cs typeface="Times New Roman" pitchFamily="18" charset="0"/>
              </a:rPr>
              <a:t>Backup</a:t>
            </a:r>
            <a:endParaRPr lang="en-CA" altLang="ko-KR" sz="4400" b="1" i="1" dirty="0">
              <a:solidFill>
                <a:srgbClr val="003399"/>
              </a:solidFill>
              <a:latin typeface="Times New Roman" pitchFamily="18" charset="0"/>
              <a:ea typeface="연세소제목체" pitchFamily="18" charset="-127"/>
              <a:cs typeface="Times New Roman" pitchFamily="18" charset="0"/>
            </a:endParaRPr>
          </a:p>
        </p:txBody>
      </p:sp>
    </p:spTree>
  </p:cSld>
  <p:clrMapOvr>
    <a:masterClrMapping/>
  </p:clrMapOvr>
  <p:transition advTm="967"/>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4294967295"/>
          </p:nvPr>
        </p:nvSpPr>
        <p:spPr>
          <a:xfrm>
            <a:off x="8788320" y="6527345"/>
            <a:ext cx="276480" cy="207382"/>
          </a:xfrm>
          <a:prstGeom prst="rect">
            <a:avLst/>
          </a:prstGeom>
        </p:spPr>
        <p:txBody>
          <a:bodyPr lIns="82945" tIns="41473" rIns="82945" bIns="41473"/>
          <a:lstStyle/>
          <a:p>
            <a:pPr lvl="0"/>
            <a:fld id="{51E866B4-6645-4A8F-8A55-53ABD56DE723}" type="slidenum">
              <a:rPr lang="en-CA" smtClean="0"/>
              <a:pPr lvl="0"/>
              <a:t>4</a:t>
            </a:fld>
            <a:endParaRPr lang="en-CA"/>
          </a:p>
        </p:txBody>
      </p:sp>
      <p:sp>
        <p:nvSpPr>
          <p:cNvPr id="9" name="Title 1"/>
          <p:cNvSpPr txBox="1">
            <a:spLocks/>
          </p:cNvSpPr>
          <p:nvPr/>
        </p:nvSpPr>
        <p:spPr>
          <a:xfrm>
            <a:off x="1360796" y="166048"/>
            <a:ext cx="5372100" cy="658504"/>
          </a:xfrm>
          <a:prstGeom prst="rect">
            <a:avLst/>
          </a:prstGeom>
        </p:spPr>
        <p:txBody>
          <a:bodyPr/>
          <a:lstStyle/>
          <a:p>
            <a:pPr hangingPunct="0">
              <a:spcBef>
                <a:spcPts val="0"/>
              </a:spcBef>
              <a:spcAft>
                <a:spcPts val="0"/>
              </a:spcAft>
              <a:buNone/>
              <a:defRPr sz="2200"/>
            </a:pPr>
            <a:r>
              <a:rPr lang="en-CA" altLang="ko-KR" sz="3800" b="1" i="1" dirty="0" smtClean="0">
                <a:solidFill>
                  <a:srgbClr val="003399"/>
                </a:solidFill>
                <a:latin typeface="Times New Roman" pitchFamily="18" charset="0"/>
                <a:ea typeface="연세소제목체" pitchFamily="18" charset="-127"/>
                <a:cs typeface="Times New Roman" pitchFamily="18" charset="0"/>
              </a:rPr>
              <a:t>Baseline mission science</a:t>
            </a:r>
            <a:endParaRPr lang="en-CA" altLang="ko-KR" sz="3800" b="1" i="1" dirty="0">
              <a:solidFill>
                <a:srgbClr val="003399"/>
              </a:solidFill>
              <a:latin typeface="Times New Roman" pitchFamily="18" charset="0"/>
              <a:ea typeface="연세소제목체" pitchFamily="18" charset="-127"/>
              <a:cs typeface="Times New Roman" pitchFamily="18" charset="0"/>
            </a:endParaRPr>
          </a:p>
        </p:txBody>
      </p:sp>
      <p:graphicFrame>
        <p:nvGraphicFramePr>
          <p:cNvPr id="5" name="Table 4"/>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 val="3614592700"/>
              </p:ext>
            </p:extLst>
          </p:nvPr>
        </p:nvGraphicFramePr>
        <p:xfrm>
          <a:off x="937736" y="990600"/>
          <a:ext cx="7279164" cy="5223136"/>
        </p:xfrm>
        <a:graphic>
          <a:graphicData uri="http://schemas.openxmlformats.org/drawingml/2006/table">
            <a:tbl>
              <a:tblPr firstRow="1" bandRow="1">
                <a:tableStyleId>{5C22544A-7EE6-4342-B048-85BDC9FD1C3A}</a:tableStyleId>
              </a:tblPr>
              <a:tblGrid>
                <a:gridCol w="4344018"/>
                <a:gridCol w="2935146"/>
              </a:tblGrid>
              <a:tr h="300021">
                <a:tc>
                  <a:txBody>
                    <a:bodyPr/>
                    <a:lstStyle/>
                    <a:p>
                      <a:r>
                        <a:rPr lang="en-US" sz="1800" b="1" dirty="0" smtClean="0">
                          <a:solidFill>
                            <a:srgbClr val="003399"/>
                          </a:solidFill>
                          <a:latin typeface="Tahoma" pitchFamily="34" charset="0"/>
                          <a:ea typeface="Tahoma" pitchFamily="34" charset="0"/>
                          <a:cs typeface="Tahoma" pitchFamily="34" charset="0"/>
                        </a:rPr>
                        <a:t>Science</a:t>
                      </a:r>
                      <a:r>
                        <a:rPr lang="en-US" sz="1800" b="1" baseline="0" dirty="0" smtClean="0">
                          <a:solidFill>
                            <a:srgbClr val="003399"/>
                          </a:solidFill>
                          <a:latin typeface="Tahoma" pitchFamily="34" charset="0"/>
                          <a:ea typeface="Tahoma" pitchFamily="34" charset="0"/>
                          <a:cs typeface="Tahoma" pitchFamily="34" charset="0"/>
                        </a:rPr>
                        <a:t> Group</a:t>
                      </a:r>
                      <a:endParaRPr lang="en-US" sz="1800" b="1" dirty="0">
                        <a:solidFill>
                          <a:srgbClr val="003399"/>
                        </a:solidFill>
                        <a:latin typeface="Tahoma" pitchFamily="34" charset="0"/>
                        <a:ea typeface="Tahoma" pitchFamily="34" charset="0"/>
                        <a:cs typeface="Tahoma" pitchFamily="34" charset="0"/>
                      </a:endParaRPr>
                    </a:p>
                  </a:txBody>
                  <a:tcPr marL="73724" marR="73724" marT="36862" marB="36862"/>
                </a:tc>
                <a:tc>
                  <a:txBody>
                    <a:bodyPr/>
                    <a:lstStyle/>
                    <a:p>
                      <a:r>
                        <a:rPr lang="en-US" sz="1800" b="1" dirty="0" smtClean="0">
                          <a:solidFill>
                            <a:srgbClr val="003399"/>
                          </a:solidFill>
                          <a:latin typeface="Tahoma" pitchFamily="34" charset="0"/>
                          <a:ea typeface="Tahoma" pitchFamily="34" charset="0"/>
                          <a:cs typeface="Tahoma" pitchFamily="34" charset="0"/>
                        </a:rPr>
                        <a:t>Working</a:t>
                      </a:r>
                      <a:r>
                        <a:rPr lang="en-US" sz="1800" b="1" baseline="0" dirty="0" smtClean="0">
                          <a:solidFill>
                            <a:srgbClr val="003399"/>
                          </a:solidFill>
                          <a:latin typeface="Tahoma" pitchFamily="34" charset="0"/>
                          <a:ea typeface="Tahoma" pitchFamily="34" charset="0"/>
                          <a:cs typeface="Tahoma" pitchFamily="34" charset="0"/>
                        </a:rPr>
                        <a:t> Group </a:t>
                      </a:r>
                      <a:r>
                        <a:rPr lang="en-US" sz="1800" b="1" dirty="0" smtClean="0">
                          <a:solidFill>
                            <a:srgbClr val="003399"/>
                          </a:solidFill>
                          <a:latin typeface="Tahoma" pitchFamily="34" charset="0"/>
                          <a:ea typeface="Tahoma" pitchFamily="34" charset="0"/>
                          <a:cs typeface="Tahoma" pitchFamily="34" charset="0"/>
                        </a:rPr>
                        <a:t>Chair</a:t>
                      </a:r>
                      <a:endParaRPr lang="en-US" sz="1800" b="1" dirty="0">
                        <a:solidFill>
                          <a:srgbClr val="003399"/>
                        </a:solidFill>
                        <a:latin typeface="Tahoma" pitchFamily="34" charset="0"/>
                        <a:ea typeface="Tahoma" pitchFamily="34" charset="0"/>
                        <a:cs typeface="Tahoma" pitchFamily="34" charset="0"/>
                      </a:endParaRPr>
                    </a:p>
                  </a:txBody>
                  <a:tcPr marL="73724" marR="73724" marT="36862" marB="36862"/>
                </a:tc>
              </a:tr>
              <a:tr h="300021">
                <a:tc>
                  <a:txBody>
                    <a:bodyPr/>
                    <a:lstStyle/>
                    <a:p>
                      <a:r>
                        <a:rPr lang="en-US" sz="1500" b="1" dirty="0" smtClean="0">
                          <a:solidFill>
                            <a:schemeClr val="tx1"/>
                          </a:solidFill>
                          <a:latin typeface="Tahoma" pitchFamily="34" charset="0"/>
                          <a:ea typeface="Tahoma" pitchFamily="34" charset="0"/>
                          <a:cs typeface="Tahoma" pitchFamily="34" charset="0"/>
                        </a:rPr>
                        <a:t>Galactic</a:t>
                      </a:r>
                      <a:r>
                        <a:rPr lang="en-US" sz="1500" b="1" baseline="0" dirty="0" smtClean="0">
                          <a:solidFill>
                            <a:schemeClr val="tx1"/>
                          </a:solidFill>
                          <a:latin typeface="Tahoma" pitchFamily="34" charset="0"/>
                          <a:ea typeface="Tahoma" pitchFamily="34" charset="0"/>
                          <a:cs typeface="Tahoma" pitchFamily="34" charset="0"/>
                        </a:rPr>
                        <a:t> Surveys, Galactic Center</a:t>
                      </a:r>
                      <a:endParaRPr lang="en-US" sz="1500" b="1" dirty="0">
                        <a:solidFill>
                          <a:schemeClr val="tx1"/>
                        </a:solidFill>
                        <a:latin typeface="Tahoma" pitchFamily="34" charset="0"/>
                        <a:ea typeface="Tahoma" pitchFamily="34" charset="0"/>
                        <a:cs typeface="Tahoma" pitchFamily="34" charset="0"/>
                      </a:endParaRPr>
                    </a:p>
                  </a:txBody>
                  <a:tcPr marL="73724" marR="73724" marT="36862" marB="36862"/>
                </a:tc>
                <a:tc>
                  <a:txBody>
                    <a:bodyPr/>
                    <a:lstStyle/>
                    <a:p>
                      <a:r>
                        <a:rPr lang="en-US" sz="1500" b="1" dirty="0" smtClean="0">
                          <a:solidFill>
                            <a:schemeClr val="tx1"/>
                          </a:solidFill>
                          <a:latin typeface="Tahoma" pitchFamily="34" charset="0"/>
                          <a:ea typeface="Tahoma" pitchFamily="34" charset="0"/>
                          <a:cs typeface="Tahoma" pitchFamily="34" charset="0"/>
                        </a:rPr>
                        <a:t>Chuck Hailey</a:t>
                      </a:r>
                      <a:endParaRPr lang="en-US" sz="1500" b="1" dirty="0">
                        <a:solidFill>
                          <a:schemeClr val="tx1"/>
                        </a:solidFill>
                        <a:latin typeface="Tahoma" pitchFamily="34" charset="0"/>
                        <a:ea typeface="Tahoma" pitchFamily="34" charset="0"/>
                        <a:cs typeface="Tahoma" pitchFamily="34" charset="0"/>
                      </a:endParaRPr>
                    </a:p>
                  </a:txBody>
                  <a:tcPr marL="73724" marR="73724" marT="36862" marB="36862"/>
                </a:tc>
              </a:tr>
              <a:tr h="300021">
                <a:tc>
                  <a:txBody>
                    <a:bodyPr/>
                    <a:lstStyle/>
                    <a:p>
                      <a:r>
                        <a:rPr lang="en-US" sz="1500" b="1" dirty="0" smtClean="0">
                          <a:solidFill>
                            <a:schemeClr val="tx1"/>
                          </a:solidFill>
                          <a:latin typeface="Tahoma" pitchFamily="34" charset="0"/>
                          <a:ea typeface="Tahoma" pitchFamily="34" charset="0"/>
                          <a:cs typeface="Tahoma" pitchFamily="34" charset="0"/>
                        </a:rPr>
                        <a:t>Supernovae and  </a:t>
                      </a:r>
                      <a:r>
                        <a:rPr lang="en-US" sz="1500" b="1" dirty="0" err="1" smtClean="0">
                          <a:solidFill>
                            <a:schemeClr val="tx1"/>
                          </a:solidFill>
                          <a:latin typeface="Tahoma" pitchFamily="34" charset="0"/>
                          <a:ea typeface="Tahoma" pitchFamily="34" charset="0"/>
                          <a:cs typeface="Tahoma" pitchFamily="34" charset="0"/>
                        </a:rPr>
                        <a:t>ToOs</a:t>
                      </a:r>
                      <a:endParaRPr lang="en-US" sz="1500" b="1" dirty="0">
                        <a:solidFill>
                          <a:schemeClr val="tx1"/>
                        </a:solidFill>
                        <a:latin typeface="Tahoma" pitchFamily="34" charset="0"/>
                        <a:ea typeface="Tahoma" pitchFamily="34" charset="0"/>
                        <a:cs typeface="Tahoma" pitchFamily="34" charset="0"/>
                      </a:endParaRPr>
                    </a:p>
                  </a:txBody>
                  <a:tcPr marL="73724" marR="73724" marT="36862" marB="36862"/>
                </a:tc>
                <a:tc>
                  <a:txBody>
                    <a:bodyPr/>
                    <a:lstStyle/>
                    <a:p>
                      <a:r>
                        <a:rPr lang="en-US" sz="1500" b="1" dirty="0" smtClean="0">
                          <a:solidFill>
                            <a:schemeClr val="tx1"/>
                          </a:solidFill>
                          <a:latin typeface="Tahoma" pitchFamily="34" charset="0"/>
                          <a:ea typeface="Tahoma" pitchFamily="34" charset="0"/>
                          <a:cs typeface="Tahoma" pitchFamily="34" charset="0"/>
                        </a:rPr>
                        <a:t>Steve Boggs</a:t>
                      </a:r>
                      <a:endParaRPr lang="en-US" sz="1500" b="1" dirty="0">
                        <a:solidFill>
                          <a:schemeClr val="tx1"/>
                        </a:solidFill>
                        <a:latin typeface="Tahoma" pitchFamily="34" charset="0"/>
                        <a:ea typeface="Tahoma" pitchFamily="34" charset="0"/>
                        <a:cs typeface="Tahoma" pitchFamily="34" charset="0"/>
                      </a:endParaRPr>
                    </a:p>
                  </a:txBody>
                  <a:tcPr marL="73724" marR="73724" marT="36862" marB="36862"/>
                </a:tc>
              </a:tr>
              <a:tr h="300021">
                <a:tc>
                  <a:txBody>
                    <a:bodyPr/>
                    <a:lstStyle/>
                    <a:p>
                      <a:r>
                        <a:rPr lang="en-US" sz="1500" b="1" dirty="0" smtClean="0">
                          <a:solidFill>
                            <a:schemeClr val="tx1"/>
                          </a:solidFill>
                          <a:latin typeface="Tahoma" pitchFamily="34" charset="0"/>
                          <a:ea typeface="Tahoma" pitchFamily="34" charset="0"/>
                          <a:cs typeface="Tahoma" pitchFamily="34" charset="0"/>
                        </a:rPr>
                        <a:t>Supernova remnants</a:t>
                      </a:r>
                      <a:r>
                        <a:rPr lang="en-US" sz="1500" b="1" baseline="0" dirty="0" smtClean="0">
                          <a:solidFill>
                            <a:schemeClr val="tx1"/>
                          </a:solidFill>
                          <a:latin typeface="Tahoma" pitchFamily="34" charset="0"/>
                          <a:ea typeface="Tahoma" pitchFamily="34" charset="0"/>
                          <a:cs typeface="Tahoma" pitchFamily="34" charset="0"/>
                        </a:rPr>
                        <a:t> and Pulsar Wind Nebulae</a:t>
                      </a:r>
                      <a:endParaRPr lang="en-US" sz="1500" b="1" dirty="0">
                        <a:solidFill>
                          <a:schemeClr val="tx1"/>
                        </a:solidFill>
                        <a:latin typeface="Tahoma" pitchFamily="34" charset="0"/>
                        <a:ea typeface="Tahoma" pitchFamily="34" charset="0"/>
                        <a:cs typeface="Tahoma" pitchFamily="34" charset="0"/>
                      </a:endParaRPr>
                    </a:p>
                  </a:txBody>
                  <a:tcPr marL="73724" marR="73724" marT="36862" marB="36862"/>
                </a:tc>
                <a:tc>
                  <a:txBody>
                    <a:bodyPr/>
                    <a:lstStyle/>
                    <a:p>
                      <a:r>
                        <a:rPr lang="en-US" sz="1500" b="1" dirty="0" smtClean="0">
                          <a:solidFill>
                            <a:schemeClr val="tx1"/>
                          </a:solidFill>
                          <a:latin typeface="Tahoma" pitchFamily="34" charset="0"/>
                          <a:ea typeface="Tahoma" pitchFamily="34" charset="0"/>
                          <a:cs typeface="Tahoma" pitchFamily="34" charset="0"/>
                        </a:rPr>
                        <a:t>Fiona Harrison</a:t>
                      </a:r>
                      <a:endParaRPr lang="en-US" sz="1500" b="1" dirty="0">
                        <a:solidFill>
                          <a:schemeClr val="tx1"/>
                        </a:solidFill>
                        <a:latin typeface="Tahoma" pitchFamily="34" charset="0"/>
                        <a:ea typeface="Tahoma" pitchFamily="34" charset="0"/>
                        <a:cs typeface="Tahoma" pitchFamily="34" charset="0"/>
                      </a:endParaRPr>
                    </a:p>
                  </a:txBody>
                  <a:tcPr marL="73724" marR="73724" marT="36862" marB="36862"/>
                </a:tc>
              </a:tr>
              <a:tr h="300021">
                <a:tc>
                  <a:txBody>
                    <a:bodyPr/>
                    <a:lstStyle/>
                    <a:p>
                      <a:r>
                        <a:rPr lang="en-US" sz="1600" b="1" dirty="0" smtClean="0">
                          <a:solidFill>
                            <a:schemeClr val="tx1"/>
                          </a:solidFill>
                          <a:latin typeface="Tahoma" pitchFamily="34" charset="0"/>
                          <a:ea typeface="Tahoma" pitchFamily="34" charset="0"/>
                          <a:cs typeface="Tahoma" pitchFamily="34" charset="0"/>
                        </a:rPr>
                        <a:t>Magnetars</a:t>
                      </a:r>
                      <a:r>
                        <a:rPr lang="en-US" sz="1600" b="1" baseline="0" dirty="0" smtClean="0">
                          <a:solidFill>
                            <a:schemeClr val="tx1"/>
                          </a:solidFill>
                          <a:latin typeface="Tahoma" pitchFamily="34" charset="0"/>
                          <a:ea typeface="Tahoma" pitchFamily="34" charset="0"/>
                          <a:cs typeface="Tahoma" pitchFamily="34" charset="0"/>
                        </a:rPr>
                        <a:t> and Rotation-Powered Pulsars</a:t>
                      </a:r>
                      <a:endParaRPr lang="en-US" sz="1600" b="1" dirty="0">
                        <a:solidFill>
                          <a:schemeClr val="tx1"/>
                        </a:solidFill>
                        <a:latin typeface="Tahoma" pitchFamily="34" charset="0"/>
                        <a:ea typeface="Tahoma" pitchFamily="34" charset="0"/>
                        <a:cs typeface="Tahoma" pitchFamily="34" charset="0"/>
                      </a:endParaRPr>
                    </a:p>
                  </a:txBody>
                  <a:tcPr marL="73724" marR="73724" marT="36862" marB="36862"/>
                </a:tc>
                <a:tc>
                  <a:txBody>
                    <a:bodyPr/>
                    <a:lstStyle/>
                    <a:p>
                      <a:r>
                        <a:rPr lang="en-US" sz="1600" b="1" dirty="0" smtClean="0">
                          <a:solidFill>
                            <a:schemeClr val="tx1"/>
                          </a:solidFill>
                          <a:latin typeface="Tahoma" pitchFamily="34" charset="0"/>
                          <a:ea typeface="Tahoma" pitchFamily="34" charset="0"/>
                          <a:cs typeface="Tahoma" pitchFamily="34" charset="0"/>
                        </a:rPr>
                        <a:t>Vicky </a:t>
                      </a:r>
                      <a:r>
                        <a:rPr lang="en-US" sz="1600" b="1" dirty="0" err="1" smtClean="0">
                          <a:solidFill>
                            <a:schemeClr val="tx1"/>
                          </a:solidFill>
                          <a:latin typeface="Tahoma" pitchFamily="34" charset="0"/>
                          <a:ea typeface="Tahoma" pitchFamily="34" charset="0"/>
                          <a:cs typeface="Tahoma" pitchFamily="34" charset="0"/>
                        </a:rPr>
                        <a:t>Kaspi</a:t>
                      </a:r>
                      <a:endParaRPr lang="en-US" sz="1600" b="1" dirty="0">
                        <a:solidFill>
                          <a:schemeClr val="tx1"/>
                        </a:solidFill>
                        <a:latin typeface="Tahoma" pitchFamily="34" charset="0"/>
                        <a:ea typeface="Tahoma" pitchFamily="34" charset="0"/>
                        <a:cs typeface="Tahoma" pitchFamily="34" charset="0"/>
                      </a:endParaRPr>
                    </a:p>
                  </a:txBody>
                  <a:tcPr marL="73724" marR="73724" marT="36862" marB="36862"/>
                </a:tc>
              </a:tr>
              <a:tr h="300021">
                <a:tc>
                  <a:txBody>
                    <a:bodyPr/>
                    <a:lstStyle/>
                    <a:p>
                      <a:r>
                        <a:rPr lang="en-US" sz="1500" b="1" dirty="0" smtClean="0">
                          <a:solidFill>
                            <a:schemeClr val="tx1"/>
                          </a:solidFill>
                          <a:latin typeface="Tahoma" pitchFamily="34" charset="0"/>
                          <a:ea typeface="Tahoma" pitchFamily="34" charset="0"/>
                          <a:cs typeface="Tahoma" pitchFamily="34" charset="0"/>
                        </a:rPr>
                        <a:t>Galactic Binaries</a:t>
                      </a:r>
                      <a:endParaRPr lang="en-US" sz="1500" b="1" dirty="0">
                        <a:solidFill>
                          <a:schemeClr val="tx1"/>
                        </a:solidFill>
                        <a:latin typeface="Tahoma" pitchFamily="34" charset="0"/>
                        <a:ea typeface="Tahoma" pitchFamily="34" charset="0"/>
                        <a:cs typeface="Tahoma" pitchFamily="34" charset="0"/>
                      </a:endParaRPr>
                    </a:p>
                  </a:txBody>
                  <a:tcPr marL="73724" marR="73724" marT="36862" marB="36862"/>
                </a:tc>
                <a:tc>
                  <a:txBody>
                    <a:bodyPr/>
                    <a:lstStyle/>
                    <a:p>
                      <a:r>
                        <a:rPr lang="en-US" sz="1500" b="1" dirty="0" smtClean="0">
                          <a:solidFill>
                            <a:schemeClr val="tx1"/>
                          </a:solidFill>
                          <a:latin typeface="Tahoma" pitchFamily="34" charset="0"/>
                          <a:ea typeface="Tahoma" pitchFamily="34" charset="0"/>
                          <a:cs typeface="Tahoma" pitchFamily="34" charset="0"/>
                        </a:rPr>
                        <a:t>John </a:t>
                      </a:r>
                      <a:r>
                        <a:rPr lang="en-US" sz="1500" b="1" dirty="0" err="1" smtClean="0">
                          <a:solidFill>
                            <a:schemeClr val="tx1"/>
                          </a:solidFill>
                          <a:latin typeface="Tahoma" pitchFamily="34" charset="0"/>
                          <a:ea typeface="Tahoma" pitchFamily="34" charset="0"/>
                          <a:cs typeface="Tahoma" pitchFamily="34" charset="0"/>
                        </a:rPr>
                        <a:t>Tomsick</a:t>
                      </a:r>
                      <a:endParaRPr lang="en-US" sz="1500" b="1" dirty="0">
                        <a:solidFill>
                          <a:schemeClr val="tx1"/>
                        </a:solidFill>
                        <a:latin typeface="Tahoma" pitchFamily="34" charset="0"/>
                        <a:ea typeface="Tahoma" pitchFamily="34" charset="0"/>
                        <a:cs typeface="Tahoma" pitchFamily="34" charset="0"/>
                      </a:endParaRPr>
                    </a:p>
                  </a:txBody>
                  <a:tcPr marL="73724" marR="73724" marT="36862" marB="36862"/>
                </a:tc>
              </a:tr>
              <a:tr h="300021">
                <a:tc>
                  <a:txBody>
                    <a:bodyPr/>
                    <a:lstStyle/>
                    <a:p>
                      <a:r>
                        <a:rPr lang="en-US" sz="1500" b="1" dirty="0" err="1" smtClean="0">
                          <a:solidFill>
                            <a:schemeClr val="tx1"/>
                          </a:solidFill>
                          <a:latin typeface="Tahoma" pitchFamily="34" charset="0"/>
                          <a:ea typeface="Tahoma" pitchFamily="34" charset="0"/>
                          <a:cs typeface="Tahoma" pitchFamily="34" charset="0"/>
                        </a:rPr>
                        <a:t>Ultraluminous</a:t>
                      </a:r>
                      <a:r>
                        <a:rPr lang="en-US" sz="1500" b="1" dirty="0" smtClean="0">
                          <a:solidFill>
                            <a:schemeClr val="tx1"/>
                          </a:solidFill>
                          <a:latin typeface="Tahoma" pitchFamily="34" charset="0"/>
                          <a:ea typeface="Tahoma" pitchFamily="34" charset="0"/>
                          <a:cs typeface="Tahoma" pitchFamily="34" charset="0"/>
                        </a:rPr>
                        <a:t> X-ray Sources</a:t>
                      </a:r>
                      <a:endParaRPr lang="en-US" sz="1500" b="1" dirty="0">
                        <a:solidFill>
                          <a:schemeClr val="tx1"/>
                        </a:solidFill>
                        <a:latin typeface="Tahoma" pitchFamily="34" charset="0"/>
                        <a:ea typeface="Tahoma" pitchFamily="34" charset="0"/>
                        <a:cs typeface="Tahoma" pitchFamily="34" charset="0"/>
                      </a:endParaRPr>
                    </a:p>
                  </a:txBody>
                  <a:tcPr marL="73724" marR="73724" marT="36862" marB="36862"/>
                </a:tc>
                <a:tc>
                  <a:txBody>
                    <a:bodyPr/>
                    <a:lstStyle/>
                    <a:p>
                      <a:r>
                        <a:rPr lang="en-US" sz="1500" b="1" dirty="0" smtClean="0">
                          <a:solidFill>
                            <a:schemeClr val="tx1"/>
                          </a:solidFill>
                          <a:latin typeface="Tahoma" pitchFamily="34" charset="0"/>
                          <a:ea typeface="Tahoma" pitchFamily="34" charset="0"/>
                          <a:cs typeface="Tahoma" pitchFamily="34" charset="0"/>
                        </a:rPr>
                        <a:t>Fiona Harrison</a:t>
                      </a:r>
                      <a:endParaRPr lang="en-US" sz="1500" b="1" dirty="0">
                        <a:solidFill>
                          <a:schemeClr val="tx1"/>
                        </a:solidFill>
                        <a:latin typeface="Tahoma" pitchFamily="34" charset="0"/>
                        <a:ea typeface="Tahoma" pitchFamily="34" charset="0"/>
                        <a:cs typeface="Tahoma" pitchFamily="34" charset="0"/>
                      </a:endParaRPr>
                    </a:p>
                  </a:txBody>
                  <a:tcPr marL="73724" marR="73724" marT="36862" marB="36862"/>
                </a:tc>
              </a:tr>
              <a:tr h="300021">
                <a:tc>
                  <a:txBody>
                    <a:bodyPr/>
                    <a:lstStyle/>
                    <a:p>
                      <a:r>
                        <a:rPr lang="en-US" sz="1500" b="1" dirty="0" smtClean="0">
                          <a:solidFill>
                            <a:schemeClr val="tx1"/>
                          </a:solidFill>
                          <a:latin typeface="Tahoma" pitchFamily="34" charset="0"/>
                          <a:ea typeface="Tahoma" pitchFamily="34" charset="0"/>
                          <a:cs typeface="Tahoma" pitchFamily="34" charset="0"/>
                        </a:rPr>
                        <a:t>Extragalactic</a:t>
                      </a:r>
                      <a:r>
                        <a:rPr lang="en-US" sz="1500" b="1" baseline="0" dirty="0" smtClean="0">
                          <a:solidFill>
                            <a:schemeClr val="tx1"/>
                          </a:solidFill>
                          <a:latin typeface="Tahoma" pitchFamily="34" charset="0"/>
                          <a:ea typeface="Tahoma" pitchFamily="34" charset="0"/>
                          <a:cs typeface="Tahoma" pitchFamily="34" charset="0"/>
                        </a:rPr>
                        <a:t> Surveys</a:t>
                      </a:r>
                      <a:endParaRPr lang="en-US" sz="1500" b="1" dirty="0">
                        <a:solidFill>
                          <a:schemeClr val="tx1"/>
                        </a:solidFill>
                        <a:latin typeface="Tahoma" pitchFamily="34" charset="0"/>
                        <a:ea typeface="Tahoma" pitchFamily="34" charset="0"/>
                        <a:cs typeface="Tahoma" pitchFamily="34" charset="0"/>
                      </a:endParaRPr>
                    </a:p>
                  </a:txBody>
                  <a:tcPr marL="73724" marR="73724" marT="36862" marB="36862"/>
                </a:tc>
                <a:tc>
                  <a:txBody>
                    <a:bodyPr/>
                    <a:lstStyle/>
                    <a:p>
                      <a:r>
                        <a:rPr lang="en-US" sz="1500" b="1" dirty="0" smtClean="0">
                          <a:solidFill>
                            <a:schemeClr val="tx1"/>
                          </a:solidFill>
                          <a:latin typeface="Tahoma" pitchFamily="34" charset="0"/>
                          <a:ea typeface="Tahoma" pitchFamily="34" charset="0"/>
                          <a:cs typeface="Tahoma" pitchFamily="34" charset="0"/>
                        </a:rPr>
                        <a:t>Daniel Stern</a:t>
                      </a:r>
                      <a:endParaRPr lang="en-US" sz="1500" b="1" dirty="0">
                        <a:solidFill>
                          <a:schemeClr val="tx1"/>
                        </a:solidFill>
                        <a:latin typeface="Tahoma" pitchFamily="34" charset="0"/>
                        <a:ea typeface="Tahoma" pitchFamily="34" charset="0"/>
                        <a:cs typeface="Tahoma" pitchFamily="34" charset="0"/>
                      </a:endParaRPr>
                    </a:p>
                  </a:txBody>
                  <a:tcPr marL="73724" marR="73724" marT="36862" marB="36862"/>
                </a:tc>
              </a:tr>
              <a:tr h="300021">
                <a:tc>
                  <a:txBody>
                    <a:bodyPr/>
                    <a:lstStyle/>
                    <a:p>
                      <a:r>
                        <a:rPr lang="en-US" sz="1500" b="1" dirty="0" err="1" smtClean="0">
                          <a:solidFill>
                            <a:schemeClr val="tx1"/>
                          </a:solidFill>
                          <a:latin typeface="Tahoma" pitchFamily="34" charset="0"/>
                          <a:ea typeface="Tahoma" pitchFamily="34" charset="0"/>
                          <a:cs typeface="Tahoma" pitchFamily="34" charset="0"/>
                        </a:rPr>
                        <a:t>Blazars</a:t>
                      </a:r>
                      <a:r>
                        <a:rPr lang="en-US" sz="1500" b="1" dirty="0" smtClean="0">
                          <a:solidFill>
                            <a:schemeClr val="tx1"/>
                          </a:solidFill>
                          <a:latin typeface="Tahoma" pitchFamily="34" charset="0"/>
                          <a:ea typeface="Tahoma" pitchFamily="34" charset="0"/>
                          <a:cs typeface="Tahoma" pitchFamily="34" charset="0"/>
                        </a:rPr>
                        <a:t> and Radio Galaxies</a:t>
                      </a:r>
                      <a:endParaRPr lang="en-US" sz="1500" b="1" dirty="0">
                        <a:solidFill>
                          <a:schemeClr val="tx1"/>
                        </a:solidFill>
                        <a:latin typeface="Tahoma" pitchFamily="34" charset="0"/>
                        <a:ea typeface="Tahoma" pitchFamily="34" charset="0"/>
                        <a:cs typeface="Tahoma" pitchFamily="34" charset="0"/>
                      </a:endParaRPr>
                    </a:p>
                  </a:txBody>
                  <a:tcPr marL="73724" marR="73724" marT="36862" marB="36862"/>
                </a:tc>
                <a:tc>
                  <a:txBody>
                    <a:bodyPr/>
                    <a:lstStyle/>
                    <a:p>
                      <a:r>
                        <a:rPr lang="en-US" sz="1500" b="1" dirty="0" smtClean="0">
                          <a:solidFill>
                            <a:schemeClr val="tx1"/>
                          </a:solidFill>
                          <a:latin typeface="Tahoma" pitchFamily="34" charset="0"/>
                          <a:ea typeface="Tahoma" pitchFamily="34" charset="0"/>
                          <a:cs typeface="Tahoma" pitchFamily="34" charset="0"/>
                        </a:rPr>
                        <a:t>Greg </a:t>
                      </a:r>
                      <a:r>
                        <a:rPr lang="en-US" sz="1500" b="1" dirty="0" err="1" smtClean="0">
                          <a:solidFill>
                            <a:schemeClr val="tx1"/>
                          </a:solidFill>
                          <a:latin typeface="Tahoma" pitchFamily="34" charset="0"/>
                          <a:ea typeface="Tahoma" pitchFamily="34" charset="0"/>
                          <a:cs typeface="Tahoma" pitchFamily="34" charset="0"/>
                        </a:rPr>
                        <a:t>Madejski</a:t>
                      </a:r>
                      <a:r>
                        <a:rPr lang="en-US" sz="1500" b="1" dirty="0" smtClean="0">
                          <a:solidFill>
                            <a:schemeClr val="tx1"/>
                          </a:solidFill>
                          <a:latin typeface="Tahoma" pitchFamily="34" charset="0"/>
                          <a:ea typeface="Tahoma" pitchFamily="34" charset="0"/>
                          <a:cs typeface="Tahoma" pitchFamily="34" charset="0"/>
                        </a:rPr>
                        <a:t>, Paolo</a:t>
                      </a:r>
                      <a:r>
                        <a:rPr lang="en-US" sz="1500" b="1" baseline="0" dirty="0" smtClean="0">
                          <a:solidFill>
                            <a:schemeClr val="tx1"/>
                          </a:solidFill>
                          <a:latin typeface="Tahoma" pitchFamily="34" charset="0"/>
                          <a:ea typeface="Tahoma" pitchFamily="34" charset="0"/>
                          <a:cs typeface="Tahoma" pitchFamily="34" charset="0"/>
                        </a:rPr>
                        <a:t> </a:t>
                      </a:r>
                      <a:r>
                        <a:rPr lang="en-US" sz="1500" b="1" baseline="0" dirty="0" err="1" smtClean="0">
                          <a:solidFill>
                            <a:schemeClr val="tx1"/>
                          </a:solidFill>
                          <a:latin typeface="Tahoma" pitchFamily="34" charset="0"/>
                          <a:ea typeface="Tahoma" pitchFamily="34" charset="0"/>
                          <a:cs typeface="Tahoma" pitchFamily="34" charset="0"/>
                        </a:rPr>
                        <a:t>Giommi</a:t>
                      </a:r>
                      <a:endParaRPr lang="en-US" sz="1500" b="1" dirty="0">
                        <a:solidFill>
                          <a:schemeClr val="tx1"/>
                        </a:solidFill>
                        <a:latin typeface="Tahoma" pitchFamily="34" charset="0"/>
                        <a:ea typeface="Tahoma" pitchFamily="34" charset="0"/>
                        <a:cs typeface="Tahoma" pitchFamily="34" charset="0"/>
                      </a:endParaRPr>
                    </a:p>
                  </a:txBody>
                  <a:tcPr marL="73724" marR="73724" marT="36862" marB="36862"/>
                </a:tc>
              </a:tr>
              <a:tr h="300021">
                <a:tc>
                  <a:txBody>
                    <a:bodyPr/>
                    <a:lstStyle/>
                    <a:p>
                      <a:r>
                        <a:rPr lang="en-US" sz="1500" b="1" dirty="0" smtClean="0">
                          <a:solidFill>
                            <a:schemeClr val="tx1"/>
                          </a:solidFill>
                          <a:latin typeface="Tahoma" pitchFamily="34" charset="0"/>
                          <a:ea typeface="Tahoma" pitchFamily="34" charset="0"/>
                          <a:cs typeface="Tahoma" pitchFamily="34" charset="0"/>
                        </a:rPr>
                        <a:t>Obscured AGN</a:t>
                      </a:r>
                      <a:endParaRPr lang="en-US" sz="1500" b="1" dirty="0">
                        <a:solidFill>
                          <a:schemeClr val="tx1"/>
                        </a:solidFill>
                        <a:latin typeface="Tahoma" pitchFamily="34" charset="0"/>
                        <a:ea typeface="Tahoma" pitchFamily="34" charset="0"/>
                        <a:cs typeface="Tahoma" pitchFamily="34" charset="0"/>
                      </a:endParaRPr>
                    </a:p>
                  </a:txBody>
                  <a:tcPr marL="73724" marR="73724" marT="36862" marB="36862"/>
                </a:tc>
                <a:tc>
                  <a:txBody>
                    <a:bodyPr/>
                    <a:lstStyle/>
                    <a:p>
                      <a:r>
                        <a:rPr lang="en-US" sz="1500" b="1" dirty="0" smtClean="0">
                          <a:solidFill>
                            <a:schemeClr val="tx1"/>
                          </a:solidFill>
                          <a:latin typeface="Tahoma" pitchFamily="34" charset="0"/>
                          <a:ea typeface="Tahoma" pitchFamily="34" charset="0"/>
                          <a:cs typeface="Tahoma" pitchFamily="34" charset="0"/>
                        </a:rPr>
                        <a:t>Daniel Stern</a:t>
                      </a:r>
                      <a:endParaRPr lang="en-US" sz="1500" b="1" dirty="0">
                        <a:solidFill>
                          <a:schemeClr val="tx1"/>
                        </a:solidFill>
                        <a:latin typeface="Tahoma" pitchFamily="34" charset="0"/>
                        <a:ea typeface="Tahoma" pitchFamily="34" charset="0"/>
                        <a:cs typeface="Tahoma" pitchFamily="34" charset="0"/>
                      </a:endParaRPr>
                    </a:p>
                  </a:txBody>
                  <a:tcPr marL="73724" marR="73724" marT="36862" marB="36862"/>
                </a:tc>
              </a:tr>
              <a:tr h="300021">
                <a:tc>
                  <a:txBody>
                    <a:bodyPr/>
                    <a:lstStyle/>
                    <a:p>
                      <a:r>
                        <a:rPr lang="en-US" sz="1500" b="1" dirty="0" smtClean="0">
                          <a:solidFill>
                            <a:schemeClr val="tx1"/>
                          </a:solidFill>
                          <a:latin typeface="Tahoma" pitchFamily="34" charset="0"/>
                          <a:ea typeface="Tahoma" pitchFamily="34" charset="0"/>
                          <a:cs typeface="Tahoma" pitchFamily="34" charset="0"/>
                        </a:rPr>
                        <a:t>AGN Physics</a:t>
                      </a:r>
                      <a:endParaRPr lang="en-US" sz="1500" b="1" dirty="0">
                        <a:solidFill>
                          <a:schemeClr val="tx1"/>
                        </a:solidFill>
                        <a:latin typeface="Tahoma" pitchFamily="34" charset="0"/>
                        <a:ea typeface="Tahoma" pitchFamily="34" charset="0"/>
                        <a:cs typeface="Tahoma" pitchFamily="34" charset="0"/>
                      </a:endParaRPr>
                    </a:p>
                  </a:txBody>
                  <a:tcPr marL="73724" marR="73724" marT="36862" marB="36862"/>
                </a:tc>
                <a:tc>
                  <a:txBody>
                    <a:bodyPr/>
                    <a:lstStyle/>
                    <a:p>
                      <a:r>
                        <a:rPr lang="en-US" sz="1500" b="1" dirty="0" smtClean="0">
                          <a:solidFill>
                            <a:schemeClr val="tx1"/>
                          </a:solidFill>
                          <a:latin typeface="Tahoma" pitchFamily="34" charset="0"/>
                          <a:ea typeface="Tahoma" pitchFamily="34" charset="0"/>
                          <a:cs typeface="Tahoma" pitchFamily="34" charset="0"/>
                        </a:rPr>
                        <a:t>Giorgio</a:t>
                      </a:r>
                      <a:r>
                        <a:rPr lang="en-US" sz="1500" b="1" baseline="0" dirty="0" smtClean="0">
                          <a:solidFill>
                            <a:schemeClr val="tx1"/>
                          </a:solidFill>
                          <a:latin typeface="Tahoma" pitchFamily="34" charset="0"/>
                          <a:ea typeface="Tahoma" pitchFamily="34" charset="0"/>
                          <a:cs typeface="Tahoma" pitchFamily="34" charset="0"/>
                        </a:rPr>
                        <a:t> Matt</a:t>
                      </a:r>
                      <a:endParaRPr lang="en-US" sz="1500" b="1" dirty="0">
                        <a:solidFill>
                          <a:schemeClr val="tx1"/>
                        </a:solidFill>
                        <a:latin typeface="Tahoma" pitchFamily="34" charset="0"/>
                        <a:ea typeface="Tahoma" pitchFamily="34" charset="0"/>
                        <a:cs typeface="Tahoma" pitchFamily="34" charset="0"/>
                      </a:endParaRPr>
                    </a:p>
                  </a:txBody>
                  <a:tcPr marL="73724" marR="73724" marT="36862" marB="36862"/>
                </a:tc>
              </a:tr>
              <a:tr h="357380">
                <a:tc>
                  <a:txBody>
                    <a:bodyPr/>
                    <a:lstStyle/>
                    <a:p>
                      <a:r>
                        <a:rPr lang="en-US" sz="1500" b="1" dirty="0" smtClean="0">
                          <a:solidFill>
                            <a:schemeClr val="tx1"/>
                          </a:solidFill>
                          <a:latin typeface="Tahoma" pitchFamily="34" charset="0"/>
                          <a:ea typeface="Tahoma" pitchFamily="34" charset="0"/>
                          <a:cs typeface="Tahoma" pitchFamily="34" charset="0"/>
                        </a:rPr>
                        <a:t>Galaxy</a:t>
                      </a:r>
                      <a:r>
                        <a:rPr lang="en-US" sz="1500" b="1" baseline="0" dirty="0" smtClean="0">
                          <a:solidFill>
                            <a:schemeClr val="tx1"/>
                          </a:solidFill>
                          <a:latin typeface="Tahoma" pitchFamily="34" charset="0"/>
                          <a:ea typeface="Tahoma" pitchFamily="34" charset="0"/>
                          <a:cs typeface="Tahoma" pitchFamily="34" charset="0"/>
                        </a:rPr>
                        <a:t> Clusters</a:t>
                      </a:r>
                      <a:endParaRPr lang="en-US" sz="1500" b="1" dirty="0">
                        <a:solidFill>
                          <a:schemeClr val="tx1"/>
                        </a:solidFill>
                        <a:latin typeface="Tahoma" pitchFamily="34" charset="0"/>
                        <a:ea typeface="Tahoma" pitchFamily="34" charset="0"/>
                        <a:cs typeface="Tahoma" pitchFamily="34" charset="0"/>
                      </a:endParaRPr>
                    </a:p>
                  </a:txBody>
                  <a:tcPr marL="73724" marR="73724" marT="36862" marB="36862"/>
                </a:tc>
                <a:tc>
                  <a:txBody>
                    <a:bodyPr/>
                    <a:lstStyle/>
                    <a:p>
                      <a:r>
                        <a:rPr lang="en-US" sz="1500" b="1" dirty="0" smtClean="0">
                          <a:solidFill>
                            <a:schemeClr val="tx1"/>
                          </a:solidFill>
                          <a:latin typeface="Tahoma" pitchFamily="34" charset="0"/>
                          <a:ea typeface="Tahoma" pitchFamily="34" charset="0"/>
                          <a:cs typeface="Tahoma" pitchFamily="34" charset="0"/>
                        </a:rPr>
                        <a:t>Allan </a:t>
                      </a:r>
                      <a:r>
                        <a:rPr lang="en-US" sz="1500" b="1" dirty="0" err="1" smtClean="0">
                          <a:solidFill>
                            <a:schemeClr val="tx1"/>
                          </a:solidFill>
                          <a:latin typeface="Tahoma" pitchFamily="34" charset="0"/>
                          <a:ea typeface="Tahoma" pitchFamily="34" charset="0"/>
                          <a:cs typeface="Tahoma" pitchFamily="34" charset="0"/>
                        </a:rPr>
                        <a:t>Hornstrup</a:t>
                      </a:r>
                      <a:r>
                        <a:rPr lang="en-US" sz="1500" b="1" dirty="0" smtClean="0">
                          <a:solidFill>
                            <a:schemeClr val="tx1"/>
                          </a:solidFill>
                          <a:latin typeface="Tahoma" pitchFamily="34" charset="0"/>
                          <a:ea typeface="Tahoma" pitchFamily="34" charset="0"/>
                          <a:cs typeface="Tahoma" pitchFamily="34" charset="0"/>
                        </a:rPr>
                        <a:t>,</a:t>
                      </a:r>
                      <a:r>
                        <a:rPr lang="en-US" sz="1500" b="1" baseline="0" dirty="0" smtClean="0">
                          <a:solidFill>
                            <a:schemeClr val="tx1"/>
                          </a:solidFill>
                          <a:latin typeface="Tahoma" pitchFamily="34" charset="0"/>
                          <a:ea typeface="Tahoma" pitchFamily="34" charset="0"/>
                          <a:cs typeface="Tahoma" pitchFamily="34" charset="0"/>
                        </a:rPr>
                        <a:t> </a:t>
                      </a:r>
                      <a:r>
                        <a:rPr lang="en-US" sz="1500" b="1" baseline="0" dirty="0" err="1" smtClean="0">
                          <a:solidFill>
                            <a:schemeClr val="tx1"/>
                          </a:solidFill>
                          <a:latin typeface="Tahoma" pitchFamily="34" charset="0"/>
                          <a:ea typeface="Tahoma" pitchFamily="34" charset="0"/>
                          <a:cs typeface="Tahoma" pitchFamily="34" charset="0"/>
                        </a:rPr>
                        <a:t>Silvano</a:t>
                      </a:r>
                      <a:r>
                        <a:rPr lang="en-US" sz="1500" b="1" baseline="0" dirty="0" smtClean="0">
                          <a:solidFill>
                            <a:schemeClr val="tx1"/>
                          </a:solidFill>
                          <a:latin typeface="Tahoma" pitchFamily="34" charset="0"/>
                          <a:ea typeface="Tahoma" pitchFamily="34" charset="0"/>
                          <a:cs typeface="Tahoma" pitchFamily="34" charset="0"/>
                        </a:rPr>
                        <a:t> </a:t>
                      </a:r>
                      <a:r>
                        <a:rPr lang="en-US" sz="1500" b="1" baseline="0" dirty="0" err="1" smtClean="0">
                          <a:solidFill>
                            <a:schemeClr val="tx1"/>
                          </a:solidFill>
                          <a:latin typeface="Tahoma" pitchFamily="34" charset="0"/>
                          <a:ea typeface="Tahoma" pitchFamily="34" charset="0"/>
                          <a:cs typeface="Tahoma" pitchFamily="34" charset="0"/>
                        </a:rPr>
                        <a:t>Molendi</a:t>
                      </a:r>
                      <a:endParaRPr lang="en-US" sz="1500" b="1" dirty="0">
                        <a:solidFill>
                          <a:schemeClr val="tx1"/>
                        </a:solidFill>
                        <a:latin typeface="Tahoma" pitchFamily="34" charset="0"/>
                        <a:ea typeface="Tahoma" pitchFamily="34" charset="0"/>
                        <a:cs typeface="Tahoma" pitchFamily="34" charset="0"/>
                      </a:endParaRPr>
                    </a:p>
                  </a:txBody>
                  <a:tcPr marL="73724" marR="73724" marT="36862" marB="36862"/>
                </a:tc>
              </a:tr>
              <a:tr h="300021">
                <a:tc>
                  <a:txBody>
                    <a:bodyPr/>
                    <a:lstStyle/>
                    <a:p>
                      <a:r>
                        <a:rPr lang="en-US" sz="1500" b="1" dirty="0" smtClean="0">
                          <a:solidFill>
                            <a:schemeClr val="tx1"/>
                          </a:solidFill>
                          <a:latin typeface="Tahoma" pitchFamily="34" charset="0"/>
                          <a:ea typeface="Tahoma" pitchFamily="34" charset="0"/>
                          <a:cs typeface="Tahoma" pitchFamily="34" charset="0"/>
                        </a:rPr>
                        <a:t>Starburst Galaxies</a:t>
                      </a:r>
                      <a:endParaRPr lang="en-US" sz="1500" b="1" dirty="0">
                        <a:solidFill>
                          <a:schemeClr val="tx1"/>
                        </a:solidFill>
                        <a:latin typeface="Tahoma" pitchFamily="34" charset="0"/>
                        <a:ea typeface="Tahoma" pitchFamily="34" charset="0"/>
                        <a:cs typeface="Tahoma" pitchFamily="34" charset="0"/>
                      </a:endParaRPr>
                    </a:p>
                  </a:txBody>
                  <a:tcPr marL="73724" marR="73724" marT="36862" marB="36862"/>
                </a:tc>
                <a:tc>
                  <a:txBody>
                    <a:bodyPr/>
                    <a:lstStyle/>
                    <a:p>
                      <a:r>
                        <a:rPr lang="en-US" sz="1500" b="1" dirty="0" smtClean="0">
                          <a:solidFill>
                            <a:schemeClr val="tx1"/>
                          </a:solidFill>
                          <a:latin typeface="Tahoma" pitchFamily="34" charset="0"/>
                          <a:ea typeface="Tahoma" pitchFamily="34" charset="0"/>
                          <a:cs typeface="Tahoma" pitchFamily="34" charset="0"/>
                        </a:rPr>
                        <a:t>Ann </a:t>
                      </a:r>
                      <a:r>
                        <a:rPr lang="en-US" sz="1500" b="1" dirty="0" err="1" smtClean="0">
                          <a:solidFill>
                            <a:schemeClr val="tx1"/>
                          </a:solidFill>
                          <a:latin typeface="Tahoma" pitchFamily="34" charset="0"/>
                          <a:ea typeface="Tahoma" pitchFamily="34" charset="0"/>
                          <a:cs typeface="Tahoma" pitchFamily="34" charset="0"/>
                        </a:rPr>
                        <a:t>Hornschemeier</a:t>
                      </a:r>
                      <a:endParaRPr lang="en-US" sz="1500" b="1" dirty="0">
                        <a:solidFill>
                          <a:schemeClr val="tx1"/>
                        </a:solidFill>
                        <a:latin typeface="Tahoma" pitchFamily="34" charset="0"/>
                        <a:ea typeface="Tahoma" pitchFamily="34" charset="0"/>
                        <a:cs typeface="Tahoma" pitchFamily="34" charset="0"/>
                      </a:endParaRPr>
                    </a:p>
                  </a:txBody>
                  <a:tcPr marL="73724" marR="73724" marT="36862" marB="36862"/>
                </a:tc>
              </a:tr>
              <a:tr h="300021">
                <a:tc>
                  <a:txBody>
                    <a:bodyPr/>
                    <a:lstStyle/>
                    <a:p>
                      <a:r>
                        <a:rPr lang="en-US" sz="1500" b="1" dirty="0" smtClean="0">
                          <a:solidFill>
                            <a:schemeClr val="tx1"/>
                          </a:solidFill>
                          <a:latin typeface="Tahoma" pitchFamily="34" charset="0"/>
                          <a:ea typeface="Tahoma" pitchFamily="34" charset="0"/>
                          <a:cs typeface="Tahoma" pitchFamily="34" charset="0"/>
                        </a:rPr>
                        <a:t>Solar Physics</a:t>
                      </a:r>
                      <a:endParaRPr lang="en-US" sz="1500" b="1" dirty="0">
                        <a:solidFill>
                          <a:schemeClr val="tx1"/>
                        </a:solidFill>
                        <a:latin typeface="Tahoma" pitchFamily="34" charset="0"/>
                        <a:ea typeface="Tahoma" pitchFamily="34" charset="0"/>
                        <a:cs typeface="Tahoma" pitchFamily="34" charset="0"/>
                      </a:endParaRPr>
                    </a:p>
                  </a:txBody>
                  <a:tcPr marL="73724" marR="73724" marT="36862" marB="36862"/>
                </a:tc>
                <a:tc>
                  <a:txBody>
                    <a:bodyPr/>
                    <a:lstStyle/>
                    <a:p>
                      <a:r>
                        <a:rPr lang="en-US" sz="1500" b="1" dirty="0" smtClean="0">
                          <a:solidFill>
                            <a:schemeClr val="tx1"/>
                          </a:solidFill>
                          <a:latin typeface="Tahoma" pitchFamily="34" charset="0"/>
                          <a:ea typeface="Tahoma" pitchFamily="34" charset="0"/>
                          <a:cs typeface="Tahoma" pitchFamily="34" charset="0"/>
                        </a:rPr>
                        <a:t>David Smith</a:t>
                      </a:r>
                      <a:endParaRPr lang="en-US" sz="1500" b="1" dirty="0">
                        <a:solidFill>
                          <a:schemeClr val="tx1"/>
                        </a:solidFill>
                        <a:latin typeface="Tahoma" pitchFamily="34" charset="0"/>
                        <a:ea typeface="Tahoma" pitchFamily="34" charset="0"/>
                        <a:cs typeface="Tahoma" pitchFamily="34" charset="0"/>
                      </a:endParaRPr>
                    </a:p>
                  </a:txBody>
                  <a:tcPr marL="73724" marR="73724" marT="36862" marB="36862"/>
                </a:tc>
              </a:tr>
            </a:tbl>
          </a:graphicData>
        </a:graphic>
      </p:graphicFrame>
      <p:sp>
        <p:nvSpPr>
          <p:cNvPr id="6" name="Rectangle 5"/>
          <p:cNvSpPr/>
          <p:nvPr/>
        </p:nvSpPr>
        <p:spPr bwMode="auto">
          <a:xfrm>
            <a:off x="941696" y="2443084"/>
            <a:ext cx="7135504" cy="604916"/>
          </a:xfrm>
          <a:prstGeom prst="rect">
            <a:avLst/>
          </a:prstGeom>
          <a:no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ko-KR" altLang="en-US" sz="2400" b="0" i="0" u="none" strike="noStrike" cap="none" normalizeH="0" baseline="0">
              <a:ln>
                <a:noFill/>
              </a:ln>
              <a:solidFill>
                <a:srgbClr val="000000"/>
              </a:solidFill>
              <a:effectLst/>
              <a:latin typeface="Arial" charset="0"/>
              <a:ea typeface="ＭＳ Ｐゴシック" charset="0"/>
            </a:endParaRPr>
          </a:p>
        </p:txBody>
      </p:sp>
      <p:sp>
        <p:nvSpPr>
          <p:cNvPr id="7" name="Rectangle 6"/>
          <p:cNvSpPr/>
          <p:nvPr/>
        </p:nvSpPr>
        <p:spPr>
          <a:xfrm>
            <a:off x="457200" y="6198810"/>
            <a:ext cx="8153400" cy="400110"/>
          </a:xfrm>
          <a:prstGeom prst="rect">
            <a:avLst/>
          </a:prstGeom>
        </p:spPr>
        <p:txBody>
          <a:bodyPr wrap="square">
            <a:spAutoFit/>
          </a:bodyPr>
          <a:lstStyle/>
          <a:p>
            <a:r>
              <a:rPr lang="en-US" altLang="ko-KR" b="1" u="sng" dirty="0" smtClean="0">
                <a:solidFill>
                  <a:srgbClr val="0000FF"/>
                </a:solidFill>
                <a:latin typeface="Times New Roman" pitchFamily="18" charset="0"/>
                <a:cs typeface="Times New Roman" pitchFamily="18" charset="0"/>
              </a:rPr>
              <a:t>http://www.nustar.caltech.edu/for-astronomers/science-working-groups</a:t>
            </a:r>
            <a:endParaRPr lang="ko-KR" altLang="en-US" b="1" u="sng" dirty="0">
              <a:solidFill>
                <a:srgbClr val="0000FF"/>
              </a:solidFill>
              <a:latin typeface="Times New Roman" pitchFamily="18" charset="0"/>
              <a:cs typeface="Times New Roman" pitchFamily="18" charset="0"/>
            </a:endParaRPr>
          </a:p>
        </p:txBody>
      </p:sp>
    </p:spTree>
  </p:cSld>
  <p:clrMapOvr>
    <a:masterClrMapping/>
  </p:clrMapOvr>
  <p:transition advTm="33634"/>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372" y="1600200"/>
            <a:ext cx="8717028" cy="3810000"/>
          </a:xfrm>
          <a:prstGeom prst="rect">
            <a:avLst/>
          </a:prstGeom>
          <a:noFill/>
          <a:ln>
            <a:noFill/>
          </a:ln>
        </p:spPr>
        <p:txBody>
          <a:bodyPr vert="horz" lIns="81639" tIns="40820" rIns="81639" bIns="4082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28600" lvl="0" indent="-228600" hangingPunct="0">
              <a:spcBef>
                <a:spcPts val="0"/>
              </a:spcBef>
              <a:spcAft>
                <a:spcPts val="0"/>
              </a:spcAft>
              <a:buNone/>
              <a:defRPr sz="1200"/>
            </a:pPr>
            <a:r>
              <a:rPr lang="en-CA" altLang="ko-KR" sz="3600" b="1" dirty="0" smtClean="0">
                <a:latin typeface="Times New Roman" pitchFamily="18" charset="0"/>
                <a:ea typeface="DejaVu Sans" pitchFamily="2"/>
                <a:cs typeface="Times New Roman" pitchFamily="18" charset="0"/>
              </a:rPr>
              <a:t>Target list:</a:t>
            </a:r>
            <a:r>
              <a:rPr lang="en-CA" altLang="ko-KR" sz="2200" b="1" dirty="0" smtClean="0">
                <a:latin typeface="Times New Roman" pitchFamily="18" charset="0"/>
                <a:ea typeface="DejaVu Sans" pitchFamily="2"/>
                <a:cs typeface="Times New Roman" pitchFamily="18" charset="0"/>
              </a:rPr>
              <a:t> </a:t>
            </a:r>
          </a:p>
          <a:p>
            <a:pPr marL="228600" lvl="0" indent="-228600" hangingPunct="0">
              <a:spcBef>
                <a:spcPts val="0"/>
              </a:spcBef>
              <a:spcAft>
                <a:spcPts val="0"/>
              </a:spcAft>
              <a:buNone/>
              <a:defRPr sz="1200"/>
            </a:pPr>
            <a:r>
              <a:rPr lang="en-CA" altLang="ko-KR" sz="2200" b="1" dirty="0" smtClean="0">
                <a:latin typeface="Times New Roman" pitchFamily="18" charset="0"/>
                <a:ea typeface="DejaVu Sans" pitchFamily="2"/>
                <a:cs typeface="Times New Roman" pitchFamily="18" charset="0"/>
              </a:rPr>
              <a:t>  4 magnetars, two rotation-powered pulsars, one white dwarf</a:t>
            </a:r>
          </a:p>
          <a:p>
            <a:pPr marL="228600" lvl="0" indent="-228600" hangingPunct="0">
              <a:spcBef>
                <a:spcPts val="0"/>
              </a:spcBef>
              <a:spcAft>
                <a:spcPts val="0"/>
              </a:spcAft>
              <a:buNone/>
              <a:defRPr sz="1200"/>
            </a:pPr>
            <a:endParaRPr lang="en-CA" altLang="ko-KR" sz="2400" b="1" dirty="0" smtClean="0">
              <a:latin typeface="Times New Roman" pitchFamily="18" charset="0"/>
              <a:ea typeface="DejaVu Sans" pitchFamily="2"/>
              <a:cs typeface="Times New Roman" pitchFamily="18" charset="0"/>
            </a:endParaRPr>
          </a:p>
          <a:p>
            <a:pPr marL="228600" lvl="0" indent="-228600" hangingPunct="0">
              <a:spcBef>
                <a:spcPts val="0"/>
              </a:spcBef>
              <a:spcAft>
                <a:spcPts val="0"/>
              </a:spcAft>
              <a:buNone/>
              <a:defRPr sz="1200"/>
            </a:pPr>
            <a:r>
              <a:rPr lang="en-CA" altLang="ko-KR" sz="2400" b="1" dirty="0" smtClean="0">
                <a:solidFill>
                  <a:srgbClr val="0000FF"/>
                </a:solidFill>
                <a:latin typeface="Times New Roman" pitchFamily="18" charset="0"/>
                <a:ea typeface="DejaVu Sans" pitchFamily="2"/>
                <a:cs typeface="Times New Roman" pitchFamily="18" charset="0"/>
              </a:rPr>
              <a:t>Magnetar </a:t>
            </a:r>
            <a:r>
              <a:rPr lang="en-CA" altLang="ko-KR" sz="2400" b="1" dirty="0" err="1" smtClean="0">
                <a:solidFill>
                  <a:srgbClr val="0000FF"/>
                </a:solidFill>
                <a:latin typeface="Times New Roman" pitchFamily="18" charset="0"/>
                <a:ea typeface="DejaVu Sans" pitchFamily="2"/>
                <a:cs typeface="Times New Roman" pitchFamily="18" charset="0"/>
              </a:rPr>
              <a:t>ToO</a:t>
            </a:r>
            <a:r>
              <a:rPr lang="en-CA" altLang="ko-KR" sz="2400" b="1" dirty="0" smtClean="0">
                <a:solidFill>
                  <a:srgbClr val="0000FF"/>
                </a:solidFill>
                <a:latin typeface="Times New Roman" pitchFamily="18" charset="0"/>
                <a:ea typeface="DejaVu Sans" pitchFamily="2"/>
                <a:cs typeface="Times New Roman" pitchFamily="18" charset="0"/>
              </a:rPr>
              <a:t>:          150 </a:t>
            </a:r>
            <a:r>
              <a:rPr lang="en-CA" altLang="ko-KR" sz="2400" b="1" dirty="0" err="1" smtClean="0">
                <a:solidFill>
                  <a:srgbClr val="0000FF"/>
                </a:solidFill>
                <a:latin typeface="Times New Roman" pitchFamily="18" charset="0"/>
                <a:ea typeface="DejaVu Sans" pitchFamily="2"/>
                <a:cs typeface="Times New Roman" pitchFamily="18" charset="0"/>
              </a:rPr>
              <a:t>ks</a:t>
            </a:r>
            <a:r>
              <a:rPr lang="en-CA" altLang="ko-KR" sz="2400" b="1" dirty="0" smtClean="0">
                <a:solidFill>
                  <a:srgbClr val="0000FF"/>
                </a:solidFill>
                <a:latin typeface="Times New Roman" pitchFamily="18" charset="0"/>
                <a:ea typeface="DejaVu Sans" pitchFamily="2"/>
                <a:cs typeface="Times New Roman" pitchFamily="18" charset="0"/>
              </a:rPr>
              <a:t>+             Magnetar           Observing</a:t>
            </a:r>
          </a:p>
          <a:p>
            <a:pPr marL="228600" lvl="0" indent="-228600" hangingPunct="0">
              <a:spcBef>
                <a:spcPts val="0"/>
              </a:spcBef>
              <a:spcAft>
                <a:spcPts val="0"/>
              </a:spcAft>
              <a:buNone/>
              <a:defRPr sz="1200"/>
            </a:pPr>
            <a:r>
              <a:rPr lang="en-CA" altLang="ko-KR" sz="2400" b="1" dirty="0" smtClean="0">
                <a:solidFill>
                  <a:srgbClr val="FF0000"/>
                </a:solidFill>
                <a:latin typeface="Times New Roman" pitchFamily="18" charset="0"/>
                <a:ea typeface="DejaVu Sans" pitchFamily="2"/>
                <a:cs typeface="Times New Roman" pitchFamily="18" charset="0"/>
              </a:rPr>
              <a:t>1E 2259+586:               170 </a:t>
            </a:r>
            <a:r>
              <a:rPr lang="en-CA" altLang="ko-KR" sz="2400" b="1" dirty="0" err="1" smtClean="0">
                <a:solidFill>
                  <a:srgbClr val="FF0000"/>
                </a:solidFill>
                <a:latin typeface="Times New Roman" pitchFamily="18" charset="0"/>
                <a:ea typeface="DejaVu Sans" pitchFamily="2"/>
                <a:cs typeface="Times New Roman" pitchFamily="18" charset="0"/>
              </a:rPr>
              <a:t>ks</a:t>
            </a:r>
            <a:r>
              <a:rPr lang="en-CA" altLang="ko-KR" sz="2400" b="1" dirty="0" smtClean="0">
                <a:solidFill>
                  <a:srgbClr val="FF0000"/>
                </a:solidFill>
                <a:latin typeface="Times New Roman" pitchFamily="18" charset="0"/>
                <a:ea typeface="DejaVu Sans" pitchFamily="2"/>
                <a:cs typeface="Times New Roman" pitchFamily="18" charset="0"/>
              </a:rPr>
              <a:t>              Magnetar           </a:t>
            </a:r>
            <a:r>
              <a:rPr lang="en-US" altLang="ko-KR" sz="2400" b="1" dirty="0" smtClean="0">
                <a:solidFill>
                  <a:srgbClr val="FF0000"/>
                </a:solidFill>
                <a:latin typeface="Times New Roman" pitchFamily="18" charset="0"/>
                <a:ea typeface="DejaVu Sans" pitchFamily="2"/>
                <a:cs typeface="Times New Roman" pitchFamily="18" charset="0"/>
              </a:rPr>
              <a:t>May. 2013</a:t>
            </a:r>
            <a:endParaRPr lang="en-CA" altLang="ko-KR" sz="2400" b="1" dirty="0" smtClean="0">
              <a:solidFill>
                <a:srgbClr val="FF0000"/>
              </a:solidFill>
              <a:latin typeface="Times New Roman" pitchFamily="18" charset="0"/>
              <a:ea typeface="DejaVu Sans" pitchFamily="2"/>
              <a:cs typeface="Times New Roman" pitchFamily="18" charset="0"/>
            </a:endParaRPr>
          </a:p>
          <a:p>
            <a:pPr lvl="0" hangingPunct="0">
              <a:spcBef>
                <a:spcPts val="0"/>
              </a:spcBef>
              <a:spcAft>
                <a:spcPts val="0"/>
              </a:spcAft>
              <a:buNone/>
              <a:defRPr sz="1200"/>
            </a:pPr>
            <a:r>
              <a:rPr lang="en-CA" altLang="ko-KR" sz="2400" b="1" dirty="0" smtClean="0">
                <a:latin typeface="Times New Roman" pitchFamily="18" charset="0"/>
                <a:ea typeface="DejaVu Sans" pitchFamily="2"/>
                <a:cs typeface="Times New Roman" pitchFamily="18" charset="0"/>
              </a:rPr>
              <a:t>1E 1048-5937:              400 </a:t>
            </a:r>
            <a:r>
              <a:rPr lang="en-CA" altLang="ko-KR" sz="2400" b="1" dirty="0" err="1" smtClean="0">
                <a:latin typeface="Times New Roman" pitchFamily="18" charset="0"/>
                <a:ea typeface="DejaVu Sans" pitchFamily="2"/>
                <a:cs typeface="Times New Roman" pitchFamily="18" charset="0"/>
              </a:rPr>
              <a:t>ks</a:t>
            </a:r>
            <a:r>
              <a:rPr lang="en-CA" altLang="ko-KR" sz="2400" b="1" dirty="0" smtClean="0">
                <a:latin typeface="Times New Roman" pitchFamily="18" charset="0"/>
                <a:ea typeface="DejaVu Sans" pitchFamily="2"/>
                <a:cs typeface="Times New Roman" pitchFamily="18" charset="0"/>
              </a:rPr>
              <a:t>              Magnetar                  </a:t>
            </a:r>
          </a:p>
          <a:p>
            <a:pPr hangingPunct="0">
              <a:spcBef>
                <a:spcPts val="0"/>
              </a:spcBef>
              <a:spcAft>
                <a:spcPts val="0"/>
              </a:spcAft>
              <a:buNone/>
              <a:defRPr sz="1200"/>
            </a:pPr>
            <a:r>
              <a:rPr lang="en-CA" altLang="ko-KR" sz="2400" b="1" dirty="0" smtClean="0">
                <a:solidFill>
                  <a:srgbClr val="FF0000"/>
                </a:solidFill>
                <a:latin typeface="Times New Roman" pitchFamily="18" charset="0"/>
                <a:ea typeface="DejaVu Sans" pitchFamily="2"/>
                <a:cs typeface="Times New Roman" pitchFamily="18" charset="0"/>
              </a:rPr>
              <a:t>1E 1841-045:                45 </a:t>
            </a:r>
            <a:r>
              <a:rPr lang="en-CA" altLang="ko-KR" sz="2400" b="1" dirty="0" err="1" smtClean="0">
                <a:solidFill>
                  <a:srgbClr val="FF0000"/>
                </a:solidFill>
                <a:latin typeface="Times New Roman" pitchFamily="18" charset="0"/>
                <a:ea typeface="DejaVu Sans" pitchFamily="2"/>
                <a:cs typeface="Times New Roman" pitchFamily="18" charset="0"/>
              </a:rPr>
              <a:t>ks</a:t>
            </a:r>
            <a:r>
              <a:rPr lang="en-CA" altLang="ko-KR" sz="2400" b="1" dirty="0" smtClean="0">
                <a:solidFill>
                  <a:srgbClr val="FF0000"/>
                </a:solidFill>
                <a:latin typeface="Times New Roman" pitchFamily="18" charset="0"/>
                <a:ea typeface="DejaVu Sans" pitchFamily="2"/>
                <a:cs typeface="Times New Roman" pitchFamily="18" charset="0"/>
              </a:rPr>
              <a:t>+              Magnetar           Nov. 2012</a:t>
            </a:r>
            <a:endParaRPr lang="en-CA" altLang="ko-KR" sz="2400" b="1" dirty="0" smtClean="0">
              <a:latin typeface="Times New Roman" pitchFamily="18" charset="0"/>
              <a:ea typeface="DejaVu Sans" pitchFamily="2"/>
              <a:cs typeface="Times New Roman" pitchFamily="18" charset="0"/>
            </a:endParaRPr>
          </a:p>
          <a:p>
            <a:pPr lvl="0" hangingPunct="0">
              <a:spcBef>
                <a:spcPts val="0"/>
              </a:spcBef>
              <a:spcAft>
                <a:spcPts val="0"/>
              </a:spcAft>
              <a:buNone/>
              <a:defRPr sz="1200"/>
            </a:pPr>
            <a:r>
              <a:rPr lang="en-CA" altLang="ko-KR" sz="2400" b="1" dirty="0" smtClean="0">
                <a:solidFill>
                  <a:srgbClr val="FF0000"/>
                </a:solidFill>
                <a:latin typeface="Times New Roman" pitchFamily="18" charset="0"/>
                <a:ea typeface="DejaVu Sans" pitchFamily="2"/>
                <a:cs typeface="Times New Roman" pitchFamily="18" charset="0"/>
              </a:rPr>
              <a:t>Geminga:                       50 </a:t>
            </a:r>
            <a:r>
              <a:rPr lang="en-CA" altLang="ko-KR" sz="2400" b="1" dirty="0" err="1" smtClean="0">
                <a:solidFill>
                  <a:srgbClr val="FF0000"/>
                </a:solidFill>
                <a:latin typeface="Times New Roman" pitchFamily="18" charset="0"/>
                <a:ea typeface="DejaVu Sans" pitchFamily="2"/>
                <a:cs typeface="Times New Roman" pitchFamily="18" charset="0"/>
              </a:rPr>
              <a:t>ks</a:t>
            </a:r>
            <a:r>
              <a:rPr lang="en-CA" altLang="ko-KR" sz="2400" b="1" dirty="0" smtClean="0">
                <a:solidFill>
                  <a:srgbClr val="FF0000"/>
                </a:solidFill>
                <a:latin typeface="Times New Roman" pitchFamily="18" charset="0"/>
                <a:ea typeface="DejaVu Sans" pitchFamily="2"/>
                <a:cs typeface="Times New Roman" pitchFamily="18" charset="0"/>
              </a:rPr>
              <a:t>              RPP                     Sep. 2012</a:t>
            </a:r>
          </a:p>
          <a:p>
            <a:pPr lvl="0" hangingPunct="0">
              <a:spcBef>
                <a:spcPts val="0"/>
              </a:spcBef>
              <a:spcAft>
                <a:spcPts val="0"/>
              </a:spcAft>
              <a:buNone/>
              <a:defRPr sz="1200"/>
            </a:pPr>
            <a:r>
              <a:rPr lang="en-CA" altLang="ko-KR" sz="2400" b="1" dirty="0" smtClean="0">
                <a:latin typeface="Times New Roman" pitchFamily="18" charset="0"/>
                <a:ea typeface="DejaVu Sans" pitchFamily="2"/>
                <a:cs typeface="Times New Roman" pitchFamily="18" charset="0"/>
              </a:rPr>
              <a:t>PSR J1023+0038:        100 </a:t>
            </a:r>
            <a:r>
              <a:rPr lang="en-CA" altLang="ko-KR" sz="2400" b="1" dirty="0" err="1" smtClean="0">
                <a:latin typeface="Times New Roman" pitchFamily="18" charset="0"/>
                <a:ea typeface="DejaVu Sans" pitchFamily="2"/>
                <a:cs typeface="Times New Roman" pitchFamily="18" charset="0"/>
              </a:rPr>
              <a:t>ks</a:t>
            </a:r>
            <a:r>
              <a:rPr lang="en-CA" altLang="ko-KR" sz="2400" b="1" dirty="0" smtClean="0">
                <a:latin typeface="Times New Roman" pitchFamily="18" charset="0"/>
                <a:ea typeface="DejaVu Sans" pitchFamily="2"/>
                <a:cs typeface="Times New Roman" pitchFamily="18" charset="0"/>
              </a:rPr>
              <a:t>              RPP/LMXB                  </a:t>
            </a:r>
          </a:p>
          <a:p>
            <a:pPr lvl="0" hangingPunct="0">
              <a:spcBef>
                <a:spcPts val="0"/>
              </a:spcBef>
              <a:spcAft>
                <a:spcPts val="0"/>
              </a:spcAft>
              <a:buNone/>
              <a:defRPr sz="1200"/>
            </a:pPr>
            <a:r>
              <a:rPr lang="en-CA" altLang="ko-KR" sz="2400" b="1" dirty="0" smtClean="0">
                <a:solidFill>
                  <a:srgbClr val="FF0000"/>
                </a:solidFill>
                <a:latin typeface="Times New Roman" pitchFamily="18" charset="0"/>
                <a:ea typeface="DejaVu Sans" pitchFamily="2"/>
                <a:cs typeface="Times New Roman" pitchFamily="18" charset="0"/>
              </a:rPr>
              <a:t>AE Aquarii :                126 </a:t>
            </a:r>
            <a:r>
              <a:rPr lang="en-CA" altLang="ko-KR" sz="2400" b="1" dirty="0" err="1" smtClean="0">
                <a:solidFill>
                  <a:srgbClr val="FF0000"/>
                </a:solidFill>
                <a:latin typeface="Times New Roman" pitchFamily="18" charset="0"/>
                <a:ea typeface="DejaVu Sans" pitchFamily="2"/>
                <a:cs typeface="Times New Roman" pitchFamily="18" charset="0"/>
              </a:rPr>
              <a:t>ks</a:t>
            </a:r>
            <a:r>
              <a:rPr lang="en-CA" altLang="ko-KR" sz="2400" b="1" dirty="0" smtClean="0">
                <a:solidFill>
                  <a:srgbClr val="FF0000"/>
                </a:solidFill>
                <a:latin typeface="Times New Roman" pitchFamily="18" charset="0"/>
                <a:ea typeface="DejaVu Sans" pitchFamily="2"/>
                <a:cs typeface="Times New Roman" pitchFamily="18" charset="0"/>
              </a:rPr>
              <a:t>              White Dwarf      Sep. 2012</a:t>
            </a:r>
            <a:endParaRPr lang="en-CA" altLang="ko-KR" sz="2400" b="1" dirty="0" smtClean="0">
              <a:latin typeface="Times New Roman" pitchFamily="18" charset="0"/>
              <a:ea typeface="DejaVu Sans" pitchFamily="2"/>
              <a:cs typeface="Times New Roman" pitchFamily="18" charset="0"/>
            </a:endParaRPr>
          </a:p>
        </p:txBody>
      </p:sp>
      <p:sp>
        <p:nvSpPr>
          <p:cNvPr id="5" name="Slide Number Placeholder 4"/>
          <p:cNvSpPr>
            <a:spLocks noGrp="1"/>
          </p:cNvSpPr>
          <p:nvPr>
            <p:ph type="sldNum" sz="quarter" idx="10"/>
          </p:nvPr>
        </p:nvSpPr>
        <p:spPr/>
        <p:txBody>
          <a:bodyPr/>
          <a:lstStyle/>
          <a:p>
            <a:fld id="{22575046-885E-D343-8C0C-9E0A85AC4186}" type="slidenum">
              <a:rPr lang="en-US" smtClean="0"/>
              <a:pPr/>
              <a:t>5</a:t>
            </a:fld>
            <a:endParaRPr lang="en-US"/>
          </a:p>
        </p:txBody>
      </p:sp>
      <p:sp>
        <p:nvSpPr>
          <p:cNvPr id="6" name="Title 1"/>
          <p:cNvSpPr txBox="1">
            <a:spLocks/>
          </p:cNvSpPr>
          <p:nvPr/>
        </p:nvSpPr>
        <p:spPr>
          <a:xfrm>
            <a:off x="1371600" y="0"/>
            <a:ext cx="5257800" cy="887104"/>
          </a:xfrm>
          <a:prstGeom prst="rect">
            <a:avLst/>
          </a:prstGeom>
        </p:spPr>
        <p:txBody>
          <a:bodyPr/>
          <a:lstStyle/>
          <a:p>
            <a:pPr hangingPunct="0">
              <a:spcBef>
                <a:spcPts val="0"/>
              </a:spcBef>
              <a:spcAft>
                <a:spcPts val="0"/>
              </a:spcAft>
              <a:buNone/>
              <a:defRPr sz="2200"/>
            </a:pPr>
            <a:r>
              <a:rPr lang="en-CA" altLang="ko-KR" sz="2800" b="1" i="1" dirty="0" smtClean="0">
                <a:solidFill>
                  <a:srgbClr val="003399"/>
                </a:solidFill>
                <a:latin typeface="Times New Roman" pitchFamily="18" charset="0"/>
                <a:ea typeface="연세소제목체" pitchFamily="18" charset="-127"/>
                <a:cs typeface="Times New Roman" pitchFamily="18" charset="0"/>
              </a:rPr>
              <a:t>NuSTAR is planning on observing many magnetars and RPPs </a:t>
            </a:r>
            <a:endParaRPr lang="en-CA" altLang="ko-KR" sz="2800" b="1" i="1" dirty="0">
              <a:solidFill>
                <a:srgbClr val="003399"/>
              </a:solidFill>
              <a:latin typeface="Times New Roman" pitchFamily="18" charset="0"/>
              <a:ea typeface="연세소제목체" pitchFamily="18" charset="-127"/>
              <a:cs typeface="Times New Roman" pitchFamily="18" charset="0"/>
            </a:endParaRPr>
          </a:p>
        </p:txBody>
      </p:sp>
      <p:sp>
        <p:nvSpPr>
          <p:cNvPr id="7" name="TextBox 6"/>
          <p:cNvSpPr txBox="1"/>
          <p:nvPr/>
        </p:nvSpPr>
        <p:spPr>
          <a:xfrm>
            <a:off x="874776" y="5410200"/>
            <a:ext cx="7378943" cy="646331"/>
          </a:xfrm>
          <a:prstGeom prst="rect">
            <a:avLst/>
          </a:prstGeom>
          <a:noFill/>
        </p:spPr>
        <p:txBody>
          <a:bodyPr wrap="none" rtlCol="0">
            <a:spAutoFit/>
          </a:bodyPr>
          <a:lstStyle/>
          <a:p>
            <a:r>
              <a:rPr lang="en-US" altLang="ko-KR" sz="3600" b="1" dirty="0" smtClean="0">
                <a:latin typeface="Times New Roman" pitchFamily="18" charset="0"/>
                <a:cs typeface="Times New Roman" pitchFamily="18" charset="0"/>
              </a:rPr>
              <a:t>Heavy weighting towards magnetars</a:t>
            </a:r>
            <a:endParaRPr lang="ko-KR" altLang="en-US" sz="3600" b="1" dirty="0">
              <a:latin typeface="Times New Roman" pitchFamily="18" charset="0"/>
              <a:cs typeface="Times New Roman" pitchFamily="18" charset="0"/>
            </a:endParaRPr>
          </a:p>
        </p:txBody>
      </p:sp>
      <p:sp>
        <p:nvSpPr>
          <p:cNvPr id="8" name="Rectangle 7"/>
          <p:cNvSpPr/>
          <p:nvPr/>
        </p:nvSpPr>
        <p:spPr bwMode="auto">
          <a:xfrm>
            <a:off x="164592" y="2813304"/>
            <a:ext cx="8674608" cy="1411224"/>
          </a:xfrm>
          <a:prstGeom prst="rect">
            <a:avLst/>
          </a:prstGeom>
          <a:no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ko-KR" altLang="en-US" sz="2400" b="0" i="0" u="none" strike="noStrike" cap="none" normalizeH="0" baseline="0">
              <a:ln>
                <a:noFill/>
              </a:ln>
              <a:solidFill>
                <a:srgbClr val="000000"/>
              </a:solidFill>
              <a:effectLst/>
              <a:latin typeface="Arial" charset="0"/>
              <a:ea typeface="ＭＳ Ｐゴシック" charset="0"/>
            </a:endParaRPr>
          </a:p>
        </p:txBody>
      </p:sp>
      <p:sp>
        <p:nvSpPr>
          <p:cNvPr id="9" name="Rectangle 8"/>
          <p:cNvSpPr/>
          <p:nvPr/>
        </p:nvSpPr>
        <p:spPr bwMode="auto">
          <a:xfrm>
            <a:off x="164592" y="4233672"/>
            <a:ext cx="8674608" cy="716280"/>
          </a:xfrm>
          <a:prstGeom prst="rect">
            <a:avLst/>
          </a:prstGeom>
          <a:no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ko-KR" altLang="en-US" sz="2400" b="0" i="0" u="none" strike="noStrike" cap="none" normalizeH="0" baseline="0">
              <a:ln>
                <a:noFill/>
              </a:ln>
              <a:solidFill>
                <a:srgbClr val="000000"/>
              </a:solidFill>
              <a:effectLst/>
              <a:latin typeface="Arial" charset="0"/>
              <a:ea typeface="ＭＳ Ｐゴシック" charset="0"/>
            </a:endParaRPr>
          </a:p>
        </p:txBody>
      </p:sp>
      <p:sp>
        <p:nvSpPr>
          <p:cNvPr id="11" name="Rectangle 10"/>
          <p:cNvSpPr/>
          <p:nvPr/>
        </p:nvSpPr>
        <p:spPr bwMode="auto">
          <a:xfrm>
            <a:off x="164592" y="4949952"/>
            <a:ext cx="8674608" cy="365760"/>
          </a:xfrm>
          <a:prstGeom prst="rect">
            <a:avLst/>
          </a:prstGeom>
          <a:no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ko-KR" altLang="en-US" sz="2400" b="0" i="0" u="none" strike="noStrike" cap="none" normalizeH="0" baseline="0">
              <a:ln>
                <a:noFill/>
              </a:ln>
              <a:solidFill>
                <a:srgbClr val="000000"/>
              </a:solidFill>
              <a:effectLst/>
              <a:latin typeface="Arial" charset="0"/>
              <a:ea typeface="ＭＳ Ｐゴシック" charset="0"/>
            </a:endParaRPr>
          </a:p>
        </p:txBody>
      </p:sp>
    </p:spTree>
  </p:cSld>
  <p:clrMapOvr>
    <a:masterClrMapping/>
  </p:clrMapOvr>
  <p:transition advTm="76222"/>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484" y="2438400"/>
            <a:ext cx="7929916" cy="2362200"/>
          </a:xfrm>
        </p:spPr>
        <p:txBody>
          <a:bodyPr/>
          <a:lstStyle/>
          <a:p>
            <a:pPr algn="ctr" hangingPunct="0">
              <a:spcBef>
                <a:spcPts val="0"/>
              </a:spcBef>
              <a:spcAft>
                <a:spcPts val="0"/>
              </a:spcAft>
              <a:defRPr sz="2200"/>
            </a:pPr>
            <a:r>
              <a:rPr lang="en-CA" altLang="ko-KR" sz="4000" b="1" dirty="0" smtClean="0">
                <a:latin typeface="Times New Roman" pitchFamily="18" charset="0"/>
                <a:ea typeface="연세소제목체" pitchFamily="18" charset="-127"/>
                <a:cs typeface="Times New Roman" pitchFamily="18" charset="0"/>
              </a:rPr>
              <a:t>What we want to study using NuSTAR</a:t>
            </a:r>
            <a:endParaRPr lang="en-CA" altLang="ko-KR" sz="3400" b="1" u="sng" dirty="0" smtClean="0">
              <a:latin typeface="Times New Roman" pitchFamily="18" charset="0"/>
              <a:ea typeface="연세소제목체" pitchFamily="18" charset="-127"/>
              <a:cs typeface="Times New Roman" pitchFamily="18" charset="0"/>
            </a:endParaRPr>
          </a:p>
        </p:txBody>
      </p:sp>
      <p:sp>
        <p:nvSpPr>
          <p:cNvPr id="4" name="Slide Number Placeholder 3"/>
          <p:cNvSpPr>
            <a:spLocks noGrp="1"/>
          </p:cNvSpPr>
          <p:nvPr>
            <p:ph type="sldNum" sz="quarter" idx="10"/>
          </p:nvPr>
        </p:nvSpPr>
        <p:spPr/>
        <p:txBody>
          <a:bodyPr/>
          <a:lstStyle/>
          <a:p>
            <a:fld id="{40F5BAA8-65AC-384F-952D-6E0344433EB3}" type="slidenum">
              <a:rPr lang="en-US" smtClean="0"/>
              <a:pPr/>
              <a:t>6</a:t>
            </a:fld>
            <a:endParaRPr lang="en-US" dirty="0"/>
          </a:p>
        </p:txBody>
      </p:sp>
    </p:spTree>
    <p:extLst>
      <p:ext uri="{BB962C8B-B14F-4D97-AF65-F5344CB8AC3E}">
        <p14:creationId xmlns:p14="http://schemas.microsoft.com/office/powerpoint/2010/main" xmlns="" val="2014278570"/>
      </p:ext>
    </p:extLst>
  </p:cSld>
  <p:clrMapOvr>
    <a:masterClrMapping/>
  </p:clrMapOvr>
  <p:transition advTm="7425"/>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5372100" cy="990600"/>
          </a:xfrm>
        </p:spPr>
        <p:txBody>
          <a:bodyPr/>
          <a:lstStyle/>
          <a:p>
            <a:pPr hangingPunct="0">
              <a:spcBef>
                <a:spcPts val="0"/>
              </a:spcBef>
              <a:spcAft>
                <a:spcPts val="0"/>
              </a:spcAft>
              <a:defRPr sz="2200"/>
            </a:pPr>
            <a:r>
              <a:rPr lang="en-US" altLang="ko-KR" sz="2400" b="1" dirty="0" smtClean="0">
                <a:latin typeface="Times New Roman" pitchFamily="18" charset="0"/>
                <a:ea typeface="연세소제목체" pitchFamily="18" charset="-127"/>
                <a:cs typeface="Times New Roman" pitchFamily="18" charset="0"/>
              </a:rPr>
              <a:t>We are attempting to understand the hard X-ray emission mechanism</a:t>
            </a:r>
            <a:endParaRPr lang="en-CA" altLang="ko-KR" sz="2400" b="1" dirty="0" smtClean="0">
              <a:latin typeface="Times New Roman" pitchFamily="18" charset="0"/>
              <a:ea typeface="연세소제목체" pitchFamily="18" charset="-127"/>
              <a:cs typeface="Times New Roman" pitchFamily="18" charset="0"/>
            </a:endParaRPr>
          </a:p>
        </p:txBody>
      </p:sp>
      <p:sp>
        <p:nvSpPr>
          <p:cNvPr id="4" name="Slide Number Placeholder 3"/>
          <p:cNvSpPr>
            <a:spLocks noGrp="1"/>
          </p:cNvSpPr>
          <p:nvPr>
            <p:ph type="sldNum" sz="quarter" idx="10"/>
          </p:nvPr>
        </p:nvSpPr>
        <p:spPr/>
        <p:txBody>
          <a:bodyPr/>
          <a:lstStyle/>
          <a:p>
            <a:fld id="{40F5BAA8-65AC-384F-952D-6E0344433EB3}" type="slidenum">
              <a:rPr lang="en-US" smtClean="0"/>
              <a:pPr/>
              <a:t>7</a:t>
            </a:fld>
            <a:endParaRPr lang="en-US" dirty="0"/>
          </a:p>
        </p:txBody>
      </p:sp>
      <p:pic>
        <p:nvPicPr>
          <p:cNvPr id="5122" name="Picture 2"/>
          <p:cNvPicPr>
            <a:picLocks noChangeAspect="1" noChangeArrowheads="1"/>
          </p:cNvPicPr>
          <p:nvPr/>
        </p:nvPicPr>
        <p:blipFill>
          <a:blip r:embed="rId3"/>
          <a:srcRect/>
          <a:stretch>
            <a:fillRect/>
          </a:stretch>
        </p:blipFill>
        <p:spPr bwMode="auto">
          <a:xfrm>
            <a:off x="457200" y="1285368"/>
            <a:ext cx="3581400" cy="2905632"/>
          </a:xfrm>
          <a:prstGeom prst="rect">
            <a:avLst/>
          </a:prstGeom>
          <a:noFill/>
          <a:ln w="9525">
            <a:noFill/>
            <a:miter lim="800000"/>
            <a:headEnd/>
            <a:tailEnd/>
          </a:ln>
        </p:spPr>
      </p:pic>
      <p:pic>
        <p:nvPicPr>
          <p:cNvPr id="6" name="Picture 5"/>
          <p:cNvPicPr>
            <a:picLocks noChangeAspect="1"/>
          </p:cNvPicPr>
          <p:nvPr/>
        </p:nvPicPr>
        <p:blipFill>
          <a:blip r:embed="rId4" cstate="print">
            <a:alphaModFix/>
            <a:lum/>
          </a:blip>
          <a:srcRect/>
          <a:stretch>
            <a:fillRect/>
          </a:stretch>
        </p:blipFill>
        <p:spPr>
          <a:xfrm>
            <a:off x="5157807" y="1310976"/>
            <a:ext cx="3151680" cy="2616168"/>
          </a:xfrm>
          <a:prstGeom prst="rect">
            <a:avLst/>
          </a:prstGeom>
          <a:noFill/>
          <a:ln>
            <a:noFill/>
          </a:ln>
        </p:spPr>
      </p:pic>
      <p:sp>
        <p:nvSpPr>
          <p:cNvPr id="7" name="Rectangle 6"/>
          <p:cNvSpPr/>
          <p:nvPr/>
        </p:nvSpPr>
        <p:spPr>
          <a:xfrm>
            <a:off x="5315808" y="956846"/>
            <a:ext cx="3066192" cy="338554"/>
          </a:xfrm>
          <a:prstGeom prst="rect">
            <a:avLst/>
          </a:prstGeom>
        </p:spPr>
        <p:txBody>
          <a:bodyPr wrap="square">
            <a:spAutoFit/>
          </a:bodyPr>
          <a:lstStyle/>
          <a:p>
            <a:pPr hangingPunct="0">
              <a:defRPr sz="2400"/>
            </a:pPr>
            <a:r>
              <a:rPr lang="en-CA" altLang="ko-KR" sz="1600" b="1" dirty="0" err="1" smtClean="0">
                <a:solidFill>
                  <a:srgbClr val="FF0000"/>
                </a:solidFill>
                <a:latin typeface="Times New Roman" pitchFamily="18" charset="0"/>
                <a:ea typeface="Tahoma" pitchFamily="34" charset="0"/>
                <a:cs typeface="Times New Roman" pitchFamily="18" charset="0"/>
              </a:rPr>
              <a:t>Beloborodov</a:t>
            </a:r>
            <a:r>
              <a:rPr lang="en-CA" altLang="ko-KR" sz="1600" b="1" dirty="0" smtClean="0">
                <a:solidFill>
                  <a:srgbClr val="FF0000"/>
                </a:solidFill>
                <a:latin typeface="Times New Roman" pitchFamily="18" charset="0"/>
                <a:ea typeface="Tahoma" pitchFamily="34" charset="0"/>
                <a:cs typeface="Times New Roman" pitchFamily="18" charset="0"/>
              </a:rPr>
              <a:t>, </a:t>
            </a:r>
            <a:r>
              <a:rPr lang="en-CA" altLang="ko-KR" sz="1600" b="1" dirty="0" err="1" smtClean="0">
                <a:solidFill>
                  <a:srgbClr val="FF0000"/>
                </a:solidFill>
                <a:latin typeface="Times New Roman" pitchFamily="18" charset="0"/>
                <a:ea typeface="Tahoma" pitchFamily="34" charset="0"/>
                <a:cs typeface="Times New Roman" pitchFamily="18" charset="0"/>
              </a:rPr>
              <a:t>ApJ</a:t>
            </a:r>
            <a:r>
              <a:rPr lang="en-CA" altLang="ko-KR" sz="1600" b="1" dirty="0" smtClean="0">
                <a:solidFill>
                  <a:srgbClr val="FF0000"/>
                </a:solidFill>
                <a:latin typeface="Times New Roman" pitchFamily="18" charset="0"/>
                <a:ea typeface="Tahoma" pitchFamily="34" charset="0"/>
                <a:cs typeface="Times New Roman" pitchFamily="18" charset="0"/>
              </a:rPr>
              <a:t>, 762, 15, 2013</a:t>
            </a:r>
            <a:endParaRPr lang="en-CA" altLang="ko-KR" sz="1600" b="1" dirty="0">
              <a:solidFill>
                <a:srgbClr val="FF0000"/>
              </a:solidFill>
              <a:latin typeface="Times New Roman" pitchFamily="18" charset="0"/>
              <a:ea typeface="Tahoma" pitchFamily="34" charset="0"/>
              <a:cs typeface="Times New Roman" pitchFamily="18" charset="0"/>
            </a:endParaRPr>
          </a:p>
        </p:txBody>
      </p:sp>
      <p:sp>
        <p:nvSpPr>
          <p:cNvPr id="8" name="TextBox 7"/>
          <p:cNvSpPr txBox="1"/>
          <p:nvPr/>
        </p:nvSpPr>
        <p:spPr>
          <a:xfrm>
            <a:off x="212878" y="4453842"/>
            <a:ext cx="8653618" cy="1946958"/>
          </a:xfrm>
          <a:prstGeom prst="rect">
            <a:avLst/>
          </a:prstGeom>
          <a:noFill/>
          <a:ln>
            <a:noFill/>
          </a:ln>
        </p:spPr>
        <p:txBody>
          <a:bodyPr vert="horz" lIns="81639" tIns="40820" rIns="81639" bIns="4082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spcBef>
                <a:spcPts val="0"/>
              </a:spcBef>
              <a:spcAft>
                <a:spcPts val="0"/>
              </a:spcAft>
              <a:defRPr sz="2200"/>
            </a:pPr>
            <a:r>
              <a:rPr lang="en-US" sz="1900" b="1" dirty="0" smtClean="0">
                <a:latin typeface="Tahoma" pitchFamily="34" charset="0"/>
                <a:ea typeface="Tahoma" pitchFamily="34" charset="0"/>
                <a:cs typeface="Tahoma" pitchFamily="34" charset="0"/>
              </a:rPr>
              <a:t>Hard power-law spectral components were detected in several magnetars </a:t>
            </a:r>
            <a:r>
              <a:rPr lang="en-US" sz="1900" b="1" u="sng" dirty="0" smtClean="0">
                <a:latin typeface="Tahoma" pitchFamily="34" charset="0"/>
                <a:ea typeface="Tahoma" pitchFamily="34" charset="0"/>
                <a:cs typeface="Tahoma" pitchFamily="34" charset="0"/>
              </a:rPr>
              <a:t>(</a:t>
            </a:r>
            <a:r>
              <a:rPr lang="en-US" altLang="ko-KR" sz="1900" b="1" u="sng" dirty="0" err="1" smtClean="0">
                <a:latin typeface="Times New Roman" pitchFamily="18" charset="0"/>
                <a:cs typeface="Times New Roman" pitchFamily="18" charset="0"/>
              </a:rPr>
              <a:t>Kuiper</a:t>
            </a:r>
            <a:r>
              <a:rPr lang="en-US" altLang="ko-KR" sz="1900" b="1" u="sng" dirty="0" smtClean="0">
                <a:latin typeface="Times New Roman" pitchFamily="18" charset="0"/>
                <a:cs typeface="Times New Roman" pitchFamily="18" charset="0"/>
              </a:rPr>
              <a:t> et al. </a:t>
            </a:r>
            <a:r>
              <a:rPr lang="en-US" altLang="ko-KR" sz="1900" b="1" u="sng" dirty="0" err="1" smtClean="0">
                <a:latin typeface="Times New Roman" pitchFamily="18" charset="0"/>
                <a:cs typeface="Times New Roman" pitchFamily="18" charset="0"/>
              </a:rPr>
              <a:t>ApJ</a:t>
            </a:r>
            <a:r>
              <a:rPr lang="en-US" altLang="ko-KR" sz="1900" b="1" u="sng" dirty="0" smtClean="0">
                <a:latin typeface="Times New Roman" pitchFamily="18" charset="0"/>
                <a:cs typeface="Times New Roman" pitchFamily="18" charset="0"/>
              </a:rPr>
              <a:t>, 645, 556, 2006)</a:t>
            </a:r>
            <a:r>
              <a:rPr lang="en-US" sz="1900" b="1" u="sng" dirty="0" smtClean="0">
                <a:latin typeface="Tahoma" pitchFamily="34" charset="0"/>
                <a:ea typeface="Tahoma" pitchFamily="34" charset="0"/>
                <a:cs typeface="Tahoma" pitchFamily="34" charset="0"/>
              </a:rPr>
              <a:t> </a:t>
            </a:r>
          </a:p>
          <a:p>
            <a:pPr hangingPunct="0">
              <a:spcBef>
                <a:spcPts val="0"/>
              </a:spcBef>
              <a:spcAft>
                <a:spcPts val="0"/>
              </a:spcAft>
              <a:buNone/>
              <a:defRPr sz="2200"/>
            </a:pPr>
            <a:endParaRPr lang="en-CA" sz="1900" dirty="0" smtClean="0">
              <a:latin typeface="Tahoma" pitchFamily="34" charset="0"/>
              <a:ea typeface="Tahoma" pitchFamily="34" charset="0"/>
              <a:cs typeface="Tahoma" pitchFamily="34" charset="0"/>
            </a:endParaRPr>
          </a:p>
          <a:p>
            <a:pPr hangingPunct="0">
              <a:spcBef>
                <a:spcPts val="0"/>
              </a:spcBef>
              <a:spcAft>
                <a:spcPts val="0"/>
              </a:spcAft>
              <a:defRPr sz="2200"/>
            </a:pPr>
            <a:r>
              <a:rPr lang="en-CA" sz="1900" b="1" dirty="0" smtClean="0">
                <a:latin typeface="Tahoma" pitchFamily="34" charset="0"/>
                <a:ea typeface="Tahoma" pitchFamily="34" charset="0"/>
                <a:cs typeface="Tahoma" pitchFamily="34" charset="0"/>
              </a:rPr>
              <a:t>The hard emission was unpredicted and not understood</a:t>
            </a:r>
          </a:p>
          <a:p>
            <a:pPr hangingPunct="0">
              <a:spcBef>
                <a:spcPts val="0"/>
              </a:spcBef>
              <a:spcAft>
                <a:spcPts val="0"/>
              </a:spcAft>
              <a:defRPr sz="2200"/>
            </a:pPr>
            <a:endParaRPr lang="en-CA" sz="1900" b="1" dirty="0" smtClean="0">
              <a:latin typeface="Tahoma" pitchFamily="34" charset="0"/>
              <a:ea typeface="Tahoma" pitchFamily="34" charset="0"/>
              <a:cs typeface="Tahoma" pitchFamily="34" charset="0"/>
            </a:endParaRPr>
          </a:p>
          <a:p>
            <a:pPr hangingPunct="0">
              <a:spcBef>
                <a:spcPts val="0"/>
              </a:spcBef>
              <a:spcAft>
                <a:spcPts val="0"/>
              </a:spcAft>
              <a:defRPr sz="2200"/>
            </a:pPr>
            <a:r>
              <a:rPr lang="en-CA" sz="1900" b="1" dirty="0" smtClean="0">
                <a:latin typeface="Tahoma" pitchFamily="34" charset="0"/>
                <a:ea typeface="Tahoma" pitchFamily="34" charset="0"/>
                <a:cs typeface="Tahoma" pitchFamily="34" charset="0"/>
              </a:rPr>
              <a:t>Using NuSTAR, we will try understand</a:t>
            </a:r>
            <a:r>
              <a:rPr lang="en-CA" sz="1900" b="1" dirty="0">
                <a:latin typeface="Tahoma" pitchFamily="34" charset="0"/>
                <a:ea typeface="Tahoma" pitchFamily="34" charset="0"/>
                <a:cs typeface="Tahoma" pitchFamily="34" charset="0"/>
              </a:rPr>
              <a:t> </a:t>
            </a:r>
            <a:r>
              <a:rPr lang="en-CA" sz="1900" b="1" dirty="0" smtClean="0">
                <a:latin typeface="Tahoma" pitchFamily="34" charset="0"/>
                <a:ea typeface="Tahoma" pitchFamily="34" charset="0"/>
                <a:cs typeface="Tahoma" pitchFamily="34" charset="0"/>
              </a:rPr>
              <a:t>the emission mechanism</a:t>
            </a:r>
          </a:p>
        </p:txBody>
      </p:sp>
      <p:sp>
        <p:nvSpPr>
          <p:cNvPr id="9" name="Rectangle 8"/>
          <p:cNvSpPr/>
          <p:nvPr/>
        </p:nvSpPr>
        <p:spPr>
          <a:xfrm>
            <a:off x="1036596" y="956846"/>
            <a:ext cx="3021340" cy="338554"/>
          </a:xfrm>
          <a:prstGeom prst="rect">
            <a:avLst/>
          </a:prstGeom>
        </p:spPr>
        <p:txBody>
          <a:bodyPr wrap="none">
            <a:spAutoFit/>
          </a:bodyPr>
          <a:lstStyle/>
          <a:p>
            <a:r>
              <a:rPr lang="en-US" altLang="ko-KR" sz="1600" b="1" dirty="0" err="1" smtClean="0">
                <a:solidFill>
                  <a:srgbClr val="FF0000"/>
                </a:solidFill>
                <a:latin typeface="Times New Roman" pitchFamily="18" charset="0"/>
                <a:cs typeface="Times New Roman" pitchFamily="18" charset="0"/>
              </a:rPr>
              <a:t>Kuiper</a:t>
            </a:r>
            <a:r>
              <a:rPr lang="en-US" altLang="ko-KR" sz="1600" b="1" dirty="0" smtClean="0">
                <a:solidFill>
                  <a:srgbClr val="FF0000"/>
                </a:solidFill>
                <a:latin typeface="Times New Roman" pitchFamily="18" charset="0"/>
                <a:cs typeface="Times New Roman" pitchFamily="18" charset="0"/>
              </a:rPr>
              <a:t> et al. </a:t>
            </a:r>
            <a:r>
              <a:rPr lang="en-US" altLang="ko-KR" sz="1600" b="1" dirty="0" err="1" smtClean="0">
                <a:solidFill>
                  <a:srgbClr val="FF0000"/>
                </a:solidFill>
                <a:latin typeface="Times New Roman" pitchFamily="18" charset="0"/>
                <a:cs typeface="Times New Roman" pitchFamily="18" charset="0"/>
              </a:rPr>
              <a:t>ApJ</a:t>
            </a:r>
            <a:r>
              <a:rPr lang="en-US" altLang="ko-KR" sz="1600" b="1" dirty="0" smtClean="0">
                <a:solidFill>
                  <a:srgbClr val="FF0000"/>
                </a:solidFill>
                <a:latin typeface="Times New Roman" pitchFamily="18" charset="0"/>
                <a:cs typeface="Times New Roman" pitchFamily="18" charset="0"/>
              </a:rPr>
              <a:t>, 645, 556, 2006</a:t>
            </a:r>
            <a:endParaRPr lang="ko-KR" altLang="en-US" sz="1600" b="1" dirty="0">
              <a:solidFill>
                <a:srgbClr val="FF0000"/>
              </a:solidFill>
              <a:latin typeface="Times New Roman" pitchFamily="18" charset="0"/>
              <a:cs typeface="Times New Roman" pitchFamily="18" charset="0"/>
            </a:endParaRPr>
          </a:p>
        </p:txBody>
      </p:sp>
      <p:sp>
        <p:nvSpPr>
          <p:cNvPr id="10" name="Rectangle 9"/>
          <p:cNvSpPr/>
          <p:nvPr/>
        </p:nvSpPr>
        <p:spPr>
          <a:xfrm>
            <a:off x="3962400" y="4038600"/>
            <a:ext cx="5105400" cy="461665"/>
          </a:xfrm>
          <a:prstGeom prst="rect">
            <a:avLst/>
          </a:prstGeom>
          <a:solidFill>
            <a:schemeClr val="accent1">
              <a:lumMod val="90000"/>
            </a:schemeClr>
          </a:solidFill>
          <a:ln w="28575">
            <a:solidFill>
              <a:srgbClr val="0000FF"/>
            </a:solidFill>
          </a:ln>
        </p:spPr>
        <p:txBody>
          <a:bodyPr wrap="square">
            <a:spAutoFit/>
          </a:bodyPr>
          <a:lstStyle/>
          <a:p>
            <a:pPr hangingPunct="0">
              <a:defRPr sz="2400"/>
            </a:pPr>
            <a:r>
              <a:rPr lang="en-CA" altLang="ko-KR" b="1" dirty="0" smtClean="0">
                <a:solidFill>
                  <a:srgbClr val="0000FF"/>
                </a:solidFill>
                <a:latin typeface="Times New Roman" pitchFamily="18" charset="0"/>
                <a:ea typeface="Tahoma" pitchFamily="34" charset="0"/>
                <a:cs typeface="Times New Roman" pitchFamily="18" charset="0"/>
              </a:rPr>
              <a:t>Thursday: </a:t>
            </a:r>
            <a:r>
              <a:rPr lang="en-CA" altLang="ko-KR" b="1" dirty="0" err="1" smtClean="0">
                <a:solidFill>
                  <a:srgbClr val="0000FF"/>
                </a:solidFill>
                <a:latin typeface="Times New Roman" pitchFamily="18" charset="0"/>
                <a:ea typeface="Tahoma" pitchFamily="34" charset="0"/>
                <a:cs typeface="Times New Roman" pitchFamily="18" charset="0"/>
              </a:rPr>
              <a:t>Beloborodov</a:t>
            </a:r>
            <a:r>
              <a:rPr lang="en-CA" altLang="ko-KR" b="1" dirty="0" smtClean="0">
                <a:solidFill>
                  <a:srgbClr val="0000FF"/>
                </a:solidFill>
                <a:latin typeface="Times New Roman" pitchFamily="18" charset="0"/>
                <a:ea typeface="Tahoma" pitchFamily="34" charset="0"/>
                <a:cs typeface="Times New Roman" pitchFamily="18" charset="0"/>
              </a:rPr>
              <a:t> and </a:t>
            </a:r>
            <a:r>
              <a:rPr lang="en-CA" altLang="ko-KR" b="1" dirty="0" err="1" smtClean="0">
                <a:solidFill>
                  <a:srgbClr val="0000FF"/>
                </a:solidFill>
                <a:latin typeface="Times New Roman" pitchFamily="18" charset="0"/>
                <a:ea typeface="Tahoma" pitchFamily="34" charset="0"/>
                <a:cs typeface="Times New Roman" pitchFamily="18" charset="0"/>
              </a:rPr>
              <a:t>Hascoet</a:t>
            </a:r>
            <a:endParaRPr lang="en-CA" altLang="ko-KR" b="1" dirty="0">
              <a:solidFill>
                <a:srgbClr val="0000FF"/>
              </a:solidFill>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xmlns="" val="2014278570"/>
      </p:ext>
    </p:extLst>
  </p:cSld>
  <p:clrMapOvr>
    <a:masterClrMapping/>
  </p:clrMapOvr>
  <p:transition advTm="89358"/>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5372100" cy="990600"/>
          </a:xfrm>
        </p:spPr>
        <p:txBody>
          <a:bodyPr/>
          <a:lstStyle/>
          <a:p>
            <a:pPr hangingPunct="0">
              <a:spcBef>
                <a:spcPts val="0"/>
              </a:spcBef>
              <a:spcAft>
                <a:spcPts val="0"/>
              </a:spcAft>
              <a:defRPr sz="2200"/>
            </a:pPr>
            <a:r>
              <a:rPr lang="en-US" altLang="ko-KR" sz="2400" b="1" dirty="0" smtClean="0">
                <a:latin typeface="Times New Roman" pitchFamily="18" charset="0"/>
                <a:ea typeface="연세소제목체" pitchFamily="18" charset="-127"/>
                <a:cs typeface="Times New Roman" pitchFamily="18" charset="0"/>
              </a:rPr>
              <a:t>We are attempting to understand the hard X-ray emission mechanism</a:t>
            </a:r>
            <a:endParaRPr lang="en-CA" altLang="ko-KR" sz="2400" b="1" dirty="0" smtClean="0">
              <a:latin typeface="Times New Roman" pitchFamily="18" charset="0"/>
              <a:ea typeface="연세소제목체" pitchFamily="18" charset="-127"/>
              <a:cs typeface="Times New Roman" pitchFamily="18" charset="0"/>
            </a:endParaRPr>
          </a:p>
        </p:txBody>
      </p:sp>
      <p:sp>
        <p:nvSpPr>
          <p:cNvPr id="4" name="Slide Number Placeholder 3"/>
          <p:cNvSpPr>
            <a:spLocks noGrp="1"/>
          </p:cNvSpPr>
          <p:nvPr>
            <p:ph type="sldNum" sz="quarter" idx="10"/>
          </p:nvPr>
        </p:nvSpPr>
        <p:spPr/>
        <p:txBody>
          <a:bodyPr/>
          <a:lstStyle/>
          <a:p>
            <a:fld id="{40F5BAA8-65AC-384F-952D-6E0344433EB3}" type="slidenum">
              <a:rPr lang="en-US" smtClean="0"/>
              <a:pPr/>
              <a:t>8</a:t>
            </a:fld>
            <a:endParaRPr lang="en-US" dirty="0"/>
          </a:p>
        </p:txBody>
      </p:sp>
      <p:sp>
        <p:nvSpPr>
          <p:cNvPr id="8" name="TextBox 7"/>
          <p:cNvSpPr txBox="1"/>
          <p:nvPr/>
        </p:nvSpPr>
        <p:spPr>
          <a:xfrm>
            <a:off x="245191" y="3962400"/>
            <a:ext cx="8653618" cy="1752600"/>
          </a:xfrm>
          <a:prstGeom prst="rect">
            <a:avLst/>
          </a:prstGeom>
          <a:noFill/>
          <a:ln>
            <a:noFill/>
          </a:ln>
        </p:spPr>
        <p:txBody>
          <a:bodyPr vert="horz" lIns="81639" tIns="40820" rIns="81639" bIns="4082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spcBef>
                <a:spcPts val="0"/>
              </a:spcBef>
              <a:spcAft>
                <a:spcPts val="0"/>
              </a:spcAft>
              <a:defRPr sz="2200"/>
            </a:pPr>
            <a:r>
              <a:rPr lang="en-US" sz="2200" b="1" dirty="0" smtClean="0">
                <a:latin typeface="Tahoma" pitchFamily="34" charset="0"/>
                <a:ea typeface="Tahoma" pitchFamily="34" charset="0"/>
                <a:cs typeface="Tahoma" pitchFamily="34" charset="0"/>
              </a:rPr>
              <a:t> Putative correlations in magnetars </a:t>
            </a:r>
          </a:p>
          <a:p>
            <a:pPr hangingPunct="0">
              <a:spcBef>
                <a:spcPts val="0"/>
              </a:spcBef>
              <a:spcAft>
                <a:spcPts val="0"/>
              </a:spcAft>
              <a:defRPr sz="2200"/>
            </a:pPr>
            <a:endParaRPr lang="en-US" sz="2200" b="1" dirty="0" smtClean="0">
              <a:latin typeface="Tahoma" pitchFamily="34" charset="0"/>
              <a:ea typeface="Tahoma" pitchFamily="34" charset="0"/>
              <a:cs typeface="Tahoma" pitchFamily="34" charset="0"/>
            </a:endParaRPr>
          </a:p>
          <a:p>
            <a:pPr hangingPunct="0">
              <a:spcBef>
                <a:spcPts val="0"/>
              </a:spcBef>
              <a:spcAft>
                <a:spcPts val="0"/>
              </a:spcAft>
              <a:defRPr sz="2200"/>
            </a:pPr>
            <a:r>
              <a:rPr lang="en-US" sz="2200" b="1" dirty="0" smtClean="0">
                <a:latin typeface="Tahoma" pitchFamily="34" charset="0"/>
                <a:ea typeface="Tahoma" pitchFamily="34" charset="0"/>
                <a:cs typeface="Tahoma" pitchFamily="34" charset="0"/>
              </a:rPr>
              <a:t> </a:t>
            </a:r>
            <a:r>
              <a:rPr lang="en-CA" altLang="ko-KR" sz="2200" b="1" dirty="0" smtClean="0">
                <a:latin typeface="Tahoma" pitchFamily="34" charset="0"/>
                <a:ea typeface="Tahoma" pitchFamily="34" charset="0"/>
                <a:cs typeface="Tahoma" pitchFamily="34" charset="0"/>
                <a:sym typeface="Mathematica1"/>
              </a:rPr>
              <a:t></a:t>
            </a:r>
            <a:r>
              <a:rPr lang="en-CA" altLang="ko-KR" sz="2200" b="1" baseline="-25000" dirty="0" smtClean="0">
                <a:latin typeface="Tahoma" pitchFamily="34" charset="0"/>
                <a:ea typeface="Tahoma" pitchFamily="34" charset="0"/>
                <a:cs typeface="Tahoma" pitchFamily="34" charset="0"/>
                <a:sym typeface="Mathematica1"/>
              </a:rPr>
              <a:t>s</a:t>
            </a:r>
            <a:r>
              <a:rPr lang="en-CA" altLang="ko-KR" sz="2200" b="1" dirty="0" smtClean="0">
                <a:latin typeface="Tahoma" pitchFamily="34" charset="0"/>
                <a:ea typeface="Tahoma" pitchFamily="34" charset="0"/>
                <a:cs typeface="Tahoma" pitchFamily="34" charset="0"/>
                <a:sym typeface="Mathematica1"/>
              </a:rPr>
              <a:t>- </a:t>
            </a:r>
            <a:r>
              <a:rPr lang="en-CA" altLang="ko-KR" sz="2200" b="1" baseline="-25000" dirty="0" smtClean="0">
                <a:latin typeface="Tahoma" pitchFamily="34" charset="0"/>
                <a:ea typeface="Tahoma" pitchFamily="34" charset="0"/>
                <a:cs typeface="Tahoma" pitchFamily="34" charset="0"/>
                <a:sym typeface="Mathematica1"/>
              </a:rPr>
              <a:t>h</a:t>
            </a:r>
            <a:r>
              <a:rPr lang="en-CA" altLang="ko-KR" sz="2200" b="1" dirty="0" smtClean="0">
                <a:latin typeface="Tahoma" pitchFamily="34" charset="0"/>
                <a:ea typeface="Tahoma" pitchFamily="34" charset="0"/>
                <a:cs typeface="Tahoma" pitchFamily="34" charset="0"/>
                <a:sym typeface="Mathematica1"/>
              </a:rPr>
              <a:t> </a:t>
            </a:r>
            <a:r>
              <a:rPr lang="en-CA" altLang="ko-KR" sz="2200" b="1" dirty="0" err="1" smtClean="0">
                <a:latin typeface="Tahoma" pitchFamily="34" charset="0"/>
                <a:ea typeface="Tahoma" pitchFamily="34" charset="0"/>
                <a:cs typeface="Tahoma" pitchFamily="34" charset="0"/>
                <a:sym typeface="Mathematica1"/>
              </a:rPr>
              <a:t>v.s</a:t>
            </a:r>
            <a:r>
              <a:rPr lang="en-CA" altLang="ko-KR" sz="2200" b="1" dirty="0" smtClean="0">
                <a:latin typeface="Tahoma" pitchFamily="34" charset="0"/>
                <a:ea typeface="Tahoma" pitchFamily="34" charset="0"/>
                <a:cs typeface="Tahoma" pitchFamily="34" charset="0"/>
                <a:sym typeface="Mathematica1"/>
              </a:rPr>
              <a:t> spin-inferred magnetic field strengths</a:t>
            </a:r>
          </a:p>
          <a:p>
            <a:pPr hangingPunct="0">
              <a:spcBef>
                <a:spcPts val="0"/>
              </a:spcBef>
              <a:spcAft>
                <a:spcPts val="0"/>
              </a:spcAft>
              <a:defRPr sz="2200"/>
            </a:pPr>
            <a:endParaRPr lang="en-CA" sz="2200" b="1" dirty="0" smtClean="0">
              <a:latin typeface="Tahoma" pitchFamily="34" charset="0"/>
              <a:ea typeface="Tahoma" pitchFamily="34" charset="0"/>
              <a:cs typeface="Tahoma" pitchFamily="34" charset="0"/>
              <a:sym typeface="Mathematica1"/>
            </a:endParaRPr>
          </a:p>
          <a:p>
            <a:pPr hangingPunct="0">
              <a:spcBef>
                <a:spcPts val="0"/>
              </a:spcBef>
              <a:spcAft>
                <a:spcPts val="0"/>
              </a:spcAft>
              <a:defRPr sz="2200"/>
            </a:pPr>
            <a:r>
              <a:rPr lang="en-US" altLang="ko-KR" sz="2200" b="1" dirty="0" smtClean="0">
                <a:latin typeface="Tahoma" pitchFamily="34" charset="0"/>
                <a:ea typeface="Tahoma" pitchFamily="34" charset="0"/>
                <a:cs typeface="Tahoma" pitchFamily="34" charset="0"/>
              </a:rPr>
              <a:t> </a:t>
            </a:r>
            <a:r>
              <a:rPr lang="en-CA" altLang="ko-KR" sz="2200" b="1" dirty="0" smtClean="0">
                <a:latin typeface="Tahoma" pitchFamily="34" charset="0"/>
                <a:ea typeface="Tahoma" pitchFamily="34" charset="0"/>
                <a:cs typeface="Tahoma" pitchFamily="34" charset="0"/>
                <a:sym typeface="Mathematica1"/>
              </a:rPr>
              <a:t>Hardness ratio </a:t>
            </a:r>
            <a:r>
              <a:rPr lang="en-CA" altLang="ko-KR" sz="2200" b="1" dirty="0" err="1" smtClean="0">
                <a:latin typeface="Tahoma" pitchFamily="34" charset="0"/>
                <a:ea typeface="Tahoma" pitchFamily="34" charset="0"/>
                <a:cs typeface="Tahoma" pitchFamily="34" charset="0"/>
                <a:sym typeface="Mathematica1"/>
              </a:rPr>
              <a:t>v.s</a:t>
            </a:r>
            <a:r>
              <a:rPr lang="en-CA" altLang="ko-KR" sz="2200" b="1" dirty="0" smtClean="0">
                <a:latin typeface="Tahoma" pitchFamily="34" charset="0"/>
                <a:ea typeface="Tahoma" pitchFamily="34" charset="0"/>
                <a:cs typeface="Tahoma" pitchFamily="34" charset="0"/>
                <a:sym typeface="Mathematica1"/>
              </a:rPr>
              <a:t> spin-inferred magnetic field strengths</a:t>
            </a:r>
            <a:endParaRPr lang="en-CA" altLang="ko-KR" sz="2200" b="1" dirty="0" smtClean="0">
              <a:latin typeface="Tahoma" pitchFamily="34" charset="0"/>
              <a:ea typeface="Tahoma" pitchFamily="34" charset="0"/>
              <a:cs typeface="Tahoma" pitchFamily="34" charset="0"/>
            </a:endParaRPr>
          </a:p>
        </p:txBody>
      </p:sp>
      <p:pic>
        <p:nvPicPr>
          <p:cNvPr id="13" name="Picture 12"/>
          <p:cNvPicPr>
            <a:picLocks noChangeAspect="1"/>
          </p:cNvPicPr>
          <p:nvPr/>
        </p:nvPicPr>
        <p:blipFill>
          <a:blip r:embed="rId3" cstate="print">
            <a:alphaModFix/>
            <a:lum/>
          </a:blip>
          <a:srcRect t="15192"/>
          <a:stretch>
            <a:fillRect/>
          </a:stretch>
        </p:blipFill>
        <p:spPr>
          <a:xfrm>
            <a:off x="4570650" y="1351494"/>
            <a:ext cx="4364086" cy="2235958"/>
          </a:xfrm>
          <a:prstGeom prst="rect">
            <a:avLst/>
          </a:prstGeom>
          <a:noFill/>
          <a:ln>
            <a:noFill/>
          </a:ln>
        </p:spPr>
      </p:pic>
      <p:pic>
        <p:nvPicPr>
          <p:cNvPr id="23" name="Picture 22"/>
          <p:cNvPicPr>
            <a:picLocks noChangeAspect="1"/>
          </p:cNvPicPr>
          <p:nvPr/>
        </p:nvPicPr>
        <p:blipFill>
          <a:blip r:embed="rId4" cstate="print">
            <a:alphaModFix/>
            <a:lum/>
          </a:blip>
          <a:srcRect l="1784"/>
          <a:stretch>
            <a:fillRect/>
          </a:stretch>
        </p:blipFill>
        <p:spPr>
          <a:xfrm>
            <a:off x="21608" y="1306594"/>
            <a:ext cx="4509162" cy="2198606"/>
          </a:xfrm>
          <a:prstGeom prst="rect">
            <a:avLst/>
          </a:prstGeom>
          <a:noFill/>
          <a:ln>
            <a:noFill/>
          </a:ln>
        </p:spPr>
      </p:pic>
      <p:sp>
        <p:nvSpPr>
          <p:cNvPr id="30" name="Rectangle 29"/>
          <p:cNvSpPr/>
          <p:nvPr/>
        </p:nvSpPr>
        <p:spPr>
          <a:xfrm>
            <a:off x="457200" y="1066800"/>
            <a:ext cx="3886200" cy="338554"/>
          </a:xfrm>
          <a:prstGeom prst="rect">
            <a:avLst/>
          </a:prstGeom>
        </p:spPr>
        <p:txBody>
          <a:bodyPr wrap="square">
            <a:spAutoFit/>
          </a:bodyPr>
          <a:lstStyle/>
          <a:p>
            <a:pPr hangingPunct="0">
              <a:defRPr sz="2400"/>
            </a:pPr>
            <a:r>
              <a:rPr lang="en-CA" altLang="ko-KR" sz="1600" b="1" dirty="0" err="1" smtClean="0">
                <a:solidFill>
                  <a:srgbClr val="FF0000"/>
                </a:solidFill>
                <a:latin typeface="Times New Roman" pitchFamily="18" charset="0"/>
                <a:ea typeface="Tahoma" pitchFamily="34" charset="0"/>
                <a:cs typeface="Times New Roman" pitchFamily="18" charset="0"/>
              </a:rPr>
              <a:t>Kaspi</a:t>
            </a:r>
            <a:r>
              <a:rPr lang="en-CA" altLang="ko-KR" sz="1600" b="1" dirty="0" smtClean="0">
                <a:solidFill>
                  <a:srgbClr val="FF0000"/>
                </a:solidFill>
                <a:latin typeface="Times New Roman" pitchFamily="18" charset="0"/>
                <a:ea typeface="Tahoma" pitchFamily="34" charset="0"/>
                <a:cs typeface="Times New Roman" pitchFamily="18" charset="0"/>
              </a:rPr>
              <a:t> &amp; </a:t>
            </a:r>
            <a:r>
              <a:rPr lang="en-CA" altLang="ko-KR" sz="1600" b="1" dirty="0" err="1" smtClean="0">
                <a:solidFill>
                  <a:srgbClr val="FF0000"/>
                </a:solidFill>
                <a:latin typeface="Times New Roman" pitchFamily="18" charset="0"/>
                <a:ea typeface="Tahoma" pitchFamily="34" charset="0"/>
                <a:cs typeface="Times New Roman" pitchFamily="18" charset="0"/>
              </a:rPr>
              <a:t>Boydstun</a:t>
            </a:r>
            <a:r>
              <a:rPr lang="en-CA" altLang="ko-KR" sz="1600" b="1" dirty="0" smtClean="0">
                <a:solidFill>
                  <a:srgbClr val="FF0000"/>
                </a:solidFill>
                <a:latin typeface="Times New Roman" pitchFamily="18" charset="0"/>
                <a:ea typeface="Tahoma" pitchFamily="34" charset="0"/>
                <a:cs typeface="Times New Roman" pitchFamily="18" charset="0"/>
              </a:rPr>
              <a:t>, </a:t>
            </a:r>
            <a:r>
              <a:rPr lang="en-CA" altLang="ko-KR" sz="1600" b="1" dirty="0" err="1" smtClean="0">
                <a:solidFill>
                  <a:srgbClr val="FF0000"/>
                </a:solidFill>
                <a:latin typeface="Times New Roman" pitchFamily="18" charset="0"/>
                <a:ea typeface="Tahoma" pitchFamily="34" charset="0"/>
                <a:cs typeface="Times New Roman" pitchFamily="18" charset="0"/>
              </a:rPr>
              <a:t>ApJ</a:t>
            </a:r>
            <a:r>
              <a:rPr lang="en-CA" altLang="ko-KR" sz="1600" b="1" dirty="0" smtClean="0">
                <a:solidFill>
                  <a:srgbClr val="FF0000"/>
                </a:solidFill>
                <a:latin typeface="Times New Roman" pitchFamily="18" charset="0"/>
                <a:ea typeface="Tahoma" pitchFamily="34" charset="0"/>
                <a:cs typeface="Times New Roman" pitchFamily="18" charset="0"/>
              </a:rPr>
              <a:t>, 710, L115, 2010</a:t>
            </a:r>
            <a:endParaRPr lang="en-CA" altLang="ko-KR" sz="1600" b="1" dirty="0">
              <a:solidFill>
                <a:srgbClr val="FF0000"/>
              </a:solidFill>
              <a:latin typeface="Times New Roman" pitchFamily="18" charset="0"/>
              <a:ea typeface="Tahoma" pitchFamily="34" charset="0"/>
              <a:cs typeface="Times New Roman" pitchFamily="18" charset="0"/>
            </a:endParaRPr>
          </a:p>
        </p:txBody>
      </p:sp>
      <p:sp>
        <p:nvSpPr>
          <p:cNvPr id="31" name="Rectangle 30"/>
          <p:cNvSpPr/>
          <p:nvPr/>
        </p:nvSpPr>
        <p:spPr>
          <a:xfrm>
            <a:off x="5181600" y="1066800"/>
            <a:ext cx="3200400" cy="338554"/>
          </a:xfrm>
          <a:prstGeom prst="rect">
            <a:avLst/>
          </a:prstGeom>
        </p:spPr>
        <p:txBody>
          <a:bodyPr wrap="square">
            <a:spAutoFit/>
          </a:bodyPr>
          <a:lstStyle/>
          <a:p>
            <a:pPr hangingPunct="0">
              <a:defRPr sz="2400"/>
            </a:pPr>
            <a:r>
              <a:rPr lang="en-CA" altLang="ko-KR" sz="1600" b="1" dirty="0" err="1" smtClean="0">
                <a:solidFill>
                  <a:srgbClr val="FF0000"/>
                </a:solidFill>
                <a:latin typeface="Times New Roman" pitchFamily="18" charset="0"/>
                <a:ea typeface="Tahoma" pitchFamily="34" charset="0"/>
                <a:cs typeface="Times New Roman" pitchFamily="18" charset="0"/>
              </a:rPr>
              <a:t>Enoto</a:t>
            </a:r>
            <a:r>
              <a:rPr lang="en-CA" altLang="ko-KR" sz="1600" b="1" dirty="0" smtClean="0">
                <a:solidFill>
                  <a:srgbClr val="FF0000"/>
                </a:solidFill>
                <a:latin typeface="Times New Roman" pitchFamily="18" charset="0"/>
                <a:ea typeface="Tahoma" pitchFamily="34" charset="0"/>
                <a:cs typeface="Times New Roman" pitchFamily="18" charset="0"/>
              </a:rPr>
              <a:t> et al. </a:t>
            </a:r>
            <a:r>
              <a:rPr lang="en-CA" altLang="ko-KR" sz="1600" b="1" dirty="0" err="1" smtClean="0">
                <a:solidFill>
                  <a:srgbClr val="FF0000"/>
                </a:solidFill>
                <a:latin typeface="Times New Roman" pitchFamily="18" charset="0"/>
                <a:ea typeface="Tahoma" pitchFamily="34" charset="0"/>
                <a:cs typeface="Times New Roman" pitchFamily="18" charset="0"/>
              </a:rPr>
              <a:t>ApJ</a:t>
            </a:r>
            <a:r>
              <a:rPr lang="en-CA" altLang="ko-KR" sz="1600" b="1" dirty="0" smtClean="0">
                <a:solidFill>
                  <a:srgbClr val="FF0000"/>
                </a:solidFill>
                <a:latin typeface="Times New Roman" pitchFamily="18" charset="0"/>
                <a:ea typeface="Tahoma" pitchFamily="34" charset="0"/>
                <a:cs typeface="Times New Roman" pitchFamily="18" charset="0"/>
              </a:rPr>
              <a:t>, 722, L162, 2010</a:t>
            </a:r>
            <a:endParaRPr lang="en-CA" altLang="ko-KR" sz="1600" b="1" dirty="0">
              <a:solidFill>
                <a:srgbClr val="FF0000"/>
              </a:solidFill>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xmlns="" val="2014278570"/>
      </p:ext>
    </p:extLst>
  </p:cSld>
  <p:clrMapOvr>
    <a:masterClrMapping/>
  </p:clrMapOvr>
  <p:transition advTm="38875"/>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5372100" cy="990600"/>
          </a:xfrm>
        </p:spPr>
        <p:txBody>
          <a:bodyPr/>
          <a:lstStyle/>
          <a:p>
            <a:pPr hangingPunct="0">
              <a:spcBef>
                <a:spcPts val="0"/>
              </a:spcBef>
              <a:spcAft>
                <a:spcPts val="0"/>
              </a:spcAft>
              <a:defRPr sz="2200"/>
            </a:pPr>
            <a:r>
              <a:rPr lang="en-US" altLang="ko-KR" sz="2400" b="1" dirty="0" smtClean="0">
                <a:latin typeface="Times New Roman" pitchFamily="18" charset="0"/>
                <a:ea typeface="연세소제목체" pitchFamily="18" charset="-127"/>
                <a:cs typeface="Times New Roman" pitchFamily="18" charset="0"/>
              </a:rPr>
              <a:t>Understanding transient cooling of magnetars using magnetar </a:t>
            </a:r>
            <a:r>
              <a:rPr lang="en-US" altLang="ko-KR" sz="2400" b="1" dirty="0" err="1" smtClean="0">
                <a:latin typeface="Times New Roman" pitchFamily="18" charset="0"/>
                <a:ea typeface="연세소제목체" pitchFamily="18" charset="-127"/>
                <a:cs typeface="Times New Roman" pitchFamily="18" charset="0"/>
              </a:rPr>
              <a:t>ToO</a:t>
            </a:r>
            <a:endParaRPr lang="en-CA" altLang="ko-KR" sz="2400" b="1" dirty="0" smtClean="0">
              <a:latin typeface="Times New Roman" pitchFamily="18" charset="0"/>
              <a:ea typeface="연세소제목체" pitchFamily="18" charset="-127"/>
              <a:cs typeface="Times New Roman" pitchFamily="18" charset="0"/>
            </a:endParaRPr>
          </a:p>
        </p:txBody>
      </p:sp>
      <p:sp>
        <p:nvSpPr>
          <p:cNvPr id="4" name="Slide Number Placeholder 3"/>
          <p:cNvSpPr>
            <a:spLocks noGrp="1"/>
          </p:cNvSpPr>
          <p:nvPr>
            <p:ph type="sldNum" sz="quarter" idx="10"/>
          </p:nvPr>
        </p:nvSpPr>
        <p:spPr/>
        <p:txBody>
          <a:bodyPr/>
          <a:lstStyle/>
          <a:p>
            <a:fld id="{40F5BAA8-65AC-384F-952D-6E0344433EB3}" type="slidenum">
              <a:rPr lang="en-US" smtClean="0"/>
              <a:pPr/>
              <a:t>9</a:t>
            </a:fld>
            <a:endParaRPr lang="en-US" dirty="0"/>
          </a:p>
        </p:txBody>
      </p:sp>
      <p:pic>
        <p:nvPicPr>
          <p:cNvPr id="6146" name="Picture 2"/>
          <p:cNvPicPr>
            <a:picLocks noChangeAspect="1" noChangeArrowheads="1"/>
          </p:cNvPicPr>
          <p:nvPr/>
        </p:nvPicPr>
        <p:blipFill>
          <a:blip r:embed="rId3"/>
          <a:srcRect/>
          <a:stretch>
            <a:fillRect/>
          </a:stretch>
        </p:blipFill>
        <p:spPr bwMode="auto">
          <a:xfrm>
            <a:off x="152400" y="990600"/>
            <a:ext cx="3733800" cy="3124200"/>
          </a:xfrm>
          <a:prstGeom prst="rect">
            <a:avLst/>
          </a:prstGeom>
          <a:noFill/>
          <a:ln w="9525">
            <a:noFill/>
            <a:miter lim="800000"/>
            <a:headEnd/>
            <a:tailEnd/>
          </a:ln>
        </p:spPr>
      </p:pic>
      <p:sp>
        <p:nvSpPr>
          <p:cNvPr id="6" name="TextBox 5"/>
          <p:cNvSpPr txBox="1"/>
          <p:nvPr/>
        </p:nvSpPr>
        <p:spPr>
          <a:xfrm>
            <a:off x="838200" y="1170296"/>
            <a:ext cx="2978188" cy="307777"/>
          </a:xfrm>
          <a:prstGeom prst="rect">
            <a:avLst/>
          </a:prstGeom>
          <a:noFill/>
        </p:spPr>
        <p:txBody>
          <a:bodyPr wrap="none" rtlCol="0">
            <a:spAutoFit/>
          </a:bodyPr>
          <a:lstStyle/>
          <a:p>
            <a:r>
              <a:rPr lang="en-US" altLang="ko-KR" sz="1400" b="1" dirty="0" err="1" smtClean="0">
                <a:solidFill>
                  <a:srgbClr val="0000FF"/>
                </a:solidFill>
                <a:latin typeface="Times New Roman" pitchFamily="18" charset="0"/>
                <a:cs typeface="Times New Roman" pitchFamily="18" charset="0"/>
              </a:rPr>
              <a:t>Lyubarsky</a:t>
            </a:r>
            <a:r>
              <a:rPr lang="en-US" altLang="ko-KR" sz="1400" b="1" dirty="0" smtClean="0">
                <a:solidFill>
                  <a:srgbClr val="0000FF"/>
                </a:solidFill>
                <a:latin typeface="Times New Roman" pitchFamily="18" charset="0"/>
                <a:cs typeface="Times New Roman" pitchFamily="18" charset="0"/>
              </a:rPr>
              <a:t> et al. </a:t>
            </a:r>
            <a:r>
              <a:rPr lang="en-US" altLang="ko-KR" sz="1400" b="1" dirty="0" err="1" smtClean="0">
                <a:solidFill>
                  <a:srgbClr val="0000FF"/>
                </a:solidFill>
                <a:latin typeface="Times New Roman" pitchFamily="18" charset="0"/>
                <a:cs typeface="Times New Roman" pitchFamily="18" charset="0"/>
              </a:rPr>
              <a:t>ApJ</a:t>
            </a:r>
            <a:r>
              <a:rPr lang="en-US" altLang="ko-KR" sz="1400" b="1" dirty="0" smtClean="0">
                <a:solidFill>
                  <a:srgbClr val="0000FF"/>
                </a:solidFill>
                <a:latin typeface="Times New Roman" pitchFamily="18" charset="0"/>
                <a:cs typeface="Times New Roman" pitchFamily="18" charset="0"/>
              </a:rPr>
              <a:t>, 580, L69, 2002</a:t>
            </a:r>
            <a:endParaRPr lang="ko-KR" altLang="en-US" sz="1400" b="1" dirty="0">
              <a:solidFill>
                <a:srgbClr val="0000FF"/>
              </a:solidFill>
              <a:latin typeface="Times New Roman" pitchFamily="18" charset="0"/>
              <a:cs typeface="Times New Roman" pitchFamily="18" charset="0"/>
            </a:endParaRPr>
          </a:p>
        </p:txBody>
      </p:sp>
      <p:pic>
        <p:nvPicPr>
          <p:cNvPr id="6147" name="Picture 3"/>
          <p:cNvPicPr>
            <a:picLocks noChangeAspect="1" noChangeArrowheads="1"/>
          </p:cNvPicPr>
          <p:nvPr/>
        </p:nvPicPr>
        <p:blipFill>
          <a:blip r:embed="rId4"/>
          <a:srcRect/>
          <a:stretch>
            <a:fillRect/>
          </a:stretch>
        </p:blipFill>
        <p:spPr bwMode="auto">
          <a:xfrm>
            <a:off x="4213196" y="1066800"/>
            <a:ext cx="4397404" cy="2819400"/>
          </a:xfrm>
          <a:prstGeom prst="rect">
            <a:avLst/>
          </a:prstGeom>
          <a:noFill/>
          <a:ln w="9525">
            <a:noFill/>
            <a:miter lim="800000"/>
            <a:headEnd/>
            <a:tailEnd/>
          </a:ln>
        </p:spPr>
      </p:pic>
      <p:sp>
        <p:nvSpPr>
          <p:cNvPr id="8" name="TextBox 7"/>
          <p:cNvSpPr txBox="1"/>
          <p:nvPr/>
        </p:nvSpPr>
        <p:spPr>
          <a:xfrm>
            <a:off x="5257800" y="1219200"/>
            <a:ext cx="2894767" cy="307777"/>
          </a:xfrm>
          <a:prstGeom prst="rect">
            <a:avLst/>
          </a:prstGeom>
          <a:noFill/>
        </p:spPr>
        <p:txBody>
          <a:bodyPr wrap="none" rtlCol="0">
            <a:spAutoFit/>
          </a:bodyPr>
          <a:lstStyle/>
          <a:p>
            <a:r>
              <a:rPr lang="en-US" altLang="ko-KR" sz="1400" b="1" dirty="0" err="1" smtClean="0">
                <a:solidFill>
                  <a:srgbClr val="0000FF"/>
                </a:solidFill>
                <a:latin typeface="Times New Roman" pitchFamily="18" charset="0"/>
                <a:cs typeface="Times New Roman" pitchFamily="18" charset="0"/>
              </a:rPr>
              <a:t>Beloborodov</a:t>
            </a:r>
            <a:r>
              <a:rPr lang="en-US" altLang="ko-KR" sz="1400" b="1" dirty="0" smtClean="0">
                <a:solidFill>
                  <a:srgbClr val="0000FF"/>
                </a:solidFill>
                <a:latin typeface="Times New Roman" pitchFamily="18" charset="0"/>
                <a:cs typeface="Times New Roman" pitchFamily="18" charset="0"/>
              </a:rPr>
              <a:t>,  </a:t>
            </a:r>
            <a:r>
              <a:rPr lang="en-US" altLang="ko-KR" sz="1400" b="1" dirty="0" err="1" smtClean="0">
                <a:solidFill>
                  <a:srgbClr val="0000FF"/>
                </a:solidFill>
                <a:latin typeface="Times New Roman" pitchFamily="18" charset="0"/>
                <a:cs typeface="Times New Roman" pitchFamily="18" charset="0"/>
              </a:rPr>
              <a:t>ApJ</a:t>
            </a:r>
            <a:r>
              <a:rPr lang="en-US" altLang="ko-KR" sz="1400" b="1" dirty="0" smtClean="0">
                <a:solidFill>
                  <a:srgbClr val="0000FF"/>
                </a:solidFill>
                <a:latin typeface="Times New Roman" pitchFamily="18" charset="0"/>
                <a:cs typeface="Times New Roman" pitchFamily="18" charset="0"/>
              </a:rPr>
              <a:t>, 703, 1044,  2009</a:t>
            </a:r>
            <a:endParaRPr lang="ko-KR" altLang="en-US" sz="1400" b="1" dirty="0">
              <a:solidFill>
                <a:srgbClr val="0000FF"/>
              </a:solidFill>
              <a:latin typeface="Times New Roman" pitchFamily="18" charset="0"/>
              <a:cs typeface="Times New Roman" pitchFamily="18" charset="0"/>
            </a:endParaRPr>
          </a:p>
        </p:txBody>
      </p:sp>
      <p:sp>
        <p:nvSpPr>
          <p:cNvPr id="9" name="TextBox 8"/>
          <p:cNvSpPr txBox="1"/>
          <p:nvPr/>
        </p:nvSpPr>
        <p:spPr>
          <a:xfrm>
            <a:off x="2487304" y="1905000"/>
            <a:ext cx="876202" cy="400110"/>
          </a:xfrm>
          <a:prstGeom prst="rect">
            <a:avLst/>
          </a:prstGeom>
          <a:noFill/>
        </p:spPr>
        <p:txBody>
          <a:bodyPr wrap="none" rtlCol="0">
            <a:spAutoFit/>
          </a:bodyPr>
          <a:lstStyle/>
          <a:p>
            <a:r>
              <a:rPr lang="en-US" altLang="ko-KR" dirty="0" smtClean="0">
                <a:solidFill>
                  <a:srgbClr val="FF0000"/>
                </a:solidFill>
                <a:latin typeface="Tahoma" pitchFamily="34" charset="0"/>
                <a:ea typeface="Tahoma" pitchFamily="34" charset="0"/>
                <a:cs typeface="Tahoma" pitchFamily="34" charset="0"/>
              </a:rPr>
              <a:t>L~t</a:t>
            </a:r>
            <a:r>
              <a:rPr lang="en-US" altLang="ko-KR" baseline="30000" dirty="0" smtClean="0">
                <a:solidFill>
                  <a:srgbClr val="FF0000"/>
                </a:solidFill>
                <a:latin typeface="Tahoma" pitchFamily="34" charset="0"/>
                <a:ea typeface="Tahoma" pitchFamily="34" charset="0"/>
                <a:cs typeface="Tahoma" pitchFamily="34" charset="0"/>
              </a:rPr>
              <a:t>-0.7</a:t>
            </a:r>
            <a:endParaRPr lang="ko-KR" altLang="en-US" baseline="30000" dirty="0">
              <a:solidFill>
                <a:srgbClr val="FF0000"/>
              </a:solidFill>
              <a:latin typeface="Tahoma" pitchFamily="34" charset="0"/>
              <a:cs typeface="Tahoma" pitchFamily="34" charset="0"/>
            </a:endParaRPr>
          </a:p>
        </p:txBody>
      </p:sp>
      <p:sp>
        <p:nvSpPr>
          <p:cNvPr id="10" name="TextBox 9"/>
          <p:cNvSpPr txBox="1"/>
          <p:nvPr/>
        </p:nvSpPr>
        <p:spPr>
          <a:xfrm>
            <a:off x="79200" y="4191000"/>
            <a:ext cx="8912400" cy="1905000"/>
          </a:xfrm>
          <a:prstGeom prst="rect">
            <a:avLst/>
          </a:prstGeom>
          <a:noFill/>
          <a:ln>
            <a:noFill/>
          </a:ln>
        </p:spPr>
        <p:txBody>
          <a:bodyPr vert="horz" lIns="81639" tIns="40820" rIns="81639" bIns="4082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spcBef>
                <a:spcPts val="0"/>
              </a:spcBef>
              <a:spcAft>
                <a:spcPts val="0"/>
              </a:spcAft>
              <a:defRPr sz="2200"/>
            </a:pPr>
            <a:r>
              <a:rPr lang="en-US" sz="2200" b="1" dirty="0" smtClean="0">
                <a:latin typeface="Tahoma" pitchFamily="34" charset="0"/>
                <a:ea typeface="Tahoma" pitchFamily="34" charset="0"/>
                <a:cs typeface="Tahoma" pitchFamily="34" charset="0"/>
              </a:rPr>
              <a:t> Soft-band flux relaxation can be understood using the crustal cooling or the </a:t>
            </a:r>
            <a:r>
              <a:rPr lang="en-US" sz="2200" b="1" dirty="0" err="1" smtClean="0">
                <a:latin typeface="Tahoma" pitchFamily="34" charset="0"/>
                <a:ea typeface="Tahoma" pitchFamily="34" charset="0"/>
                <a:cs typeface="Tahoma" pitchFamily="34" charset="0"/>
              </a:rPr>
              <a:t>magnetospheric</a:t>
            </a:r>
            <a:r>
              <a:rPr lang="en-US" sz="2200" b="1" dirty="0" smtClean="0">
                <a:latin typeface="Tahoma" pitchFamily="34" charset="0"/>
                <a:ea typeface="Tahoma" pitchFamily="34" charset="0"/>
                <a:cs typeface="Tahoma" pitchFamily="34" charset="0"/>
              </a:rPr>
              <a:t> untwisting models</a:t>
            </a:r>
          </a:p>
          <a:p>
            <a:pPr hangingPunct="0">
              <a:spcBef>
                <a:spcPts val="0"/>
              </a:spcBef>
              <a:spcAft>
                <a:spcPts val="0"/>
              </a:spcAft>
              <a:defRPr sz="2200"/>
            </a:pPr>
            <a:endParaRPr lang="en-US" sz="2200" b="1" dirty="0" smtClean="0">
              <a:latin typeface="Tahoma" pitchFamily="34" charset="0"/>
              <a:ea typeface="Tahoma" pitchFamily="34" charset="0"/>
              <a:cs typeface="Tahoma" pitchFamily="34" charset="0"/>
            </a:endParaRPr>
          </a:p>
          <a:p>
            <a:pPr hangingPunct="0">
              <a:spcBef>
                <a:spcPts val="0"/>
              </a:spcBef>
              <a:spcAft>
                <a:spcPts val="0"/>
              </a:spcAft>
              <a:defRPr sz="2200"/>
            </a:pPr>
            <a:r>
              <a:rPr lang="en-US" sz="2200" b="1" dirty="0" smtClean="0">
                <a:latin typeface="Tahoma" pitchFamily="34" charset="0"/>
                <a:ea typeface="Tahoma" pitchFamily="34" charset="0"/>
                <a:cs typeface="Tahoma" pitchFamily="34" charset="0"/>
              </a:rPr>
              <a:t>Relaxation in the hard band was not yet detected; NuSTAR can make the first sensitive detection</a:t>
            </a:r>
          </a:p>
        </p:txBody>
      </p:sp>
      <p:sp>
        <p:nvSpPr>
          <p:cNvPr id="11" name="TextBox 10"/>
          <p:cNvSpPr txBox="1"/>
          <p:nvPr/>
        </p:nvSpPr>
        <p:spPr>
          <a:xfrm>
            <a:off x="6607792" y="3749946"/>
            <a:ext cx="255198" cy="400110"/>
          </a:xfrm>
          <a:prstGeom prst="rect">
            <a:avLst/>
          </a:prstGeom>
          <a:noFill/>
        </p:spPr>
        <p:txBody>
          <a:bodyPr wrap="none" rtlCol="0">
            <a:spAutoFit/>
          </a:bodyPr>
          <a:lstStyle/>
          <a:p>
            <a:r>
              <a:rPr lang="en-US" altLang="ko-KR" dirty="0" smtClean="0"/>
              <a:t>t</a:t>
            </a:r>
            <a:endParaRPr lang="ko-KR" altLang="en-US" dirty="0"/>
          </a:p>
        </p:txBody>
      </p:sp>
    </p:spTree>
    <p:extLst>
      <p:ext uri="{BB962C8B-B14F-4D97-AF65-F5344CB8AC3E}">
        <p14:creationId xmlns:p14="http://schemas.microsoft.com/office/powerpoint/2010/main" xmlns="" val="2014278570"/>
      </p:ext>
    </p:extLst>
  </p:cSld>
  <p:clrMapOvr>
    <a:masterClrMapping/>
  </p:clrMapOvr>
  <p:transition advTm="144628"/>
  <p:timing>
    <p:tnLst>
      <p:par>
        <p:cTn id="1" dur="indefinite" restart="never" nodeType="tmRoot"/>
      </p:par>
    </p:tnLst>
  </p:timing>
</p:sld>
</file>

<file path=ppt/theme/theme1.xml><?xml version="1.0" encoding="utf-8"?>
<a:theme xmlns:a="http://schemas.openxmlformats.org/drawingml/2006/main" name="NuSTARkkmtemplate">
  <a:themeElements>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Globa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Globa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Globa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Globa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Globa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Globa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Global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50312</TotalTime>
  <Words>3812</Words>
  <Application>Microsoft Office PowerPoint</Application>
  <PresentationFormat>On-screen Show (4:3)</PresentationFormat>
  <Paragraphs>366</Paragraphs>
  <Slides>30</Slides>
  <Notes>29</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NuSTARkkmtemplate</vt:lpstr>
      <vt:lpstr>NuSTAR results and future observation plans for  magnetars and rotation-powered pulsars </vt:lpstr>
      <vt:lpstr>Slide 2</vt:lpstr>
      <vt:lpstr>Slide 3</vt:lpstr>
      <vt:lpstr>Slide 4</vt:lpstr>
      <vt:lpstr>Slide 5</vt:lpstr>
      <vt:lpstr>What we want to study using NuSTAR</vt:lpstr>
      <vt:lpstr>We are attempting to understand the hard X-ray emission mechanism</vt:lpstr>
      <vt:lpstr>We are attempting to understand the hard X-ray emission mechanism</vt:lpstr>
      <vt:lpstr>Understanding transient cooling of magnetars using magnetar ToO</vt:lpstr>
      <vt:lpstr>NuSTAR will observe rotation-powered pulsars and a pulsar-like white dwarf</vt:lpstr>
      <vt:lpstr>NuSTAR results to date  SGR J1745-29 and ToO: Magnetar</vt:lpstr>
      <vt:lpstr>NuSTAR discovered 3.76 s pulsation in the direction of Galactic center region</vt:lpstr>
      <vt:lpstr>NuSTAR identified the source as a transient magnetar</vt:lpstr>
      <vt:lpstr>NuSTAR results to date  1E 1841-045: Magnetar</vt:lpstr>
      <vt:lpstr>Slide 15</vt:lpstr>
      <vt:lpstr>We use the electron-positron outflow model to constrain emission geometry</vt:lpstr>
      <vt:lpstr>NuSTAR results to date  1E 2259+586: Magnetar</vt:lpstr>
      <vt:lpstr>Hard X-ray emission from 1E 2259+586 was detected only marginally</vt:lpstr>
      <vt:lpstr>NuSTAR observed 1E 2259+586 for 170 ks</vt:lpstr>
      <vt:lpstr>NuSTAR results to date  Geminga: Rotation-powered pulsar</vt:lpstr>
      <vt:lpstr>Geminga is a radio-quiet gamma-ray pulsar</vt:lpstr>
      <vt:lpstr>X-ray spectra with NuSTAR spectrum hints a spectral break in the X-ray band</vt:lpstr>
      <vt:lpstr>NuSTAR results to date  AE Aquarii: pulsar-like white dwarf</vt:lpstr>
      <vt:lpstr>Non-thermal spectral component and sharp pulsation above ~10 keV were detected</vt:lpstr>
      <vt:lpstr>NuSTAR did not detect the non-thermal component or spiky pulsation</vt:lpstr>
      <vt:lpstr>Near Future observations  PSR J1023-0038 and 1E 1048-5937</vt:lpstr>
      <vt:lpstr>PSR J1023-0038 is a qLMXB/RPP transient object</vt:lpstr>
      <vt:lpstr>1E 1048-5937</vt:lpstr>
      <vt:lpstr>Summary</vt:lpstr>
      <vt:lpstr>Slide 30</vt:lpstr>
    </vt:vector>
  </TitlesOfParts>
  <Company>JPL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Hongjun An</dc:creator>
  <cp:lastModifiedBy>hjan</cp:lastModifiedBy>
  <cp:revision>1963</cp:revision>
  <cp:lastPrinted>2012-11-19T18:57:03Z</cp:lastPrinted>
  <dcterms:created xsi:type="dcterms:W3CDTF">2012-12-21T23:12:56Z</dcterms:created>
  <dcterms:modified xsi:type="dcterms:W3CDTF">2013-05-19T20:18:45Z</dcterms:modified>
</cp:coreProperties>
</file>