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9"/>
  </p:notesMasterIdLst>
  <p:sldIdLst>
    <p:sldId id="256" r:id="rId2"/>
    <p:sldId id="330" r:id="rId3"/>
    <p:sldId id="273" r:id="rId4"/>
    <p:sldId id="262" r:id="rId5"/>
    <p:sldId id="306" r:id="rId6"/>
    <p:sldId id="316" r:id="rId7"/>
    <p:sldId id="312" r:id="rId8"/>
    <p:sldId id="325" r:id="rId9"/>
    <p:sldId id="326" r:id="rId10"/>
    <p:sldId id="332" r:id="rId11"/>
    <p:sldId id="334" r:id="rId12"/>
    <p:sldId id="315" r:id="rId13"/>
    <p:sldId id="302" r:id="rId14"/>
    <p:sldId id="336" r:id="rId15"/>
    <p:sldId id="337" r:id="rId16"/>
    <p:sldId id="333" r:id="rId17"/>
    <p:sldId id="33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4CD5B-46CB-4BDE-BACB-C82EA56749A4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E745-6E91-4EF2-86DB-5DA26F1B1F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DCE69-F1BB-4054-947B-ED6438177384}" type="slidenum">
              <a:rPr lang="en-US"/>
              <a:pPr/>
              <a:t>3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F4B9C-795C-4DC3-A605-9F1E787505A8}" type="slidenum">
              <a:rPr lang="en-US"/>
              <a:pPr/>
              <a:t>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C32F6-4876-4CD4-A0A5-BF7851D07C1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0BDA-1CBF-4B05-99CE-EB7710742CE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You know, the things I hope to do one day.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EDC9D2-4CE1-47B4-A96C-158B43C331B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67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4B1C3-AEE0-4F69-BEAA-2CAF5E83462B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25602" name="Rectangle 2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fld id="{F0543113-A847-47A2-8EC0-2DA813FA01A1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B63D1-E6D8-4351-A1E2-93394E2BB4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746EE9-F5C1-4DA2-AAD2-94D2712A7FE1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926F9-8AA8-4A1D-85C6-4531312312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D86D10-E5A3-47E1-B651-E4B10EEAD5A1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4BD68-128B-4DD8-92CF-21906E8265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FD7D1-B6AC-443D-A72E-DCC2888CCF0E}" type="datetime3">
              <a:rPr lang="en-US" smtClean="0"/>
              <a:pPr>
                <a:defRPr/>
              </a:pPr>
              <a:t>23 May 2013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09CE-10AE-4C1F-9F62-F8C69FD1F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8BB3EE-AE15-4F87-B15C-1827BCA8BB6C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E8F2A-7F3C-4C4F-9C24-AAD464EF6B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8EAEE7-712A-4629-B1AA-0EFDB2A7FCFF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69B29-4989-4137-ADE7-70F3259AF7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043855-15D2-45CB-8FE0-001E2335034A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BCE04-9455-4193-BAC0-B64C8F46BD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6B00A6-1515-40F5-B287-A0B2C2EDC054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27DB0-E827-4DD1-BED0-476D1D21B9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9777F-99CA-47C6-A6E7-505070B9F155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144ED-2F37-4CAF-AE68-5800F43CF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4E3A7-8DBF-4A13-B9B7-D3180B4CD298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AE0CD-84B9-45E3-8552-8F57051853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F2A4D8-A418-4771-A783-A1CD44D204E4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40B69-FB0B-4DC2-A19D-023A13DEFB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7647-5009-44B3-9A3C-61C70EC1711D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EB65C-3719-4BF0-AD48-55E988427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4" name="Group 28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24578" name="Rectangle 2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4579" name="Rectangle 3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8A413841-15AA-4EF8-9E6B-E2FA69D57576}" type="datetime3">
              <a:rPr lang="en-US" smtClean="0"/>
              <a:pPr/>
              <a:t>23 May 2013</a:t>
            </a:fld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085D1DAC-2325-4832-803D-53B1010AB2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9.jpeg"/><Relationship Id="rId11" Type="http://schemas.openxmlformats.org/officeDocument/2006/relationships/image" Target="../media/image11.jpe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77200" cy="2787650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Properties of the </a:t>
            </a:r>
            <a:r>
              <a:rPr lang="en-US" sz="5400" dirty="0" smtClean="0"/>
              <a:t>Progenitor, </a:t>
            </a:r>
            <a:r>
              <a:rPr lang="en-US" sz="5400" dirty="0" smtClean="0"/>
              <a:t>Neutron </a:t>
            </a:r>
            <a:r>
              <a:rPr lang="en-US" sz="5400" dirty="0" smtClean="0"/>
              <a:t>Star, and Pulsar Wind in </a:t>
            </a:r>
            <a:r>
              <a:rPr lang="en-US" sz="5400" dirty="0" smtClean="0"/>
              <a:t>SNR </a:t>
            </a:r>
            <a:r>
              <a:rPr lang="en-US" sz="5400" dirty="0" err="1" smtClean="0"/>
              <a:t>Kes</a:t>
            </a:r>
            <a:r>
              <a:rPr lang="en-US" sz="5400" dirty="0" smtClean="0"/>
              <a:t> 75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17950"/>
            <a:ext cx="7772400" cy="187325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Joseph </a:t>
            </a:r>
            <a:r>
              <a:rPr lang="en-US" sz="2400" dirty="0" err="1" smtClean="0"/>
              <a:t>Gelfand</a:t>
            </a:r>
            <a:r>
              <a:rPr lang="en-US" sz="2400" dirty="0" smtClean="0"/>
              <a:t> (NYUAD / CCPP)</a:t>
            </a:r>
          </a:p>
          <a:p>
            <a:pPr algn="l"/>
            <a:r>
              <a:rPr lang="en-US" sz="2400" dirty="0" smtClean="0"/>
              <a:t>Pat </a:t>
            </a:r>
            <a:r>
              <a:rPr lang="en-US" sz="2400" dirty="0" err="1" smtClean="0"/>
              <a:t>Slane</a:t>
            </a:r>
            <a:r>
              <a:rPr lang="en-US" sz="2400" dirty="0" smtClean="0"/>
              <a:t> (</a:t>
            </a:r>
            <a:r>
              <a:rPr lang="en-US" sz="2400" dirty="0" err="1" smtClean="0"/>
              <a:t>CfA</a:t>
            </a:r>
            <a:r>
              <a:rPr lang="en-US" sz="2400" dirty="0" smtClean="0"/>
              <a:t>)</a:t>
            </a:r>
          </a:p>
          <a:p>
            <a:pPr algn="l"/>
            <a:r>
              <a:rPr lang="en-US" sz="2400" dirty="0" smtClean="0"/>
              <a:t>Tea </a:t>
            </a:r>
            <a:r>
              <a:rPr lang="en-US" sz="2400" dirty="0" err="1" smtClean="0"/>
              <a:t>Temim</a:t>
            </a:r>
            <a:r>
              <a:rPr lang="en-US" sz="2400" dirty="0" smtClean="0"/>
              <a:t> (NASA / GSFC)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97D737-50B6-4276-BD92-5CEFE2A84038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DB63D1-E6D8-4351-A1E2-93394E2BB4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pic>
        <p:nvPicPr>
          <p:cNvPr id="7" name="Picture 6" descr="nyuad.splas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36576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PSR J1846-0258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28194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Transient pulsed </a:t>
            </a:r>
            <a:r>
              <a:rPr lang="en-US" dirty="0" smtClean="0"/>
              <a:t>radio emission from </a:t>
            </a:r>
            <a:r>
              <a:rPr lang="en-US" i="1" dirty="0" smtClean="0"/>
              <a:t>some </a:t>
            </a:r>
            <a:r>
              <a:rPr lang="en-US" dirty="0" smtClean="0"/>
              <a:t>high-B neutron stars</a:t>
            </a:r>
          </a:p>
          <a:p>
            <a:pPr lvl="1"/>
            <a:r>
              <a:rPr lang="en-US" dirty="0" smtClean="0"/>
              <a:t>Only those with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&lt;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Ė</a:t>
            </a:r>
          </a:p>
          <a:p>
            <a:r>
              <a:rPr lang="en-US" dirty="0" smtClean="0">
                <a:cs typeface="Arial"/>
              </a:rPr>
              <a:t>Theory: Radio emission mechanism same as normal pulsars</a:t>
            </a:r>
          </a:p>
          <a:p>
            <a:pPr lvl="1"/>
            <a:r>
              <a:rPr lang="en-US" dirty="0" smtClean="0"/>
              <a:t>Spin-down decreases potential, magnetic field evolution heats surface</a:t>
            </a:r>
          </a:p>
          <a:p>
            <a:r>
              <a:rPr lang="en-US" dirty="0" smtClean="0"/>
              <a:t>PSR J1846-0258 born with dipolar magnetic field </a:t>
            </a:r>
            <a:r>
              <a:rPr lang="en-US" b="1" dirty="0" smtClean="0">
                <a:solidFill>
                  <a:srgbClr val="00B050"/>
                </a:solidFill>
              </a:rPr>
              <a:t>B</a:t>
            </a:r>
            <a:r>
              <a:rPr lang="en-US" b="1" baseline="-25000" dirty="0" smtClean="0">
                <a:solidFill>
                  <a:srgbClr val="00B050"/>
                </a:solidFill>
              </a:rPr>
              <a:t>p</a:t>
            </a:r>
            <a:r>
              <a:rPr lang="en-US" b="1" dirty="0" smtClean="0">
                <a:solidFill>
                  <a:srgbClr val="00B050"/>
                </a:solidFill>
              </a:rPr>
              <a:t>=2×10</a:t>
            </a:r>
            <a:r>
              <a:rPr lang="en-US" b="1" baseline="30000" dirty="0" smtClean="0">
                <a:solidFill>
                  <a:srgbClr val="00B050"/>
                </a:solidFill>
              </a:rPr>
              <a:t>14 </a:t>
            </a:r>
            <a:r>
              <a:rPr lang="en-US" b="1" dirty="0" smtClean="0">
                <a:solidFill>
                  <a:srgbClr val="00B050"/>
                </a:solidFill>
              </a:rPr>
              <a:t>G</a:t>
            </a:r>
          </a:p>
          <a:p>
            <a:pPr lvl="1"/>
            <a:r>
              <a:rPr lang="en-US" dirty="0" smtClean="0"/>
              <a:t>Age =430 yr agrees with evolutionary model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855-15D2-45CB-8FE0-001E2335034A}" type="datetime3">
              <a:rPr lang="en-US" smtClean="0"/>
              <a:pPr/>
              <a:t>24 May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XMM-Newton Science Workshop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048000" y="1752600"/>
            <a:ext cx="5769657" cy="4315599"/>
            <a:chOff x="3048000" y="1752600"/>
            <a:chExt cx="5769657" cy="4315599"/>
          </a:xfrm>
        </p:grpSpPr>
        <p:pic>
          <p:nvPicPr>
            <p:cNvPr id="8" name="Picture 7" descr="apjl423201f1_h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0" y="1752600"/>
              <a:ext cx="5769657" cy="4267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76600" y="5791200"/>
              <a:ext cx="2287806" cy="276999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(Rea et al., 2012, </a:t>
              </a:r>
              <a:r>
                <a:rPr lang="en-US" sz="1200" i="1" dirty="0" err="1" smtClean="0">
                  <a:latin typeface="+mj-lt"/>
                </a:rPr>
                <a:t>ApJL</a:t>
              </a:r>
              <a:r>
                <a:rPr lang="en-US" sz="1200" dirty="0" smtClean="0">
                  <a:latin typeface="+mj-lt"/>
                </a:rPr>
                <a:t>, 748, L12)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781800" y="2438400"/>
              <a:ext cx="457200" cy="457200"/>
            </a:xfrm>
            <a:prstGeom prst="ellipse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7999" y="1828800"/>
            <a:ext cx="5679281" cy="4239399"/>
            <a:chOff x="3047999" y="1828800"/>
            <a:chExt cx="5679281" cy="4239399"/>
          </a:xfrm>
        </p:grpSpPr>
        <p:pic>
          <p:nvPicPr>
            <p:cNvPr id="13" name="Picture 12" descr="apjl423201f2_hr.jpg"/>
            <p:cNvPicPr>
              <a:picLocks noChangeAspect="1"/>
            </p:cNvPicPr>
            <p:nvPr/>
          </p:nvPicPr>
          <p:blipFill>
            <a:blip r:embed="rId4"/>
            <a:srcRect l="2174" b="52368"/>
            <a:stretch>
              <a:fillRect/>
            </a:stretch>
          </p:blipFill>
          <p:spPr>
            <a:xfrm>
              <a:off x="3047999" y="1828800"/>
              <a:ext cx="5679281" cy="40386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 bwMode="auto">
            <a:xfrm>
              <a:off x="5029200" y="2362200"/>
              <a:ext cx="457200" cy="381000"/>
            </a:xfrm>
            <a:prstGeom prst="ellipse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2394" y="5791200"/>
              <a:ext cx="2287806" cy="276999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(Rea et al., 2012, </a:t>
              </a:r>
              <a:r>
                <a:rPr lang="en-US" sz="1200" i="1" dirty="0" err="1" smtClean="0">
                  <a:latin typeface="+mj-lt"/>
                </a:rPr>
                <a:t>ApJL</a:t>
              </a:r>
              <a:r>
                <a:rPr lang="en-US" sz="1200" dirty="0" smtClean="0">
                  <a:latin typeface="+mj-lt"/>
                </a:rPr>
                <a:t>, 748, L12)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953000" y="7696200"/>
            <a:ext cx="2287806" cy="276999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(Rea et al., 2012, </a:t>
            </a:r>
            <a:r>
              <a:rPr lang="en-US" sz="1200" i="1" dirty="0" err="1" smtClean="0">
                <a:latin typeface="+mj-lt"/>
              </a:rPr>
              <a:t>ApJL</a:t>
            </a:r>
            <a:r>
              <a:rPr lang="en-US" sz="1200" dirty="0" smtClean="0">
                <a:latin typeface="+mj-lt"/>
              </a:rPr>
              <a:t>, 748, L12)</a:t>
            </a:r>
            <a:endParaRPr lang="en-US" sz="12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14600" y="1752600"/>
            <a:ext cx="6299493" cy="4267200"/>
            <a:chOff x="2514600" y="1752600"/>
            <a:chExt cx="6299493" cy="4267200"/>
          </a:xfrm>
        </p:grpSpPr>
        <p:pic>
          <p:nvPicPr>
            <p:cNvPr id="18" name="Picture 17" descr="apjl423201f2_hr.jpg"/>
            <p:cNvPicPr>
              <a:picLocks noChangeAspect="1"/>
            </p:cNvPicPr>
            <p:nvPr/>
          </p:nvPicPr>
          <p:blipFill>
            <a:blip r:embed="rId4"/>
            <a:srcRect t="48650"/>
            <a:stretch>
              <a:fillRect/>
            </a:stretch>
          </p:blipFill>
          <p:spPr>
            <a:xfrm>
              <a:off x="3124200" y="1752600"/>
              <a:ext cx="5689893" cy="4267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514600" y="5742801"/>
              <a:ext cx="2286000" cy="276999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(Rea et al., 2012, </a:t>
              </a:r>
              <a:r>
                <a:rPr lang="en-US" sz="1200" i="1" dirty="0" err="1" smtClean="0">
                  <a:latin typeface="+mj-lt"/>
                </a:rPr>
                <a:t>ApJL</a:t>
              </a:r>
              <a:r>
                <a:rPr lang="en-US" sz="1200" dirty="0" smtClean="0">
                  <a:latin typeface="+mj-lt"/>
                </a:rPr>
                <a:t>, 748, L12)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21" name="5-Point Star 20"/>
          <p:cNvSpPr/>
          <p:nvPr/>
        </p:nvSpPr>
        <p:spPr bwMode="auto">
          <a:xfrm>
            <a:off x="5943600" y="3352800"/>
            <a:ext cx="228600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867400" y="3276600"/>
            <a:ext cx="381000" cy="3810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of PSR J1846-0258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22860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Weakly magnetized wind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B </a:t>
            </a:r>
            <a:r>
              <a:rPr lang="en-US" dirty="0" smtClean="0"/>
              <a:t> &lt; 0.01</a:t>
            </a:r>
          </a:p>
          <a:p>
            <a:pPr lvl="1"/>
            <a:r>
              <a:rPr lang="en-US" dirty="0" smtClean="0"/>
              <a:t>Degenerate with distance</a:t>
            </a:r>
          </a:p>
          <a:p>
            <a:r>
              <a:rPr lang="en-US" dirty="0" smtClean="0"/>
              <a:t>Broken power-law particle injection spectrum</a:t>
            </a:r>
          </a:p>
          <a:p>
            <a:pPr lvl="1"/>
            <a:r>
              <a:rPr lang="en-US" b="1" i="1" dirty="0" err="1" smtClean="0"/>
              <a:t>E</a:t>
            </a:r>
            <a:r>
              <a:rPr lang="en-US" b="1" i="1" baseline="-25000" dirty="0" err="1" smtClean="0"/>
              <a:t>min</a:t>
            </a:r>
            <a:r>
              <a:rPr lang="en-US" b="1" i="1" baseline="-25000" dirty="0" smtClean="0"/>
              <a:t> </a:t>
            </a:r>
            <a:r>
              <a:rPr lang="en-US" dirty="0" smtClean="0"/>
              <a:t>&lt; 10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b="1" i="1" dirty="0" err="1" smtClean="0"/>
              <a:t>E</a:t>
            </a:r>
            <a:r>
              <a:rPr lang="en-US" b="1" i="1" baseline="-25000" dirty="0" err="1" smtClean="0"/>
              <a:t>max</a:t>
            </a:r>
            <a:r>
              <a:rPr lang="en-US" b="1" i="1" baseline="-25000" dirty="0" smtClean="0"/>
              <a:t> </a:t>
            </a:r>
            <a:r>
              <a:rPr lang="en-US" dirty="0" smtClean="0"/>
              <a:t> &gt; 1 </a:t>
            </a:r>
            <a:r>
              <a:rPr lang="en-US" dirty="0" err="1" smtClean="0"/>
              <a:t>PeV</a:t>
            </a:r>
            <a:endParaRPr lang="en-US" dirty="0" smtClean="0"/>
          </a:p>
          <a:p>
            <a:pPr lvl="1"/>
            <a:r>
              <a:rPr lang="en-US" b="1" i="1" dirty="0" err="1" smtClean="0"/>
              <a:t>E</a:t>
            </a:r>
            <a:r>
              <a:rPr lang="en-US" b="1" i="1" baseline="-25000" dirty="0" err="1" smtClean="0"/>
              <a:t>break</a:t>
            </a:r>
            <a:r>
              <a:rPr lang="en-US" b="1" i="1" baseline="-25000" dirty="0" smtClean="0"/>
              <a:t> </a:t>
            </a:r>
            <a:r>
              <a:rPr lang="en-US" dirty="0" smtClean="0"/>
              <a:t>and </a:t>
            </a:r>
            <a:r>
              <a:rPr lang="en-US" b="1" i="1" baseline="-25000" dirty="0" smtClean="0"/>
              <a:t> </a:t>
            </a:r>
            <a:r>
              <a:rPr lang="en-US" b="1" i="1" dirty="0" smtClean="0">
                <a:sym typeface="Symbol" pitchFamily="18" charset="2"/>
              </a:rPr>
              <a:t>p</a:t>
            </a:r>
            <a:r>
              <a:rPr lang="en-US" b="1" i="1" baseline="-25000" dirty="0" smtClean="0">
                <a:sym typeface="Symbol" pitchFamily="18" charset="2"/>
              </a:rPr>
              <a:t>2 </a:t>
            </a:r>
            <a:r>
              <a:rPr lang="en-US" dirty="0" smtClean="0">
                <a:sym typeface="Symbol" pitchFamily="18" charset="2"/>
              </a:rPr>
              <a:t>depend on </a:t>
            </a:r>
            <a:r>
              <a:rPr lang="en-US" b="1" i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B</a:t>
            </a:r>
          </a:p>
          <a:p>
            <a:pPr lvl="1"/>
            <a:r>
              <a:rPr lang="en-US" b="1" i="1" dirty="0" smtClean="0">
                <a:sym typeface="Symbol" pitchFamily="18" charset="2"/>
              </a:rPr>
              <a:t>p</a:t>
            </a:r>
            <a:r>
              <a:rPr lang="en-US" b="1" i="1" baseline="-25000" dirty="0" smtClean="0">
                <a:sym typeface="Symbol" pitchFamily="18" charset="2"/>
              </a:rPr>
              <a:t>1</a:t>
            </a:r>
            <a:r>
              <a:rPr lang="en-US" dirty="0" smtClean="0">
                <a:sym typeface="Symbol" pitchFamily="18" charset="2"/>
              </a:rPr>
              <a:t> sensitive to </a:t>
            </a:r>
            <a:r>
              <a:rPr lang="en-US" b="1" i="1" dirty="0" err="1" smtClean="0"/>
              <a:t>E</a:t>
            </a:r>
            <a:r>
              <a:rPr lang="en-US" b="1" i="1" baseline="-25000" dirty="0" err="1" smtClean="0"/>
              <a:t>break</a:t>
            </a:r>
            <a:endParaRPr lang="en-US" b="1" i="1" baseline="-25000" dirty="0" smtClean="0"/>
          </a:p>
          <a:p>
            <a:r>
              <a:rPr lang="en-US" dirty="0" smtClean="0"/>
              <a:t>Fairly “normal” values</a:t>
            </a:r>
          </a:p>
          <a:p>
            <a:pPr lvl="1">
              <a:buNone/>
            </a:pPr>
            <a:endParaRPr lang="en-US" baseline="-25000" dirty="0" smtClean="0"/>
          </a:p>
          <a:p>
            <a:pPr lvl="1"/>
            <a:endParaRPr lang="en-US" b="1" i="1" baseline="-25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855-15D2-45CB-8FE0-001E2335034A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3" name="Picture 22" descr="etabdist.png"/>
          <p:cNvPicPr>
            <a:picLocks noChangeAspect="1"/>
          </p:cNvPicPr>
          <p:nvPr/>
        </p:nvPicPr>
        <p:blipFill>
          <a:blip r:embed="rId3" cstate="print"/>
          <a:srcRect l="1667" t="2333" r="2500" b="3167"/>
          <a:stretch>
            <a:fillRect/>
          </a:stretch>
        </p:blipFill>
        <p:spPr>
          <a:xfrm>
            <a:off x="2590800" y="1752601"/>
            <a:ext cx="6096000" cy="429370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24" name="Picture 23" descr="etab-dist.png"/>
          <p:cNvPicPr>
            <a:picLocks noChangeAspect="1"/>
          </p:cNvPicPr>
          <p:nvPr/>
        </p:nvPicPr>
        <p:blipFill>
          <a:blip r:embed="rId4" cstate="print"/>
          <a:srcRect l="1136" b="1364"/>
          <a:stretch>
            <a:fillRect/>
          </a:stretch>
        </p:blipFill>
        <p:spPr>
          <a:xfrm>
            <a:off x="2667000" y="1752600"/>
            <a:ext cx="6019800" cy="428997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810000" y="1828800"/>
            <a:ext cx="4441823" cy="4224937"/>
            <a:chOff x="4303715" y="1854201"/>
            <a:chExt cx="4441823" cy="4225926"/>
          </a:xfrm>
          <a:noFill/>
        </p:grpSpPr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4303717" y="1854201"/>
              <a:ext cx="4416425" cy="4225926"/>
              <a:chOff x="2711" y="1191"/>
              <a:chExt cx="2782" cy="2662"/>
            </a:xfrm>
            <a:grpFill/>
          </p:grpSpPr>
          <p:sp>
            <p:nvSpPr>
              <p:cNvPr id="16" name="Line 36"/>
              <p:cNvSpPr>
                <a:spLocks noChangeShapeType="1"/>
              </p:cNvSpPr>
              <p:nvPr/>
            </p:nvSpPr>
            <p:spPr bwMode="auto">
              <a:xfrm flipV="1">
                <a:off x="3122" y="1192"/>
                <a:ext cx="24" cy="2565"/>
              </a:xfrm>
              <a:prstGeom prst="line">
                <a:avLst/>
              </a:prstGeom>
              <a:grpFill/>
              <a:ln w="5715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37"/>
              <p:cNvSpPr>
                <a:spLocks noChangeShapeType="1"/>
              </p:cNvSpPr>
              <p:nvPr/>
            </p:nvSpPr>
            <p:spPr bwMode="auto">
              <a:xfrm flipV="1">
                <a:off x="2711" y="3539"/>
                <a:ext cx="2782" cy="1"/>
              </a:xfrm>
              <a:prstGeom prst="line">
                <a:avLst/>
              </a:prstGeom>
              <a:grpFill/>
              <a:ln w="5715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38"/>
              <p:cNvSpPr>
                <a:spLocks noChangeShapeType="1"/>
              </p:cNvSpPr>
              <p:nvPr/>
            </p:nvSpPr>
            <p:spPr bwMode="auto">
              <a:xfrm>
                <a:off x="3630" y="1966"/>
                <a:ext cx="750" cy="269"/>
              </a:xfrm>
              <a:prstGeom prst="line">
                <a:avLst/>
              </a:prstGeom>
              <a:grp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39"/>
              <p:cNvSpPr>
                <a:spLocks noChangeShapeType="1"/>
              </p:cNvSpPr>
              <p:nvPr/>
            </p:nvSpPr>
            <p:spPr bwMode="auto">
              <a:xfrm flipV="1">
                <a:off x="3624" y="1216"/>
                <a:ext cx="0" cy="2299"/>
              </a:xfrm>
              <a:prstGeom prst="line">
                <a:avLst/>
              </a:prstGeom>
              <a:grpFill/>
              <a:ln w="5715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40"/>
              <p:cNvSpPr>
                <a:spLocks noChangeShapeType="1"/>
              </p:cNvSpPr>
              <p:nvPr/>
            </p:nvSpPr>
            <p:spPr bwMode="auto">
              <a:xfrm flipV="1">
                <a:off x="5033" y="1216"/>
                <a:ext cx="0" cy="2299"/>
              </a:xfrm>
              <a:prstGeom prst="line">
                <a:avLst/>
              </a:prstGeom>
              <a:grpFill/>
              <a:ln w="57150">
                <a:solidFill>
                  <a:srgbClr val="0099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41"/>
              <p:cNvSpPr txBox="1">
                <a:spLocks noChangeArrowheads="1"/>
              </p:cNvSpPr>
              <p:nvPr/>
            </p:nvSpPr>
            <p:spPr bwMode="auto">
              <a:xfrm>
                <a:off x="3848" y="3565"/>
                <a:ext cx="767" cy="2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rgbClr val="0000FF"/>
                    </a:solidFill>
                  </a:rPr>
                  <a:t>Energy</a:t>
                </a:r>
              </a:p>
            </p:txBody>
          </p:sp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1719" y="2209"/>
                <a:ext cx="2324" cy="2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rgbClr val="0000FF"/>
                    </a:solidFill>
                  </a:rPr>
                  <a:t>Number per Unit Energy</a:t>
                </a:r>
              </a:p>
            </p:txBody>
          </p:sp>
        </p:grpSp>
        <p:sp>
          <p:nvSpPr>
            <p:cNvPr id="10" name="Rectangle 43"/>
            <p:cNvSpPr>
              <a:spLocks noChangeArrowheads="1"/>
            </p:cNvSpPr>
            <p:nvPr/>
          </p:nvSpPr>
          <p:spPr bwMode="auto">
            <a:xfrm>
              <a:off x="4994275" y="5080000"/>
              <a:ext cx="7493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 err="1"/>
                <a:t>E</a:t>
              </a:r>
              <a:r>
                <a:rPr lang="en-US" sz="2400" b="1" i="1" baseline="-25000" dirty="0" err="1"/>
                <a:t>min</a:t>
              </a:r>
              <a:endParaRPr lang="en-US" sz="2400" b="1" i="1" baseline="-25000" dirty="0"/>
            </a:p>
          </p:txBody>
        </p:sp>
        <p:sp>
          <p:nvSpPr>
            <p:cNvPr id="11" name="Rectangle 44"/>
            <p:cNvSpPr>
              <a:spLocks noChangeArrowheads="1"/>
            </p:cNvSpPr>
            <p:nvPr/>
          </p:nvSpPr>
          <p:spPr bwMode="auto">
            <a:xfrm>
              <a:off x="7951788" y="4695825"/>
              <a:ext cx="79375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/>
                <a:t>E</a:t>
              </a:r>
              <a:r>
                <a:rPr lang="en-US" sz="2400" b="1" i="1" baseline="-25000"/>
                <a:t>max</a:t>
              </a: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6040949" y="2545685"/>
              <a:ext cx="809837" cy="7080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4000" dirty="0" smtClean="0">
                  <a:sym typeface="Symbol" pitchFamily="18" charset="2"/>
                </a:rPr>
                <a:t>-</a:t>
              </a:r>
              <a:r>
                <a:rPr lang="en-US" sz="3600" b="1" i="1" dirty="0">
                  <a:sym typeface="Symbol" pitchFamily="18" charset="2"/>
                </a:rPr>
                <a:t>p</a:t>
              </a:r>
              <a:r>
                <a:rPr lang="en-US" sz="3600" b="1" i="1" baseline="-25000" dirty="0" smtClean="0">
                  <a:sym typeface="Symbol" pitchFamily="18" charset="2"/>
                </a:rPr>
                <a:t>1</a:t>
              </a:r>
              <a:endParaRPr lang="en-US" sz="4000" b="1" i="1" baseline="-25000" dirty="0"/>
            </a:p>
          </p:txBody>
        </p:sp>
        <p:sp>
          <p:nvSpPr>
            <p:cNvPr id="13" name="Line 38"/>
            <p:cNvSpPr>
              <a:spLocks noChangeShapeType="1"/>
            </p:cNvSpPr>
            <p:nvPr/>
          </p:nvSpPr>
          <p:spPr bwMode="auto">
            <a:xfrm>
              <a:off x="6953251" y="3505199"/>
              <a:ext cx="998537" cy="1190625"/>
            </a:xfrm>
            <a:prstGeom prst="line">
              <a:avLst/>
            </a:prstGeom>
            <a:grp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45"/>
            <p:cNvSpPr>
              <a:spLocks noChangeArrowheads="1"/>
            </p:cNvSpPr>
            <p:nvPr/>
          </p:nvSpPr>
          <p:spPr bwMode="auto">
            <a:xfrm>
              <a:off x="7193247" y="3364776"/>
              <a:ext cx="809837" cy="7080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4000" dirty="0" smtClean="0">
                  <a:sym typeface="Symbol" pitchFamily="18" charset="2"/>
                </a:rPr>
                <a:t>-</a:t>
              </a:r>
              <a:r>
                <a:rPr lang="en-US" sz="3600" b="1" i="1" dirty="0">
                  <a:sym typeface="Symbol" pitchFamily="18" charset="2"/>
                </a:rPr>
                <a:t>p</a:t>
              </a:r>
              <a:r>
                <a:rPr lang="en-US" sz="3600" b="1" i="1" baseline="-25000" dirty="0" smtClean="0">
                  <a:sym typeface="Symbol" pitchFamily="18" charset="2"/>
                </a:rPr>
                <a:t>2</a:t>
              </a:r>
              <a:endParaRPr lang="en-US" sz="4000" b="1" i="1" baseline="-25000" dirty="0"/>
            </a:p>
          </p:txBody>
        </p:sp>
        <p:sp>
          <p:nvSpPr>
            <p:cNvPr id="15" name="Rectangle 43"/>
            <p:cNvSpPr>
              <a:spLocks noChangeArrowheads="1"/>
            </p:cNvSpPr>
            <p:nvPr/>
          </p:nvSpPr>
          <p:spPr bwMode="auto">
            <a:xfrm>
              <a:off x="6188225" y="3449427"/>
              <a:ext cx="936475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 err="1"/>
                <a:t>E</a:t>
              </a:r>
              <a:r>
                <a:rPr lang="en-US" sz="2400" b="1" i="1" baseline="-25000" dirty="0" err="1"/>
                <a:t>break</a:t>
              </a:r>
              <a:endParaRPr lang="en-US" sz="2400" b="1" i="1" baseline="-25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7000" y="1752600"/>
            <a:ext cx="5992295" cy="4114799"/>
            <a:chOff x="3913704" y="8382000"/>
            <a:chExt cx="5992295" cy="4114799"/>
          </a:xfrm>
        </p:grpSpPr>
        <p:grpSp>
          <p:nvGrpSpPr>
            <p:cNvPr id="26" name="Group 43"/>
            <p:cNvGrpSpPr/>
            <p:nvPr/>
          </p:nvGrpSpPr>
          <p:grpSpPr>
            <a:xfrm>
              <a:off x="3913704" y="8382000"/>
              <a:ext cx="5992295" cy="4114799"/>
              <a:chOff x="2892623" y="1828800"/>
              <a:chExt cx="5992295" cy="4114799"/>
            </a:xfrm>
          </p:grpSpPr>
          <p:pic>
            <p:nvPicPr>
              <p:cNvPr id="31" name="Picture 30" descr="esn-mej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24200" y="1828800"/>
                <a:ext cx="5760718" cy="41147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121222" y="1828800"/>
                <a:ext cx="4572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300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6200000">
                <a:off x="1941612" y="3618011"/>
                <a:ext cx="22098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Break Energy </a:t>
                </a:r>
                <a:r>
                  <a:rPr lang="en-US" sz="1400" b="1" i="1" dirty="0" err="1" smtClean="0"/>
                  <a:t>E</a:t>
                </a:r>
                <a:r>
                  <a:rPr lang="en-US" sz="1400" b="1" i="1" baseline="-25000" dirty="0" err="1" smtClean="0"/>
                  <a:t>break</a:t>
                </a:r>
                <a:r>
                  <a:rPr lang="en-US" sz="1400" b="1" i="1" dirty="0" smtClean="0"/>
                  <a:t> </a:t>
                </a:r>
                <a:r>
                  <a:rPr lang="en-US" sz="1400" dirty="0" smtClean="0">
                    <a:latin typeface="+mj-lt"/>
                  </a:rPr>
                  <a:t>[</a:t>
                </a:r>
                <a:r>
                  <a:rPr lang="en-US" sz="1400" dirty="0" err="1" smtClean="0">
                    <a:latin typeface="+mj-lt"/>
                  </a:rPr>
                  <a:t>GeV</a:t>
                </a:r>
                <a:r>
                  <a:rPr lang="en-US" sz="1400" dirty="0" smtClean="0">
                    <a:latin typeface="+mj-lt"/>
                  </a:rPr>
                  <a:t>]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197422" y="4800600"/>
                <a:ext cx="33855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 rot="16200000">
                <a:off x="3006922" y="3390900"/>
                <a:ext cx="609600" cy="2286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218503" y="10363200"/>
              <a:ext cx="33855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30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 rot="16200000">
              <a:off x="4180402" y="10629901"/>
              <a:ext cx="304800" cy="22859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84005" y="9372600"/>
              <a:ext cx="4154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100</a:t>
              </a:r>
              <a:endParaRPr lang="en-US" sz="1200" baseline="30000" dirty="0">
                <a:latin typeface="+mj-lt"/>
              </a:endParaRPr>
            </a:p>
          </p:txBody>
        </p:sp>
      </p:grpSp>
      <p:pic>
        <p:nvPicPr>
          <p:cNvPr id="46" name="Picture 45" descr="etab-p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1752600"/>
            <a:ext cx="6019800" cy="42998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grpSp>
        <p:nvGrpSpPr>
          <p:cNvPr id="47" name="Group 46"/>
          <p:cNvGrpSpPr/>
          <p:nvPr/>
        </p:nvGrpSpPr>
        <p:grpSpPr>
          <a:xfrm>
            <a:off x="2667000" y="1828800"/>
            <a:ext cx="5992295" cy="4114798"/>
            <a:chOff x="3913704" y="8382000"/>
            <a:chExt cx="5992295" cy="4114798"/>
          </a:xfrm>
        </p:grpSpPr>
        <p:grpSp>
          <p:nvGrpSpPr>
            <p:cNvPr id="48" name="Group 43"/>
            <p:cNvGrpSpPr/>
            <p:nvPr/>
          </p:nvGrpSpPr>
          <p:grpSpPr>
            <a:xfrm>
              <a:off x="3913704" y="8382000"/>
              <a:ext cx="5992295" cy="4114798"/>
              <a:chOff x="2892623" y="1828800"/>
              <a:chExt cx="5992295" cy="4114798"/>
            </a:xfrm>
          </p:grpSpPr>
          <p:pic>
            <p:nvPicPr>
              <p:cNvPr id="52" name="Picture 51" descr="esn-mej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124200" y="1828800"/>
                <a:ext cx="5760718" cy="411479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3121222" y="1828800"/>
                <a:ext cx="4572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300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16200000">
                <a:off x="1941612" y="3618011"/>
                <a:ext cx="22098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Break Energy </a:t>
                </a:r>
                <a:r>
                  <a:rPr lang="en-US" sz="1400" b="1" i="1" dirty="0" err="1" smtClean="0"/>
                  <a:t>E</a:t>
                </a:r>
                <a:r>
                  <a:rPr lang="en-US" sz="1400" b="1" i="1" baseline="-25000" dirty="0" err="1" smtClean="0"/>
                  <a:t>break</a:t>
                </a:r>
                <a:r>
                  <a:rPr lang="en-US" sz="1400" b="1" i="1" dirty="0" smtClean="0"/>
                  <a:t> </a:t>
                </a:r>
                <a:r>
                  <a:rPr lang="en-US" sz="1400" dirty="0" smtClean="0">
                    <a:latin typeface="+mj-lt"/>
                  </a:rPr>
                  <a:t>[</a:t>
                </a:r>
                <a:r>
                  <a:rPr lang="en-US" sz="1400" dirty="0" err="1" smtClean="0">
                    <a:latin typeface="+mj-lt"/>
                  </a:rPr>
                  <a:t>GeV</a:t>
                </a:r>
                <a:r>
                  <a:rPr lang="en-US" sz="1400" dirty="0" smtClean="0">
                    <a:latin typeface="+mj-lt"/>
                  </a:rPr>
                  <a:t>]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197422" y="4800600"/>
                <a:ext cx="33855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 rot="16200000">
                <a:off x="3006922" y="3390900"/>
                <a:ext cx="609600" cy="2286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4218503" y="10363200"/>
              <a:ext cx="33855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30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rot="16200000">
              <a:off x="4180402" y="10629901"/>
              <a:ext cx="304800" cy="22859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84005" y="9372600"/>
              <a:ext cx="4154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100</a:t>
              </a:r>
              <a:endParaRPr lang="en-US" sz="1200" baseline="30000" dirty="0">
                <a:latin typeface="+mj-lt"/>
              </a:endParaRPr>
            </a:p>
          </p:txBody>
        </p:sp>
      </p:grpSp>
      <p:sp>
        <p:nvSpPr>
          <p:cNvPr id="57" name="Text Box 6"/>
          <p:cNvSpPr txBox="1">
            <a:spLocks noChangeArrowheads="1"/>
          </p:cNvSpPr>
          <p:nvPr/>
        </p:nvSpPr>
        <p:spPr bwMode="auto">
          <a:xfrm rot="20354195">
            <a:off x="424540" y="3244561"/>
            <a:ext cx="8229600" cy="132343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Very Preliminary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DF70F43-355B-447B-917E-1005D2F56FBA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1126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XMM-Newton Science Workshop 2013</a:t>
            </a:r>
            <a:endParaRPr lang="en-US" dirty="0"/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0A0D6C-7E1C-4C38-882E-2DF818700F0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 &amp; Future Directions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47663" y="1752600"/>
            <a:ext cx="3802062" cy="4267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Progenitor Star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/>
              <a:t>Wolf-</a:t>
            </a:r>
            <a:r>
              <a:rPr lang="en-US" sz="1900" dirty="0" err="1" smtClean="0"/>
              <a:t>Rayet</a:t>
            </a:r>
            <a:r>
              <a:rPr lang="en-US" sz="1900" dirty="0" smtClean="0"/>
              <a:t> progenitor possible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/>
              <a:t>Favors slightly low energy supernova in low density ISM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Initial Spin Period</a:t>
            </a:r>
          </a:p>
          <a:p>
            <a:pPr lvl="1">
              <a:lnSpc>
                <a:spcPct val="90000"/>
              </a:lnSpc>
            </a:pPr>
            <a:r>
              <a:rPr lang="en-US" sz="2000" b="1" i="1" dirty="0" smtClean="0">
                <a:solidFill>
                  <a:srgbClr val="0033CC"/>
                </a:solidFill>
              </a:rPr>
              <a:t>P</a:t>
            </a:r>
            <a:r>
              <a:rPr lang="en-US" sz="2000" b="1" i="1" baseline="-25000" dirty="0" smtClean="0">
                <a:solidFill>
                  <a:srgbClr val="0033CC"/>
                </a:solidFill>
              </a:rPr>
              <a:t>0 </a:t>
            </a:r>
            <a:r>
              <a:rPr lang="en-US" sz="2000" b="1" i="1" dirty="0" smtClean="0">
                <a:solidFill>
                  <a:srgbClr val="0033CC"/>
                </a:solidFill>
              </a:rPr>
              <a:t> </a:t>
            </a:r>
            <a:r>
              <a:rPr lang="en-US" sz="2000" dirty="0" smtClean="0"/>
              <a:t>» 2 ms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Inferred age, observed </a:t>
            </a:r>
            <a:r>
              <a:rPr lang="en-US" sz="2400" dirty="0" smtClean="0"/>
              <a:t>  X-ray </a:t>
            </a:r>
            <a:r>
              <a:rPr lang="en-US" sz="2400" dirty="0" smtClean="0"/>
              <a:t>luminosity consistent with some theories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“Normal” pulsar wind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Future work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Stellar wind bubble environment?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Changing braking index?</a:t>
            </a:r>
          </a:p>
          <a:p>
            <a:pPr lvl="1">
              <a:lnSpc>
                <a:spcPct val="90000"/>
              </a:lnSpc>
            </a:pPr>
            <a:endParaRPr lang="en-US" sz="1600" dirty="0" smtClean="0"/>
          </a:p>
          <a:p>
            <a:pPr lvl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23" name="Content Placeholder 20" descr="kes75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 bwMode="auto">
          <a:xfrm>
            <a:off x="4343400" y="17526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5029200" y="5715000"/>
            <a:ext cx="3200400" cy="276999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(Credit</a:t>
            </a:r>
            <a:r>
              <a:rPr lang="en-US" sz="1200" dirty="0" smtClean="0">
                <a:latin typeface="+mj-lt"/>
              </a:rPr>
              <a:t>: NASA/CXC/GSFC/</a:t>
            </a:r>
            <a:r>
              <a:rPr lang="en-US" sz="1200" dirty="0" err="1" smtClean="0">
                <a:latin typeface="+mj-lt"/>
              </a:rPr>
              <a:t>F.P.Gavriil</a:t>
            </a:r>
            <a:r>
              <a:rPr lang="en-US" sz="1200" dirty="0" smtClean="0">
                <a:latin typeface="+mj-lt"/>
              </a:rPr>
              <a:t> et al</a:t>
            </a:r>
            <a:r>
              <a:rPr lang="en-US" sz="1200" dirty="0" smtClean="0">
                <a:latin typeface="+mj-lt"/>
              </a:rPr>
              <a:t>.)</a:t>
            </a:r>
            <a:endParaRPr lang="en-US" sz="1200" dirty="0">
              <a:latin typeface="+mj-l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752600" y="2819400"/>
            <a:ext cx="6400800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Thank You!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4FA7BB-EADE-4743-9700-F127FEC2923C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709CE-10AE-4C1F-9F62-F8C69FD1FC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measure the initial spin period of a neutron star?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3124200" cy="4038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Ideal system</a:t>
            </a:r>
          </a:p>
          <a:p>
            <a:pPr lvl="1"/>
            <a:r>
              <a:rPr lang="en-US" dirty="0" smtClean="0"/>
              <a:t>“Stable” rotator</a:t>
            </a:r>
          </a:p>
          <a:p>
            <a:pPr lvl="1"/>
            <a:r>
              <a:rPr lang="en-US" dirty="0" smtClean="0"/>
              <a:t>Independent age estimate</a:t>
            </a:r>
          </a:p>
          <a:p>
            <a:r>
              <a:rPr lang="en-US" dirty="0" smtClean="0"/>
              <a:t>Actual systems</a:t>
            </a:r>
          </a:p>
          <a:p>
            <a:pPr lvl="1"/>
            <a:r>
              <a:rPr lang="en-US" dirty="0" smtClean="0"/>
              <a:t>Unstable rotators</a:t>
            </a:r>
          </a:p>
          <a:p>
            <a:pPr lvl="1"/>
            <a:r>
              <a:rPr lang="en-US" dirty="0" smtClean="0"/>
              <a:t>Uncertain ages</a:t>
            </a:r>
          </a:p>
          <a:p>
            <a:pPr lvl="1"/>
            <a:endParaRPr lang="en-US" dirty="0" smtClean="0"/>
          </a:p>
        </p:txBody>
      </p:sp>
      <p:pic>
        <p:nvPicPr>
          <p:cNvPr id="8" name="Content Placeholder 7" descr="apj393875f12_h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68052"/>
          <a:stretch>
            <a:fillRect/>
          </a:stretch>
        </p:blipFill>
        <p:spPr>
          <a:xfrm>
            <a:off x="3479800" y="1905000"/>
            <a:ext cx="5283200" cy="36576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5F6552-04E2-47C0-8728-82E10DEE957F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709CE-10AE-4C1F-9F62-F8C69FD1FC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3000" y="5562600"/>
            <a:ext cx="233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</a:t>
            </a:r>
            <a:r>
              <a:rPr lang="en-US" sz="1200" dirty="0" err="1" smtClean="0">
                <a:latin typeface="+mj-lt"/>
              </a:rPr>
              <a:t>Gavriil</a:t>
            </a:r>
            <a:r>
              <a:rPr lang="en-US" sz="1200" dirty="0" smtClean="0">
                <a:latin typeface="+mj-lt"/>
              </a:rPr>
              <a:t> et al. 2011, </a:t>
            </a:r>
            <a:r>
              <a:rPr lang="en-US" sz="1200" i="1" dirty="0" err="1" smtClean="0">
                <a:latin typeface="+mj-lt"/>
              </a:rPr>
              <a:t>ApJ</a:t>
            </a:r>
            <a:r>
              <a:rPr lang="en-US" sz="1200" dirty="0" smtClean="0">
                <a:latin typeface="+mj-lt"/>
              </a:rPr>
              <a:t>, 736, 138)</a:t>
            </a:r>
            <a:endParaRPr lang="en-US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measure the mass of the progenitor star?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5814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Stellar wind bubble, HI shell</a:t>
            </a:r>
          </a:p>
          <a:p>
            <a:pPr lvl="1"/>
            <a:r>
              <a:rPr lang="en-US" dirty="0" smtClean="0"/>
              <a:t>Very difficult</a:t>
            </a:r>
          </a:p>
          <a:p>
            <a:r>
              <a:rPr lang="en-US" dirty="0" smtClean="0"/>
              <a:t>Supernova Remnant</a:t>
            </a:r>
          </a:p>
          <a:p>
            <a:pPr lvl="1"/>
            <a:r>
              <a:rPr lang="en-US" dirty="0" smtClean="0"/>
              <a:t>Must be </a:t>
            </a:r>
            <a:r>
              <a:rPr lang="en-US" dirty="0" err="1" smtClean="0"/>
              <a:t>ejecta</a:t>
            </a:r>
            <a:r>
              <a:rPr lang="en-US" dirty="0" smtClean="0"/>
              <a:t> dominated</a:t>
            </a:r>
          </a:p>
          <a:p>
            <a:pPr lvl="1"/>
            <a:r>
              <a:rPr lang="en-US" dirty="0" smtClean="0"/>
              <a:t>Lots of uncertainties</a:t>
            </a:r>
          </a:p>
        </p:txBody>
      </p:sp>
      <p:pic>
        <p:nvPicPr>
          <p:cNvPr id="8" name="Content Placeholder 7" descr="fg1.h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7200" y="1752600"/>
            <a:ext cx="4343400" cy="428430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4EA99-5D77-47D7-BBDE-ACDA998F58B5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709CE-10AE-4C1F-9F62-F8C69FD1FC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4" name="Group 17"/>
          <p:cNvGrpSpPr/>
          <p:nvPr/>
        </p:nvGrpSpPr>
        <p:grpSpPr>
          <a:xfrm>
            <a:off x="2819400" y="1752600"/>
            <a:ext cx="5816840" cy="4315599"/>
            <a:chOff x="381000" y="7086600"/>
            <a:chExt cx="5816840" cy="4315599"/>
          </a:xfrm>
        </p:grpSpPr>
        <p:grpSp>
          <p:nvGrpSpPr>
            <p:cNvPr id="16" name="Group 16"/>
            <p:cNvGrpSpPr/>
            <p:nvPr/>
          </p:nvGrpSpPr>
          <p:grpSpPr>
            <a:xfrm>
              <a:off x="381000" y="7086600"/>
              <a:ext cx="5816840" cy="4315599"/>
              <a:chOff x="990600" y="3886200"/>
              <a:chExt cx="5816840" cy="4315599"/>
            </a:xfrm>
          </p:grpSpPr>
          <p:pic>
            <p:nvPicPr>
              <p:cNvPr id="10" name="Picture 9" descr="apj426003f2_hr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1200" y="3886200"/>
                <a:ext cx="4826240" cy="42672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990600" y="7924800"/>
                <a:ext cx="2427268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(Anderson et al. 2012, </a:t>
                </a:r>
                <a:r>
                  <a:rPr lang="en-US" sz="1200" i="1" dirty="0" err="1" smtClean="0">
                    <a:latin typeface="+mj-lt"/>
                  </a:rPr>
                  <a:t>ApJ</a:t>
                </a:r>
                <a:r>
                  <a:rPr lang="en-US" sz="1200" dirty="0" smtClean="0">
                    <a:latin typeface="+mj-lt"/>
                  </a:rPr>
                  <a:t>, 751, 53)</a:t>
                </a:r>
                <a:endParaRPr lang="en-US" sz="1200" dirty="0">
                  <a:latin typeface="+mj-lt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62000" y="10591800"/>
              <a:ext cx="1941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PSR J1622-4950</a:t>
              </a:r>
              <a:endParaRPr lang="en-US" dirty="0"/>
            </a:p>
          </p:txBody>
        </p:sp>
      </p:grpSp>
      <p:grpSp>
        <p:nvGrpSpPr>
          <p:cNvPr id="17" name="Group 18"/>
          <p:cNvGrpSpPr/>
          <p:nvPr/>
        </p:nvGrpSpPr>
        <p:grpSpPr>
          <a:xfrm>
            <a:off x="3276600" y="5029200"/>
            <a:ext cx="2472152" cy="1066800"/>
            <a:chOff x="3276600" y="5029200"/>
            <a:chExt cx="2472152" cy="1066800"/>
          </a:xfrm>
        </p:grpSpPr>
        <p:sp>
          <p:nvSpPr>
            <p:cNvPr id="9" name="TextBox 8"/>
            <p:cNvSpPr txBox="1"/>
            <p:nvPr/>
          </p:nvSpPr>
          <p:spPr>
            <a:xfrm>
              <a:off x="3276600" y="5819001"/>
              <a:ext cx="24721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</a:t>
              </a:r>
              <a:r>
                <a:rPr lang="en-US" sz="1200" dirty="0" err="1" smtClean="0">
                  <a:latin typeface="+mj-lt"/>
                </a:rPr>
                <a:t>Gaensler</a:t>
              </a:r>
              <a:r>
                <a:rPr lang="en-US" sz="1200" dirty="0" smtClean="0">
                  <a:latin typeface="+mj-lt"/>
                </a:rPr>
                <a:t> et al. 2005, </a:t>
              </a:r>
              <a:r>
                <a:rPr lang="en-US" sz="1200" i="1" dirty="0" err="1" smtClean="0">
                  <a:latin typeface="+mj-lt"/>
                </a:rPr>
                <a:t>ApJ</a:t>
              </a:r>
              <a:r>
                <a:rPr lang="en-US" sz="1200" dirty="0" smtClean="0">
                  <a:latin typeface="+mj-lt"/>
                </a:rPr>
                <a:t>, 620, L95)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57600" y="5029200"/>
              <a:ext cx="1826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1E 1048.1-5937</a:t>
              </a:r>
              <a:endParaRPr lang="en-US" dirty="0"/>
            </a:p>
          </p:txBody>
        </p:sp>
      </p:grpSp>
      <p:grpSp>
        <p:nvGrpSpPr>
          <p:cNvPr id="18" name="Group 15"/>
          <p:cNvGrpSpPr/>
          <p:nvPr/>
        </p:nvGrpSpPr>
        <p:grpSpPr>
          <a:xfrm>
            <a:off x="2057400" y="1752600"/>
            <a:ext cx="6629400" cy="4724400"/>
            <a:chOff x="1752600" y="3782199"/>
            <a:chExt cx="6629400" cy="4724400"/>
          </a:xfrm>
        </p:grpSpPr>
        <p:sp>
          <p:nvSpPr>
            <p:cNvPr id="13" name="Rectangle 12"/>
            <p:cNvSpPr/>
            <p:nvPr/>
          </p:nvSpPr>
          <p:spPr>
            <a:xfrm>
              <a:off x="1752600" y="8229600"/>
              <a:ext cx="6629400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(X-ray: NASA/CXC/Penn State/</a:t>
              </a:r>
              <a:r>
                <a:rPr lang="en-US" sz="1200" dirty="0" err="1" smtClean="0">
                  <a:latin typeface="+mj-lt"/>
                </a:rPr>
                <a:t>S.Park</a:t>
              </a:r>
              <a:r>
                <a:rPr lang="en-US" sz="1200" dirty="0" smtClean="0">
                  <a:latin typeface="+mj-lt"/>
                </a:rPr>
                <a:t> et al.; Optical: NASA/</a:t>
              </a:r>
              <a:r>
                <a:rPr lang="en-US" sz="1200" dirty="0" err="1" smtClean="0">
                  <a:latin typeface="+mj-lt"/>
                </a:rPr>
                <a:t>STScI</a:t>
              </a:r>
              <a:r>
                <a:rPr lang="en-US" sz="1200" dirty="0" smtClean="0">
                  <a:latin typeface="+mj-lt"/>
                </a:rPr>
                <a:t>/UIUC/</a:t>
              </a:r>
              <a:r>
                <a:rPr lang="en-US" sz="1200" dirty="0" err="1" smtClean="0">
                  <a:latin typeface="+mj-lt"/>
                </a:rPr>
                <a:t>Y.H.Chu</a:t>
              </a:r>
              <a:r>
                <a:rPr lang="en-US" sz="1200" dirty="0" smtClean="0">
                  <a:latin typeface="+mj-lt"/>
                </a:rPr>
                <a:t> &amp; </a:t>
              </a:r>
              <a:r>
                <a:rPr lang="en-US" sz="1200" dirty="0" err="1" smtClean="0">
                  <a:latin typeface="+mj-lt"/>
                </a:rPr>
                <a:t>R.Williams</a:t>
              </a:r>
              <a:r>
                <a:rPr lang="en-US" sz="1200" dirty="0" smtClean="0">
                  <a:latin typeface="+mj-lt"/>
                </a:rPr>
                <a:t> et al.)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2" name="Picture 11" descr="n49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3782199"/>
              <a:ext cx="4267200" cy="426720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Kes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654" y="1828800"/>
            <a:ext cx="3576546" cy="4267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Observed Properties:</a:t>
            </a:r>
          </a:p>
          <a:p>
            <a:pPr lvl="1"/>
            <a:r>
              <a:rPr lang="en-US" dirty="0" smtClean="0"/>
              <a:t>Distance (Near or Far)</a:t>
            </a:r>
          </a:p>
          <a:p>
            <a:pPr lvl="1"/>
            <a:r>
              <a:rPr lang="en-US" dirty="0" smtClean="0"/>
              <a:t>PWN Radius</a:t>
            </a:r>
          </a:p>
          <a:p>
            <a:pPr lvl="1"/>
            <a:r>
              <a:rPr lang="en-US" dirty="0" smtClean="0"/>
              <a:t>SNR Radius</a:t>
            </a:r>
          </a:p>
          <a:p>
            <a:pPr lvl="1"/>
            <a:r>
              <a:rPr lang="en-US" dirty="0" smtClean="0"/>
              <a:t>Radio Spectrum</a:t>
            </a:r>
          </a:p>
          <a:p>
            <a:pPr lvl="1"/>
            <a:r>
              <a:rPr lang="en-US" dirty="0" smtClean="0"/>
              <a:t>0.5-10 </a:t>
            </a:r>
            <a:r>
              <a:rPr lang="en-US" dirty="0" err="1" smtClean="0"/>
              <a:t>keV</a:t>
            </a:r>
            <a:r>
              <a:rPr lang="en-US" dirty="0" smtClean="0"/>
              <a:t> X-ray Spectrum</a:t>
            </a:r>
          </a:p>
          <a:p>
            <a:pPr lvl="1"/>
            <a:r>
              <a:rPr lang="en-US" dirty="0" smtClean="0"/>
              <a:t>Hard X-ray Spectrum</a:t>
            </a:r>
          </a:p>
          <a:p>
            <a:pPr lvl="1"/>
            <a:r>
              <a:rPr lang="en-US" dirty="0" err="1" smtClean="0"/>
              <a:t>TeV</a:t>
            </a:r>
            <a:r>
              <a:rPr lang="en-US" dirty="0" smtClean="0"/>
              <a:t> Spectrum</a:t>
            </a:r>
          </a:p>
          <a:p>
            <a:pPr lvl="1"/>
            <a:r>
              <a:rPr lang="en-US" dirty="0" smtClean="0"/>
              <a:t>Characteristic Age  and current </a:t>
            </a:r>
            <a:r>
              <a:rPr lang="en-US" dirty="0" smtClean="0">
                <a:latin typeface="Arial"/>
                <a:cs typeface="Arial"/>
              </a:rPr>
              <a:t>Ė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Neutron Star Braking Index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CF387B-76AD-4C68-82FE-54BEB09D59D9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9F5A5-A67F-45B1-A6AE-E611E273C4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1" name="Picture 30" descr="img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62" y="1752600"/>
            <a:ext cx="3376738" cy="42615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819400" y="5819001"/>
            <a:ext cx="263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(Leahy &amp; </a:t>
            </a:r>
            <a:r>
              <a:rPr lang="en-US" sz="1200" dirty="0" err="1" smtClean="0"/>
              <a:t>Tian</a:t>
            </a:r>
            <a:r>
              <a:rPr lang="en-US" sz="1200" dirty="0" smtClean="0"/>
              <a:t> 2008, A&amp;A, 480, L25)</a:t>
            </a:r>
            <a:endParaRPr lang="en-US" sz="1200" dirty="0"/>
          </a:p>
        </p:txBody>
      </p:sp>
      <p:pic>
        <p:nvPicPr>
          <p:cNvPr id="33" name="Picture 32" descr="apj297541f2_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905000"/>
            <a:ext cx="4487538" cy="38862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03830" y="5819001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(Su et al. 2009,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, 694, 376)</a:t>
            </a:r>
            <a:endParaRPr lang="en-US" sz="1200" dirty="0"/>
          </a:p>
        </p:txBody>
      </p:sp>
      <p:pic>
        <p:nvPicPr>
          <p:cNvPr id="36" name="Content Placeholder 20" descr="kes75.jpg"/>
          <p:cNvPicPr>
            <a:picLocks noChangeAspect="1"/>
          </p:cNvPicPr>
          <p:nvPr/>
        </p:nvPicPr>
        <p:blipFill>
          <a:blip r:embed="rId6">
            <a:lum bright="20000"/>
          </a:blip>
          <a:stretch>
            <a:fillRect/>
          </a:stretch>
        </p:blipFill>
        <p:spPr bwMode="auto">
          <a:xfrm>
            <a:off x="4686300" y="184785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5257800" y="5819001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Credit: NASA/CXC/GSFC/</a:t>
            </a:r>
            <a:r>
              <a:rPr lang="en-US" sz="1200" dirty="0" err="1" smtClean="0"/>
              <a:t>F.P.Gavriil</a:t>
            </a:r>
            <a:r>
              <a:rPr lang="en-US" sz="1200" dirty="0" smtClean="0"/>
              <a:t> et al.</a:t>
            </a:r>
            <a:endParaRPr lang="en-US" sz="1200" dirty="0"/>
          </a:p>
        </p:txBody>
      </p:sp>
      <p:pic>
        <p:nvPicPr>
          <p:cNvPr id="38" name="Picture 37" descr="fg4b.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999" y="1905000"/>
            <a:ext cx="4922323" cy="3581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15528" y="5486400"/>
            <a:ext cx="2856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(Bock &amp; </a:t>
            </a:r>
            <a:r>
              <a:rPr lang="en-US" sz="1200" dirty="0" err="1" smtClean="0"/>
              <a:t>Gaensler</a:t>
            </a:r>
            <a:r>
              <a:rPr lang="en-US" sz="1200" dirty="0" smtClean="0"/>
              <a:t> 2005,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, 626, 343)</a:t>
            </a:r>
            <a:endParaRPr lang="en-US" sz="1200" dirty="0"/>
          </a:p>
        </p:txBody>
      </p:sp>
      <p:pic>
        <p:nvPicPr>
          <p:cNvPr id="40" name="Picture 39" descr="large-fg6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0" y="1828801"/>
            <a:ext cx="4959676" cy="3886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715000" y="5666601"/>
            <a:ext cx="227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(Ng et al. 2008,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, 686, 508)</a:t>
            </a:r>
            <a:endParaRPr lang="en-US" sz="1200" dirty="0"/>
          </a:p>
        </p:txBody>
      </p:sp>
      <p:pic>
        <p:nvPicPr>
          <p:cNvPr id="43" name="Picture 42" descr="img28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1828800"/>
            <a:ext cx="5148893" cy="3733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29200" y="5666601"/>
            <a:ext cx="26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(McBride et al. 2008, </a:t>
            </a:r>
            <a:r>
              <a:rPr lang="en-US" sz="1200" i="1" dirty="0" smtClean="0"/>
              <a:t>A&amp;A</a:t>
            </a:r>
            <a:r>
              <a:rPr lang="en-US" sz="1200" dirty="0" smtClean="0"/>
              <a:t>, 477, 249)</a:t>
            </a:r>
            <a:endParaRPr lang="en-US" sz="12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80033" y="2047875"/>
            <a:ext cx="523536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TextBox 44"/>
          <p:cNvSpPr txBox="1"/>
          <p:nvPr/>
        </p:nvSpPr>
        <p:spPr>
          <a:xfrm>
            <a:off x="5257800" y="5742801"/>
            <a:ext cx="26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(Terrier et al. 2008, </a:t>
            </a:r>
            <a:r>
              <a:rPr lang="en-US" sz="1200" i="1" dirty="0" smtClean="0"/>
              <a:t>AIPC</a:t>
            </a:r>
            <a:r>
              <a:rPr lang="en-US" sz="1200" dirty="0" smtClean="0"/>
              <a:t>, 1085, 386)</a:t>
            </a:r>
            <a:endParaRPr lang="en-US" sz="1200" dirty="0"/>
          </a:p>
        </p:txBody>
      </p:sp>
      <p:pic>
        <p:nvPicPr>
          <p:cNvPr id="46" name="Picture 45" descr="apj382597f2_h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0936" y="1752600"/>
            <a:ext cx="4093464" cy="42605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565703" y="5791200"/>
            <a:ext cx="275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(Livingstone et al. 2011,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, 730, 66)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327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4" grpId="0"/>
      <p:bldP spid="44" grpId="1"/>
      <p:bldP spid="45" grpId="0"/>
      <p:bldP spid="45" grpId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9D4DDD-621D-4CAE-B924-F3684B1E648E}" type="slidenum">
              <a:rPr lang="en-US"/>
              <a:pPr/>
              <a:t>17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Evolutionary Model for a Pulsar Wind Nebula Inside a Supernova Remnant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5763" y="1887538"/>
            <a:ext cx="3729037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Homogeneous ISM, PWN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One-zone model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Dynamical evolution determined by motion of swept-up material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Difference in pressure between PWN and SNR results in net force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PWN’s emission dominated by synchrotron radiation and Inverse Compton scattering of electrons off background photons</a:t>
            </a:r>
            <a:endParaRPr lang="en-US" sz="2500" b="1" dirty="0" smtClean="0">
              <a:solidFill>
                <a:srgbClr val="FF9900"/>
              </a:solidFill>
              <a:sym typeface="Symbol" pitchFamily="18" charset="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41813" y="1816100"/>
            <a:ext cx="4340225" cy="4268788"/>
            <a:chOff x="2783" y="1144"/>
            <a:chExt cx="2734" cy="2689"/>
          </a:xfrm>
        </p:grpSpPr>
        <p:pic>
          <p:nvPicPr>
            <p:cNvPr id="13328" name="Picture 5" descr="gelfand07_fig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3" y="1144"/>
              <a:ext cx="2734" cy="2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9" name="Text Box 6"/>
            <p:cNvSpPr txBox="1">
              <a:spLocks noChangeArrowheads="1"/>
            </p:cNvSpPr>
            <p:nvPr/>
          </p:nvSpPr>
          <p:spPr bwMode="auto">
            <a:xfrm>
              <a:off x="3533" y="3660"/>
              <a:ext cx="12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(Figure 6; Gelfand et al. 2007)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616450" y="2084388"/>
            <a:ext cx="3994150" cy="3722687"/>
            <a:chOff x="364" y="829"/>
            <a:chExt cx="2516" cy="2345"/>
          </a:xfrm>
        </p:grpSpPr>
        <p:sp>
          <p:nvSpPr>
            <p:cNvPr id="13326" name="Oval 20"/>
            <p:cNvSpPr>
              <a:spLocks noChangeArrowheads="1"/>
            </p:cNvSpPr>
            <p:nvPr/>
          </p:nvSpPr>
          <p:spPr bwMode="auto">
            <a:xfrm>
              <a:off x="412" y="878"/>
              <a:ext cx="2419" cy="227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Pulsar Wind Nebula</a:t>
              </a:r>
            </a:p>
          </p:txBody>
        </p:sp>
        <p:sp>
          <p:nvSpPr>
            <p:cNvPr id="13327" name="Oval 21"/>
            <p:cNvSpPr>
              <a:spLocks noChangeArrowheads="1"/>
            </p:cNvSpPr>
            <p:nvPr/>
          </p:nvSpPr>
          <p:spPr bwMode="auto">
            <a:xfrm>
              <a:off x="364" y="829"/>
              <a:ext cx="2516" cy="2345"/>
            </a:xfrm>
            <a:prstGeom prst="ellipse">
              <a:avLst/>
            </a:prstGeom>
            <a:noFill/>
            <a:ln w="952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881438" y="1854200"/>
            <a:ext cx="3435350" cy="1458913"/>
            <a:chOff x="2445" y="1168"/>
            <a:chExt cx="2164" cy="919"/>
          </a:xfrm>
        </p:grpSpPr>
        <p:sp>
          <p:nvSpPr>
            <p:cNvPr id="13322" name="Line 23"/>
            <p:cNvSpPr>
              <a:spLocks noChangeShapeType="1"/>
            </p:cNvSpPr>
            <p:nvPr/>
          </p:nvSpPr>
          <p:spPr bwMode="auto">
            <a:xfrm flipH="1" flipV="1">
              <a:off x="2638" y="1410"/>
              <a:ext cx="484" cy="387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24"/>
            <p:cNvSpPr>
              <a:spLocks noChangeShapeType="1"/>
            </p:cNvSpPr>
            <p:nvPr/>
          </p:nvSpPr>
          <p:spPr bwMode="auto">
            <a:xfrm>
              <a:off x="3146" y="1821"/>
              <a:ext cx="339" cy="266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Rectangle 25"/>
            <p:cNvSpPr>
              <a:spLocks noChangeArrowheads="1"/>
            </p:cNvSpPr>
            <p:nvPr/>
          </p:nvSpPr>
          <p:spPr bwMode="auto">
            <a:xfrm>
              <a:off x="2445" y="1168"/>
              <a:ext cx="9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sym typeface="Symbol" pitchFamily="18" charset="2"/>
                </a:rPr>
                <a:t>4</a:t>
              </a:r>
              <a:r>
                <a:rPr lang="el-GR" b="1" dirty="0">
                  <a:solidFill>
                    <a:srgbClr val="00B050"/>
                  </a:solidFill>
                  <a:cs typeface="Arial" charset="0"/>
                  <a:sym typeface="Symbol" pitchFamily="18" charset="2"/>
                </a:rPr>
                <a:t>π</a:t>
              </a:r>
              <a:r>
                <a:rPr lang="en-US" b="1" dirty="0">
                  <a:solidFill>
                    <a:srgbClr val="00B050"/>
                  </a:solidFill>
                  <a:sym typeface="Symbol" pitchFamily="18" charset="2"/>
                </a:rPr>
                <a:t>R</a:t>
              </a:r>
              <a:r>
                <a:rPr lang="en-US" b="1" baseline="-25000" dirty="0">
                  <a:solidFill>
                    <a:srgbClr val="00B050"/>
                  </a:solidFill>
                  <a:sym typeface="Symbol" pitchFamily="18" charset="2"/>
                </a:rPr>
                <a:t>pwn</a:t>
              </a:r>
              <a:r>
                <a:rPr lang="en-US" b="1" baseline="30000" dirty="0">
                  <a:solidFill>
                    <a:srgbClr val="00B050"/>
                  </a:solidFill>
                  <a:sym typeface="Symbol" pitchFamily="18" charset="2"/>
                </a:rPr>
                <a:t>2</a:t>
              </a:r>
              <a:r>
                <a:rPr lang="en-US" b="1" dirty="0">
                  <a:solidFill>
                    <a:srgbClr val="00B050"/>
                  </a:solidFill>
                  <a:sym typeface="Symbol" pitchFamily="18" charset="2"/>
                </a:rPr>
                <a:t>P</a:t>
              </a:r>
              <a:r>
                <a:rPr lang="en-US" b="1" baseline="-25000" dirty="0">
                  <a:solidFill>
                    <a:srgbClr val="00B050"/>
                  </a:solidFill>
                  <a:sym typeface="Symbol" pitchFamily="18" charset="2"/>
                </a:rPr>
                <a:t>pwn</a:t>
              </a:r>
            </a:p>
          </p:txBody>
        </p:sp>
        <p:sp>
          <p:nvSpPr>
            <p:cNvPr id="13325" name="Rectangle 26"/>
            <p:cNvSpPr>
              <a:spLocks noChangeArrowheads="1"/>
            </p:cNvSpPr>
            <p:nvPr/>
          </p:nvSpPr>
          <p:spPr bwMode="auto">
            <a:xfrm>
              <a:off x="3315" y="1725"/>
              <a:ext cx="12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9900"/>
                  </a:solidFill>
                  <a:sym typeface="Symbol" pitchFamily="18" charset="2"/>
                </a:rPr>
                <a:t>4</a:t>
              </a:r>
              <a:r>
                <a:rPr lang="el-GR" b="1">
                  <a:solidFill>
                    <a:srgbClr val="FF9900"/>
                  </a:solidFill>
                  <a:cs typeface="Arial" charset="0"/>
                  <a:sym typeface="Symbol" pitchFamily="18" charset="2"/>
                </a:rPr>
                <a:t>π</a:t>
              </a:r>
              <a:r>
                <a:rPr lang="en-US" b="1">
                  <a:solidFill>
                    <a:srgbClr val="FF9900"/>
                  </a:solidFill>
                  <a:cs typeface="Arial" charset="0"/>
                  <a:sym typeface="Symbol" pitchFamily="18" charset="2"/>
                </a:rPr>
                <a:t>R</a:t>
              </a:r>
              <a:r>
                <a:rPr lang="en-US" b="1" baseline="-25000">
                  <a:solidFill>
                    <a:srgbClr val="FF9900"/>
                  </a:solidFill>
                  <a:cs typeface="Arial" charset="0"/>
                  <a:sym typeface="Symbol" pitchFamily="18" charset="2"/>
                </a:rPr>
                <a:t>pwn</a:t>
              </a:r>
              <a:r>
                <a:rPr lang="en-US" b="1" baseline="30000">
                  <a:solidFill>
                    <a:srgbClr val="FF9900"/>
                  </a:solidFill>
                  <a:cs typeface="Arial" charset="0"/>
                  <a:sym typeface="Symbol" pitchFamily="18" charset="2"/>
                </a:rPr>
                <a:t>2</a:t>
              </a:r>
              <a:r>
                <a:rPr lang="en-US" b="1">
                  <a:solidFill>
                    <a:srgbClr val="FF9900"/>
                  </a:solidFill>
                  <a:sym typeface="Symbol" pitchFamily="18" charset="2"/>
                </a:rPr>
                <a:t>P</a:t>
              </a:r>
              <a:r>
                <a:rPr lang="en-US" b="1" baseline="-25000">
                  <a:solidFill>
                    <a:srgbClr val="FF9900"/>
                  </a:solidFill>
                  <a:sym typeface="Symbol" pitchFamily="18" charset="2"/>
                </a:rPr>
                <a:t>snr</a:t>
              </a:r>
              <a:r>
                <a:rPr lang="en-US" b="1">
                  <a:solidFill>
                    <a:srgbClr val="FF9900"/>
                  </a:solidFill>
                  <a:sym typeface="Symbol" pitchFamily="18" charset="2"/>
                </a:rPr>
                <a:t>(R</a:t>
              </a:r>
              <a:r>
                <a:rPr lang="en-US" b="1" baseline="-25000">
                  <a:solidFill>
                    <a:srgbClr val="FF9900"/>
                  </a:solidFill>
                  <a:sym typeface="Symbol" pitchFamily="18" charset="2"/>
                </a:rPr>
                <a:t>pwn</a:t>
              </a:r>
              <a:r>
                <a:rPr lang="en-US" b="1">
                  <a:solidFill>
                    <a:srgbClr val="FF9900"/>
                  </a:solidFill>
                  <a:sym typeface="Symbol" pitchFamily="18" charset="2"/>
                </a:rPr>
                <a:t>)</a:t>
              </a:r>
            </a:p>
          </p:txBody>
        </p:sp>
      </p:grpSp>
      <p:sp>
        <p:nvSpPr>
          <p:cNvPr id="100379" name="Text Box 27"/>
          <p:cNvSpPr txBox="1">
            <a:spLocks noChangeArrowheads="1"/>
          </p:cNvSpPr>
          <p:nvPr/>
        </p:nvSpPr>
        <p:spPr bwMode="auto">
          <a:xfrm>
            <a:off x="3573463" y="5694363"/>
            <a:ext cx="2655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00"/>
                </a:solidFill>
              </a:rPr>
              <a:t>Supernova Remnant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BAB36-F04F-415D-A2C7-DAA581D95997}" type="datetime3">
              <a:rPr lang="en-US" smtClean="0"/>
              <a:pPr>
                <a:defRPr/>
              </a:pPr>
              <a:t>23 May 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304800" y="5791200"/>
            <a:ext cx="24416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</a:rPr>
              <a:t>Gelfand</a:t>
            </a:r>
            <a:r>
              <a:rPr lang="en-US" sz="1200" dirty="0">
                <a:latin typeface="Times New Roman" pitchFamily="18" charset="0"/>
              </a:rPr>
              <a:t> et al. 2009, </a:t>
            </a:r>
            <a:r>
              <a:rPr lang="en-US" sz="1200" i="1" dirty="0" err="1" smtClean="0">
                <a:latin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</a:rPr>
              <a:t>, 703,2051)</a:t>
            </a:r>
            <a:endParaRPr lang="en-US" sz="1200" dirty="0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Stars with Strong Surface Magnetic Fields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32004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Observational evidence for neutron stars with ≥10</a:t>
            </a:r>
            <a:r>
              <a:rPr lang="en-US" sz="1800" baseline="30000" dirty="0" smtClean="0"/>
              <a:t>13.5</a:t>
            </a:r>
            <a:r>
              <a:rPr lang="en-US" sz="1800" dirty="0" smtClean="0"/>
              <a:t> G surface magnetic fields</a:t>
            </a:r>
          </a:p>
          <a:p>
            <a:pPr lvl="1"/>
            <a:r>
              <a:rPr lang="en-US" sz="1600" dirty="0" smtClean="0"/>
              <a:t>“</a:t>
            </a:r>
            <a:r>
              <a:rPr lang="en-US" sz="1600" dirty="0" err="1" smtClean="0"/>
              <a:t>Magnetars</a:t>
            </a:r>
            <a:r>
              <a:rPr lang="en-US" sz="1600" dirty="0" smtClean="0"/>
              <a:t>”</a:t>
            </a:r>
          </a:p>
          <a:p>
            <a:pPr lvl="1"/>
            <a:r>
              <a:rPr lang="en-US" sz="1600" dirty="0" smtClean="0"/>
              <a:t>High-B Radio Pulsars</a:t>
            </a:r>
          </a:p>
          <a:p>
            <a:pPr lvl="1"/>
            <a:r>
              <a:rPr lang="en-US" sz="1600" dirty="0" smtClean="0"/>
              <a:t>X-ray Dim Isolated Neutron Stars</a:t>
            </a:r>
          </a:p>
          <a:p>
            <a:r>
              <a:rPr lang="en-US" sz="1800" dirty="0" smtClean="0"/>
              <a:t>Lots of questions:</a:t>
            </a:r>
          </a:p>
          <a:p>
            <a:pPr lvl="1"/>
            <a:r>
              <a:rPr lang="en-US" sz="1600" dirty="0" smtClean="0"/>
              <a:t>What creates the strong fields?</a:t>
            </a:r>
            <a:endParaRPr lang="en-US" sz="1600" dirty="0" smtClean="0"/>
          </a:p>
          <a:p>
            <a:pPr lvl="2"/>
            <a:r>
              <a:rPr lang="en-US" sz="1400" dirty="0" smtClean="0"/>
              <a:t>Initially fast rotation?</a:t>
            </a:r>
          </a:p>
          <a:p>
            <a:pPr lvl="2"/>
            <a:r>
              <a:rPr lang="en-US" sz="1400" dirty="0" smtClean="0"/>
              <a:t>Very massive progenitors?</a:t>
            </a:r>
          </a:p>
          <a:p>
            <a:pPr lvl="1"/>
            <a:r>
              <a:rPr lang="en-US" sz="1600" dirty="0" smtClean="0"/>
              <a:t>How do they evolve?</a:t>
            </a:r>
          </a:p>
          <a:p>
            <a:pPr lvl="1"/>
            <a:r>
              <a:rPr lang="en-US" sz="1600" dirty="0" smtClean="0"/>
              <a:t>How are they similar / different from “normal” isolated neutron stars?</a:t>
            </a:r>
          </a:p>
          <a:p>
            <a:r>
              <a:rPr lang="en-US" sz="1800" dirty="0" smtClean="0"/>
              <a:t>Answers requires measuring properties of </a:t>
            </a:r>
            <a:r>
              <a:rPr lang="en-US" sz="1800" dirty="0" smtClean="0"/>
              <a:t>progenitor, neutron star, and pulsar wind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83A6-9AAE-44F0-8C00-017ABBC61EDE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8F2A-7F3C-4C4F-9C24-AAD464EF6BD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3800" y="2209800"/>
            <a:ext cx="4992107" cy="3505200"/>
            <a:chOff x="3733800" y="1981200"/>
            <a:chExt cx="4992107" cy="3505200"/>
          </a:xfrm>
        </p:grpSpPr>
        <p:pic>
          <p:nvPicPr>
            <p:cNvPr id="18" name="Picture 17" descr="ppdot_pres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1981200"/>
              <a:ext cx="4992107" cy="3505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733800" y="5181600"/>
              <a:ext cx="12522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(Rea et al., 2010)</a:t>
              </a:r>
              <a:endParaRPr lang="en-US" sz="1200" dirty="0">
                <a:latin typeface="+mj-lt"/>
              </a:endParaRPr>
            </a:p>
          </p:txBody>
        </p:sp>
      </p:grpSp>
      <p:pic>
        <p:nvPicPr>
          <p:cNvPr id="11" name="Picture 10" descr="formation.jpe"/>
          <p:cNvPicPr>
            <a:picLocks noChangeAspect="1"/>
          </p:cNvPicPr>
          <p:nvPr/>
        </p:nvPicPr>
        <p:blipFill>
          <a:blip r:embed="rId4"/>
          <a:srcRect l="1531" t="3571"/>
          <a:stretch>
            <a:fillRect/>
          </a:stretch>
        </p:blipFill>
        <p:spPr>
          <a:xfrm>
            <a:off x="3581400" y="1752601"/>
            <a:ext cx="5181600" cy="42672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28800" y="1813875"/>
            <a:ext cx="6705600" cy="4178124"/>
            <a:chOff x="1828800" y="1813875"/>
            <a:chExt cx="6705600" cy="4178124"/>
          </a:xfrm>
        </p:grpSpPr>
        <p:pic>
          <p:nvPicPr>
            <p:cNvPr id="21" name="Picture 20" descr="img129.gif"/>
            <p:cNvPicPr>
              <a:picLocks noChangeAspect="1"/>
            </p:cNvPicPr>
            <p:nvPr/>
          </p:nvPicPr>
          <p:blipFill>
            <a:blip r:embed="rId5"/>
            <a:srcRect l="33333" r="33079"/>
            <a:stretch>
              <a:fillRect/>
            </a:stretch>
          </p:blipFill>
          <p:spPr>
            <a:xfrm>
              <a:off x="4114800" y="1813875"/>
              <a:ext cx="4419600" cy="412972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28800" y="5715000"/>
              <a:ext cx="231185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(Pons et al., 2009, </a:t>
              </a:r>
              <a:r>
                <a:rPr lang="en-US" sz="1200" i="1" dirty="0" smtClean="0">
                  <a:latin typeface="+mj-lt"/>
                </a:rPr>
                <a:t>A&amp;A</a:t>
              </a:r>
              <a:r>
                <a:rPr lang="en-US" sz="1200" dirty="0" smtClean="0">
                  <a:latin typeface="+mj-lt"/>
                </a:rPr>
                <a:t>, 496, 207)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76600" y="1752600"/>
            <a:ext cx="5257800" cy="4315599"/>
            <a:chOff x="152400" y="6477000"/>
            <a:chExt cx="5257800" cy="4315599"/>
          </a:xfrm>
        </p:grpSpPr>
        <p:pic>
          <p:nvPicPr>
            <p:cNvPr id="25" name="Picture 24" descr="fg1.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6477000"/>
              <a:ext cx="4343400" cy="428430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2400" y="10515600"/>
              <a:ext cx="24721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</a:t>
              </a:r>
              <a:r>
                <a:rPr lang="en-US" sz="1200" dirty="0" err="1" smtClean="0">
                  <a:latin typeface="+mj-lt"/>
                </a:rPr>
                <a:t>Gaensler</a:t>
              </a:r>
              <a:r>
                <a:rPr lang="en-US" sz="1200" dirty="0" smtClean="0">
                  <a:latin typeface="+mj-lt"/>
                </a:rPr>
                <a:t> et al. 2005, </a:t>
              </a:r>
              <a:r>
                <a:rPr lang="en-US" sz="1200" i="1" dirty="0" err="1" smtClean="0">
                  <a:latin typeface="+mj-lt"/>
                </a:rPr>
                <a:t>ApJ</a:t>
              </a:r>
              <a:r>
                <a:rPr lang="en-US" sz="1200" dirty="0" smtClean="0">
                  <a:latin typeface="+mj-lt"/>
                </a:rPr>
                <a:t>, 620, L95)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05200" y="2057400"/>
            <a:ext cx="5353252" cy="3782199"/>
            <a:chOff x="3505200" y="2057400"/>
            <a:chExt cx="5353252" cy="3782199"/>
          </a:xfrm>
        </p:grpSpPr>
        <p:pic>
          <p:nvPicPr>
            <p:cNvPr id="27" name="Picture 26" descr="nature10793-f2.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5200" y="2057400"/>
              <a:ext cx="5353252" cy="345754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24400" y="5562600"/>
              <a:ext cx="277742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</a:t>
              </a:r>
              <a:r>
                <a:rPr lang="en-US" sz="1200" dirty="0" err="1" smtClean="0">
                  <a:latin typeface="+mj-lt"/>
                </a:rPr>
                <a:t>Aharonian</a:t>
              </a:r>
              <a:r>
                <a:rPr lang="en-US" sz="1200" dirty="0" smtClean="0">
                  <a:latin typeface="+mj-lt"/>
                </a:rPr>
                <a:t> et al., 2012, </a:t>
              </a:r>
              <a:r>
                <a:rPr lang="en-US" sz="1200" i="1" dirty="0" smtClean="0">
                  <a:latin typeface="+mj-lt"/>
                </a:rPr>
                <a:t>Nature</a:t>
              </a:r>
              <a:r>
                <a:rPr lang="en-US" sz="1200" dirty="0" smtClean="0">
                  <a:latin typeface="+mj-lt"/>
                </a:rPr>
                <a:t>, 482, 507)</a:t>
              </a:r>
              <a:endParaRPr lang="en-US" sz="1200" dirty="0">
                <a:latin typeface="+mj-l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Pulsar Wind Nebula inside a Supernova Remnant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3657600" cy="4191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cs typeface="Arial" charset="0"/>
              </a:rPr>
              <a:t>Neutron Star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Initial Spin Period </a:t>
            </a:r>
            <a:r>
              <a:rPr lang="en-US" dirty="0" smtClean="0">
                <a:cs typeface="Arial" charset="0"/>
              </a:rPr>
              <a:t>/ </a:t>
            </a:r>
            <a:r>
              <a:rPr lang="en-US" sz="2400" dirty="0" smtClean="0">
                <a:cs typeface="Arial" charset="0"/>
              </a:rPr>
              <a:t>Spin-down Luminosity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Spin-down Timescale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Braking Index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cs typeface="Arial" charset="0"/>
              </a:rPr>
              <a:t>Progenitor Supernova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 smtClean="0">
                <a:cs typeface="Arial" charset="0"/>
              </a:rPr>
              <a:t>Ejecta</a:t>
            </a:r>
            <a:r>
              <a:rPr lang="en-US" sz="2400" dirty="0" smtClean="0">
                <a:cs typeface="Arial" charset="0"/>
              </a:rPr>
              <a:t> Mass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Initial Kinetic Energy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Pulsar Wind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Fraction of energy in magnetic fields, electrons / positrons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Acceleration mechanism: minimum and maximum particle energy, energy spectrum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>
              <a:cs typeface="Arial" charset="0"/>
            </a:endParaRPr>
          </a:p>
        </p:txBody>
      </p:sp>
      <p:pic>
        <p:nvPicPr>
          <p:cNvPr id="12" name="Content Placeholder 11" descr="g11_xray_radio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559" t="12567" r="13559" b="10232"/>
          <a:stretch>
            <a:fillRect/>
          </a:stretch>
        </p:blipFill>
        <p:spPr>
          <a:xfrm>
            <a:off x="4267200" y="1752600"/>
            <a:ext cx="4114800" cy="4114800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97E36-16C8-4D2C-AD4C-68B58969FAB8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1256D2-84F5-4542-8F07-5036147042A6}" type="slidenum">
              <a:rPr lang="en-US"/>
              <a:pPr/>
              <a:t>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71800" y="5819001"/>
            <a:ext cx="571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(Credit: X-ray: NASA/CXC/Eureka Scientific/</a:t>
            </a:r>
            <a:r>
              <a:rPr lang="en-US" sz="1200" dirty="0" err="1" smtClean="0">
                <a:latin typeface="+mj-lt"/>
              </a:rPr>
              <a:t>M.Roberts</a:t>
            </a:r>
            <a:r>
              <a:rPr lang="en-US" sz="1200" dirty="0" smtClean="0">
                <a:latin typeface="+mj-lt"/>
              </a:rPr>
              <a:t> et al.; Radio: NRAO/AUI/NSF)</a:t>
            </a:r>
            <a:endParaRPr lang="en-US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CB07A9-D673-4421-A94A-3DB2E5A68C1A}" type="slidenum">
              <a:rPr lang="en-US"/>
              <a:pPr/>
              <a:t>4</a:t>
            </a:fld>
            <a:endParaRPr lang="en-US"/>
          </a:p>
        </p:txBody>
      </p:sp>
      <p:sp>
        <p:nvSpPr>
          <p:cNvPr id="98306" name="Freeform 2"/>
          <p:cNvSpPr>
            <a:spLocks/>
          </p:cNvSpPr>
          <p:nvPr/>
        </p:nvSpPr>
        <p:spPr bwMode="auto">
          <a:xfrm rot="10800000">
            <a:off x="8258175" y="1930400"/>
            <a:ext cx="538163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1016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7" name="Freeform 3"/>
          <p:cNvSpPr>
            <a:spLocks/>
          </p:cNvSpPr>
          <p:nvPr/>
        </p:nvSpPr>
        <p:spPr bwMode="auto">
          <a:xfrm>
            <a:off x="2459038" y="1930400"/>
            <a:ext cx="538162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Freeform 4"/>
          <p:cNvSpPr>
            <a:spLocks/>
          </p:cNvSpPr>
          <p:nvPr/>
        </p:nvSpPr>
        <p:spPr bwMode="auto">
          <a:xfrm>
            <a:off x="2382838" y="1930400"/>
            <a:ext cx="538162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1016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 rot="10800000">
            <a:off x="6184900" y="1892300"/>
            <a:ext cx="538163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10160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 rot="10800000">
            <a:off x="6108700" y="1892300"/>
            <a:ext cx="538163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11" name="Oval 7"/>
          <p:cNvSpPr>
            <a:spLocks noChangeArrowheads="1"/>
          </p:cNvSpPr>
          <p:nvPr/>
        </p:nvSpPr>
        <p:spPr bwMode="auto">
          <a:xfrm>
            <a:off x="3919538" y="3205163"/>
            <a:ext cx="1382712" cy="11064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Schematic of a Pulsar Wind Nebula inside a Supernova Remnant</a:t>
            </a:r>
          </a:p>
        </p:txBody>
      </p:sp>
      <p:sp>
        <p:nvSpPr>
          <p:cNvPr id="1035" name="Line 9"/>
          <p:cNvSpPr>
            <a:spLocks noChangeShapeType="1"/>
          </p:cNvSpPr>
          <p:nvPr/>
        </p:nvSpPr>
        <p:spPr bwMode="auto">
          <a:xfrm>
            <a:off x="4038600" y="2667000"/>
            <a:ext cx="533400" cy="990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Oval 10"/>
          <p:cNvSpPr>
            <a:spLocks noChangeArrowheads="1"/>
          </p:cNvSpPr>
          <p:nvPr/>
        </p:nvSpPr>
        <p:spPr bwMode="auto">
          <a:xfrm>
            <a:off x="4495800" y="36576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Text Box 11"/>
          <p:cNvSpPr txBox="1">
            <a:spLocks noChangeArrowheads="1"/>
          </p:cNvSpPr>
          <p:nvPr/>
        </p:nvSpPr>
        <p:spPr bwMode="auto">
          <a:xfrm>
            <a:off x="2465387" y="2133600"/>
            <a:ext cx="2030413" cy="4572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Neutron Star</a:t>
            </a: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>
            <p:ph idx="1"/>
          </p:nvPr>
        </p:nvGraphicFramePr>
        <p:xfrm>
          <a:off x="4475163" y="1844675"/>
          <a:ext cx="2209800" cy="974725"/>
        </p:xfrm>
        <a:graphic>
          <a:graphicData uri="http://schemas.openxmlformats.org/presentationml/2006/ole">
            <p:oleObj spid="_x0000_s52226" name="Equation" r:id="rId5" imgW="1295280" imgH="571320" progId="">
              <p:embed/>
            </p:oleObj>
          </a:graphicData>
        </a:graphic>
      </p:graphicFrame>
      <p:sp>
        <p:nvSpPr>
          <p:cNvPr id="98317" name="Oval 13"/>
          <p:cNvSpPr>
            <a:spLocks noChangeArrowheads="1"/>
          </p:cNvSpPr>
          <p:nvPr/>
        </p:nvSpPr>
        <p:spPr bwMode="auto">
          <a:xfrm>
            <a:off x="4953000" y="2133600"/>
            <a:ext cx="3810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8" name="Oval 14"/>
          <p:cNvSpPr>
            <a:spLocks noChangeArrowheads="1"/>
          </p:cNvSpPr>
          <p:nvPr/>
        </p:nvSpPr>
        <p:spPr bwMode="auto">
          <a:xfrm>
            <a:off x="5727700" y="2438400"/>
            <a:ext cx="4572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9" name="Oval 15"/>
          <p:cNvSpPr>
            <a:spLocks noChangeArrowheads="1"/>
          </p:cNvSpPr>
          <p:nvPr/>
        </p:nvSpPr>
        <p:spPr bwMode="auto">
          <a:xfrm>
            <a:off x="6151563" y="1828800"/>
            <a:ext cx="6858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033838" y="3275013"/>
            <a:ext cx="1155700" cy="998537"/>
            <a:chOff x="2541" y="2063"/>
            <a:chExt cx="728" cy="629"/>
          </a:xfrm>
        </p:grpSpPr>
        <p:sp>
          <p:nvSpPr>
            <p:cNvPr id="1050" name="Line 17"/>
            <p:cNvSpPr>
              <a:spLocks noChangeShapeType="1"/>
            </p:cNvSpPr>
            <p:nvPr/>
          </p:nvSpPr>
          <p:spPr bwMode="auto">
            <a:xfrm flipH="1">
              <a:off x="2541" y="2378"/>
              <a:ext cx="26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Line 18"/>
            <p:cNvSpPr>
              <a:spLocks noChangeShapeType="1"/>
            </p:cNvSpPr>
            <p:nvPr/>
          </p:nvSpPr>
          <p:spPr bwMode="auto">
            <a:xfrm flipH="1">
              <a:off x="2638" y="2450"/>
              <a:ext cx="192" cy="12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19"/>
            <p:cNvSpPr>
              <a:spLocks noChangeShapeType="1"/>
            </p:cNvSpPr>
            <p:nvPr/>
          </p:nvSpPr>
          <p:spPr bwMode="auto">
            <a:xfrm flipH="1">
              <a:off x="2904" y="2475"/>
              <a:ext cx="0" cy="2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20"/>
            <p:cNvSpPr>
              <a:spLocks noChangeShapeType="1"/>
            </p:cNvSpPr>
            <p:nvPr/>
          </p:nvSpPr>
          <p:spPr bwMode="auto">
            <a:xfrm>
              <a:off x="2976" y="2448"/>
              <a:ext cx="170" cy="1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Line 21"/>
            <p:cNvSpPr>
              <a:spLocks noChangeShapeType="1"/>
            </p:cNvSpPr>
            <p:nvPr/>
          </p:nvSpPr>
          <p:spPr bwMode="auto">
            <a:xfrm>
              <a:off x="3001" y="2378"/>
              <a:ext cx="2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Line 22"/>
            <p:cNvSpPr>
              <a:spLocks noChangeShapeType="1"/>
            </p:cNvSpPr>
            <p:nvPr/>
          </p:nvSpPr>
          <p:spPr bwMode="auto">
            <a:xfrm flipV="1">
              <a:off x="2977" y="2184"/>
              <a:ext cx="193" cy="11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V="1">
              <a:off x="2904" y="2063"/>
              <a:ext cx="3" cy="2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Line 24"/>
            <p:cNvSpPr>
              <a:spLocks noChangeShapeType="1"/>
            </p:cNvSpPr>
            <p:nvPr/>
          </p:nvSpPr>
          <p:spPr bwMode="auto">
            <a:xfrm flipH="1" flipV="1">
              <a:off x="2638" y="2160"/>
              <a:ext cx="194" cy="16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3627438" y="4389438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Pulsar Wind</a:t>
            </a:r>
          </a:p>
        </p:txBody>
      </p:sp>
      <p:sp>
        <p:nvSpPr>
          <p:cNvPr id="98330" name="Line 26"/>
          <p:cNvSpPr>
            <a:spLocks noChangeShapeType="1"/>
          </p:cNvSpPr>
          <p:nvPr/>
        </p:nvSpPr>
        <p:spPr bwMode="auto">
          <a:xfrm flipH="1">
            <a:off x="5302250" y="3198813"/>
            <a:ext cx="768350" cy="3460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5954713" y="2971800"/>
            <a:ext cx="2930226" cy="1354217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Termination Shock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Magnetic Field: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ym typeface="Symbol" pitchFamily="18" charset="2"/>
              </a:rPr>
              <a:t></a:t>
            </a:r>
            <a:r>
              <a:rPr lang="en-US" sz="2000" b="1" baseline="-25000" dirty="0">
                <a:sym typeface="Symbol" pitchFamily="18" charset="2"/>
              </a:rPr>
              <a:t>B</a:t>
            </a:r>
            <a:r>
              <a:rPr lang="en-US" sz="2000" b="1" dirty="0">
                <a:cs typeface="Arial" charset="0"/>
                <a:sym typeface="Symbol" pitchFamily="18" charset="2"/>
              </a:rPr>
              <a:t>Ė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Electrons:</a:t>
            </a:r>
            <a:r>
              <a:rPr lang="en-US" sz="2000" b="1" dirty="0">
                <a:solidFill>
                  <a:schemeClr val="accent1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</a:t>
            </a:r>
            <a:r>
              <a:rPr lang="en-US" b="1" baseline="-25000" dirty="0" err="1" smtClean="0">
                <a:sym typeface="Symbol" pitchFamily="18" charset="2"/>
              </a:rPr>
              <a:t>e</a:t>
            </a:r>
            <a:r>
              <a:rPr lang="en-US" b="1" dirty="0" err="1" smtClean="0">
                <a:sym typeface="Symbol" pitchFamily="18" charset="2"/>
              </a:rPr>
              <a:t>Ė</a:t>
            </a:r>
            <a:endParaRPr lang="en-US" b="1" dirty="0">
              <a:sym typeface="Symbol" pitchFamily="18" charset="2"/>
            </a:endParaRPr>
          </a:p>
          <a:p>
            <a:pPr algn="ctr"/>
            <a:r>
              <a:rPr lang="en-US" b="1" dirty="0">
                <a:sym typeface="Symbol" pitchFamily="18" charset="2"/>
              </a:rPr>
              <a:t>Injection Spectrum</a:t>
            </a:r>
          </a:p>
        </p:txBody>
      </p:sp>
      <p:sp>
        <p:nvSpPr>
          <p:cNvPr id="98332" name="Text Box 28"/>
          <p:cNvSpPr txBox="1">
            <a:spLocks noChangeArrowheads="1"/>
          </p:cNvSpPr>
          <p:nvPr/>
        </p:nvSpPr>
        <p:spPr bwMode="auto">
          <a:xfrm>
            <a:off x="3179763" y="4887913"/>
            <a:ext cx="3043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9900"/>
                </a:solidFill>
              </a:rPr>
              <a:t>Pulsar Wind Nebula</a:t>
            </a:r>
          </a:p>
          <a:p>
            <a:pPr algn="ctr"/>
            <a:r>
              <a:rPr lang="en-US" sz="2000" b="1">
                <a:solidFill>
                  <a:srgbClr val="009900"/>
                </a:solidFill>
              </a:rPr>
              <a:t>Pressure: </a:t>
            </a:r>
            <a:r>
              <a:rPr lang="en-US" sz="2000" b="1">
                <a:solidFill>
                  <a:srgbClr val="009900"/>
                </a:solidFill>
                <a:sym typeface="Symbol" pitchFamily="18" charset="2"/>
              </a:rPr>
              <a:t>P</a:t>
            </a:r>
            <a:r>
              <a:rPr lang="en-US" sz="2000" b="1" baseline="-25000">
                <a:solidFill>
                  <a:srgbClr val="009900"/>
                </a:solidFill>
                <a:sym typeface="Symbol" pitchFamily="18" charset="2"/>
              </a:rPr>
              <a:t>pwn</a:t>
            </a:r>
            <a:endParaRPr lang="en-US" sz="2000" b="1">
              <a:solidFill>
                <a:srgbClr val="009900"/>
              </a:solidFill>
              <a:sym typeface="Symbol" pitchFamily="18" charset="2"/>
            </a:endParaRPr>
          </a:p>
          <a:p>
            <a:pPr algn="ctr"/>
            <a:r>
              <a:rPr lang="en-US" sz="2000" b="1">
                <a:solidFill>
                  <a:srgbClr val="009900"/>
                </a:solidFill>
                <a:sym typeface="Symbol" pitchFamily="18" charset="2"/>
              </a:rPr>
              <a:t>Magnetic Field: B</a:t>
            </a:r>
            <a:r>
              <a:rPr lang="en-US" sz="2000" b="1" baseline="-25000">
                <a:solidFill>
                  <a:srgbClr val="009900"/>
                </a:solidFill>
                <a:sym typeface="Symbol" pitchFamily="18" charset="2"/>
              </a:rPr>
              <a:t>pwn</a:t>
            </a:r>
            <a:endParaRPr lang="en-US" sz="2000" b="1" baseline="-25000">
              <a:solidFill>
                <a:srgbClr val="0099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98333" name="Text Box 29"/>
          <p:cNvSpPr txBox="1">
            <a:spLocks noChangeArrowheads="1"/>
          </p:cNvSpPr>
          <p:nvPr/>
        </p:nvSpPr>
        <p:spPr bwMode="auto">
          <a:xfrm>
            <a:off x="6223000" y="4419600"/>
            <a:ext cx="2790825" cy="10668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800080"/>
                </a:solidFill>
              </a:rPr>
              <a:t>Swept-up Material</a:t>
            </a:r>
          </a:p>
          <a:p>
            <a:pPr algn="ctr"/>
            <a:r>
              <a:rPr lang="en-US" sz="2000" b="1">
                <a:solidFill>
                  <a:srgbClr val="800080"/>
                </a:solidFill>
              </a:rPr>
              <a:t>Mass: </a:t>
            </a:r>
            <a:r>
              <a:rPr lang="en-US" sz="2000" b="1">
                <a:solidFill>
                  <a:srgbClr val="800080"/>
                </a:solidFill>
                <a:sym typeface="Symbol" pitchFamily="18" charset="2"/>
              </a:rPr>
              <a:t>M</a:t>
            </a:r>
            <a:r>
              <a:rPr lang="en-US" sz="2000" b="1" baseline="-25000">
                <a:solidFill>
                  <a:srgbClr val="800080"/>
                </a:solidFill>
                <a:sym typeface="Symbol" pitchFamily="18" charset="2"/>
              </a:rPr>
              <a:t>sw,pwn</a:t>
            </a:r>
            <a:endParaRPr lang="en-US" sz="2000" b="1">
              <a:solidFill>
                <a:srgbClr val="800080"/>
              </a:solidFill>
              <a:sym typeface="Symbol" pitchFamily="18" charset="2"/>
            </a:endParaRPr>
          </a:p>
          <a:p>
            <a:pPr algn="ctr"/>
            <a:r>
              <a:rPr lang="en-US" sz="2000" b="1">
                <a:solidFill>
                  <a:srgbClr val="800080"/>
                </a:solidFill>
                <a:sym typeface="Symbol" pitchFamily="18" charset="2"/>
              </a:rPr>
              <a:t>Velocity: v</a:t>
            </a:r>
            <a:r>
              <a:rPr lang="en-US" sz="2000" b="1" baseline="-25000">
                <a:solidFill>
                  <a:srgbClr val="800080"/>
                </a:solidFill>
                <a:sym typeface="Symbol" pitchFamily="18" charset="2"/>
              </a:rPr>
              <a:t>pwn</a:t>
            </a:r>
            <a:endParaRPr lang="en-US" sz="2000" b="1" baseline="-25000">
              <a:solidFill>
                <a:srgbClr val="80008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98334" name="Freeform 30"/>
          <p:cNvSpPr>
            <a:spLocks/>
          </p:cNvSpPr>
          <p:nvPr/>
        </p:nvSpPr>
        <p:spPr bwMode="auto">
          <a:xfrm>
            <a:off x="385763" y="1930400"/>
            <a:ext cx="538162" cy="4033838"/>
          </a:xfrm>
          <a:custGeom>
            <a:avLst/>
            <a:gdLst>
              <a:gd name="T0" fmla="*/ 459 w 605"/>
              <a:gd name="T1" fmla="*/ 0 h 2541"/>
              <a:gd name="T2" fmla="*/ 169 w 605"/>
              <a:gd name="T3" fmla="*/ 412 h 2541"/>
              <a:gd name="T4" fmla="*/ 24 w 605"/>
              <a:gd name="T5" fmla="*/ 1089 h 2541"/>
              <a:gd name="T6" fmla="*/ 97 w 605"/>
              <a:gd name="T7" fmla="*/ 1815 h 2541"/>
              <a:gd name="T8" fmla="*/ 605 w 605"/>
              <a:gd name="T9" fmla="*/ 2541 h 25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2541"/>
              <a:gd name="T17" fmla="*/ 605 w 605"/>
              <a:gd name="T18" fmla="*/ 2541 h 25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2541">
                <a:moveTo>
                  <a:pt x="459" y="0"/>
                </a:moveTo>
                <a:cubicBezTo>
                  <a:pt x="350" y="115"/>
                  <a:pt x="241" y="231"/>
                  <a:pt x="169" y="412"/>
                </a:cubicBezTo>
                <a:cubicBezTo>
                  <a:pt x="97" y="593"/>
                  <a:pt x="36" y="855"/>
                  <a:pt x="24" y="1089"/>
                </a:cubicBezTo>
                <a:cubicBezTo>
                  <a:pt x="12" y="1323"/>
                  <a:pt x="0" y="1573"/>
                  <a:pt x="97" y="1815"/>
                </a:cubicBezTo>
                <a:cubicBezTo>
                  <a:pt x="194" y="2057"/>
                  <a:pt x="399" y="2299"/>
                  <a:pt x="605" y="2541"/>
                </a:cubicBezTo>
              </a:path>
            </a:pathLst>
          </a:custGeom>
          <a:noFill/>
          <a:ln w="1016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35" name="Text Box 31"/>
          <p:cNvSpPr txBox="1">
            <a:spLocks noChangeArrowheads="1"/>
          </p:cNvSpPr>
          <p:nvPr/>
        </p:nvSpPr>
        <p:spPr bwMode="auto">
          <a:xfrm>
            <a:off x="457200" y="3046413"/>
            <a:ext cx="2343150" cy="2744787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9900"/>
                </a:solidFill>
              </a:rPr>
              <a:t>Supernova Remnant</a:t>
            </a:r>
          </a:p>
          <a:p>
            <a:pPr algn="ctr"/>
            <a:r>
              <a:rPr lang="en-US" b="1" dirty="0">
                <a:solidFill>
                  <a:srgbClr val="FF9900"/>
                </a:solidFill>
              </a:rPr>
              <a:t>Pressure: 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P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snr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(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R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pwn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)</a:t>
            </a:r>
          </a:p>
          <a:p>
            <a:pPr algn="ctr"/>
            <a:r>
              <a:rPr lang="en-US" b="1" dirty="0">
                <a:solidFill>
                  <a:srgbClr val="FF9900"/>
                </a:solidFill>
              </a:rPr>
              <a:t>Velocity: 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v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snr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(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R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pwn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)</a:t>
            </a:r>
          </a:p>
          <a:p>
            <a:pPr algn="ctr"/>
            <a:r>
              <a:rPr lang="en-US" b="1" dirty="0">
                <a:solidFill>
                  <a:srgbClr val="FF9900"/>
                </a:solidFill>
              </a:rPr>
              <a:t>Density: </a:t>
            </a:r>
            <a:r>
              <a:rPr lang="en-US" b="1" dirty="0" err="1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r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snr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(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R</a:t>
            </a:r>
            <a:r>
              <a:rPr lang="en-US" b="1" baseline="-25000" dirty="0" err="1">
                <a:solidFill>
                  <a:srgbClr val="FF9900"/>
                </a:solidFill>
                <a:sym typeface="Symbol" pitchFamily="18" charset="2"/>
              </a:rPr>
              <a:t>pwn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)</a:t>
            </a:r>
          </a:p>
          <a:p>
            <a:pPr algn="ctr"/>
            <a:endParaRPr lang="en-US" b="1" dirty="0">
              <a:solidFill>
                <a:srgbClr val="FF9900"/>
              </a:solidFill>
              <a:sym typeface="Symbol" pitchFamily="18" charset="2"/>
            </a:endParaRPr>
          </a:p>
          <a:p>
            <a:pPr algn="ctr"/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 </a:t>
            </a:r>
            <a:r>
              <a:rPr lang="en-US" b="1" dirty="0" err="1">
                <a:solidFill>
                  <a:srgbClr val="FF9900"/>
                </a:solidFill>
                <a:sym typeface="Symbol" pitchFamily="18" charset="2"/>
              </a:rPr>
              <a:t>Ejecta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 mass: </a:t>
            </a:r>
            <a:r>
              <a:rPr lang="en-US" b="1" dirty="0">
                <a:sym typeface="Symbol" pitchFamily="18" charset="2"/>
              </a:rPr>
              <a:t>M</a:t>
            </a:r>
            <a:r>
              <a:rPr lang="en-US" b="1" baseline="-25000" dirty="0">
                <a:sym typeface="Symbol" pitchFamily="18" charset="2"/>
              </a:rPr>
              <a:t>ej</a:t>
            </a:r>
          </a:p>
          <a:p>
            <a:pPr algn="ctr"/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Kinetic energy: </a:t>
            </a:r>
            <a:r>
              <a:rPr lang="en-US" b="1" dirty="0" err="1">
                <a:sym typeface="Symbol" pitchFamily="18" charset="2"/>
              </a:rPr>
              <a:t>E</a:t>
            </a:r>
            <a:r>
              <a:rPr lang="en-US" b="1" baseline="-25000" dirty="0" err="1">
                <a:sym typeface="Symbol" pitchFamily="18" charset="2"/>
              </a:rPr>
              <a:t>sn</a:t>
            </a:r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 </a:t>
            </a:r>
          </a:p>
          <a:p>
            <a:pPr algn="ctr"/>
            <a:r>
              <a:rPr lang="en-US" b="1" dirty="0">
                <a:solidFill>
                  <a:srgbClr val="FF9900"/>
                </a:solidFill>
                <a:sym typeface="Symbol" pitchFamily="18" charset="2"/>
              </a:rPr>
              <a:t>Density ISM: </a:t>
            </a:r>
            <a:r>
              <a:rPr lang="en-US" b="1" dirty="0" err="1">
                <a:sym typeface="Symbol" pitchFamily="18" charset="2"/>
              </a:rPr>
              <a:t>n</a:t>
            </a:r>
            <a:r>
              <a:rPr lang="en-US" b="1" baseline="-25000" dirty="0" err="1">
                <a:sym typeface="Symbol" pitchFamily="18" charset="2"/>
              </a:rPr>
              <a:t>ism</a:t>
            </a:r>
            <a:endParaRPr lang="en-US" b="1" baseline="-25000" dirty="0"/>
          </a:p>
        </p:txBody>
      </p:sp>
      <p:sp>
        <p:nvSpPr>
          <p:cNvPr id="1049" name="Text Box 32"/>
          <p:cNvSpPr txBox="1">
            <a:spLocks noChangeArrowheads="1"/>
          </p:cNvSpPr>
          <p:nvPr/>
        </p:nvSpPr>
        <p:spPr bwMode="auto">
          <a:xfrm>
            <a:off x="304800" y="5791200"/>
            <a:ext cx="24416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</a:rPr>
              <a:t>Gelfand</a:t>
            </a:r>
            <a:r>
              <a:rPr lang="en-US" sz="1200" dirty="0">
                <a:latin typeface="Times New Roman" pitchFamily="18" charset="0"/>
              </a:rPr>
              <a:t> et al. 2009, </a:t>
            </a:r>
            <a:r>
              <a:rPr lang="en-US" sz="1200" i="1" dirty="0" err="1" smtClean="0">
                <a:latin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</a:rPr>
              <a:t>, 703,2051)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717CB-E3A8-4481-AF8F-FDE224F8825E}" type="datetime3">
              <a:rPr lang="en-US" smtClean="0"/>
              <a:pPr>
                <a:defRPr/>
              </a:pPr>
              <a:t>24 May 2013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XMM-Newton Science Workshop 2013</a:t>
            </a:r>
            <a:endParaRPr 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8" grpId="0" animBg="1"/>
      <p:bldP spid="98309" grpId="0" animBg="1"/>
      <p:bldP spid="98310" grpId="0" animBg="1"/>
      <p:bldP spid="98311" grpId="0" animBg="1"/>
      <p:bldP spid="98317" grpId="0" animBg="1"/>
      <p:bldP spid="98318" grpId="0" animBg="1"/>
      <p:bldP spid="98319" grpId="0" animBg="1"/>
      <p:bldP spid="98329" grpId="0"/>
      <p:bldP spid="98330" grpId="0" animBg="1"/>
      <p:bldP spid="98331" grpId="0" animBg="1"/>
      <p:bldP spid="98332" grpId="0"/>
      <p:bldP spid="98333" grpId="0" animBg="1"/>
      <p:bldP spid="98334" grpId="0" animBg="1"/>
      <p:bldP spid="983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Kes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005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Supernova Remnant</a:t>
            </a:r>
          </a:p>
          <a:p>
            <a:pPr lvl="1"/>
            <a:r>
              <a:rPr lang="en-US" dirty="0" smtClean="0"/>
              <a:t>Radio, Infrared, and </a:t>
            </a:r>
            <a:r>
              <a:rPr lang="en-US" dirty="0" smtClean="0"/>
              <a:t>    X-ray </a:t>
            </a:r>
            <a:r>
              <a:rPr lang="en-US" dirty="0" smtClean="0"/>
              <a:t>detection</a:t>
            </a:r>
          </a:p>
          <a:p>
            <a:r>
              <a:rPr lang="en-US" dirty="0" smtClean="0"/>
              <a:t>Pulsar Wind Nebula</a:t>
            </a:r>
          </a:p>
          <a:p>
            <a:pPr lvl="1"/>
            <a:r>
              <a:rPr lang="en-US" dirty="0" smtClean="0"/>
              <a:t>Radio, X-ray, and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-ray </a:t>
            </a:r>
            <a:r>
              <a:rPr lang="en-US" dirty="0" smtClean="0"/>
              <a:t>detection</a:t>
            </a:r>
          </a:p>
          <a:p>
            <a:r>
              <a:rPr lang="en-US" dirty="0" smtClean="0"/>
              <a:t>Neutron Star (PSR J1846–0258)</a:t>
            </a:r>
          </a:p>
          <a:p>
            <a:pPr lvl="1"/>
            <a:r>
              <a:rPr lang="en-US" dirty="0" smtClean="0"/>
              <a:t>Pulsed X-ray emission</a:t>
            </a:r>
          </a:p>
          <a:p>
            <a:pPr lvl="1"/>
            <a:r>
              <a:rPr lang="en-US" dirty="0" err="1" smtClean="0"/>
              <a:t>Magnetar</a:t>
            </a:r>
            <a:r>
              <a:rPr lang="en-US" dirty="0" smtClean="0"/>
              <a:t>-like X-ray flux and timing variability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9146-FB80-4882-9C96-1BDBA94A2D82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Content Placeholder 20" descr="kes75.jpg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 bwMode="auto">
          <a:xfrm>
            <a:off x="4686300" y="184785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257800" y="5819001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Credit: NASA/CXC/GSFC/</a:t>
            </a:r>
            <a:r>
              <a:rPr lang="en-US" sz="1200" dirty="0" err="1" smtClean="0">
                <a:latin typeface="+mj-lt"/>
              </a:rPr>
              <a:t>F.P.Gavriil</a:t>
            </a:r>
            <a:r>
              <a:rPr lang="en-US" sz="1200" dirty="0" smtClean="0">
                <a:latin typeface="+mj-lt"/>
              </a:rPr>
              <a:t> et al.</a:t>
            </a:r>
            <a:endParaRPr lang="en-US" sz="1200" dirty="0">
              <a:latin typeface="+mj-lt"/>
            </a:endParaRPr>
          </a:p>
        </p:txBody>
      </p:sp>
      <p:pic>
        <p:nvPicPr>
          <p:cNvPr id="10" name="Picture 9" descr="F2.large.jpg"/>
          <p:cNvPicPr>
            <a:picLocks noChangeAspect="1"/>
          </p:cNvPicPr>
          <p:nvPr/>
        </p:nvPicPr>
        <p:blipFill>
          <a:blip r:embed="rId4"/>
          <a:srcRect b="28889"/>
          <a:stretch>
            <a:fillRect/>
          </a:stretch>
        </p:blipFill>
        <p:spPr>
          <a:xfrm>
            <a:off x="4572000" y="1752600"/>
            <a:ext cx="4117163" cy="42489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5000" y="5819001"/>
            <a:ext cx="2653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</a:t>
            </a:r>
            <a:r>
              <a:rPr lang="en-US" sz="1200" dirty="0" err="1" smtClean="0">
                <a:latin typeface="+mj-lt"/>
              </a:rPr>
              <a:t>Gavriil</a:t>
            </a:r>
            <a:r>
              <a:rPr lang="en-US" sz="1200" dirty="0" smtClean="0">
                <a:latin typeface="+mj-lt"/>
              </a:rPr>
              <a:t> et al. 2008, </a:t>
            </a:r>
            <a:r>
              <a:rPr lang="en-US" sz="1200" i="1" dirty="0" smtClean="0">
                <a:latin typeface="+mj-lt"/>
              </a:rPr>
              <a:t>Science</a:t>
            </a:r>
            <a:r>
              <a:rPr lang="en-US" sz="1200" dirty="0" smtClean="0">
                <a:latin typeface="+mj-lt"/>
              </a:rPr>
              <a:t>, 319, 1802)</a:t>
            </a:r>
            <a:endParaRPr lang="en-US" sz="1200" dirty="0">
              <a:latin typeface="+mj-lt"/>
            </a:endParaRPr>
          </a:p>
        </p:txBody>
      </p:sp>
      <p:pic>
        <p:nvPicPr>
          <p:cNvPr id="12" name="Picture 11" descr="apj382597f2_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52600"/>
            <a:ext cx="4093464" cy="4260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5791200"/>
            <a:ext cx="2561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(Livingstone et al. 2011, </a:t>
            </a:r>
            <a:r>
              <a:rPr lang="en-US" sz="1200" i="1" dirty="0" err="1" smtClean="0">
                <a:latin typeface="+mj-lt"/>
              </a:rPr>
              <a:t>ApJ</a:t>
            </a:r>
            <a:r>
              <a:rPr lang="en-US" sz="1200" dirty="0" smtClean="0">
                <a:latin typeface="+mj-lt"/>
              </a:rPr>
              <a:t>, 730, 66)</a:t>
            </a:r>
            <a:endParaRPr lang="en-US" sz="1200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MCMC Model Fit of </a:t>
            </a:r>
            <a:r>
              <a:rPr lang="en-US" dirty="0" err="1" smtClean="0"/>
              <a:t>Kes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52600"/>
            <a:ext cx="4000500" cy="4267200"/>
          </a:xfrm>
        </p:spPr>
        <p:txBody>
          <a:bodyPr/>
          <a:lstStyle/>
          <a:p>
            <a:r>
              <a:rPr lang="en-US" dirty="0" smtClean="0"/>
              <a:t>Good fit requires</a:t>
            </a:r>
          </a:p>
          <a:p>
            <a:pPr lvl="1"/>
            <a:r>
              <a:rPr lang="en-US" dirty="0" smtClean="0"/>
              <a:t>Hard X-ray emission not solely emitted by PWN.</a:t>
            </a:r>
          </a:p>
          <a:p>
            <a:pPr lvl="1"/>
            <a:r>
              <a:rPr lang="en-US" dirty="0" smtClean="0"/>
              <a:t>If </a:t>
            </a:r>
            <a:r>
              <a:rPr lang="en-US" dirty="0" err="1" smtClean="0"/>
              <a:t>TeV</a:t>
            </a:r>
            <a:r>
              <a:rPr lang="en-US" dirty="0" smtClean="0"/>
              <a:t> emission dominated by PWN, require photon field in addition to CMB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14B2-65B1-4815-9179-3AD5460C6278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57200" y="1828800"/>
            <a:ext cx="40005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Unknowns: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Mass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M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ej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and initial kinetic energy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2400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sn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of supernova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ejecta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Density of the surrounding medium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</a:rPr>
              <a:t>n</a:t>
            </a:r>
            <a:r>
              <a:rPr kumimoji="0" lang="en-US" sz="2400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</a:rPr>
              <a:t>ism</a:t>
            </a:r>
            <a:endParaRPr kumimoji="0" lang="en-US" sz="2400" b="1" i="1" u="none" strike="noStrike" kern="0" cap="none" spc="0" normalizeH="0" baseline="-2500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Values of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ymbol" pitchFamily="18" charset="2"/>
              </a:rPr>
              <a:t>t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sd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</a:rPr>
              <a:t>Ė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 of the central neutron star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Content of the pulsar wind (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h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B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h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Injection spectrum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latin typeface="+mn-lt"/>
              </a:rPr>
              <a:t>Background Photon Field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Origin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of Hard X-rays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Distance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r>
              <a:rPr lang="en-US" dirty="0" smtClean="0"/>
              <a:t>MCMC Best Fit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304800" y="1600200"/>
          <a:ext cx="8567738" cy="44195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7000"/>
                <a:gridCol w="3352800"/>
                <a:gridCol w="2547938"/>
              </a:tblGrid>
              <a:tr h="3915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Observed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Predicted</a:t>
                      </a:r>
                      <a:endParaRPr lang="en-US" dirty="0"/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PWN</a:t>
                      </a:r>
                      <a:r>
                        <a:rPr lang="en-US" sz="1600" b="0" i="1" baseline="0" dirty="0" smtClean="0"/>
                        <a:t> Radius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12.0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±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0.7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arcsec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12.0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arcsec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SNR Radius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1.75 ± 0.18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arcmin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1.89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arcmin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1.4 GHz Flux Density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348 ±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52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411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4.7 GHz Flux Density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247 ± 37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259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15 GHz Flux Density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172 ± 26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173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89 GHz Flux Density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80 ± 12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79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mJy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0.5</a:t>
                      </a:r>
                      <a:r>
                        <a:rPr lang="en-US" sz="1600" b="0" i="1" baseline="0" dirty="0" smtClean="0"/>
                        <a:t> – 10 </a:t>
                      </a:r>
                      <a:r>
                        <a:rPr lang="en-US" sz="1600" b="0" i="1" baseline="0" dirty="0" err="1" smtClean="0"/>
                        <a:t>keV</a:t>
                      </a:r>
                      <a:r>
                        <a:rPr lang="en-US" sz="1600" b="0" i="1" baseline="0" dirty="0" smtClean="0"/>
                        <a:t> Photon Index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1.90 ± 0.01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1.91 ± 0.004</a:t>
                      </a: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0.5 – 10 </a:t>
                      </a:r>
                      <a:r>
                        <a:rPr lang="en-US" sz="1600" b="0" i="1" dirty="0" err="1" smtClean="0"/>
                        <a:t>keV</a:t>
                      </a:r>
                      <a:r>
                        <a:rPr lang="en-US" sz="1600" b="0" i="1" dirty="0" smtClean="0"/>
                        <a:t> Flux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(3.45 ± 0.11)×10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ergs/cm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3.44×10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ergs/cm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942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/>
                        <a:t>20</a:t>
                      </a:r>
                      <a:r>
                        <a:rPr lang="en-US" sz="1600" b="0" i="1" baseline="0" dirty="0" smtClean="0"/>
                        <a:t> – 100 </a:t>
                      </a:r>
                      <a:r>
                        <a:rPr lang="en-US" sz="1600" b="0" i="1" baseline="0" dirty="0" err="1" smtClean="0"/>
                        <a:t>keV</a:t>
                      </a:r>
                      <a:r>
                        <a:rPr lang="en-US" sz="1600" b="0" i="1" baseline="0" dirty="0" smtClean="0"/>
                        <a:t> Flux</a:t>
                      </a:r>
                      <a:endParaRPr lang="en-US" sz="16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&lt; 2.9×10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ergs/cm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2.0×10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ergs/cm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 anchor="ctr"/>
                </a:tc>
              </a:tr>
              <a:tr h="3589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/>
                        <a:t>0.5</a:t>
                      </a:r>
                      <a:r>
                        <a:rPr lang="en-US" sz="1600" b="0" i="1" baseline="0" dirty="0" smtClean="0"/>
                        <a:t> – 10 </a:t>
                      </a:r>
                      <a:r>
                        <a:rPr lang="en-US" sz="1600" b="0" i="1" baseline="0" dirty="0" err="1" smtClean="0"/>
                        <a:t>TeV</a:t>
                      </a:r>
                      <a:r>
                        <a:rPr lang="en-US" sz="1600" b="0" i="1" baseline="0" dirty="0" smtClean="0"/>
                        <a:t> Photon Index</a:t>
                      </a:r>
                      <a:endParaRPr lang="en-US" sz="1600" b="0" i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2.29 ± 0.24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2.36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± </a:t>
                      </a:r>
                      <a:r>
                        <a:rPr lang="en-US" sz="1600" b="0" dirty="0" smtClean="0"/>
                        <a:t>0.01</a:t>
                      </a:r>
                    </a:p>
                  </a:txBody>
                  <a:tcPr marL="45720" marR="45720" anchor="ctr"/>
                </a:tc>
              </a:tr>
              <a:tr h="43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/>
                        <a:t>1 </a:t>
                      </a:r>
                      <a:r>
                        <a:rPr lang="en-US" sz="1600" b="0" i="1" dirty="0" err="1" smtClean="0"/>
                        <a:t>TeV</a:t>
                      </a:r>
                      <a:r>
                        <a:rPr lang="en-US" sz="1600" b="0" i="1" dirty="0" smtClean="0"/>
                        <a:t> Photon Density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(6.2 ± 0.8)×10</a:t>
                      </a:r>
                      <a:r>
                        <a:rPr lang="en-US" sz="1400" b="1" baseline="30000" dirty="0" smtClean="0"/>
                        <a:t>-13</a:t>
                      </a:r>
                      <a:r>
                        <a:rPr lang="en-US" sz="1400" b="1" baseline="0" dirty="0" smtClean="0"/>
                        <a:t> photons/</a:t>
                      </a:r>
                      <a:r>
                        <a:rPr lang="en-US" sz="1400" b="1" baseline="0" dirty="0" err="1" smtClean="0"/>
                        <a:t>TeV</a:t>
                      </a:r>
                      <a:r>
                        <a:rPr lang="en-US" sz="1400" b="1" baseline="0" dirty="0" smtClean="0"/>
                        <a:t>/cm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/s</a:t>
                      </a:r>
                      <a:endParaRPr lang="en-US" sz="1400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6.1×10</a:t>
                      </a:r>
                      <a:r>
                        <a:rPr lang="en-US" sz="1400" b="0" baseline="30000" dirty="0" smtClean="0"/>
                        <a:t>-13</a:t>
                      </a:r>
                      <a:r>
                        <a:rPr lang="en-US" sz="1400" b="0" baseline="0" dirty="0" smtClean="0"/>
                        <a:t> photons/</a:t>
                      </a:r>
                      <a:r>
                        <a:rPr lang="en-US" sz="1400" b="0" baseline="0" dirty="0" err="1" smtClean="0"/>
                        <a:t>TeV</a:t>
                      </a:r>
                      <a:r>
                        <a:rPr lang="en-US" sz="1400" b="0" baseline="0" dirty="0" smtClean="0"/>
                        <a:t>/cm</a:t>
                      </a:r>
                      <a:r>
                        <a:rPr lang="en-US" sz="1400" b="0" baseline="30000" dirty="0" smtClean="0"/>
                        <a:t>2</a:t>
                      </a:r>
                      <a:r>
                        <a:rPr lang="en-US" sz="1400" b="0" baseline="0" dirty="0" smtClean="0"/>
                        <a:t>/s</a:t>
                      </a:r>
                      <a:endParaRPr lang="en-US" sz="1400" b="0" dirty="0" smtClean="0"/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7217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F5ED84A-7E87-4E22-B0F1-1A7A7514D41F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721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2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443847-1E65-4607-B647-3227248F6D31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10" name="Picture 9" descr="bestpar.spectr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1" y="1654630"/>
            <a:ext cx="6324598" cy="451757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 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2743200" cy="4267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Wide range of allowed parameters</a:t>
            </a:r>
          </a:p>
          <a:p>
            <a:pPr lvl="1">
              <a:defRPr/>
            </a:pPr>
            <a:r>
              <a:rPr lang="en-US" b="1" i="1" dirty="0" err="1" smtClean="0">
                <a:solidFill>
                  <a:srgbClr val="00B050"/>
                </a:solidFill>
              </a:rPr>
              <a:t>E</a:t>
            </a:r>
            <a:r>
              <a:rPr lang="en-US" b="1" i="1" baseline="-25000" dirty="0" err="1" smtClean="0">
                <a:solidFill>
                  <a:srgbClr val="00B050"/>
                </a:solidFill>
              </a:rPr>
              <a:t>sn</a:t>
            </a:r>
            <a:r>
              <a:rPr lang="en-US" dirty="0" smtClean="0"/>
              <a:t> = 10</a:t>
            </a:r>
            <a:r>
              <a:rPr lang="en-US" baseline="30000" dirty="0" smtClean="0"/>
              <a:t>50 </a:t>
            </a:r>
            <a:r>
              <a:rPr lang="en-US" dirty="0" smtClean="0"/>
              <a:t>– 10</a:t>
            </a:r>
            <a:r>
              <a:rPr lang="en-US" baseline="30000" dirty="0" smtClean="0"/>
              <a:t>52</a:t>
            </a:r>
            <a:r>
              <a:rPr lang="en-US" dirty="0" smtClean="0"/>
              <a:t> ergs</a:t>
            </a:r>
          </a:p>
          <a:p>
            <a:pPr lvl="1">
              <a:defRPr/>
            </a:pPr>
            <a:r>
              <a:rPr lang="en-US" b="1" i="1" dirty="0" smtClean="0">
                <a:solidFill>
                  <a:srgbClr val="00B050"/>
                </a:solidFill>
              </a:rPr>
              <a:t>M</a:t>
            </a:r>
            <a:r>
              <a:rPr lang="en-US" b="1" i="1" baseline="-25000" dirty="0" smtClean="0">
                <a:solidFill>
                  <a:srgbClr val="00B050"/>
                </a:solidFill>
              </a:rPr>
              <a:t>ej</a:t>
            </a:r>
            <a:r>
              <a:rPr lang="en-US" dirty="0" smtClean="0"/>
              <a:t> = 2 – 20 M</a:t>
            </a:r>
            <a:r>
              <a:rPr lang="en-US" baseline="-25000" dirty="0" smtClean="0">
                <a:cs typeface="Arial"/>
              </a:rPr>
              <a:t>☼</a:t>
            </a:r>
          </a:p>
          <a:p>
            <a:pPr marL="342900" lvl="1" indent="-342900">
              <a:buClr>
                <a:schemeClr val="accent2"/>
              </a:buClr>
              <a:buSzPct val="75000"/>
              <a:defRPr/>
            </a:pPr>
            <a:r>
              <a:rPr lang="en-US" dirty="0" smtClean="0">
                <a:cs typeface="Arial"/>
              </a:rPr>
              <a:t>Stellar evolution models predict          </a:t>
            </a:r>
            <a:r>
              <a:rPr lang="en-US" b="1" i="1" dirty="0" smtClean="0">
                <a:solidFill>
                  <a:srgbClr val="00B050"/>
                </a:solidFill>
              </a:rPr>
              <a:t>M</a:t>
            </a:r>
            <a:r>
              <a:rPr lang="en-US" b="1" i="1" baseline="-25000" dirty="0" smtClean="0">
                <a:solidFill>
                  <a:srgbClr val="00B050"/>
                </a:solidFill>
              </a:rPr>
              <a:t>ej </a:t>
            </a:r>
            <a:r>
              <a:rPr lang="en-US" b="1" i="1" dirty="0" smtClean="0"/>
              <a:t>≈ </a:t>
            </a:r>
            <a:r>
              <a:rPr lang="en-US" dirty="0" smtClean="0"/>
              <a:t>4 – 20 M</a:t>
            </a:r>
            <a:r>
              <a:rPr lang="en-US" baseline="-25000" dirty="0" smtClean="0">
                <a:cs typeface="Arial"/>
              </a:rPr>
              <a:t>☼</a:t>
            </a:r>
            <a:r>
              <a:rPr lang="en-US" dirty="0" smtClean="0">
                <a:cs typeface="Arial"/>
              </a:rPr>
              <a:t> </a:t>
            </a:r>
          </a:p>
          <a:p>
            <a:pPr lvl="1">
              <a:defRPr/>
            </a:pPr>
            <a:r>
              <a:rPr lang="en-US" dirty="0" smtClean="0">
                <a:cs typeface="Arial"/>
              </a:rPr>
              <a:t>Most massive (Wolf-</a:t>
            </a:r>
            <a:r>
              <a:rPr lang="en-US" dirty="0" err="1" smtClean="0">
                <a:cs typeface="Arial"/>
              </a:rPr>
              <a:t>Rayet</a:t>
            </a:r>
            <a:r>
              <a:rPr lang="en-US" dirty="0" smtClean="0">
                <a:cs typeface="Arial"/>
              </a:rPr>
              <a:t>) stars have low </a:t>
            </a:r>
            <a:r>
              <a:rPr lang="en-US" b="1" i="1" dirty="0" smtClean="0">
                <a:solidFill>
                  <a:srgbClr val="00B050"/>
                </a:solidFill>
              </a:rPr>
              <a:t>M</a:t>
            </a:r>
            <a:r>
              <a:rPr lang="en-US" b="1" i="1" baseline="-25000" dirty="0" smtClean="0">
                <a:solidFill>
                  <a:srgbClr val="00B050"/>
                </a:solidFill>
              </a:rPr>
              <a:t>ej</a:t>
            </a:r>
            <a:endParaRPr lang="en-US" dirty="0" smtClean="0">
              <a:cs typeface="Arial"/>
            </a:endParaRPr>
          </a:p>
          <a:p>
            <a:pPr>
              <a:defRPr/>
            </a:pPr>
            <a:r>
              <a:rPr lang="en-US" dirty="0" smtClean="0">
                <a:cs typeface="Arial"/>
              </a:rPr>
              <a:t>Wolf-</a:t>
            </a:r>
            <a:r>
              <a:rPr lang="en-US" dirty="0" err="1" smtClean="0">
                <a:cs typeface="Arial"/>
              </a:rPr>
              <a:t>Rayet</a:t>
            </a:r>
            <a:r>
              <a:rPr lang="en-US" dirty="0" smtClean="0">
                <a:cs typeface="Arial"/>
              </a:rPr>
              <a:t> scenario allowed</a:t>
            </a:r>
          </a:p>
          <a:p>
            <a:pPr lvl="1">
              <a:defRPr/>
            </a:pPr>
            <a:r>
              <a:rPr lang="en-US" dirty="0" smtClean="0">
                <a:cs typeface="Arial"/>
              </a:rPr>
              <a:t>Slightly sub-energetic supernova</a:t>
            </a:r>
          </a:p>
          <a:p>
            <a:pPr lvl="1">
              <a:defRPr/>
            </a:pPr>
            <a:r>
              <a:rPr lang="en-US" dirty="0" smtClean="0">
                <a:cs typeface="Arial"/>
              </a:rPr>
              <a:t>Low density ISM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EB3A-39B0-4D87-B335-61AE47923AFA}" type="datetime3">
              <a:rPr lang="en-US" smtClean="0"/>
              <a:pPr/>
              <a:t>24 May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86000" y="1781175"/>
            <a:ext cx="6477000" cy="4314825"/>
            <a:chOff x="2362200" y="1752600"/>
            <a:chExt cx="6477000" cy="4314825"/>
          </a:xfrm>
        </p:grpSpPr>
        <p:grpSp>
          <p:nvGrpSpPr>
            <p:cNvPr id="16" name="Group 15"/>
            <p:cNvGrpSpPr/>
            <p:nvPr/>
          </p:nvGrpSpPr>
          <p:grpSpPr>
            <a:xfrm>
              <a:off x="4365625" y="1752600"/>
              <a:ext cx="4473575" cy="4311650"/>
              <a:chOff x="4365625" y="1752600"/>
              <a:chExt cx="4473575" cy="4311650"/>
            </a:xfrm>
          </p:grpSpPr>
          <p:pic>
            <p:nvPicPr>
              <p:cNvPr id="13" name="Picture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5625" y="1752600"/>
                <a:ext cx="4473575" cy="431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4724400" y="2819400"/>
                <a:ext cx="3733800" cy="1295400"/>
              </a:xfrm>
              <a:prstGeom prst="rect">
                <a:avLst/>
              </a:prstGeom>
              <a:solidFill>
                <a:srgbClr val="0070C0">
                  <a:alpha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2362200" y="5791200"/>
              <a:ext cx="2582863" cy="2762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latin typeface="Times New Roman" pitchFamily="18" charset="0"/>
                </a:rPr>
                <a:t>(</a:t>
              </a:r>
              <a:r>
                <a:rPr lang="en-US" sz="1200" dirty="0" err="1">
                  <a:latin typeface="Times New Roman" pitchFamily="18" charset="0"/>
                </a:rPr>
                <a:t>Woosley</a:t>
              </a:r>
              <a:r>
                <a:rPr lang="en-US" sz="1200" dirty="0">
                  <a:latin typeface="Times New Roman" pitchFamily="18" charset="0"/>
                </a:rPr>
                <a:t> et al. 2002, </a:t>
              </a:r>
              <a:r>
                <a:rPr lang="en-US" sz="1200" i="1" dirty="0" err="1">
                  <a:latin typeface="Times New Roman" pitchFamily="18" charset="0"/>
                </a:rPr>
                <a:t>RvMP</a:t>
              </a:r>
              <a:r>
                <a:rPr lang="en-US" sz="1200" dirty="0">
                  <a:latin typeface="Times New Roman" pitchFamily="18" charset="0"/>
                </a:rPr>
                <a:t>, 74, 1015)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968822" y="1828800"/>
            <a:ext cx="5916097" cy="4267200"/>
            <a:chOff x="2968822" y="1828800"/>
            <a:chExt cx="5916097" cy="4267200"/>
          </a:xfrm>
        </p:grpSpPr>
        <p:pic>
          <p:nvPicPr>
            <p:cNvPr id="21" name="Picture 20" descr="esn-mej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0" y="1828800"/>
              <a:ext cx="5760719" cy="411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</p:pic>
        <p:sp>
          <p:nvSpPr>
            <p:cNvPr id="24" name="Rectangle 23"/>
            <p:cNvSpPr/>
            <p:nvPr/>
          </p:nvSpPr>
          <p:spPr>
            <a:xfrm>
              <a:off x="4038600" y="55626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  <a:r>
                <a:rPr lang="en-US" sz="1200" baseline="30000" dirty="0" smtClean="0">
                  <a:latin typeface="+mj-lt"/>
                </a:rPr>
                <a:t>50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02654" y="55626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  <a:r>
                <a:rPr lang="en-US" sz="1200" baseline="30000" dirty="0" smtClean="0">
                  <a:latin typeface="+mj-lt"/>
                </a:rPr>
                <a:t>53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297348" y="4648200"/>
              <a:ext cx="2616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97348" y="3962400"/>
              <a:ext cx="2616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3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00400" y="3273623"/>
              <a:ext cx="381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00400" y="2514600"/>
              <a:ext cx="381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30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24200" y="1828800"/>
              <a:ext cx="457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72000" y="5788223"/>
              <a:ext cx="30234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Supernova Explosion Energy </a:t>
              </a:r>
              <a:r>
                <a:rPr lang="en-US" sz="1400" b="1" i="1" dirty="0" err="1" smtClean="0">
                  <a:solidFill>
                    <a:srgbClr val="00B050"/>
                  </a:solidFill>
                  <a:latin typeface="+mj-lt"/>
                </a:rPr>
                <a:t>E</a:t>
              </a:r>
              <a:r>
                <a:rPr lang="en-US" sz="1400" b="1" i="1" baseline="-25000" dirty="0" err="1" smtClean="0">
                  <a:solidFill>
                    <a:srgbClr val="00B050"/>
                  </a:solidFill>
                  <a:latin typeface="+mj-lt"/>
                </a:rPr>
                <a:t>sn</a:t>
              </a:r>
              <a:r>
                <a:rPr lang="en-US" sz="1400" b="1" i="1" dirty="0" smtClean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1400" dirty="0" smtClean="0">
                  <a:latin typeface="+mj-lt"/>
                </a:rPr>
                <a:t>[ergs]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05400" y="55626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  <a:r>
                <a:rPr lang="en-US" sz="1200" baseline="30000" dirty="0" smtClean="0">
                  <a:latin typeface="+mj-lt"/>
                </a:rPr>
                <a:t>51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96000" y="55626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  <a:r>
                <a:rPr lang="en-US" sz="1200" baseline="30000" dirty="0" smtClean="0">
                  <a:latin typeface="+mj-lt"/>
                </a:rPr>
                <a:t>52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00400" y="5334000"/>
              <a:ext cx="3770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0.3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486400" y="5638800"/>
              <a:ext cx="609600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 rot="16200000">
              <a:off x="3219248" y="3714951"/>
              <a:ext cx="343302" cy="228599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2132111" y="3579911"/>
              <a:ext cx="1981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err="1" smtClean="0">
                  <a:latin typeface="+mj-lt"/>
                </a:rPr>
                <a:t>Ejecta</a:t>
              </a:r>
              <a:r>
                <a:rPr lang="en-US" sz="1400" dirty="0" smtClean="0">
                  <a:latin typeface="+mj-lt"/>
                </a:rPr>
                <a:t> Mass </a:t>
              </a:r>
              <a:r>
                <a:rPr lang="en-US" sz="1400" b="1" i="1" dirty="0" smtClean="0">
                  <a:solidFill>
                    <a:srgbClr val="00B050"/>
                  </a:solidFill>
                  <a:latin typeface="+mj-lt"/>
                </a:rPr>
                <a:t>M</a:t>
              </a:r>
              <a:r>
                <a:rPr lang="en-US" sz="1400" b="1" i="1" baseline="-25000" dirty="0" smtClean="0">
                  <a:solidFill>
                    <a:srgbClr val="00B050"/>
                  </a:solidFill>
                  <a:latin typeface="+mj-lt"/>
                </a:rPr>
                <a:t>ej</a:t>
              </a:r>
              <a:r>
                <a:rPr lang="en-US" sz="1400" b="1" i="1" dirty="0" smtClean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en-US" sz="1400" dirty="0" smtClean="0">
                  <a:latin typeface="+mj-lt"/>
                </a:rPr>
                <a:t>[M</a:t>
              </a:r>
              <a:r>
                <a:rPr lang="en-US" sz="1400" baseline="-25000" dirty="0" smtClean="0">
                  <a:latin typeface="+mj-lt"/>
                  <a:cs typeface="Arial"/>
                </a:rPr>
                <a:t>☼</a:t>
              </a:r>
              <a:r>
                <a:rPr lang="en-US" sz="1400" dirty="0" smtClean="0"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4343400" y="3733800"/>
            <a:ext cx="1295400" cy="762000"/>
          </a:xfrm>
          <a:prstGeom prst="ellipse">
            <a:avLst/>
          </a:prstGeom>
          <a:noFill/>
          <a:ln w="63500" cap="flat" cmpd="sng" algn="ctr">
            <a:solidFill>
              <a:srgbClr val="002060">
                <a:alpha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819400" y="1752600"/>
            <a:ext cx="5992297" cy="4267200"/>
            <a:chOff x="3913703" y="8382000"/>
            <a:chExt cx="5992297" cy="4267200"/>
          </a:xfrm>
        </p:grpSpPr>
        <p:grpSp>
          <p:nvGrpSpPr>
            <p:cNvPr id="44" name="Group 43"/>
            <p:cNvGrpSpPr/>
            <p:nvPr/>
          </p:nvGrpSpPr>
          <p:grpSpPr>
            <a:xfrm>
              <a:off x="3913703" y="8382000"/>
              <a:ext cx="5992297" cy="4267200"/>
              <a:chOff x="2892622" y="1828800"/>
              <a:chExt cx="5992297" cy="4267200"/>
            </a:xfrm>
          </p:grpSpPr>
          <p:pic>
            <p:nvPicPr>
              <p:cNvPr id="45" name="Picture 44" descr="esn-mej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24200" y="1828800"/>
                <a:ext cx="5760719" cy="41147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3157886" y="5334000"/>
                <a:ext cx="42351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  <a:r>
                  <a:rPr lang="en-US" sz="1200" baseline="30000" dirty="0" smtClean="0">
                    <a:latin typeface="+mj-lt"/>
                  </a:rPr>
                  <a:t>-4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200400" y="3657600"/>
                <a:ext cx="37702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0.1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43400" y="5562600"/>
                <a:ext cx="2616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257800" y="5562600"/>
                <a:ext cx="2616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3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096000" y="5562600"/>
                <a:ext cx="381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010400" y="5562600"/>
                <a:ext cx="381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30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772400" y="5562600"/>
                <a:ext cx="4572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100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6200000">
                <a:off x="2061304" y="3737704"/>
                <a:ext cx="197041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ISM Density </a:t>
                </a:r>
                <a:r>
                  <a:rPr lang="en-US" sz="1400" b="1" i="1" dirty="0" err="1" smtClean="0">
                    <a:solidFill>
                      <a:srgbClr val="00B050"/>
                    </a:solidFill>
                    <a:latin typeface="+mj-lt"/>
                  </a:rPr>
                  <a:t>n</a:t>
                </a:r>
                <a:r>
                  <a:rPr lang="en-US" sz="1400" b="1" i="1" baseline="-25000" dirty="0" err="1" smtClean="0">
                    <a:solidFill>
                      <a:srgbClr val="00B050"/>
                    </a:solidFill>
                    <a:latin typeface="+mj-lt"/>
                  </a:rPr>
                  <a:t>ism</a:t>
                </a:r>
                <a:r>
                  <a:rPr lang="en-US" sz="1400" b="1" i="1" dirty="0" smtClean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latin typeface="+mj-lt"/>
                  </a:rPr>
                  <a:t>[cm</a:t>
                </a:r>
                <a:r>
                  <a:rPr lang="en-US" sz="1400" baseline="30000" dirty="0" smtClean="0">
                    <a:latin typeface="+mj-lt"/>
                  </a:rPr>
                  <a:t>-3</a:t>
                </a:r>
                <a:r>
                  <a:rPr lang="en-US" sz="1400" dirty="0" smtClean="0">
                    <a:latin typeface="+mj-lt"/>
                  </a:rPr>
                  <a:t>]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42846" y="2438400"/>
                <a:ext cx="33855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157886" y="4800600"/>
                <a:ext cx="42351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10</a:t>
                </a:r>
                <a:r>
                  <a:rPr lang="en-US" sz="1200" baseline="30000" dirty="0" smtClean="0">
                    <a:latin typeface="+mj-lt"/>
                  </a:rPr>
                  <a:t>-3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429000" y="5562600"/>
                <a:ext cx="37702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0.3</a:t>
                </a:r>
                <a:endParaRPr lang="en-US" sz="1200" baseline="30000" dirty="0">
                  <a:latin typeface="+mj-lt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5486400" y="5638800"/>
                <a:ext cx="609600" cy="2286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 rot="16200000">
                <a:off x="3124201" y="3352801"/>
                <a:ext cx="381000" cy="228598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876800" y="5788223"/>
                <a:ext cx="19812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>
                    <a:latin typeface="+mj-lt"/>
                  </a:rPr>
                  <a:t>Ejecta</a:t>
                </a:r>
                <a:r>
                  <a:rPr lang="en-US" sz="1400" dirty="0" smtClean="0">
                    <a:latin typeface="+mj-lt"/>
                  </a:rPr>
                  <a:t> Mass </a:t>
                </a:r>
                <a:r>
                  <a:rPr lang="en-US" sz="1400" b="1" i="1" dirty="0" smtClean="0">
                    <a:solidFill>
                      <a:srgbClr val="00B050"/>
                    </a:solidFill>
                    <a:latin typeface="+mj-lt"/>
                  </a:rPr>
                  <a:t>M</a:t>
                </a:r>
                <a:r>
                  <a:rPr lang="en-US" sz="1400" b="1" i="1" baseline="-25000" dirty="0" smtClean="0">
                    <a:solidFill>
                      <a:srgbClr val="00B050"/>
                    </a:solidFill>
                    <a:latin typeface="+mj-lt"/>
                  </a:rPr>
                  <a:t>ej</a:t>
                </a:r>
                <a:r>
                  <a:rPr lang="en-US" sz="1400" b="1" i="1" dirty="0" smtClean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latin typeface="+mj-lt"/>
                  </a:rPr>
                  <a:t>[M</a:t>
                </a:r>
                <a:r>
                  <a:rPr lang="en-US" sz="1400" baseline="-25000" dirty="0" smtClean="0">
                    <a:latin typeface="+mj-lt"/>
                    <a:cs typeface="Arial"/>
                  </a:rPr>
                  <a:t>☼</a:t>
                </a:r>
                <a:r>
                  <a:rPr lang="en-US" sz="1400" dirty="0" smtClean="0">
                    <a:latin typeface="+mj-lt"/>
                  </a:rPr>
                  <a:t>]</a:t>
                </a:r>
                <a:endParaRPr lang="en-US" sz="1400" dirty="0">
                  <a:latin typeface="+mj-lt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4343400" y="9601200"/>
              <a:ext cx="2616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91000" y="10744200"/>
              <a:ext cx="4235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</a:t>
              </a:r>
              <a:r>
                <a:rPr lang="en-US" sz="1200" baseline="30000" dirty="0" smtClean="0">
                  <a:latin typeface="+mj-lt"/>
                </a:rPr>
                <a:t>-2</a:t>
              </a:r>
              <a:endParaRPr lang="en-US" sz="1200" baseline="30000" dirty="0">
                <a:latin typeface="+mj-lt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 rot="16200000">
              <a:off x="4152899" y="10477501"/>
              <a:ext cx="304800" cy="22859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91000" y="8458200"/>
              <a:ext cx="4154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100</a:t>
              </a:r>
              <a:endParaRPr lang="en-US" sz="1200" baseline="30000" dirty="0">
                <a:latin typeface="+mj-lt"/>
              </a:endParaRPr>
            </a:p>
          </p:txBody>
        </p:sp>
      </p:grpSp>
      <p:sp>
        <p:nvSpPr>
          <p:cNvPr id="17" name="Oval 16"/>
          <p:cNvSpPr/>
          <p:nvPr/>
        </p:nvSpPr>
        <p:spPr bwMode="auto">
          <a:xfrm rot="19748610">
            <a:off x="4785408" y="3924137"/>
            <a:ext cx="912304" cy="616326"/>
          </a:xfrm>
          <a:prstGeom prst="ellipse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 rot="20354195">
            <a:off x="424540" y="3204400"/>
            <a:ext cx="8229600" cy="132343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Very Preliminary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Spin-down Properties of PSR J1846-0258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2667000" cy="4191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Constant (pre-flare) braking index </a:t>
            </a:r>
            <a:r>
              <a:rPr lang="en-US" b="1" i="1" dirty="0" smtClean="0">
                <a:solidFill>
                  <a:srgbClr val="0033CC"/>
                </a:solidFill>
              </a:rPr>
              <a:t>p </a:t>
            </a:r>
            <a:r>
              <a:rPr lang="en-US" dirty="0" smtClean="0"/>
              <a:t>= 2.65</a:t>
            </a:r>
          </a:p>
          <a:p>
            <a:r>
              <a:rPr lang="en-US" dirty="0" smtClean="0"/>
              <a:t>Initial spin period </a:t>
            </a:r>
            <a:r>
              <a:rPr lang="en-US" b="1" i="1" dirty="0" smtClean="0">
                <a:solidFill>
                  <a:srgbClr val="0033CC"/>
                </a:solidFill>
              </a:rPr>
              <a:t>P</a:t>
            </a:r>
            <a:r>
              <a:rPr lang="en-US" b="1" i="1" baseline="-25000" dirty="0" smtClean="0">
                <a:solidFill>
                  <a:srgbClr val="0033CC"/>
                </a:solidFill>
              </a:rPr>
              <a:t>0 </a:t>
            </a:r>
            <a:r>
              <a:rPr lang="en-US" dirty="0" smtClean="0"/>
              <a:t>~ 200 ms</a:t>
            </a:r>
          </a:p>
          <a:p>
            <a:pPr lvl="1"/>
            <a:r>
              <a:rPr lang="en-US" dirty="0" smtClean="0"/>
              <a:t>Dynamo favors </a:t>
            </a:r>
            <a:r>
              <a:rPr lang="en-US" b="1" i="1" dirty="0" smtClean="0">
                <a:solidFill>
                  <a:srgbClr val="0033CC"/>
                </a:solidFill>
              </a:rPr>
              <a:t>P</a:t>
            </a:r>
            <a:r>
              <a:rPr lang="en-US" b="1" i="1" baseline="-25000" dirty="0" smtClean="0">
                <a:solidFill>
                  <a:srgbClr val="0033CC"/>
                </a:solidFill>
              </a:rPr>
              <a:t>0 </a:t>
            </a:r>
            <a:r>
              <a:rPr lang="en-US" dirty="0" smtClean="0"/>
              <a:t>~ 2 ms</a:t>
            </a:r>
          </a:p>
          <a:p>
            <a:r>
              <a:rPr lang="en-US" dirty="0" smtClean="0"/>
              <a:t>Spin-down timescale        </a:t>
            </a:r>
            <a:r>
              <a:rPr lang="en-US" b="1" dirty="0" smtClean="0">
                <a:solidFill>
                  <a:srgbClr val="0033CC"/>
                </a:solidFill>
                <a:latin typeface="Symbol" pitchFamily="18" charset="2"/>
              </a:rPr>
              <a:t>t</a:t>
            </a:r>
            <a:r>
              <a:rPr lang="en-US" b="1" baseline="-25000" dirty="0" smtClean="0">
                <a:solidFill>
                  <a:srgbClr val="0033CC"/>
                </a:solidFill>
              </a:rPr>
              <a:t>sd </a:t>
            </a:r>
            <a:r>
              <a:rPr lang="en-US" dirty="0" smtClean="0"/>
              <a:t>~ 440 – 460 years </a:t>
            </a:r>
          </a:p>
          <a:p>
            <a:pPr lvl="1"/>
            <a:r>
              <a:rPr lang="en-US" dirty="0" smtClean="0"/>
              <a:t>Age ~ 420 – 440 years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AB83-A45B-4FF0-BE6E-E6C18BDDB51D}" type="datetime3">
              <a:rPr lang="en-US" smtClean="0"/>
              <a:pPr/>
              <a:t>24 May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XMM-Newton Science Workshop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BCE04-9455-4193-BAC0-B64C8F46BD5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5" name="Picture 14" descr="p0dist.png"/>
          <p:cNvPicPr>
            <a:picLocks noChangeAspect="1"/>
          </p:cNvPicPr>
          <p:nvPr/>
        </p:nvPicPr>
        <p:blipFill>
          <a:blip r:embed="rId3" cstate="print"/>
          <a:srcRect l="2105" t="1263" r="2105" b="2947"/>
          <a:stretch>
            <a:fillRect/>
          </a:stretch>
        </p:blipFill>
        <p:spPr>
          <a:xfrm>
            <a:off x="2819400" y="1774372"/>
            <a:ext cx="5943600" cy="4245428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</p:pic>
      <p:grpSp>
        <p:nvGrpSpPr>
          <p:cNvPr id="26" name="Group 25"/>
          <p:cNvGrpSpPr/>
          <p:nvPr/>
        </p:nvGrpSpPr>
        <p:grpSpPr>
          <a:xfrm>
            <a:off x="2851879" y="1799022"/>
            <a:ext cx="5911120" cy="4254532"/>
            <a:chOff x="718279" y="6523422"/>
            <a:chExt cx="5911120" cy="4254532"/>
          </a:xfrm>
        </p:grpSpPr>
        <p:pic>
          <p:nvPicPr>
            <p:cNvPr id="18" name="Picture 17" descr="taudist.png"/>
            <p:cNvPicPr>
              <a:picLocks noChangeAspect="1"/>
            </p:cNvPicPr>
            <p:nvPr/>
          </p:nvPicPr>
          <p:blipFill>
            <a:blip r:embed="rId4" cstate="print"/>
            <a:srcRect l="2247" t="899" b="3146"/>
            <a:stretch>
              <a:fillRect/>
            </a:stretch>
          </p:blipFill>
          <p:spPr>
            <a:xfrm>
              <a:off x="718279" y="6523422"/>
              <a:ext cx="5911120" cy="4144578"/>
            </a:xfrm>
            <a:prstGeom prst="rect">
              <a:avLst/>
            </a:prstGeom>
            <a:solidFill>
              <a:schemeClr val="accent3">
                <a:alpha val="85000"/>
              </a:schemeClr>
            </a:solidFill>
          </p:spPr>
        </p:pic>
        <p:sp>
          <p:nvSpPr>
            <p:cNvPr id="19" name="Rectangle 18"/>
            <p:cNvSpPr/>
            <p:nvPr/>
          </p:nvSpPr>
          <p:spPr>
            <a:xfrm>
              <a:off x="2286000" y="10439400"/>
              <a:ext cx="2892138" cy="33855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Spin down timescale </a:t>
              </a:r>
              <a:r>
                <a:rPr lang="en-US" sz="1600" b="1" dirty="0" smtClean="0">
                  <a:solidFill>
                    <a:srgbClr val="0033CC"/>
                  </a:solidFill>
                  <a:latin typeface="Symbol" pitchFamily="18" charset="2"/>
                </a:rPr>
                <a:t>t</a:t>
              </a:r>
              <a:r>
                <a:rPr lang="en-US" sz="1600" b="1" baseline="-25000" dirty="0" smtClean="0">
                  <a:solidFill>
                    <a:srgbClr val="0033CC"/>
                  </a:solidFill>
                  <a:latin typeface="+mn-lt"/>
                </a:rPr>
                <a:t>sd</a:t>
              </a:r>
              <a:r>
                <a:rPr lang="en-US" sz="1600" b="1" baseline="-25000" dirty="0" smtClean="0">
                  <a:solidFill>
                    <a:srgbClr val="0033CC"/>
                  </a:solidFill>
                </a:rPr>
                <a:t>  </a:t>
              </a:r>
              <a:r>
                <a:rPr lang="en-US" sz="1600" dirty="0" smtClean="0">
                  <a:latin typeface="+mj-lt"/>
                </a:rPr>
                <a:t>[years]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9383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400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8120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420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440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1480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460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8160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480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72200" y="10210800"/>
              <a:ext cx="453970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500</a:t>
              </a:r>
              <a:endParaRPr lang="en-US" sz="1400" dirty="0">
                <a:latin typeface="+mj-lt"/>
              </a:endParaRPr>
            </a:p>
          </p:txBody>
        </p:sp>
      </p:grpSp>
      <p:pic>
        <p:nvPicPr>
          <p:cNvPr id="27" name="Picture 26" descr="agedist.png"/>
          <p:cNvPicPr>
            <a:picLocks noChangeAspect="1"/>
          </p:cNvPicPr>
          <p:nvPr/>
        </p:nvPicPr>
        <p:blipFill>
          <a:blip r:embed="rId5" cstate="print"/>
          <a:srcRect l="1176" t="1412" r="2353" b="3059"/>
          <a:stretch>
            <a:fillRect/>
          </a:stretch>
        </p:blipFill>
        <p:spPr>
          <a:xfrm>
            <a:off x="2806262" y="1752600"/>
            <a:ext cx="6032938" cy="42672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 rot="20354195">
            <a:off x="653139" y="3244561"/>
            <a:ext cx="8229600" cy="132343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Very Preliminary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3.2|0.6|3.4|1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8|12.3|5.4|15|11.4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9.7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7|5.2|3.8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.1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2.5|2.2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3|7.3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7|1.2|0.4|0.6|0.5|0.6"/>
</p:tagLst>
</file>

<file path=ppt/theme/theme1.xml><?xml version="1.0" encoding="utf-8"?>
<a:theme xmlns:a="http://schemas.openxmlformats.org/drawingml/2006/main" name="Refined design template">
  <a:themeElements>
    <a:clrScheme name="Office Theme 6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CC3300"/>
      </a:accent1>
      <a:accent2>
        <a:srgbClr val="666699"/>
      </a:accent2>
      <a:accent3>
        <a:srgbClr val="FFFFFF"/>
      </a:accent3>
      <a:accent4>
        <a:srgbClr val="000000"/>
      </a:accent4>
      <a:accent5>
        <a:srgbClr val="E2ADAA"/>
      </a:accent5>
      <a:accent6>
        <a:srgbClr val="5C5C8A"/>
      </a:accent6>
      <a:hlink>
        <a:srgbClr val="999900"/>
      </a:hlink>
      <a:folHlink>
        <a:srgbClr val="4D4D4D"/>
      </a:folHlink>
    </a:clrScheme>
    <a:fontScheme name="Office Them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 design template</Template>
  <TotalTime>11096</TotalTime>
  <Words>1448</Words>
  <Application>Microsoft PowerPoint</Application>
  <PresentationFormat>On-screen Show (4:3)</PresentationFormat>
  <Paragraphs>332</Paragraphs>
  <Slides>17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Refined design template</vt:lpstr>
      <vt:lpstr>Equation</vt:lpstr>
      <vt:lpstr>The Properties of the Progenitor, Neutron Star, and Pulsar Wind in SNR Kes 75</vt:lpstr>
      <vt:lpstr>Neutron Stars with Strong Surface Magnetic Fields</vt:lpstr>
      <vt:lpstr>Pulsar Wind Nebula inside a Supernova Remnant</vt:lpstr>
      <vt:lpstr>Schematic of a Pulsar Wind Nebula inside a Supernova Remnant</vt:lpstr>
      <vt:lpstr>Properties of Kes 75</vt:lpstr>
      <vt:lpstr>MCMC Model Fit of Kes 75</vt:lpstr>
      <vt:lpstr>MCMC Best Fit</vt:lpstr>
      <vt:lpstr>Progenitor Star</vt:lpstr>
      <vt:lpstr>Spin-down Properties of PSR J1846-0258 </vt:lpstr>
      <vt:lpstr>Evolution of PSR J1846-0258 </vt:lpstr>
      <vt:lpstr>Wind of PSR J1846-0258 </vt:lpstr>
      <vt:lpstr>Summary &amp; Future Directions</vt:lpstr>
      <vt:lpstr>Slide 13</vt:lpstr>
      <vt:lpstr>How can we measure the initial spin period of a neutron star?</vt:lpstr>
      <vt:lpstr>How can we measure the mass of the progenitor star?</vt:lpstr>
      <vt:lpstr>Properties of Kes 75</vt:lpstr>
      <vt:lpstr>Evolutionary Model for a Pulsar Wind Nebula Inside a Supernova Remnant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a Pulsar Wind Nebulae inside a Supernova Remnant</dc:title>
  <dc:creator>Joseph Gelfand</dc:creator>
  <cp:lastModifiedBy>Joseph Gelfand</cp:lastModifiedBy>
  <cp:revision>750</cp:revision>
  <cp:lastPrinted>1601-01-01T00:00:00Z</cp:lastPrinted>
  <dcterms:created xsi:type="dcterms:W3CDTF">2012-04-13T05:03:32Z</dcterms:created>
  <dcterms:modified xsi:type="dcterms:W3CDTF">2013-05-24T09:15:45Z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TC102037891033</vt:lpwstr>
  </property>
</Properties>
</file>