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632" r:id="rId2"/>
    <p:sldId id="663" r:id="rId3"/>
    <p:sldId id="639" r:id="rId4"/>
    <p:sldId id="636" r:id="rId5"/>
    <p:sldId id="638" r:id="rId6"/>
    <p:sldId id="668" r:id="rId7"/>
    <p:sldId id="635" r:id="rId8"/>
    <p:sldId id="645" r:id="rId9"/>
    <p:sldId id="646" r:id="rId10"/>
    <p:sldId id="670" r:id="rId11"/>
    <p:sldId id="671" r:id="rId12"/>
    <p:sldId id="673" r:id="rId13"/>
    <p:sldId id="680" r:id="rId14"/>
    <p:sldId id="681" r:id="rId15"/>
    <p:sldId id="651" r:id="rId16"/>
    <p:sldId id="683" r:id="rId17"/>
    <p:sldId id="684" r:id="rId18"/>
    <p:sldId id="679" r:id="rId19"/>
  </p:sldIdLst>
  <p:sldSz cx="9144000" cy="6858000" type="screen4x3"/>
  <p:notesSz cx="7315200" cy="9601200"/>
  <p:defaultTextStyle>
    <a:defPPr>
      <a:defRPr lang="it-IT"/>
    </a:defPPr>
    <a:lvl1pPr algn="l" rtl="0" fontAlgn="base">
      <a:spcBef>
        <a:spcPct val="5000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600" b="1" kern="1200">
        <a:solidFill>
          <a:srgbClr val="FF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00"/>
    <a:srgbClr val="FFCCCC"/>
    <a:srgbClr val="CCCCFF"/>
    <a:srgbClr val="66FF99"/>
    <a:srgbClr val="FF0000"/>
    <a:srgbClr val="FFFF00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484" autoAdjust="0"/>
  </p:normalViewPr>
  <p:slideViewPr>
    <p:cSldViewPr>
      <p:cViewPr>
        <p:scale>
          <a:sx n="75" d="100"/>
          <a:sy n="75" d="100"/>
        </p:scale>
        <p:origin x="-2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1626" y="-96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3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3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3A87809-73C7-4118-989A-2F40C93F299B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3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spcBef>
                <a:spcPct val="0"/>
              </a:spcBef>
              <a:defRPr sz="13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1EF2511-EA15-4BFE-AC97-9CA722ACB7A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340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340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967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96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313" y="6453188"/>
            <a:ext cx="82073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/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Unicode MS" pitchFamily="34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Unicode MS" pitchFamily="34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Unicode MS" pitchFamily="34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Unicode MS" pitchFamily="34" charset="-128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Unicode MS" pitchFamily="34" charset="-128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Unicode MS" pitchFamily="34" charset="-128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Unicode MS" pitchFamily="34" charset="-128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Unicode MS" pitchFamily="34" charset="-128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FF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CCCC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FFFF00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CCCCFF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CC9900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CC9900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CC9900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CC9900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CC99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412776"/>
            <a:ext cx="8785225" cy="4824536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MODELING STATISTICAL PROPERTIES</a:t>
            </a:r>
            <a:br>
              <a:rPr lang="en-US" sz="3200" dirty="0" smtClean="0"/>
            </a:br>
            <a:r>
              <a:rPr lang="en-US" sz="3200" dirty="0" smtClean="0"/>
              <a:t>OF THE X-RAY EMISSION</a:t>
            </a:r>
            <a:br>
              <a:rPr lang="en-US" sz="3200" dirty="0" smtClean="0"/>
            </a:br>
            <a:r>
              <a:rPr lang="en-US" sz="3200" dirty="0" smtClean="0"/>
              <a:t>FROM AGED PULSAR WIND NEBULAE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sz="2000" dirty="0">
                <a:solidFill>
                  <a:schemeClr val="accent1"/>
                </a:solidFill>
              </a:rPr>
              <a:t>Rino Bandiera – INAF – Oss. Astrof. di Arcetri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/>
              <a:t>A “FICTITIOUS” TIME DEPENDENCE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ASSUMPTIONS:</a:t>
            </a:r>
          </a:p>
          <a:p>
            <a:pPr lvl="1"/>
            <a:r>
              <a:rPr lang="it-IT" dirty="0" smtClean="0"/>
              <a:t>Leading dependence is that on ISM density </a:t>
            </a:r>
            <a:r>
              <a:rPr lang="it-IT" dirty="0" smtClean="0">
                <a:solidFill>
                  <a:srgbClr val="FF3300"/>
                </a:solidFill>
              </a:rPr>
              <a:t>(large variations)</a:t>
            </a:r>
          </a:p>
          <a:p>
            <a:pPr lvl="1"/>
            <a:r>
              <a:rPr lang="it-IT" dirty="0" smtClean="0"/>
              <a:t>Aged PWNe preferentially detected near the crushing phase</a:t>
            </a:r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endParaRPr lang="it-IT" dirty="0" smtClean="0"/>
          </a:p>
          <a:p>
            <a:pPr lvl="1"/>
            <a:r>
              <a:rPr lang="it-IT" dirty="0" smtClean="0"/>
              <a:t>ISM density can be associated to either time, or Edot</a:t>
            </a:r>
            <a:r>
              <a:rPr lang="it-IT" dirty="0" smtClean="0">
                <a:solidFill>
                  <a:srgbClr val="FF3300"/>
                </a:solidFill>
              </a:rPr>
              <a:t/>
            </a:r>
            <a:br>
              <a:rPr lang="it-IT" dirty="0" smtClean="0">
                <a:solidFill>
                  <a:srgbClr val="FF3300"/>
                </a:solidFill>
              </a:rPr>
            </a:br>
            <a:r>
              <a:rPr lang="it-IT" dirty="0" smtClean="0">
                <a:solidFill>
                  <a:srgbClr val="FF3300"/>
                </a:solidFill>
              </a:rPr>
              <a:t/>
            </a:r>
            <a:br>
              <a:rPr lang="it-IT" dirty="0" smtClean="0">
                <a:solidFill>
                  <a:srgbClr val="FF3300"/>
                </a:solidFill>
              </a:rPr>
            </a:br>
            <a:r>
              <a:rPr lang="it-IT" dirty="0" smtClean="0">
                <a:solidFill>
                  <a:srgbClr val="FF3300"/>
                </a:solidFill>
              </a:rPr>
              <a:t>						</a:t>
            </a:r>
            <a:r>
              <a:rPr lang="it-IT" sz="1600" dirty="0" smtClean="0">
                <a:solidFill>
                  <a:srgbClr val="CCCCFF"/>
                </a:solidFill>
              </a:rPr>
              <a:t>(for a dipole-like case)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1000" dirty="0" smtClean="0"/>
              <a:t/>
            </a:r>
            <a:br>
              <a:rPr lang="it-IT" sz="1000" dirty="0" smtClean="0"/>
            </a:br>
            <a:r>
              <a:rPr lang="it-IT" dirty="0" smtClean="0">
                <a:solidFill>
                  <a:srgbClr val="FF3300"/>
                </a:solidFill>
              </a:rPr>
              <a:t>leading to the following “fictitious” trends:</a:t>
            </a:r>
            <a:endParaRPr lang="en-US" dirty="0" smtClean="0">
              <a:solidFill>
                <a:srgbClr val="FF3300"/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13317" name="Picture 5" descr="eq_rhoISMtrans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4005064"/>
            <a:ext cx="3233948" cy="83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 descr="eq_Rcplusfictitioustren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5517232"/>
            <a:ext cx="27971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\\vmware-host\Shared Folders\data disk\FORMULAE\Rcplus prop rhoIS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708920"/>
            <a:ext cx="2146300" cy="622300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/>
              <a:t>LINKING TO A NUMERICAL MODEL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sz="1600" b="1" smtClean="0">
                <a:solidFill>
                  <a:srgbClr val="CCCCFF"/>
                </a:solidFill>
              </a:rPr>
              <a:t>Gelfand et al. 2009</a:t>
            </a:r>
          </a:p>
          <a:p>
            <a:r>
              <a:rPr lang="it-IT" smtClean="0"/>
              <a:t>Parameters:</a:t>
            </a:r>
          </a:p>
          <a:p>
            <a:pPr>
              <a:buFontTx/>
              <a:buNone/>
            </a:pPr>
            <a:endParaRPr lang="it-IT" sz="1600" smtClean="0"/>
          </a:p>
          <a:p>
            <a:r>
              <a:rPr lang="it-IT" smtClean="0"/>
              <a:t>Derived</a:t>
            </a:r>
            <a:br>
              <a:rPr lang="it-IT" smtClean="0"/>
            </a:br>
            <a:r>
              <a:rPr lang="it-IT" smtClean="0"/>
              <a:t>quantities:</a:t>
            </a:r>
            <a:endParaRPr lang="en-US" smtClean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14340" name="Picture 4" descr="eq_Gelpa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1196975"/>
            <a:ext cx="59372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eq_Gel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2420938"/>
            <a:ext cx="4889500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oup 12"/>
          <p:cNvGrpSpPr/>
          <p:nvPr/>
        </p:nvGrpSpPr>
        <p:grpSpPr>
          <a:xfrm>
            <a:off x="395536" y="3861048"/>
            <a:ext cx="3888432" cy="2596704"/>
            <a:chOff x="395536" y="3861048"/>
            <a:chExt cx="3888432" cy="2596704"/>
          </a:xfrm>
        </p:grpSpPr>
        <p:sp>
          <p:nvSpPr>
            <p:cNvPr id="11" name="Rectangle 10"/>
            <p:cNvSpPr/>
            <p:nvPr/>
          </p:nvSpPr>
          <p:spPr bwMode="auto">
            <a:xfrm>
              <a:off x="395536" y="3861048"/>
              <a:ext cx="3888432" cy="259228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342" name="Picture 8" descr="BambaNoFit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5536" y="4005064"/>
              <a:ext cx="3816350" cy="24526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4" name="Text Box 10"/>
            <p:cNvSpPr txBox="1">
              <a:spLocks noChangeArrowheads="1"/>
            </p:cNvSpPr>
            <p:nvPr/>
          </p:nvSpPr>
          <p:spPr bwMode="auto">
            <a:xfrm>
              <a:off x="755576" y="4077072"/>
              <a:ext cx="2578100" cy="62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it-IT" sz="1400" b="0" dirty="0">
                  <a:solidFill>
                    <a:schemeClr val="tx1"/>
                  </a:solidFill>
                </a:rPr>
                <a:t>Matching Bamba et al. relation</a:t>
              </a:r>
            </a:p>
            <a:p>
              <a:pPr marL="342900" indent="-342900"/>
              <a:r>
                <a:rPr lang="it-IT" sz="1400" b="0" dirty="0">
                  <a:solidFill>
                    <a:schemeClr val="tx1"/>
                  </a:solidFill>
                </a:rPr>
                <a:t>with zero free parameters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572000" y="3848695"/>
            <a:ext cx="3888432" cy="2604641"/>
            <a:chOff x="4572000" y="3789040"/>
            <a:chExt cx="3888432" cy="2604641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572000" y="3789040"/>
              <a:ext cx="3888432" cy="259228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cs typeface="Arial" charset="0"/>
              </a:endParaRPr>
            </a:p>
          </p:txBody>
        </p:sp>
        <p:pic>
          <p:nvPicPr>
            <p:cNvPr id="14343" name="Picture 9" descr="nISMoft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72000" y="3933056"/>
              <a:ext cx="3816350" cy="2460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345" name="Text Box 11"/>
            <p:cNvSpPr txBox="1">
              <a:spLocks noChangeArrowheads="1"/>
            </p:cNvSpPr>
            <p:nvPr/>
          </p:nvSpPr>
          <p:spPr bwMode="auto">
            <a:xfrm>
              <a:off x="6444208" y="4077072"/>
              <a:ext cx="1816100" cy="6238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it-IT" sz="1400" b="0" dirty="0">
                  <a:solidFill>
                    <a:schemeClr val="tx1"/>
                  </a:solidFill>
                </a:rPr>
                <a:t>Required n</a:t>
              </a:r>
              <a:r>
                <a:rPr lang="it-IT" sz="1400" b="0" baseline="-25000" dirty="0">
                  <a:solidFill>
                    <a:schemeClr val="tx1"/>
                  </a:solidFill>
                </a:rPr>
                <a:t>ISM</a:t>
              </a:r>
              <a:r>
                <a:rPr lang="it-IT" sz="1400" b="0" dirty="0">
                  <a:solidFill>
                    <a:schemeClr val="tx1"/>
                  </a:solidFill>
                </a:rPr>
                <a:t> values</a:t>
              </a:r>
            </a:p>
            <a:p>
              <a:pPr marL="342900" indent="-342900"/>
              <a:r>
                <a:rPr lang="it-IT" sz="1400" b="0" dirty="0">
                  <a:solidFill>
                    <a:schemeClr val="tx1"/>
                  </a:solidFill>
                </a:rPr>
                <a:t>are quite reasonable</a:t>
              </a:r>
              <a:endParaRPr lang="en-US" sz="1400" b="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ON THE </a:t>
            </a:r>
            <a:r>
              <a:rPr lang="it-IT" dirty="0"/>
              <a:t>X-RAY LUMINOSITY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980728"/>
            <a:ext cx="8229600" cy="58772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Synchrotron basics:</a:t>
            </a:r>
          </a:p>
          <a:p>
            <a:endParaRPr lang="it-IT" dirty="0" smtClean="0"/>
          </a:p>
          <a:p>
            <a:r>
              <a:rPr lang="it-IT" dirty="0" smtClean="0"/>
              <a:t>Adiabatic vs synch-dominated evolution</a:t>
            </a:r>
          </a:p>
          <a:p>
            <a:r>
              <a:rPr lang="it-IT" dirty="0" smtClean="0"/>
              <a:t>For the X-ray emitting electrons: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>
              <a:solidFill>
                <a:srgbClr val="FF3300"/>
              </a:solidFill>
            </a:endParaRPr>
          </a:p>
          <a:p>
            <a:pPr lvl="1"/>
            <a:r>
              <a:rPr lang="it-IT" dirty="0" smtClean="0">
                <a:solidFill>
                  <a:srgbClr val="FF3300"/>
                </a:solidFill>
              </a:rPr>
              <a:t>Adiabatic evolution at t</a:t>
            </a:r>
            <a:r>
              <a:rPr lang="it-IT" baseline="-25000" dirty="0" smtClean="0">
                <a:solidFill>
                  <a:srgbClr val="FF3300"/>
                </a:solidFill>
              </a:rPr>
              <a:t>c-</a:t>
            </a:r>
          </a:p>
          <a:p>
            <a:pPr lvl="1"/>
            <a:r>
              <a:rPr lang="it-IT" dirty="0" smtClean="0">
                <a:solidFill>
                  <a:srgbClr val="FF3300"/>
                </a:solidFill>
              </a:rPr>
              <a:t>Synchrotron-dominated evolution, at t</a:t>
            </a:r>
            <a:r>
              <a:rPr lang="it-IT" baseline="-25000" dirty="0" smtClean="0">
                <a:solidFill>
                  <a:srgbClr val="FF3300"/>
                </a:solidFill>
              </a:rPr>
              <a:t>c+ </a:t>
            </a:r>
            <a:r>
              <a:rPr lang="it-IT" dirty="0" smtClean="0">
                <a:solidFill>
                  <a:srgbClr val="FF3300"/>
                </a:solidFill>
              </a:rPr>
              <a:t>???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3074" name="Picture 2" descr="\\vmware-host\Shared Folders\data disk\FORMULAE\synch 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124744"/>
            <a:ext cx="2120900" cy="825500"/>
          </a:xfrm>
          <a:prstGeom prst="rect">
            <a:avLst/>
          </a:prstGeom>
          <a:noFill/>
        </p:spPr>
      </p:pic>
      <p:pic>
        <p:nvPicPr>
          <p:cNvPr id="3076" name="Picture 4" descr="\\vmware-host\Shared Folders\data disk\FORMULAE\t adiab synch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276872"/>
            <a:ext cx="1905000" cy="1460500"/>
          </a:xfrm>
          <a:prstGeom prst="rect">
            <a:avLst/>
          </a:prstGeom>
          <a:noFill/>
        </p:spPr>
      </p:pic>
      <p:pic>
        <p:nvPicPr>
          <p:cNvPr id="3077" name="Picture 5" descr="\\vmware-host\Shared Folders\data disk\FORMULAE\t_Synch_vs_Adia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21854" y="2924944"/>
            <a:ext cx="4286250" cy="280606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5796136" y="3861048"/>
            <a:ext cx="26436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dirty="0" smtClean="0">
                <a:solidFill>
                  <a:srgbClr val="FFCC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Numerical model</a:t>
            </a:r>
            <a:br>
              <a:rPr lang="it-IT" sz="2000" dirty="0" smtClean="0">
                <a:solidFill>
                  <a:srgbClr val="FFCC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it-IT" sz="2000" dirty="0" smtClean="0">
                <a:solidFill>
                  <a:srgbClr val="FFCC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nearly consistent with</a:t>
            </a:r>
            <a:br>
              <a:rPr lang="it-IT" sz="2000" dirty="0" smtClean="0">
                <a:solidFill>
                  <a:srgbClr val="FFCC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it-IT" sz="2000" dirty="0" smtClean="0">
                <a:solidFill>
                  <a:srgbClr val="FFCCCC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Gelfand et al. 2009</a:t>
            </a:r>
            <a:endParaRPr lang="en-US" sz="2000" dirty="0">
              <a:solidFill>
                <a:srgbClr val="FFCCCC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4008" y="5373216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rgbClr val="002060"/>
                </a:solidFill>
              </a:rPr>
              <a:t>t</a:t>
            </a:r>
            <a:r>
              <a:rPr lang="it-IT" sz="1400" baseline="-25000" dirty="0" smtClean="0">
                <a:solidFill>
                  <a:srgbClr val="002060"/>
                </a:solidFill>
              </a:rPr>
              <a:t>c-</a:t>
            </a:r>
            <a:endParaRPr lang="en-US" sz="1400" baseline="-25000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2040" y="5373216"/>
            <a:ext cx="385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>
                <a:solidFill>
                  <a:srgbClr val="002060"/>
                </a:solidFill>
              </a:rPr>
              <a:t>t</a:t>
            </a:r>
            <a:r>
              <a:rPr lang="it-IT" sz="1400" baseline="-25000" dirty="0" smtClean="0">
                <a:solidFill>
                  <a:srgbClr val="002060"/>
                </a:solidFill>
              </a:rPr>
              <a:t>eq</a:t>
            </a:r>
            <a:endParaRPr lang="en-US" sz="1400" baseline="-250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48064" y="5373216"/>
            <a:ext cx="4953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solidFill>
                  <a:srgbClr val="002060"/>
                </a:solidFill>
              </a:rPr>
              <a:t>t</a:t>
            </a:r>
            <a:r>
              <a:rPr lang="it-IT" sz="1400" baseline="-25000" dirty="0" smtClean="0">
                <a:solidFill>
                  <a:srgbClr val="002060"/>
                </a:solidFill>
              </a:rPr>
              <a:t>c+</a:t>
            </a:r>
            <a:endParaRPr lang="en-US" sz="1400" baseline="-250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96136" y="5229200"/>
            <a:ext cx="26944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>
                <a:solidFill>
                  <a:srgbClr val="00FF00"/>
                </a:solidFill>
              </a:rPr>
              <a:t>Emission drops at</a:t>
            </a:r>
            <a:br>
              <a:rPr lang="it-IT" sz="2000" dirty="0" smtClean="0">
                <a:solidFill>
                  <a:srgbClr val="00FF00"/>
                </a:solidFill>
              </a:rPr>
            </a:br>
            <a:r>
              <a:rPr lang="it-IT" sz="2000" dirty="0" smtClean="0">
                <a:solidFill>
                  <a:srgbClr val="00FF00"/>
                </a:solidFill>
              </a:rPr>
              <a:t>t</a:t>
            </a:r>
            <a:r>
              <a:rPr lang="it-IT" sz="2000" baseline="-25000" dirty="0" smtClean="0">
                <a:solidFill>
                  <a:srgbClr val="00FF00"/>
                </a:solidFill>
              </a:rPr>
              <a:t>eq</a:t>
            </a:r>
            <a:r>
              <a:rPr lang="it-IT" sz="2000" dirty="0" smtClean="0">
                <a:solidFill>
                  <a:srgbClr val="00FF00"/>
                </a:solidFill>
              </a:rPr>
              <a:t>, where t</a:t>
            </a:r>
            <a:r>
              <a:rPr lang="it-IT" sz="2000" baseline="-25000" dirty="0" smtClean="0">
                <a:solidFill>
                  <a:srgbClr val="00FF00"/>
                </a:solidFill>
              </a:rPr>
              <a:t>adiab</a:t>
            </a:r>
            <a:r>
              <a:rPr lang="it-IT" sz="2000" dirty="0" smtClean="0">
                <a:solidFill>
                  <a:srgbClr val="00FF00"/>
                </a:solidFill>
              </a:rPr>
              <a:t>=t</a:t>
            </a:r>
            <a:r>
              <a:rPr lang="it-IT" sz="2000" baseline="-25000" dirty="0" smtClean="0">
                <a:solidFill>
                  <a:srgbClr val="00FF00"/>
                </a:solidFill>
              </a:rPr>
              <a:t>synch</a:t>
            </a:r>
            <a:endParaRPr lang="en-US" sz="2000" baseline="-25000" dirty="0">
              <a:solidFill>
                <a:srgbClr val="00FF00"/>
              </a:solidFill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404664"/>
            <a:ext cx="82296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Evolution of the synchrotron spectrum: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        (cutoff  rapidly moving towards lower frequencies)</a:t>
            </a:r>
            <a:endParaRPr lang="en-US" dirty="0" smtClean="0">
              <a:solidFill>
                <a:srgbClr val="FFFF00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4098" name="Picture 2" descr="\\vmware-host\Shared Folders\data disk\FORMULAE\SynchSpectrumEv_0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980728"/>
            <a:ext cx="6950546" cy="4670767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8680"/>
            <a:ext cx="8229600" cy="5760045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FFC000"/>
                </a:solidFill>
              </a:rPr>
              <a:t>BUT, if PWN X-ray emission switches off at t</a:t>
            </a:r>
            <a:r>
              <a:rPr lang="it-IT" baseline="-25000" dirty="0" smtClean="0">
                <a:solidFill>
                  <a:srgbClr val="FFC000"/>
                </a:solidFill>
              </a:rPr>
              <a:t>eq</a:t>
            </a:r>
            <a:r>
              <a:rPr lang="it-IT" dirty="0" smtClean="0">
                <a:solidFill>
                  <a:srgbClr val="FFC000"/>
                </a:solidFill>
              </a:rPr>
              <a:t>, Bamba et al. empirical relation cannot be explained any longer !!</a:t>
            </a:r>
          </a:p>
          <a:p>
            <a:pPr>
              <a:buNone/>
            </a:pPr>
            <a:r>
              <a:rPr lang="it-IT" dirty="0" smtClean="0"/>
              <a:t>			R</a:t>
            </a:r>
            <a:r>
              <a:rPr lang="it-IT" baseline="-25000" dirty="0" smtClean="0"/>
              <a:t>eq</a:t>
            </a:r>
            <a:r>
              <a:rPr lang="it-IT" dirty="0" smtClean="0"/>
              <a:t> is independent of n</a:t>
            </a:r>
            <a:r>
              <a:rPr lang="it-IT" baseline="-25000" dirty="0" smtClean="0"/>
              <a:t>ISM</a:t>
            </a:r>
            <a:r>
              <a:rPr lang="it-IT" dirty="0" smtClean="0"/>
              <a:t> !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it-IT" dirty="0" smtClean="0">
              <a:solidFill>
                <a:srgbClr val="FFC000"/>
              </a:solidFill>
            </a:endParaRPr>
          </a:p>
          <a:p>
            <a:r>
              <a:rPr lang="it-IT" dirty="0" smtClean="0">
                <a:solidFill>
                  <a:srgbClr val="FFC000"/>
                </a:solidFill>
              </a:rPr>
              <a:t>In order to save that explanation X-ray emitting electrons must be adiabatically dominated </a:t>
            </a:r>
            <a:r>
              <a:rPr lang="it-IT" dirty="0" smtClean="0">
                <a:solidFill>
                  <a:srgbClr val="FFC000"/>
                </a:solidFill>
              </a:rPr>
              <a:t>up </a:t>
            </a:r>
            <a:r>
              <a:rPr lang="it-IT" dirty="0" smtClean="0">
                <a:solidFill>
                  <a:srgbClr val="FFC000"/>
                </a:solidFill>
              </a:rPr>
              <a:t>to t</a:t>
            </a:r>
            <a:r>
              <a:rPr lang="it-IT" baseline="-25000" dirty="0" smtClean="0">
                <a:solidFill>
                  <a:srgbClr val="FFC000"/>
                </a:solidFill>
              </a:rPr>
              <a:t>c+</a:t>
            </a:r>
            <a:r>
              <a:rPr lang="it-IT" dirty="0" smtClean="0">
                <a:solidFill>
                  <a:srgbClr val="FFC000"/>
                </a:solidFill>
              </a:rPr>
              <a:t> !</a:t>
            </a:r>
          </a:p>
          <a:p>
            <a:pPr>
              <a:buNone/>
            </a:pPr>
            <a:endParaRPr lang="it-IT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it-IT" dirty="0" smtClean="0">
                <a:solidFill>
                  <a:srgbClr val="FFFF00"/>
                </a:solidFill>
              </a:rPr>
              <a:t>		A LESS EFFECTIVE COMPRESSION</a:t>
            </a:r>
            <a:br>
              <a:rPr lang="it-IT" dirty="0" smtClean="0">
                <a:solidFill>
                  <a:srgbClr val="FFFF00"/>
                </a:solidFill>
              </a:rPr>
            </a:br>
            <a:r>
              <a:rPr lang="it-IT" dirty="0" smtClean="0">
                <a:solidFill>
                  <a:srgbClr val="FFFF00"/>
                </a:solidFill>
              </a:rPr>
              <a:t>	  FROM THE REVERSE SHOCK ?</a:t>
            </a:r>
            <a:endParaRPr lang="it-IT" dirty="0" smtClean="0">
              <a:solidFill>
                <a:srgbClr val="FFC000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5123" name="Picture 3" descr="\\vmware-host\Shared Folders\data disk\FORMULAE\Req indep of nIS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204864"/>
            <a:ext cx="4140200" cy="990600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/>
              <a:t>X-RAY EMISSION</a:t>
            </a: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642350" cy="5256212"/>
          </a:xfrm>
        </p:spPr>
        <p:txBody>
          <a:bodyPr/>
          <a:lstStyle/>
          <a:p>
            <a:r>
              <a:rPr lang="it-IT" dirty="0" smtClean="0"/>
              <a:t>Assume </a:t>
            </a:r>
            <a:r>
              <a:rPr lang="it-IT" dirty="0" smtClean="0">
                <a:solidFill>
                  <a:srgbClr val="FF3300"/>
                </a:solidFill>
                <a:sym typeface="Symbol" pitchFamily="18" charset="2"/>
              </a:rPr>
              <a:t>  2</a:t>
            </a:r>
            <a:r>
              <a:rPr lang="it-IT" dirty="0" smtClean="0"/>
              <a:t> power-law for the injected electrons.</a:t>
            </a:r>
            <a:br>
              <a:rPr lang="it-IT" dirty="0" smtClean="0"/>
            </a:br>
            <a:r>
              <a:rPr lang="it-IT" dirty="0" smtClean="0"/>
              <a:t>Apart from a logarithmic factor </a:t>
            </a:r>
            <a:r>
              <a:rPr lang="it-IT" dirty="0" smtClean="0">
                <a:solidFill>
                  <a:srgbClr val="FF3300"/>
                </a:solidFill>
              </a:rPr>
              <a:t>(about 20) </a:t>
            </a:r>
            <a:r>
              <a:rPr lang="it-IT" dirty="0" smtClean="0"/>
              <a:t>at the denominator, at t&lt;t</a:t>
            </a:r>
            <a:r>
              <a:rPr lang="it-IT" baseline="-25000" dirty="0" smtClean="0"/>
              <a:t>c</a:t>
            </a:r>
            <a:r>
              <a:rPr lang="it-IT" dirty="0" smtClean="0"/>
              <a:t> we have:</a:t>
            </a:r>
          </a:p>
          <a:p>
            <a:pPr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</a:t>
            </a:r>
            <a:endParaRPr lang="it-IT" dirty="0" smtClean="0">
              <a:solidFill>
                <a:srgbClr val="FF3300"/>
              </a:solidFill>
              <a:sym typeface="Symbol" pitchFamily="18" charset="2"/>
            </a:endParaRPr>
          </a:p>
          <a:p>
            <a:r>
              <a:rPr lang="it-IT" dirty="0" smtClean="0">
                <a:sym typeface="Symbol" pitchFamily="18" charset="2"/>
              </a:rPr>
              <a:t>The synchrotron emission is given by:</a:t>
            </a:r>
          </a:p>
          <a:p>
            <a:endParaRPr lang="it-IT" dirty="0" smtClean="0">
              <a:sym typeface="Symbol" pitchFamily="18" charset="2"/>
            </a:endParaRPr>
          </a:p>
          <a:p>
            <a:endParaRPr lang="it-IT" sz="1000" dirty="0" smtClean="0">
              <a:sym typeface="Symbol" pitchFamily="18" charset="2"/>
            </a:endParaRPr>
          </a:p>
          <a:p>
            <a:endParaRPr lang="it-IT" dirty="0" smtClean="0">
              <a:sym typeface="Symbol" pitchFamily="18" charset="2"/>
            </a:endParaRPr>
          </a:p>
          <a:p>
            <a:r>
              <a:rPr lang="it-IT" dirty="0" smtClean="0">
                <a:sym typeface="Symbol" pitchFamily="18" charset="2"/>
              </a:rPr>
              <a:t>Before the compression </a:t>
            </a:r>
            <a:r>
              <a:rPr lang="it-IT" dirty="0" smtClean="0">
                <a:sym typeface="Symbol" pitchFamily="18" charset="2"/>
              </a:rPr>
              <a:t>phase:</a:t>
            </a:r>
          </a:p>
          <a:p>
            <a:endParaRPr lang="it-IT" dirty="0" smtClean="0">
              <a:sym typeface="Symbol" pitchFamily="18" charset="2"/>
            </a:endParaRPr>
          </a:p>
          <a:p>
            <a:pPr>
              <a:buNone/>
            </a:pPr>
            <a:r>
              <a:rPr lang="it-IT" dirty="0" smtClean="0">
                <a:sym typeface="Symbol" pitchFamily="18" charset="2"/>
              </a:rPr>
              <a:t>						and</a:t>
            </a:r>
            <a:endParaRPr lang="it-IT" dirty="0" smtClean="0">
              <a:sym typeface="Symbol" pitchFamily="18" charset="2"/>
            </a:endParaRPr>
          </a:p>
          <a:p>
            <a:pPr>
              <a:buNone/>
            </a:pPr>
            <a:r>
              <a:rPr lang="it-IT" dirty="0" smtClean="0">
                <a:sym typeface="Symbol" pitchFamily="18" charset="2"/>
              </a:rPr>
              <a:t>	</a:t>
            </a:r>
            <a:endParaRPr lang="it-IT" sz="2000" dirty="0" smtClean="0">
              <a:solidFill>
                <a:srgbClr val="CCCCFF"/>
              </a:solidFill>
              <a:sym typeface="Symbol" pitchFamily="18" charset="2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6146" name="Picture 2" descr="\\vmware-host\Shared Folders\data disk\FORMULAE\Nofgm at tcmin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348880"/>
            <a:ext cx="2197100" cy="723900"/>
          </a:xfrm>
          <a:prstGeom prst="rect">
            <a:avLst/>
          </a:prstGeom>
          <a:noFill/>
        </p:spPr>
      </p:pic>
      <p:pic>
        <p:nvPicPr>
          <p:cNvPr id="6147" name="Picture 3" descr="\\vmware-host\Shared Folders\data disk\FORMULAE\synch C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005064"/>
            <a:ext cx="5016500" cy="736600"/>
          </a:xfrm>
          <a:prstGeom prst="rect">
            <a:avLst/>
          </a:prstGeom>
          <a:noFill/>
        </p:spPr>
      </p:pic>
      <p:pic>
        <p:nvPicPr>
          <p:cNvPr id="6148" name="Picture 4" descr="\\vmware-host\Shared Folders\data disk\FORMULAE\Lsynch at tcminu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424" y="5301208"/>
            <a:ext cx="4165600" cy="762000"/>
          </a:xfrm>
          <a:prstGeom prst="rect">
            <a:avLst/>
          </a:prstGeom>
          <a:noFill/>
        </p:spPr>
      </p:pic>
      <p:pic>
        <p:nvPicPr>
          <p:cNvPr id="9" name="Picture 5" descr="eq_rhoISMtranslat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5541690"/>
            <a:ext cx="3233948" cy="83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620688"/>
            <a:ext cx="8642350" cy="5976962"/>
          </a:xfrm>
        </p:spPr>
        <p:txBody>
          <a:bodyPr/>
          <a:lstStyle/>
          <a:p>
            <a:r>
              <a:rPr lang="it-IT" dirty="0" smtClean="0"/>
              <a:t>During the compression phase, the synchrotron emission evolves as follows:</a:t>
            </a:r>
          </a:p>
          <a:p>
            <a:pPr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	</a:t>
            </a:r>
            <a:endParaRPr lang="it-IT" dirty="0" smtClean="0">
              <a:solidFill>
                <a:srgbClr val="FF3300"/>
              </a:solidFill>
              <a:sym typeface="Symbol" pitchFamily="18" charset="2"/>
            </a:endParaRPr>
          </a:p>
          <a:p>
            <a:r>
              <a:rPr lang="it-IT" dirty="0" smtClean="0">
                <a:sym typeface="Symbol" pitchFamily="18" charset="2"/>
              </a:rPr>
              <a:t>Comparison with Mattana et al. data (including also the logarithmic factor).</a:t>
            </a:r>
          </a:p>
          <a:p>
            <a:pPr>
              <a:buNone/>
            </a:pPr>
            <a:r>
              <a:rPr lang="it-IT" dirty="0" smtClean="0">
                <a:solidFill>
                  <a:srgbClr val="FFC000"/>
                </a:solidFill>
                <a:sym typeface="Symbol" pitchFamily="18" charset="2"/>
              </a:rPr>
              <a:t>The multiplying factor </a:t>
            </a:r>
            <a:r>
              <a:rPr lang="it-IT" dirty="0" smtClean="0">
                <a:solidFill>
                  <a:srgbClr val="FFC000"/>
                </a:solidFill>
                <a:sym typeface="Symbol" pitchFamily="18" charset="2"/>
              </a:rPr>
              <a:t>is</a:t>
            </a:r>
          </a:p>
          <a:p>
            <a:pPr>
              <a:buNone/>
            </a:pPr>
            <a:r>
              <a:rPr lang="it-IT" dirty="0" smtClean="0">
                <a:solidFill>
                  <a:srgbClr val="FFC000"/>
                </a:solidFill>
                <a:sym typeface="Symbol" pitchFamily="18" charset="2"/>
              </a:rPr>
              <a:t>not so important. More</a:t>
            </a:r>
          </a:p>
          <a:p>
            <a:pPr>
              <a:buNone/>
            </a:pPr>
            <a:r>
              <a:rPr lang="it-IT" dirty="0" smtClean="0">
                <a:solidFill>
                  <a:srgbClr val="FFC000"/>
                </a:solidFill>
                <a:sym typeface="Symbol" pitchFamily="18" charset="2"/>
              </a:rPr>
              <a:t>important the slope.</a:t>
            </a:r>
          </a:p>
          <a:p>
            <a:pPr>
              <a:buNone/>
            </a:pPr>
            <a:r>
              <a:rPr lang="it-IT" sz="2000" dirty="0" smtClean="0">
                <a:solidFill>
                  <a:srgbClr val="CCCCFF"/>
                </a:solidFill>
                <a:sym typeface="Symbol" pitchFamily="18" charset="2"/>
              </a:rPr>
              <a:t>Mattana et al. 2011</a:t>
            </a:r>
          </a:p>
          <a:p>
            <a:pPr>
              <a:buNone/>
            </a:pPr>
            <a:r>
              <a:rPr lang="it-IT" dirty="0" smtClean="0">
                <a:solidFill>
                  <a:srgbClr val="FFC000"/>
                </a:solidFill>
                <a:sym typeface="Symbol" pitchFamily="18" charset="2"/>
              </a:rPr>
              <a:t>	</a:t>
            </a:r>
            <a:r>
              <a:rPr lang="it-IT" dirty="0" smtClean="0">
                <a:sym typeface="Symbol" pitchFamily="18" charset="2"/>
              </a:rPr>
              <a:t>1.87 ± 0.04</a:t>
            </a:r>
          </a:p>
          <a:p>
            <a:pPr>
              <a:buNone/>
            </a:pPr>
            <a:r>
              <a:rPr lang="it-IT" sz="2000" dirty="0" smtClean="0">
                <a:solidFill>
                  <a:srgbClr val="FFC000"/>
                </a:solidFill>
                <a:sym typeface="Symbol" pitchFamily="18" charset="2"/>
              </a:rPr>
              <a:t>BUT, E.G.</a:t>
            </a:r>
          </a:p>
          <a:p>
            <a:pPr>
              <a:buNone/>
            </a:pPr>
            <a:r>
              <a:rPr lang="it-IT" sz="2000" dirty="0" smtClean="0">
                <a:solidFill>
                  <a:srgbClr val="CCCCFF"/>
                </a:solidFill>
                <a:sym typeface="Symbol" pitchFamily="18" charset="2"/>
              </a:rPr>
              <a:t>Vink et al. 2011</a:t>
            </a:r>
          </a:p>
          <a:p>
            <a:pPr>
              <a:buNone/>
            </a:pPr>
            <a:r>
              <a:rPr lang="it-IT" dirty="0" smtClean="0">
                <a:solidFill>
                  <a:srgbClr val="FFC000"/>
                </a:solidFill>
                <a:sym typeface="Symbol" pitchFamily="18" charset="2"/>
              </a:rPr>
              <a:t>	</a:t>
            </a:r>
            <a:r>
              <a:rPr lang="it-IT" dirty="0" smtClean="0">
                <a:sym typeface="Symbol" pitchFamily="18" charset="2"/>
              </a:rPr>
              <a:t>1.29 ± 0.20</a:t>
            </a:r>
            <a:endParaRPr lang="it-IT" dirty="0" smtClean="0">
              <a:sym typeface="Symbol" pitchFamily="18" charset="2"/>
            </a:endParaRPr>
          </a:p>
          <a:p>
            <a:pPr>
              <a:buNone/>
            </a:pPr>
            <a:endParaRPr lang="it-IT" dirty="0" smtClean="0">
              <a:solidFill>
                <a:srgbClr val="FFC000"/>
              </a:solidFill>
              <a:sym typeface="Symbol" pitchFamily="18" charset="2"/>
            </a:endParaRPr>
          </a:p>
          <a:p>
            <a:pPr>
              <a:buNone/>
            </a:pPr>
            <a:r>
              <a:rPr lang="it-IT" dirty="0" smtClean="0">
                <a:sym typeface="Symbol" pitchFamily="18" charset="2"/>
              </a:rPr>
              <a:t>	</a:t>
            </a:r>
            <a:endParaRPr lang="it-IT" sz="2000" dirty="0" smtClean="0">
              <a:solidFill>
                <a:srgbClr val="CCCCFF"/>
              </a:solidFill>
              <a:sym typeface="Symbol" pitchFamily="18" charset="2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7170" name="Picture 2" descr="\\vmware-host\Shared Folders\data disk\FORMULAE\Lsynch beyond tcminu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340768"/>
            <a:ext cx="2590800" cy="800100"/>
          </a:xfrm>
          <a:prstGeom prst="rect">
            <a:avLst/>
          </a:prstGeom>
          <a:noFill/>
        </p:spPr>
      </p:pic>
      <p:pic>
        <p:nvPicPr>
          <p:cNvPr id="7171" name="Picture 3" descr="\\vmware-host\Shared Folders\data disk\FORMULAE\MattanaNoFitNumeric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2708920"/>
            <a:ext cx="5256584" cy="3402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139952" y="3645024"/>
            <a:ext cx="4876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rgbClr val="002060"/>
                </a:solidFill>
              </a:rPr>
              <a:t>R</a:t>
            </a:r>
            <a:r>
              <a:rPr lang="it-IT" sz="1600" baseline="-25000" dirty="0" smtClean="0">
                <a:solidFill>
                  <a:srgbClr val="002060"/>
                </a:solidFill>
              </a:rPr>
              <a:t>c+</a:t>
            </a:r>
            <a:endParaRPr lang="en-US" sz="1600" baseline="-2500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11960" y="4797152"/>
            <a:ext cx="4523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rgbClr val="002060"/>
                </a:solidFill>
              </a:rPr>
              <a:t>R</a:t>
            </a:r>
            <a:r>
              <a:rPr lang="it-IT" sz="1600" baseline="-25000" dirty="0" smtClean="0">
                <a:solidFill>
                  <a:srgbClr val="002060"/>
                </a:solidFill>
              </a:rPr>
              <a:t>c-</a:t>
            </a:r>
            <a:endParaRPr lang="en-US" sz="1600" baseline="-25000" dirty="0">
              <a:solidFill>
                <a:srgbClr val="00206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24328" y="3284984"/>
            <a:ext cx="954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rgbClr val="002060"/>
                </a:solidFill>
              </a:rPr>
              <a:t>slope=2</a:t>
            </a:r>
            <a:endParaRPr lang="en-US" sz="1600" baseline="-25000" dirty="0">
              <a:solidFill>
                <a:srgbClr val="00206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8104" y="2780928"/>
            <a:ext cx="1125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>
                <a:solidFill>
                  <a:srgbClr val="002060"/>
                </a:solidFill>
              </a:rPr>
              <a:t>slope=3/2</a:t>
            </a:r>
            <a:endParaRPr lang="en-US" sz="1600" baseline="-25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3200"/>
            <a:ext cx="8229600" cy="9937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/>
              <a:t>X-RAY SPECTRAL INDEX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736"/>
            <a:ext cx="8229600" cy="3528169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solidFill>
                  <a:srgbClr val="FFC000"/>
                </a:solidFill>
              </a:rPr>
              <a:t>IF NEGLIGIBLE SYNCH.LOSSES, HARDER SPECTRA</a:t>
            </a:r>
            <a:endParaRPr lang="it-IT" dirty="0" smtClean="0">
              <a:solidFill>
                <a:srgbClr val="FFC000"/>
              </a:solidFill>
            </a:endParaRPr>
          </a:p>
          <a:p>
            <a:r>
              <a:rPr lang="it-IT" dirty="0" smtClean="0"/>
              <a:t>Gotthelf </a:t>
            </a:r>
            <a:r>
              <a:rPr lang="it-IT" dirty="0" smtClean="0"/>
              <a:t>2003</a:t>
            </a:r>
          </a:p>
          <a:p>
            <a:pPr lvl="1"/>
            <a:r>
              <a:rPr lang="it-IT" dirty="0" smtClean="0"/>
              <a:t>Correlation between PSR and PWN X-ray spectral index</a:t>
            </a:r>
          </a:p>
          <a:p>
            <a:pPr lvl="1"/>
            <a:r>
              <a:rPr lang="it-IT" dirty="0" smtClean="0"/>
              <a:t>Both decrease with </a:t>
            </a:r>
            <a:r>
              <a:rPr lang="it-IT" dirty="0" smtClean="0">
                <a:solidFill>
                  <a:schemeClr val="bg1"/>
                </a:solidFill>
                <a:sym typeface="Symbol" pitchFamily="18" charset="2"/>
              </a:rPr>
              <a:t></a:t>
            </a:r>
            <a:r>
              <a:rPr lang="it-IT" dirty="0" smtClean="0"/>
              <a:t> (and increase with </a:t>
            </a:r>
            <a:r>
              <a:rPr lang="it-IT" dirty="0" smtClean="0">
                <a:solidFill>
                  <a:schemeClr val="bg1"/>
                </a:solidFill>
              </a:rPr>
              <a:t>Edot</a:t>
            </a:r>
            <a:r>
              <a:rPr lang="it-IT" dirty="0" smtClean="0"/>
              <a:t>)</a:t>
            </a:r>
          </a:p>
          <a:p>
            <a:r>
              <a:rPr lang="it-IT" dirty="0" smtClean="0"/>
              <a:t>Li et al. 2008</a:t>
            </a:r>
          </a:p>
          <a:p>
            <a:pPr lvl="1"/>
            <a:r>
              <a:rPr lang="it-IT" dirty="0" smtClean="0"/>
              <a:t>They do not confirm correlation between </a:t>
            </a:r>
            <a:r>
              <a:rPr lang="it-IT" dirty="0" smtClean="0">
                <a:solidFill>
                  <a:schemeClr val="bg1"/>
                </a:solidFill>
                <a:sym typeface="Symbol" pitchFamily="18" charset="2"/>
              </a:rPr>
              <a:t></a:t>
            </a:r>
            <a:r>
              <a:rPr lang="it-IT" baseline="-25000" dirty="0" smtClean="0">
                <a:solidFill>
                  <a:schemeClr val="bg1"/>
                </a:solidFill>
              </a:rPr>
              <a:t>PSR</a:t>
            </a:r>
            <a:r>
              <a:rPr lang="it-IT" dirty="0" smtClean="0"/>
              <a:t> and </a:t>
            </a:r>
            <a:r>
              <a:rPr lang="it-IT" dirty="0" smtClean="0">
                <a:solidFill>
                  <a:schemeClr val="bg1"/>
                </a:solidFill>
                <a:sym typeface="Symbol" pitchFamily="18" charset="2"/>
              </a:rPr>
              <a:t></a:t>
            </a:r>
            <a:r>
              <a:rPr lang="it-IT" baseline="-25000" dirty="0" smtClean="0">
                <a:solidFill>
                  <a:schemeClr val="bg1"/>
                </a:solidFill>
              </a:rPr>
              <a:t>PWN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>
                <a:solidFill>
                  <a:srgbClr val="FF3300"/>
                </a:solidFill>
              </a:rPr>
              <a:t>CONFIRMED</a:t>
            </a:r>
            <a:r>
              <a:rPr lang="it-IT" dirty="0" smtClean="0"/>
              <a:t> instead time dependence of </a:t>
            </a:r>
            <a:r>
              <a:rPr lang="it-IT" dirty="0" smtClean="0">
                <a:solidFill>
                  <a:schemeClr val="bg1"/>
                </a:solidFill>
                <a:sym typeface="Symbol" pitchFamily="18" charset="2"/>
              </a:rPr>
              <a:t></a:t>
            </a:r>
            <a:r>
              <a:rPr lang="it-IT" baseline="-25000" dirty="0" smtClean="0">
                <a:solidFill>
                  <a:schemeClr val="bg1"/>
                </a:solidFill>
              </a:rPr>
              <a:t>PWN</a:t>
            </a:r>
            <a:r>
              <a:rPr lang="it-IT" dirty="0" smtClean="0"/>
              <a:t> </a:t>
            </a:r>
            <a:r>
              <a:rPr lang="it-IT" sz="1800" dirty="0" smtClean="0">
                <a:solidFill>
                  <a:srgbClr val="FF3300"/>
                </a:solidFill>
              </a:rPr>
              <a:t>(two bunches?)</a:t>
            </a:r>
            <a:endParaRPr lang="en-US" sz="1800" dirty="0" smtClean="0">
              <a:solidFill>
                <a:srgbClr val="FF3300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18436" name="Picture 4" descr="Li_etal_2008Fig6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0775" y="3933056"/>
            <a:ext cx="2863429" cy="244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 descr="Li_etal_2008Fig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1" y="3961852"/>
            <a:ext cx="2880048" cy="2419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/>
              <a:t>SUMMARY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Simplified model for the evolution of old PWNe (but still inside the associated SNR)</a:t>
            </a:r>
          </a:p>
          <a:p>
            <a:r>
              <a:rPr lang="it-IT" dirty="0" smtClean="0"/>
              <a:t>Working hypothesis: observed X-ray correlations as a combined effect of objects evolving in different ambient densities</a:t>
            </a:r>
          </a:p>
          <a:p>
            <a:r>
              <a:rPr lang="it-IT" dirty="0" smtClean="0"/>
              <a:t>Assumption: aged PWNe are best detected near the reverberation time</a:t>
            </a:r>
          </a:p>
          <a:p>
            <a:pPr>
              <a:buFontTx/>
              <a:buNone/>
            </a:pPr>
            <a:r>
              <a:rPr lang="it-IT" dirty="0" smtClean="0">
                <a:solidFill>
                  <a:schemeClr val="bg2"/>
                </a:solidFill>
              </a:rPr>
              <a:t>RESULTS:</a:t>
            </a:r>
          </a:p>
          <a:p>
            <a:pPr lvl="1"/>
            <a:r>
              <a:rPr lang="it-IT" dirty="0" smtClean="0"/>
              <a:t>R</a:t>
            </a:r>
            <a:r>
              <a:rPr lang="it-IT" baseline="-25000" dirty="0" smtClean="0"/>
              <a:t>PWN</a:t>
            </a:r>
            <a:r>
              <a:rPr lang="it-IT" dirty="0" smtClean="0"/>
              <a:t>(t)</a:t>
            </a:r>
          </a:p>
          <a:p>
            <a:pPr lvl="1"/>
            <a:r>
              <a:rPr lang="it-IT" dirty="0" smtClean="0"/>
              <a:t>L</a:t>
            </a:r>
            <a:r>
              <a:rPr lang="it-IT" baseline="-25000" dirty="0" smtClean="0"/>
              <a:t>X</a:t>
            </a:r>
            <a:r>
              <a:rPr lang="it-IT" dirty="0" smtClean="0"/>
              <a:t>(Edot)</a:t>
            </a:r>
          </a:p>
          <a:p>
            <a:pPr lvl="1"/>
            <a:r>
              <a:rPr lang="it-IT" dirty="0" smtClean="0"/>
              <a:t>Harder X-ray spectra for older PWNe</a:t>
            </a:r>
          </a:p>
          <a:p>
            <a:pPr lvl="1"/>
            <a:r>
              <a:rPr lang="it-IT" smtClean="0"/>
              <a:t>Even after compression, the evolution of X-ray emitting electrons must be adiabatically dominated</a:t>
            </a:r>
            <a:br>
              <a:rPr lang="it-IT" smtClean="0"/>
            </a:b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/>
              <a:t>TOWARDS A </a:t>
            </a:r>
            <a:r>
              <a:rPr lang="it-IT" dirty="0" smtClean="0"/>
              <a:t>GOOD</a:t>
            </a:r>
            <a:r>
              <a:rPr lang="it-IT" dirty="0"/>
              <a:t> </a:t>
            </a:r>
            <a:r>
              <a:rPr lang="it-IT" dirty="0" smtClean="0"/>
              <a:t>SAMPLE</a:t>
            </a:r>
            <a:br>
              <a:rPr lang="it-IT" dirty="0" smtClean="0"/>
            </a:br>
            <a:r>
              <a:rPr lang="it-IT" dirty="0" smtClean="0"/>
              <a:t>OF PULSAR WIND NEBULAE</a:t>
            </a:r>
            <a:endParaRPr lang="en-US" dirty="0"/>
          </a:p>
        </p:txBody>
      </p:sp>
      <p:sp>
        <p:nvSpPr>
          <p:cNvPr id="8939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3238"/>
            <a:ext cx="8229600" cy="4176712"/>
          </a:xfrm>
        </p:spPr>
        <p:txBody>
          <a:bodyPr>
            <a:normAutofit/>
          </a:bodyPr>
          <a:lstStyle/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Originally relatively few objects</a:t>
            </a:r>
          </a:p>
          <a:p>
            <a:pPr marL="868680" lvl="1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it-IT" dirty="0"/>
              <a:t>In radio			</a:t>
            </a:r>
            <a:r>
              <a:rPr lang="it-IT" sz="1600" dirty="0">
                <a:solidFill>
                  <a:srgbClr val="CCCCFF"/>
                </a:solidFill>
              </a:rPr>
              <a:t>Weiler </a:t>
            </a:r>
            <a:r>
              <a:rPr lang="it-IT" sz="1600" dirty="0" smtClean="0">
                <a:solidFill>
                  <a:srgbClr val="CCCCFF"/>
                </a:solidFill>
              </a:rPr>
              <a:t>1983</a:t>
            </a:r>
            <a:endParaRPr lang="it-IT" sz="1600" dirty="0">
              <a:solidFill>
                <a:srgbClr val="CCCCFF"/>
              </a:solidFill>
            </a:endParaRPr>
          </a:p>
          <a:p>
            <a:pPr marL="868680" lvl="1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it-IT" dirty="0"/>
              <a:t>Very few X-ray PWNe	</a:t>
            </a:r>
            <a:r>
              <a:rPr lang="it-IT" sz="1600" dirty="0">
                <a:solidFill>
                  <a:srgbClr val="CCCCFF"/>
                </a:solidFill>
              </a:rPr>
              <a:t>Seward </a:t>
            </a:r>
            <a:r>
              <a:rPr lang="it-IT" sz="1600" dirty="0" smtClean="0">
                <a:solidFill>
                  <a:srgbClr val="CCCCFF"/>
                </a:solidFill>
              </a:rPr>
              <a:t>1989</a:t>
            </a:r>
            <a:endParaRPr lang="en-US" sz="1600" dirty="0">
              <a:solidFill>
                <a:srgbClr val="CCCCFF"/>
              </a:solidFill>
            </a:endParaRPr>
          </a:p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Labelled as “short-lived” </a:t>
            </a:r>
            <a:r>
              <a:rPr lang="it-IT" sz="2000" dirty="0" smtClean="0">
                <a:solidFill>
                  <a:schemeClr val="bg1"/>
                </a:solidFill>
              </a:rPr>
              <a:t>(</a:t>
            </a:r>
            <a:r>
              <a:rPr lang="it-IT" sz="2000" dirty="0">
                <a:solidFill>
                  <a:schemeClr val="bg1"/>
                </a:solidFill>
              </a:rPr>
              <a:t>up to </a:t>
            </a:r>
            <a:r>
              <a:rPr lang="it-IT" sz="20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~10</a:t>
            </a:r>
            <a:r>
              <a:rPr lang="it-IT" sz="2000" baseline="300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4</a:t>
            </a:r>
            <a:r>
              <a:rPr lang="it-IT" sz="20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it-IT" sz="2000" dirty="0" smtClean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yr)</a:t>
            </a:r>
            <a:r>
              <a:rPr lang="it-IT" dirty="0"/>
              <a:t> </a:t>
            </a:r>
            <a:r>
              <a:rPr lang="it-IT" dirty="0" smtClean="0"/>
              <a:t>  </a:t>
            </a:r>
            <a:r>
              <a:rPr lang="it-IT" sz="1600" dirty="0" smtClean="0">
                <a:solidFill>
                  <a:srgbClr val="CCCCFF"/>
                </a:solidFill>
              </a:rPr>
              <a:t>Weiler </a:t>
            </a:r>
            <a:r>
              <a:rPr lang="it-IT" sz="1600" dirty="0">
                <a:solidFill>
                  <a:srgbClr val="CCCCFF"/>
                </a:solidFill>
              </a:rPr>
              <a:t>&amp; Panagia </a:t>
            </a:r>
            <a:r>
              <a:rPr lang="it-IT" sz="1600" dirty="0" smtClean="0">
                <a:solidFill>
                  <a:srgbClr val="CCCCFF"/>
                </a:solidFill>
              </a:rPr>
              <a:t>1978</a:t>
            </a:r>
            <a:endParaRPr lang="it-IT" sz="1600" dirty="0">
              <a:solidFill>
                <a:srgbClr val="CCCCFF"/>
              </a:solidFill>
            </a:endParaRPr>
          </a:p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 smtClean="0"/>
              <a:t>A change of paradigm</a:t>
            </a:r>
            <a:endParaRPr lang="it-IT" sz="1600" dirty="0">
              <a:solidFill>
                <a:srgbClr val="CCCCFF"/>
              </a:solidFill>
            </a:endParaRPr>
          </a:p>
          <a:p>
            <a:pPr marL="868680" lvl="1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it-IT" dirty="0"/>
              <a:t>A large fraction of H.E.S.S. unidentified sources are PWNe </a:t>
            </a:r>
            <a:br>
              <a:rPr lang="it-IT" dirty="0"/>
            </a:br>
            <a:r>
              <a:rPr lang="it-IT" dirty="0"/>
              <a:t>				</a:t>
            </a:r>
            <a:r>
              <a:rPr lang="it-IT" sz="1600" dirty="0">
                <a:solidFill>
                  <a:srgbClr val="CCCCFF"/>
                </a:solidFill>
              </a:rPr>
              <a:t>e.g. Hinton &amp; Hofmann </a:t>
            </a:r>
            <a:r>
              <a:rPr lang="it-IT" sz="1600" dirty="0" smtClean="0">
                <a:solidFill>
                  <a:srgbClr val="CCCCFF"/>
                </a:solidFill>
              </a:rPr>
              <a:t>2009</a:t>
            </a:r>
            <a:endParaRPr lang="it-IT" sz="1600" dirty="0">
              <a:solidFill>
                <a:srgbClr val="CCCCFF"/>
              </a:solidFill>
            </a:endParaRPr>
          </a:p>
          <a:p>
            <a:pPr marL="868680" lvl="1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it-IT" dirty="0"/>
              <a:t>Follow-up campaigns in X-rays </a:t>
            </a:r>
            <a:r>
              <a:rPr lang="it-IT" dirty="0">
                <a:solidFill>
                  <a:srgbClr val="FFFF00"/>
                </a:solidFill>
              </a:rPr>
              <a:t>(nebula)</a:t>
            </a:r>
            <a:r>
              <a:rPr lang="it-IT" dirty="0"/>
              <a:t> &amp; radio </a:t>
            </a:r>
            <a:r>
              <a:rPr lang="it-IT" dirty="0">
                <a:solidFill>
                  <a:srgbClr val="FFFF00"/>
                </a:solidFill>
              </a:rPr>
              <a:t>(pulsar)</a:t>
            </a:r>
          </a:p>
          <a:p>
            <a:pPr marL="868680" lvl="1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it-IT" dirty="0"/>
              <a:t>They are typically “aged” PWNs 		</a:t>
            </a:r>
            <a:r>
              <a:rPr lang="it-IT" dirty="0">
                <a:solidFill>
                  <a:schemeClr val="bg1"/>
                </a:solidFill>
              </a:rPr>
              <a:t>(</a:t>
            </a:r>
            <a:r>
              <a:rPr lang="it-IT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~10</a:t>
            </a:r>
            <a:r>
              <a:rPr lang="it-IT" baseline="300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4</a:t>
            </a:r>
            <a:r>
              <a:rPr lang="it-IT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- 10</a:t>
            </a:r>
            <a:r>
              <a:rPr lang="it-IT" baseline="30000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6</a:t>
            </a:r>
            <a:r>
              <a:rPr lang="it-IT" dirty="0">
                <a:solidFill>
                  <a:schemeClr val="bg1"/>
                </a:solidFill>
                <a:ea typeface="Arial Unicode MS" pitchFamily="34" charset="-128"/>
                <a:cs typeface="Arial Unicode MS" pitchFamily="34" charset="-128"/>
              </a:rPr>
              <a:t> yr)</a:t>
            </a:r>
          </a:p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 smtClean="0"/>
              <a:t>Now about 70 objects known	</a:t>
            </a:r>
            <a:r>
              <a:rPr lang="it-IT" sz="1600" dirty="0" smtClean="0">
                <a:solidFill>
                  <a:srgbClr val="CCCCFF"/>
                </a:solidFill>
              </a:rPr>
              <a:t>e.g. Kargaltsev et al. 2013</a:t>
            </a:r>
            <a:endParaRPr lang="it-IT" sz="1600" dirty="0" smtClean="0"/>
          </a:p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 smtClean="0"/>
              <a:t>Some </a:t>
            </a:r>
            <a:r>
              <a:rPr lang="it-IT" dirty="0"/>
              <a:t>intriguing statistical trends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sz="3200" dirty="0"/>
              <a:t>“EVOLUTION” OF X-RAY </a:t>
            </a:r>
            <a:r>
              <a:rPr lang="it-IT" sz="3200" dirty="0" smtClean="0"/>
              <a:t>EMISSION</a:t>
            </a:r>
            <a:endParaRPr lang="en-US" sz="3200" dirty="0"/>
          </a:p>
        </p:txBody>
      </p:sp>
      <p:sp>
        <p:nvSpPr>
          <p:cNvPr id="86733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3"/>
            <a:ext cx="4392736" cy="5328939"/>
          </a:xfrm>
        </p:spPr>
        <p:txBody>
          <a:bodyPr>
            <a:normAutofit/>
          </a:bodyPr>
          <a:lstStyle/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it-IT" sz="1600" dirty="0">
                <a:solidFill>
                  <a:schemeClr val="bg1"/>
                </a:solidFill>
              </a:rPr>
              <a:t>		</a:t>
            </a:r>
            <a:r>
              <a:rPr lang="it-IT" sz="1600" dirty="0">
                <a:solidFill>
                  <a:srgbClr val="CCCCFF"/>
                </a:solidFill>
              </a:rPr>
              <a:t>Mattana et al. </a:t>
            </a:r>
            <a:r>
              <a:rPr lang="it-IT" sz="1600" dirty="0" smtClean="0">
                <a:solidFill>
                  <a:srgbClr val="CCCCFF"/>
                </a:solidFill>
              </a:rPr>
              <a:t>2009</a:t>
            </a:r>
            <a:endParaRPr lang="it-IT" sz="1600" dirty="0">
              <a:solidFill>
                <a:srgbClr val="CCCCFF"/>
              </a:solidFill>
            </a:endParaRPr>
          </a:p>
          <a:p>
            <a:pPr marL="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 smtClean="0">
                <a:solidFill>
                  <a:srgbClr val="FFC000"/>
                </a:solidFill>
              </a:rPr>
              <a:t>Evidence for an evolution of the X-ray luminosity </a:t>
            </a:r>
            <a:r>
              <a:rPr lang="it-IT" sz="2000" dirty="0" smtClean="0">
                <a:solidFill>
                  <a:srgbClr val="66FF99"/>
                </a:solidFill>
              </a:rPr>
              <a:t>(while no clear correlation in the TeV range)</a:t>
            </a:r>
            <a:r>
              <a:rPr lang="it-IT" dirty="0" smtClean="0">
                <a:solidFill>
                  <a:srgbClr val="FFC000"/>
                </a:solidFill>
              </a:rPr>
              <a:t>.</a:t>
            </a:r>
            <a:endParaRPr lang="it-IT" dirty="0">
              <a:solidFill>
                <a:srgbClr val="FFC000"/>
              </a:solidFill>
            </a:endParaRPr>
          </a:p>
          <a:p>
            <a:pPr marL="868680" lvl="1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it-IT" sz="1800" dirty="0"/>
              <a:t>Excellent correlation with </a:t>
            </a:r>
            <a:r>
              <a:rPr lang="it-IT" sz="1800" dirty="0" smtClean="0"/>
              <a:t>Edot</a:t>
            </a:r>
            <a:br>
              <a:rPr lang="it-IT" sz="1800" dirty="0" smtClean="0"/>
            </a:br>
            <a:endParaRPr lang="it-IT" sz="1800" dirty="0"/>
          </a:p>
          <a:p>
            <a:pPr marL="868680" lvl="1" indent="-28346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it-IT" sz="1800" dirty="0"/>
          </a:p>
          <a:p>
            <a:pPr marL="868680" lvl="1" indent="-283464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t-IT" sz="1800" dirty="0" smtClean="0"/>
              <a:t>		     </a:t>
            </a:r>
            <a:r>
              <a:rPr lang="it-IT" sz="1800" dirty="0" smtClean="0">
                <a:solidFill>
                  <a:srgbClr val="FFC000"/>
                </a:solidFill>
              </a:rPr>
              <a:t>(Believe it or not)</a:t>
            </a:r>
            <a:endParaRPr lang="it-IT" sz="1800" dirty="0">
              <a:solidFill>
                <a:srgbClr val="FFC000"/>
              </a:solidFill>
            </a:endParaRPr>
          </a:p>
          <a:p>
            <a:pPr marL="868680" lvl="1" indent="-283464" fontAlgn="auto">
              <a:lnSpc>
                <a:spcPct val="9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it-IT" sz="1800" dirty="0"/>
              <a:t>and /or with PSR spin-down age</a:t>
            </a:r>
          </a:p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it-IT" dirty="0" smtClean="0"/>
          </a:p>
          <a:p>
            <a:pPr marL="548640" indent="-411480" fontAlgn="auto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 smtClean="0"/>
              <a:t>Proposed </a:t>
            </a:r>
            <a:r>
              <a:rPr lang="it-IT" dirty="0"/>
              <a:t>explanation:</a:t>
            </a:r>
            <a:br>
              <a:rPr lang="it-IT" dirty="0"/>
            </a:br>
            <a:r>
              <a:rPr lang="it-IT" sz="2000" dirty="0">
                <a:solidFill>
                  <a:schemeClr val="bg1"/>
                </a:solidFill>
                <a:latin typeface="Times New Roman" pitchFamily="18" charset="0"/>
              </a:rPr>
              <a:t>“The X-ray emission traces the recent history of the nebula, whereas the </a:t>
            </a:r>
            <a:r>
              <a:rPr lang="it-IT" sz="2000" i="1" dirty="0">
                <a:solidFill>
                  <a:schemeClr val="bg1"/>
                </a:solidFill>
                <a:latin typeface="Times New Roman" pitchFamily="18" charset="0"/>
              </a:rPr>
              <a:t>γ </a:t>
            </a:r>
            <a:r>
              <a:rPr lang="it-IT" sz="2000" dirty="0">
                <a:solidFill>
                  <a:schemeClr val="bg1"/>
                </a:solidFill>
                <a:latin typeface="Times New Roman" pitchFamily="18" charset="0"/>
              </a:rPr>
              <a:t>-ray emission traces a longer history, possibly up to the pulsar birth.”</a:t>
            </a:r>
            <a:endParaRPr lang="en-US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6148" name="Picture 4" descr="Mattana_etal_2009_Fi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1125538"/>
            <a:ext cx="3898900" cy="528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 descr="Mattana_etal_2009_Eq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3076575"/>
            <a:ext cx="3887788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/>
              <a:t>EVOLUTION IN SIZE</a:t>
            </a:r>
            <a:endParaRPr lang="en-US"/>
          </a:p>
        </p:txBody>
      </p:sp>
      <p:sp>
        <p:nvSpPr>
          <p:cNvPr id="8642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it-IT" sz="1600" dirty="0">
                <a:solidFill>
                  <a:srgbClr val="CCCCFF"/>
                </a:solidFill>
                <a:ea typeface="Arial Unicode MS" pitchFamily="34" charset="-128"/>
                <a:cs typeface="Arial Unicode MS" pitchFamily="34" charset="-128"/>
              </a:rPr>
              <a:t>						B</a:t>
            </a:r>
            <a:r>
              <a:rPr lang="it-IT" sz="1600" dirty="0">
                <a:solidFill>
                  <a:srgbClr val="CCCCFF"/>
                </a:solidFill>
              </a:rPr>
              <a:t>amba et al. </a:t>
            </a:r>
            <a:r>
              <a:rPr lang="it-IT" sz="1600" dirty="0" smtClean="0">
                <a:solidFill>
                  <a:srgbClr val="CCCCFF"/>
                </a:solidFill>
              </a:rPr>
              <a:t>2010</a:t>
            </a:r>
            <a:endParaRPr lang="it-IT" sz="800" dirty="0">
              <a:solidFill>
                <a:srgbClr val="CCCCFF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it-IT" sz="8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Search for very low surface brightness X-ray emission around pulsars with ages up to </a:t>
            </a:r>
            <a:r>
              <a:rPr lang="it-IT" dirty="0">
                <a:ea typeface="Arial Unicode MS" pitchFamily="34" charset="-128"/>
                <a:cs typeface="Arial Unicode MS" pitchFamily="34" charset="-128"/>
              </a:rPr>
              <a:t>~10</a:t>
            </a:r>
            <a:r>
              <a:rPr lang="it-IT" baseline="30000" dirty="0">
                <a:ea typeface="Arial Unicode MS" pitchFamily="34" charset="-128"/>
                <a:cs typeface="Arial Unicode MS" pitchFamily="34" charset="-128"/>
              </a:rPr>
              <a:t>5</a:t>
            </a:r>
            <a:r>
              <a:rPr lang="it-IT" dirty="0">
                <a:ea typeface="Arial Unicode MS" pitchFamily="34" charset="-128"/>
                <a:cs typeface="Arial Unicode MS" pitchFamily="34" charset="-128"/>
              </a:rPr>
              <a:t> yr					</a:t>
            </a:r>
            <a:endParaRPr lang="it-IT" sz="1600" dirty="0">
              <a:solidFill>
                <a:srgbClr val="CCCCFF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sz="1600" dirty="0">
              <a:solidFill>
                <a:srgbClr val="CCCCFF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sz="1600" dirty="0">
              <a:solidFill>
                <a:srgbClr val="CCCCFF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sz="1600" dirty="0">
              <a:solidFill>
                <a:srgbClr val="CCCCFF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sz="1600" dirty="0">
              <a:solidFill>
                <a:srgbClr val="CCCCFF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sz="1600" dirty="0">
              <a:solidFill>
                <a:srgbClr val="CCCCFF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sz="1600" dirty="0">
              <a:solidFill>
                <a:srgbClr val="CCCCFF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it-IT" sz="1600" dirty="0">
              <a:solidFill>
                <a:srgbClr val="CCCCFF"/>
              </a:solidFill>
              <a:ea typeface="Arial Unicode MS" pitchFamily="34" charset="-128"/>
              <a:cs typeface="Arial Unicode MS" pitchFamily="34" charset="-128"/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Unexpected result: </a:t>
            </a:r>
            <a:r>
              <a:rPr lang="it-IT" dirty="0">
                <a:solidFill>
                  <a:srgbClr val="FFCCCC"/>
                </a:solidFill>
                <a:latin typeface="Times New Roman" pitchFamily="18" charset="0"/>
              </a:rPr>
              <a:t>“A systematic study of a sample of eight of these PWNe, together with </a:t>
            </a:r>
            <a:r>
              <a:rPr lang="it-IT" i="1" dirty="0">
                <a:solidFill>
                  <a:srgbClr val="FFCCCC"/>
                </a:solidFill>
                <a:latin typeface="Times New Roman" pitchFamily="18" charset="0"/>
              </a:rPr>
              <a:t>Chandra </a:t>
            </a:r>
            <a:r>
              <a:rPr lang="it-IT" dirty="0">
                <a:solidFill>
                  <a:srgbClr val="FFCCCC"/>
                </a:solidFill>
                <a:latin typeface="Times New Roman" pitchFamily="18" charset="0"/>
              </a:rPr>
              <a:t>data sets, has revealed that the nebulae keep expanding up to 100 kyr”</a:t>
            </a:r>
            <a:endParaRPr lang="it-IT" dirty="0">
              <a:solidFill>
                <a:srgbClr val="FFCCCC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7172" name="Picture 4" descr="Bamba_etal_2010_Tab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2492896"/>
            <a:ext cx="7127875" cy="217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/>
              <a:t>PROPOSED EXPLANATION</a:t>
            </a:r>
            <a:br>
              <a:rPr lang="it-IT" dirty="0"/>
            </a:br>
            <a:r>
              <a:rPr lang="it-IT" dirty="0"/>
              <a:t>BY BAMBA ET </a:t>
            </a:r>
            <a:r>
              <a:rPr lang="it-IT" dirty="0" smtClean="0"/>
              <a:t>AL.</a:t>
            </a:r>
            <a:endParaRPr lang="en-US" sz="1600" dirty="0">
              <a:solidFill>
                <a:srgbClr val="CCCCFF"/>
              </a:solidFill>
            </a:endParaRPr>
          </a:p>
        </p:txBody>
      </p:sp>
      <p:sp>
        <p:nvSpPr>
          <p:cNvPr id="8663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29600" cy="5327650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 smtClean="0"/>
              <a:t>Stringent limit on synchrotron</a:t>
            </a:r>
            <a:br>
              <a:rPr lang="it-IT" dirty="0" smtClean="0"/>
            </a:br>
            <a:r>
              <a:rPr lang="it-IT" dirty="0" smtClean="0"/>
              <a:t>lifetimes</a:t>
            </a:r>
            <a:r>
              <a:rPr lang="it-IT" dirty="0"/>
              <a:t> </a:t>
            </a:r>
            <a:r>
              <a:rPr lang="it-IT" dirty="0" smtClean="0"/>
              <a:t>for </a:t>
            </a:r>
            <a:r>
              <a:rPr lang="it-IT" dirty="0"/>
              <a:t>the electrons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it-IT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it-IT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Extensions of 20-30 pc</a:t>
            </a:r>
            <a:br>
              <a:rPr lang="it-IT" dirty="0"/>
            </a:br>
            <a:r>
              <a:rPr lang="it-IT" dirty="0"/>
              <a:t>would require B</a:t>
            </a:r>
            <a:r>
              <a:rPr lang="it-IT" dirty="0">
                <a:ea typeface="Arial Unicode MS" pitchFamily="34" charset="-128"/>
                <a:cs typeface="Arial Unicode MS" pitchFamily="34" charset="-128"/>
              </a:rPr>
              <a:t>~1 </a:t>
            </a:r>
            <a:r>
              <a:rPr lang="it-IT" dirty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</a:t>
            </a:r>
            <a:r>
              <a:rPr lang="it-IT" dirty="0" smtClean="0"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G</a:t>
            </a:r>
            <a:endParaRPr lang="it-IT" sz="1400" dirty="0">
              <a:solidFill>
                <a:schemeClr val="bg1"/>
              </a:solidFill>
              <a:ea typeface="Arial Unicode MS" pitchFamily="34" charset="-128"/>
              <a:cs typeface="Arial Unicode MS" pitchFamily="34" charset="-128"/>
              <a:sym typeface="Symbol" pitchFamily="18" charset="2"/>
            </a:endParaRPr>
          </a:p>
          <a:p>
            <a:pPr marL="548640" indent="-411480" fontAlgn="auto">
              <a:spcAft>
                <a:spcPts val="0"/>
              </a:spcAft>
              <a:buClr>
                <a:srgbClr val="FFFF00"/>
              </a:buClr>
              <a:buFont typeface="Courier New" pitchFamily="49" charset="0"/>
              <a:buChar char="o"/>
              <a:defRPr/>
            </a:pPr>
            <a:r>
              <a:rPr lang="it-IT" dirty="0">
                <a:solidFill>
                  <a:srgbClr val="FFFF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B must decrease </a:t>
            </a:r>
            <a:r>
              <a:rPr lang="it-IT" dirty="0" smtClean="0">
                <a:solidFill>
                  <a:srgbClr val="FFFF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in </a:t>
            </a:r>
            <a:r>
              <a:rPr lang="it-IT" dirty="0">
                <a:solidFill>
                  <a:srgbClr val="FFFF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time</a:t>
            </a:r>
            <a:br>
              <a:rPr lang="it-IT" dirty="0">
                <a:solidFill>
                  <a:srgbClr val="FFFF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</a:br>
            <a:r>
              <a:rPr lang="it-IT" dirty="0">
                <a:solidFill>
                  <a:srgbClr val="FFFF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down to very low values</a:t>
            </a:r>
          </a:p>
          <a:p>
            <a:pPr marL="548640" indent="-411480" fontAlgn="auto">
              <a:spcAft>
                <a:spcPts val="0"/>
              </a:spcAft>
              <a:buClr>
                <a:srgbClr val="FFFF00"/>
              </a:buClr>
              <a:buFont typeface="Courier New" pitchFamily="49" charset="0"/>
              <a:buChar char="o"/>
              <a:defRPr/>
            </a:pPr>
            <a:r>
              <a:rPr lang="it-IT" dirty="0">
                <a:solidFill>
                  <a:srgbClr val="FFFF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Diffusion is important, so that time scale for the escape is smaller than the PWN age.</a:t>
            </a:r>
          </a:p>
          <a:p>
            <a:pPr marL="548640" indent="-411480" fontAlgn="auto">
              <a:spcAft>
                <a:spcPts val="0"/>
              </a:spcAft>
              <a:buClr>
                <a:srgbClr val="FFFF00"/>
              </a:buClr>
              <a:buFont typeface="Courier New" pitchFamily="49" charset="0"/>
              <a:buChar char="o"/>
              <a:defRPr/>
            </a:pPr>
            <a:r>
              <a:rPr lang="it-IT" dirty="0">
                <a:solidFill>
                  <a:srgbClr val="FFFF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Anyway, large extents for old PWNe are surprising.</a:t>
            </a:r>
            <a:br>
              <a:rPr lang="it-IT" dirty="0">
                <a:solidFill>
                  <a:srgbClr val="FFFF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</a:br>
            <a:r>
              <a:rPr lang="it-IT" dirty="0">
                <a:solidFill>
                  <a:srgbClr val="FFFF00"/>
                </a:solidFill>
                <a:ea typeface="Arial Unicode MS" pitchFamily="34" charset="-128"/>
                <a:cs typeface="Arial Unicode MS" pitchFamily="34" charset="-128"/>
                <a:sym typeface="Symbol" pitchFamily="18" charset="2"/>
              </a:rPr>
              <a:t>They should have been crushed by the reverse shock.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it-IT" dirty="0">
              <a:solidFill>
                <a:srgbClr val="FFFF00"/>
              </a:solidFill>
              <a:ea typeface="Arial Unicode MS" pitchFamily="34" charset="-128"/>
              <a:cs typeface="Arial Unicode MS" pitchFamily="34" charset="-128"/>
              <a:sym typeface="Symbol" pitchFamily="18" charset="2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8196" name="Picture 5" descr="Bamba_etal_2010Eq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2276475"/>
            <a:ext cx="2736850" cy="693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197" name="Group 8"/>
          <p:cNvGrpSpPr>
            <a:grpSpLocks/>
          </p:cNvGrpSpPr>
          <p:nvPr/>
        </p:nvGrpSpPr>
        <p:grpSpPr bwMode="auto">
          <a:xfrm>
            <a:off x="4716463" y="1557338"/>
            <a:ext cx="3960812" cy="2987675"/>
            <a:chOff x="2562" y="663"/>
            <a:chExt cx="2495" cy="1882"/>
          </a:xfrm>
        </p:grpSpPr>
        <p:pic>
          <p:nvPicPr>
            <p:cNvPr id="8201" name="Picture 4" descr="Bamba_etal_2010_Fig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62" y="663"/>
              <a:ext cx="2495" cy="18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2" name="Text Box 6"/>
            <p:cNvSpPr txBox="1">
              <a:spLocks noChangeArrowheads="1"/>
            </p:cNvSpPr>
            <p:nvPr/>
          </p:nvSpPr>
          <p:spPr bwMode="auto">
            <a:xfrm>
              <a:off x="2804" y="1933"/>
              <a:ext cx="348" cy="1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it-IT" sz="900"/>
                <a:t>Kes 75</a:t>
              </a:r>
              <a:endParaRPr lang="en-US" sz="900"/>
            </a:p>
          </p:txBody>
        </p:sp>
        <p:sp>
          <p:nvSpPr>
            <p:cNvPr id="8203" name="Text Box 7"/>
            <p:cNvSpPr txBox="1">
              <a:spLocks noChangeArrowheads="1"/>
            </p:cNvSpPr>
            <p:nvPr/>
          </p:nvSpPr>
          <p:spPr bwMode="auto">
            <a:xfrm>
              <a:off x="3080" y="1344"/>
              <a:ext cx="480" cy="14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/>
              <a:r>
                <a:rPr lang="it-IT" sz="900"/>
                <a:t>MSH 15-52</a:t>
              </a:r>
              <a:endParaRPr lang="en-US" sz="900"/>
            </a:p>
          </p:txBody>
        </p: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98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/>
              <a:t>A DIFFERENT …AND </a:t>
            </a:r>
            <a:r>
              <a:rPr lang="it-IT" dirty="0" smtClean="0"/>
              <a:t>MAYBE NATURAL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KIND OF </a:t>
            </a:r>
            <a:r>
              <a:rPr lang="it-IT" dirty="0" smtClean="0"/>
              <a:t>EXPLANATION </a:t>
            </a:r>
            <a:r>
              <a:rPr lang="it-IT" sz="2200" dirty="0" smtClean="0">
                <a:solidFill>
                  <a:srgbClr val="CCCCFF"/>
                </a:solidFill>
              </a:rPr>
              <a:t>(Bandiera, in prep.)</a:t>
            </a:r>
            <a:endParaRPr lang="en-US" sz="2200" dirty="0">
              <a:solidFill>
                <a:srgbClr val="CCCCFF"/>
              </a:solidFill>
            </a:endParaRPr>
          </a:p>
        </p:txBody>
      </p:sp>
      <p:sp>
        <p:nvSpPr>
          <p:cNvPr id="899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775"/>
            <a:ext cx="8229600" cy="4797425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 smtClean="0">
                <a:solidFill>
                  <a:srgbClr val="FFC000"/>
                </a:solidFill>
              </a:rPr>
              <a:t>HYPOTHESIS: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the observed </a:t>
            </a:r>
            <a:r>
              <a:rPr lang="it-IT" sz="2000" dirty="0">
                <a:solidFill>
                  <a:srgbClr val="CCCCFF"/>
                </a:solidFill>
              </a:rPr>
              <a:t>(Bamba et al.; Mattana et al.)</a:t>
            </a:r>
            <a:r>
              <a:rPr lang="it-IT" dirty="0"/>
              <a:t> correlations </a:t>
            </a:r>
            <a:r>
              <a:rPr lang="it-IT" dirty="0">
                <a:solidFill>
                  <a:srgbClr val="FF0000"/>
                </a:solidFill>
              </a:rPr>
              <a:t>DO NOT</a:t>
            </a:r>
            <a:r>
              <a:rPr lang="it-IT" dirty="0"/>
              <a:t> outline the evolution of a “typical” </a:t>
            </a:r>
            <a:r>
              <a:rPr lang="it-IT" dirty="0" smtClean="0"/>
              <a:t>PWN.</a:t>
            </a:r>
            <a:endParaRPr lang="it-IT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They originate instead as a </a:t>
            </a:r>
            <a:r>
              <a:rPr lang="it-IT" dirty="0">
                <a:solidFill>
                  <a:srgbClr val="FFFF00"/>
                </a:solidFill>
              </a:rPr>
              <a:t>COMBINED EFFECT</a:t>
            </a:r>
            <a:r>
              <a:rPr lang="it-IT" dirty="0"/>
              <a:t> of PWNe evolving under different conditions.</a:t>
            </a:r>
            <a:br>
              <a:rPr lang="it-IT" dirty="0"/>
            </a:br>
            <a:r>
              <a:rPr lang="it-IT" dirty="0"/>
              <a:t>Relevant parameters are: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it-IT" dirty="0" smtClean="0"/>
          </a:p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it-IT" sz="1600" dirty="0">
              <a:solidFill>
                <a:srgbClr val="FFCCCC"/>
              </a:solidFill>
            </a:endParaRPr>
          </a:p>
          <a:p>
            <a:pPr marL="548640" indent="-411480" algn="ctr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it-IT" dirty="0" smtClean="0">
                <a:solidFill>
                  <a:srgbClr val="FFCCCC"/>
                </a:solidFill>
              </a:rPr>
              <a:t>AND, IN </a:t>
            </a:r>
            <a:r>
              <a:rPr lang="it-IT" dirty="0">
                <a:solidFill>
                  <a:srgbClr val="FFCCCC"/>
                </a:solidFill>
              </a:rPr>
              <a:t>THE SAMPLE, ALL POSSIBLE CASES</a:t>
            </a:r>
            <a:br>
              <a:rPr lang="it-IT" dirty="0">
                <a:solidFill>
                  <a:srgbClr val="FFCCCC"/>
                </a:solidFill>
              </a:rPr>
            </a:br>
            <a:r>
              <a:rPr lang="it-IT" dirty="0">
                <a:solidFill>
                  <a:srgbClr val="FFCCCC"/>
                </a:solidFill>
              </a:rPr>
              <a:t>ARE WEIGHTED WITH THEIR</a:t>
            </a:r>
            <a:br>
              <a:rPr lang="it-IT" dirty="0">
                <a:solidFill>
                  <a:srgbClr val="FFCCCC"/>
                </a:solidFill>
              </a:rPr>
            </a:br>
            <a:r>
              <a:rPr lang="it-IT" dirty="0">
                <a:solidFill>
                  <a:srgbClr val="FFFF00"/>
                </a:solidFill>
              </a:rPr>
              <a:t>PROBABILITY </a:t>
            </a:r>
            <a:r>
              <a:rPr lang="it-IT" dirty="0" smtClean="0">
                <a:solidFill>
                  <a:srgbClr val="FFFF00"/>
                </a:solidFill>
              </a:rPr>
              <a:t>OF DETECTION</a:t>
            </a:r>
            <a:endParaRPr 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9220" name="Picture 5" descr="eq_defpara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210347"/>
            <a:ext cx="467995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MODELING </a:t>
            </a:r>
            <a:r>
              <a:rPr lang="it-IT" dirty="0"/>
              <a:t>THE PWN EVOLUTION</a:t>
            </a:r>
            <a:endParaRPr lang="en-US" dirty="0"/>
          </a:p>
        </p:txBody>
      </p:sp>
      <p:sp>
        <p:nvSpPr>
          <p:cNvPr id="8632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2808288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PWN interacting with the outer SNR</a:t>
            </a:r>
            <a:br>
              <a:rPr lang="it-IT" dirty="0"/>
            </a:br>
            <a:r>
              <a:rPr lang="it-IT" dirty="0"/>
              <a:t>	</a:t>
            </a:r>
            <a:r>
              <a:rPr lang="it-IT" sz="2000" dirty="0">
                <a:solidFill>
                  <a:srgbClr val="FFCCCC"/>
                </a:solidFill>
              </a:rPr>
              <a:t>One-zone models</a:t>
            </a:r>
            <a:r>
              <a:rPr lang="it-IT" dirty="0">
                <a:solidFill>
                  <a:srgbClr val="FFCCCC"/>
                </a:solidFill>
              </a:rPr>
              <a:t>    </a:t>
            </a:r>
            <a:r>
              <a:rPr lang="it-IT" sz="1600" dirty="0">
                <a:solidFill>
                  <a:srgbClr val="CCCCFF"/>
                </a:solidFill>
              </a:rPr>
              <a:t>e.g.	Gelfand et al. </a:t>
            </a:r>
            <a:r>
              <a:rPr lang="it-IT" sz="1600" dirty="0" smtClean="0">
                <a:solidFill>
                  <a:srgbClr val="CCCCFF"/>
                </a:solidFill>
              </a:rPr>
              <a:t>2009, Bucciantini </a:t>
            </a:r>
            <a:r>
              <a:rPr lang="it-IT" sz="1600" dirty="0">
                <a:solidFill>
                  <a:srgbClr val="CCCCFF"/>
                </a:solidFill>
              </a:rPr>
              <a:t>et al. </a:t>
            </a:r>
            <a:r>
              <a:rPr lang="it-IT" sz="1600" dirty="0" smtClean="0">
                <a:solidFill>
                  <a:srgbClr val="CCCCFF"/>
                </a:solidFill>
              </a:rPr>
              <a:t>2011</a:t>
            </a:r>
            <a:endParaRPr lang="it-IT" sz="1600" dirty="0">
              <a:solidFill>
                <a:srgbClr val="CCCCFF"/>
              </a:solidFill>
            </a:endParaRP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When the PWN is brighter?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it-IT" dirty="0"/>
              <a:t>When it is very young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it-IT" dirty="0"/>
              <a:t>At the beginning of Sedov phase </a:t>
            </a:r>
            <a:r>
              <a:rPr lang="it-IT" dirty="0">
                <a:solidFill>
                  <a:srgbClr val="FFFF00"/>
                </a:solidFill>
              </a:rPr>
              <a:t>(reverberation phase)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	</a:t>
            </a:r>
            <a:r>
              <a:rPr lang="it-IT" dirty="0">
                <a:solidFill>
                  <a:srgbClr val="CCCCFF"/>
                </a:solidFill>
              </a:rPr>
              <a:t>PWN crushed by the SNR reverse shock, strong increase of B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grpSp>
        <p:nvGrpSpPr>
          <p:cNvPr id="13" name="Group 12"/>
          <p:cNvGrpSpPr/>
          <p:nvPr/>
        </p:nvGrpSpPr>
        <p:grpSpPr>
          <a:xfrm>
            <a:off x="1547664" y="3573016"/>
            <a:ext cx="7129463" cy="2540000"/>
            <a:chOff x="1619250" y="3860800"/>
            <a:chExt cx="7129463" cy="2540000"/>
          </a:xfrm>
        </p:grpSpPr>
        <p:pic>
          <p:nvPicPr>
            <p:cNvPr id="10244" name="Picture 4" descr="Gelfand_etal_2009_Fig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619250" y="3860800"/>
              <a:ext cx="3457575" cy="254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0245" name="Group 9"/>
            <p:cNvGrpSpPr>
              <a:grpSpLocks/>
            </p:cNvGrpSpPr>
            <p:nvPr/>
          </p:nvGrpSpPr>
          <p:grpSpPr bwMode="auto">
            <a:xfrm>
              <a:off x="5221288" y="3860800"/>
              <a:ext cx="3527425" cy="2540000"/>
              <a:chOff x="2971" y="2432"/>
              <a:chExt cx="2222" cy="1600"/>
            </a:xfrm>
          </p:grpSpPr>
          <p:pic>
            <p:nvPicPr>
              <p:cNvPr id="10252" name="Picture 5" descr="Gelfand_etal_2009_Fig12B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971" y="2432"/>
                <a:ext cx="2222" cy="16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253" name="Text Box 6"/>
              <p:cNvSpPr txBox="1">
                <a:spLocks noChangeArrowheads="1"/>
              </p:cNvSpPr>
              <p:nvPr/>
            </p:nvSpPr>
            <p:spPr bwMode="auto">
              <a:xfrm>
                <a:off x="3152" y="2467"/>
                <a:ext cx="439" cy="192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342900" indent="-342900"/>
                <a:r>
                  <a:rPr lang="it-IT" sz="1400" b="0">
                    <a:solidFill>
                      <a:srgbClr val="00FF00"/>
                    </a:solidFill>
                  </a:rPr>
                  <a:t>X-rays</a:t>
                </a:r>
                <a:endParaRPr lang="en-US" sz="1400" b="0">
                  <a:solidFill>
                    <a:srgbClr val="00FF00"/>
                  </a:solidFill>
                </a:endParaRPr>
              </a:p>
            </p:txBody>
          </p:sp>
          <p:sp>
            <p:nvSpPr>
              <p:cNvPr id="10254" name="Line 8"/>
              <p:cNvSpPr>
                <a:spLocks noChangeShapeType="1"/>
              </p:cNvSpPr>
              <p:nvPr/>
            </p:nvSpPr>
            <p:spPr bwMode="auto">
              <a:xfrm>
                <a:off x="3560" y="2568"/>
                <a:ext cx="136" cy="46"/>
              </a:xfrm>
              <a:prstGeom prst="line">
                <a:avLst/>
              </a:prstGeom>
              <a:noFill/>
              <a:ln w="19050">
                <a:solidFill>
                  <a:srgbClr val="00FF00"/>
                </a:solidFill>
                <a:round/>
                <a:headEnd/>
                <a:tailEnd type="triangle" w="lg" len="med"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0246" name="Oval 11"/>
            <p:cNvSpPr>
              <a:spLocks noChangeArrowheads="1"/>
            </p:cNvSpPr>
            <p:nvPr/>
          </p:nvSpPr>
          <p:spPr bwMode="auto">
            <a:xfrm>
              <a:off x="6516688" y="3933825"/>
              <a:ext cx="360362" cy="360363"/>
            </a:xfrm>
            <a:prstGeom prst="ellipse">
              <a:avLst/>
            </a:prstGeom>
            <a:gradFill rotWithShape="0">
              <a:gsLst>
                <a:gs pos="0">
                  <a:srgbClr val="FFFF00">
                    <a:alpha val="50000"/>
                  </a:srgbClr>
                </a:gs>
                <a:gs pos="100000">
                  <a:srgbClr val="767600">
                    <a:alpha val="50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247" name="Oval 12"/>
            <p:cNvSpPr>
              <a:spLocks noChangeArrowheads="1"/>
            </p:cNvSpPr>
            <p:nvPr/>
          </p:nvSpPr>
          <p:spPr bwMode="auto">
            <a:xfrm>
              <a:off x="4140200" y="4437063"/>
              <a:ext cx="360363" cy="360362"/>
            </a:xfrm>
            <a:prstGeom prst="ellipse">
              <a:avLst/>
            </a:prstGeom>
            <a:gradFill rotWithShape="0">
              <a:gsLst>
                <a:gs pos="0">
                  <a:srgbClr val="FFFF00">
                    <a:alpha val="50000"/>
                  </a:srgbClr>
                </a:gs>
                <a:gs pos="100000">
                  <a:srgbClr val="767600">
                    <a:alpha val="50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248" name="Text Box 13"/>
          <p:cNvSpPr txBox="1">
            <a:spLocks noChangeArrowheads="1"/>
          </p:cNvSpPr>
          <p:nvPr/>
        </p:nvSpPr>
        <p:spPr bwMode="auto">
          <a:xfrm>
            <a:off x="250825" y="5949950"/>
            <a:ext cx="1316038" cy="517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it-IT" sz="1400" b="0">
                <a:solidFill>
                  <a:srgbClr val="CCCCFF"/>
                </a:solidFill>
              </a:rPr>
              <a:t>Gelfand et al.</a:t>
            </a:r>
            <a:br>
              <a:rPr lang="it-IT" sz="1400" b="0">
                <a:solidFill>
                  <a:srgbClr val="CCCCFF"/>
                </a:solidFill>
              </a:rPr>
            </a:br>
            <a:r>
              <a:rPr lang="it-IT" sz="1400" b="0">
                <a:solidFill>
                  <a:srgbClr val="CCCCFF"/>
                </a:solidFill>
              </a:rPr>
              <a:t>2009</a:t>
            </a:r>
            <a:endParaRPr lang="en-US" sz="1400" b="0">
              <a:solidFill>
                <a:srgbClr val="CCCCFF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>COMPLEMENTARITY BETWEEN</a:t>
            </a:r>
            <a:br>
              <a:rPr lang="it-IT" dirty="0" smtClean="0"/>
            </a:br>
            <a:r>
              <a:rPr lang="it-IT" dirty="0" smtClean="0"/>
              <a:t>ANALYTIC &amp; NUMERICAL MODELS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2073"/>
            <a:ext cx="8229600" cy="4967287"/>
          </a:xfrm>
        </p:spPr>
        <p:txBody>
          <a:bodyPr/>
          <a:lstStyle/>
          <a:p>
            <a:r>
              <a:rPr lang="it-IT" dirty="0" smtClean="0"/>
              <a:t>Functional dependence on the various parameters</a:t>
            </a:r>
          </a:p>
          <a:p>
            <a:r>
              <a:rPr lang="it-IT" dirty="0" smtClean="0"/>
              <a:t>1</a:t>
            </a:r>
            <a:r>
              <a:rPr lang="it-IT" baseline="30000" dirty="0" smtClean="0"/>
              <a:t>st</a:t>
            </a:r>
            <a:r>
              <a:rPr lang="it-IT" dirty="0" smtClean="0"/>
              <a:t> Phase (</a:t>
            </a:r>
            <a:r>
              <a:rPr lang="it-IT" dirty="0" smtClean="0">
                <a:solidFill>
                  <a:schemeClr val="bg1"/>
                </a:solidFill>
              </a:rPr>
              <a:t>t &lt; </a:t>
            </a:r>
            <a:r>
              <a:rPr lang="it-IT" dirty="0" smtClean="0">
                <a:solidFill>
                  <a:schemeClr val="bg1"/>
                </a:solidFill>
                <a:sym typeface="Symbol" pitchFamily="18" charset="2"/>
              </a:rPr>
              <a:t></a:t>
            </a:r>
            <a:r>
              <a:rPr lang="it-IT" baseline="-25000" dirty="0" smtClean="0">
                <a:solidFill>
                  <a:schemeClr val="bg1"/>
                </a:solidFill>
                <a:sym typeface="Symbol" pitchFamily="18" charset="2"/>
              </a:rPr>
              <a:t>o</a:t>
            </a:r>
            <a:r>
              <a:rPr lang="it-IT" dirty="0" smtClean="0"/>
              <a:t>):	</a:t>
            </a:r>
            <a:r>
              <a:rPr lang="it-IT" sz="2000" dirty="0" smtClean="0">
                <a:solidFill>
                  <a:srgbClr val="FFCCCC"/>
                </a:solidFill>
              </a:rPr>
              <a:t>- PWN expanding in SN ejecta </a:t>
            </a:r>
            <a:r>
              <a:rPr lang="it-IT" sz="2000" dirty="0" smtClean="0">
                <a:solidFill>
                  <a:schemeClr val="bg1"/>
                </a:solidFill>
              </a:rPr>
              <a:t>(flat)</a:t>
            </a:r>
            <a:r>
              <a:rPr lang="it-IT" sz="2000" dirty="0" smtClean="0">
                <a:solidFill>
                  <a:srgbClr val="FFCCCC"/>
                </a:solidFill>
              </a:rPr>
              <a:t/>
            </a:r>
            <a:br>
              <a:rPr lang="it-IT" sz="2000" dirty="0" smtClean="0">
                <a:solidFill>
                  <a:srgbClr val="FFCCCC"/>
                </a:solidFill>
              </a:rPr>
            </a:br>
            <a:r>
              <a:rPr lang="it-IT" sz="2000" dirty="0" smtClean="0">
                <a:solidFill>
                  <a:srgbClr val="FFCCCC"/>
                </a:solidFill>
              </a:rPr>
              <a:t>			- constant Edot</a:t>
            </a:r>
          </a:p>
          <a:p>
            <a:pPr>
              <a:buFontTx/>
              <a:buNone/>
            </a:pPr>
            <a:endParaRPr lang="it-IT" sz="1400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it-IT" sz="1400" dirty="0" smtClean="0">
                <a:solidFill>
                  <a:schemeClr val="bg1"/>
                </a:solidFill>
              </a:rPr>
              <a:t>	</a:t>
            </a:r>
            <a:r>
              <a:rPr lang="it-IT" sz="2000" dirty="0" smtClean="0">
                <a:solidFill>
                  <a:schemeClr val="bg1"/>
                </a:solidFill>
              </a:rPr>
              <a:t>	Energy eq.:</a:t>
            </a: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bg1"/>
                </a:solidFill>
              </a:rPr>
              <a:t>		Magnetic flux cons.:</a:t>
            </a:r>
            <a:r>
              <a:rPr lang="it-IT" sz="1400" dirty="0" smtClean="0">
                <a:solidFill>
                  <a:schemeClr val="bg1"/>
                </a:solidFill>
              </a:rPr>
              <a:t/>
            </a:r>
            <a:br>
              <a:rPr lang="it-IT" sz="1400" dirty="0" smtClean="0">
                <a:solidFill>
                  <a:schemeClr val="bg1"/>
                </a:solidFill>
              </a:rPr>
            </a:br>
            <a:endParaRPr lang="it-IT" sz="1400" dirty="0" smtClean="0">
              <a:solidFill>
                <a:schemeClr val="bg1"/>
              </a:solidFill>
            </a:endParaRPr>
          </a:p>
          <a:p>
            <a:r>
              <a:rPr lang="it-IT" dirty="0" smtClean="0"/>
              <a:t>2nd Phase (</a:t>
            </a:r>
            <a:r>
              <a:rPr lang="it-IT" dirty="0" smtClean="0">
                <a:solidFill>
                  <a:schemeClr val="bg1"/>
                </a:solidFill>
              </a:rPr>
              <a:t>t &lt; </a:t>
            </a:r>
            <a:r>
              <a:rPr lang="it-IT" dirty="0" smtClean="0">
                <a:solidFill>
                  <a:schemeClr val="bg1"/>
                </a:solidFill>
                <a:sym typeface="Symbol" pitchFamily="18" charset="2"/>
              </a:rPr>
              <a:t></a:t>
            </a:r>
            <a:r>
              <a:rPr lang="it-IT" baseline="-25000" dirty="0" smtClean="0">
                <a:solidFill>
                  <a:schemeClr val="bg1"/>
                </a:solidFill>
                <a:sym typeface="Symbol" pitchFamily="18" charset="2"/>
              </a:rPr>
              <a:t>o </a:t>
            </a:r>
            <a:r>
              <a:rPr lang="it-IT" dirty="0" smtClean="0">
                <a:solidFill>
                  <a:schemeClr val="bg1"/>
                </a:solidFill>
              </a:rPr>
              <a:t>, still free expanding ejecta</a:t>
            </a:r>
            <a:r>
              <a:rPr lang="it-IT" dirty="0" smtClean="0"/>
              <a:t>)</a:t>
            </a:r>
            <a:endParaRPr lang="it-IT" dirty="0" smtClean="0">
              <a:sym typeface="Symbol" pitchFamily="18" charset="2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11268" name="Picture 10" descr="eq_BasicevolPhas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135114"/>
            <a:ext cx="3144837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2" descr="eq_evolRPhas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543425"/>
            <a:ext cx="378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3" descr="eq_evolBPhaseB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5353050"/>
            <a:ext cx="41767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4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76250"/>
            <a:ext cx="8686800" cy="5832475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PWN crushing (at a time </a:t>
            </a:r>
            <a:r>
              <a:rPr lang="it-IT" dirty="0">
                <a:solidFill>
                  <a:schemeClr val="bg1"/>
                </a:solidFill>
              </a:rPr>
              <a:t>t &gt;&gt; </a:t>
            </a:r>
            <a:r>
              <a:rPr lang="it-IT" dirty="0">
                <a:solidFill>
                  <a:schemeClr val="bg1"/>
                </a:solidFill>
                <a:sym typeface="Symbol" pitchFamily="18" charset="2"/>
              </a:rPr>
              <a:t></a:t>
            </a:r>
            <a:r>
              <a:rPr lang="it-IT" baseline="-25000" dirty="0">
                <a:solidFill>
                  <a:schemeClr val="bg1"/>
                </a:solidFill>
                <a:sym typeface="Symbol" pitchFamily="18" charset="2"/>
              </a:rPr>
              <a:t>o</a:t>
            </a:r>
            <a:r>
              <a:rPr lang="it-IT" dirty="0"/>
              <a:t>)	</a:t>
            </a:r>
            <a:r>
              <a:rPr lang="it-IT" dirty="0">
                <a:solidFill>
                  <a:srgbClr val="FFCCCC"/>
                </a:solidFill>
              </a:rPr>
              <a:t>“reverberation”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	Reverse shock, beginning of Sedov phase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it-IT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sz="14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it-IT" sz="14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it-IT" dirty="0"/>
              <a:t>PWN compression, B enhancement     </a:t>
            </a:r>
            <a:r>
              <a:rPr lang="it-IT" sz="2000" dirty="0">
                <a:solidFill>
                  <a:srgbClr val="FF3300"/>
                </a:solidFill>
              </a:rPr>
              <a:t>(with flux conservation</a:t>
            </a:r>
            <a:r>
              <a:rPr lang="it-IT" dirty="0">
                <a:solidFill>
                  <a:srgbClr val="FF3300"/>
                </a:solidFill>
              </a:rPr>
              <a:t>)</a:t>
            </a:r>
            <a:br>
              <a:rPr lang="it-IT" dirty="0">
                <a:solidFill>
                  <a:srgbClr val="FF3300"/>
                </a:solidFill>
              </a:rPr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	FROM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>	TO</a:t>
            </a:r>
            <a:endParaRPr lang="en-US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Fast and the Furious, Madrid, 22-24 May 2013</a:t>
            </a:r>
            <a:endParaRPr lang="it-IT"/>
          </a:p>
        </p:txBody>
      </p:sp>
      <p:pic>
        <p:nvPicPr>
          <p:cNvPr id="12291" name="Picture 11" descr="eq_tcde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412776"/>
            <a:ext cx="3363913" cy="75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\\vmware-host\Shared Folders\data disk\FORMULAE\Evolution phase cminu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3068960"/>
            <a:ext cx="3962400" cy="1003300"/>
          </a:xfrm>
          <a:prstGeom prst="rect">
            <a:avLst/>
          </a:prstGeom>
          <a:noFill/>
        </p:spPr>
      </p:pic>
      <p:pic>
        <p:nvPicPr>
          <p:cNvPr id="1028" name="Picture 4" descr="\\vmware-host\Shared Folders\data disk\FORMULAE\Evolution phase cplu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581128"/>
            <a:ext cx="4254500" cy="1587500"/>
          </a:xfrm>
          <a:prstGeom prst="rect">
            <a:avLst/>
          </a:prstGeom>
          <a:noFill/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 Unicode MS"/>
        <a:ea typeface=""/>
        <a:cs typeface="Arial"/>
      </a:majorFont>
      <a:minorFont>
        <a:latin typeface="Arial Unicode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36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it-IT" sz="36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17189</TotalTime>
  <Words>570</Words>
  <Application>Microsoft Office PowerPoint</Application>
  <PresentationFormat>On-screen Show (4:3)</PresentationFormat>
  <Paragraphs>192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MODELING STATISTICAL PROPERTIES OF THE X-RAY EMISSION FROM AGED PULSAR WIND NEBULAE     Rino Bandiera – INAF – Oss. Astrof. di Arcetri</vt:lpstr>
      <vt:lpstr>TOWARDS A GOOD SAMPLE OF PULSAR WIND NEBULAE</vt:lpstr>
      <vt:lpstr>“EVOLUTION” OF X-RAY EMISSION</vt:lpstr>
      <vt:lpstr>EVOLUTION IN SIZE</vt:lpstr>
      <vt:lpstr>PROPOSED EXPLANATION BY BAMBA ET AL.</vt:lpstr>
      <vt:lpstr>A DIFFERENT …AND MAYBE NATURAL KIND OF EXPLANATION (Bandiera, in prep.)</vt:lpstr>
      <vt:lpstr>MODELING THE PWN EVOLUTION</vt:lpstr>
      <vt:lpstr>COMPLEMENTARITY BETWEEN ANALYTIC &amp; NUMERICAL MODELS</vt:lpstr>
      <vt:lpstr>Slide 9</vt:lpstr>
      <vt:lpstr>A “FICTITIOUS” TIME DEPENDENCE</vt:lpstr>
      <vt:lpstr>LINKING TO A NUMERICAL MODEL</vt:lpstr>
      <vt:lpstr>ON THE X-RAY LUMINOSITY</vt:lpstr>
      <vt:lpstr>Slide 13</vt:lpstr>
      <vt:lpstr>Slide 14</vt:lpstr>
      <vt:lpstr>X-RAY EMISSION</vt:lpstr>
      <vt:lpstr>Slide 16</vt:lpstr>
      <vt:lpstr>X-RAY SPECTRAL INDEX</vt:lpstr>
      <vt:lpstr>SUMMARY</vt:lpstr>
    </vt:vector>
  </TitlesOfParts>
  <Company>INAF - Oss Astrof Arcetri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Rino Bandiera</dc:creator>
  <cp:lastModifiedBy>Rino-Bandiera</cp:lastModifiedBy>
  <cp:revision>1099</cp:revision>
  <dcterms:created xsi:type="dcterms:W3CDTF">2007-05-03T14:20:39Z</dcterms:created>
  <dcterms:modified xsi:type="dcterms:W3CDTF">2013-05-23T05:19:10Z</dcterms:modified>
</cp:coreProperties>
</file>