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4" r:id="rId6"/>
    <p:sldId id="265" r:id="rId7"/>
    <p:sldId id="286" r:id="rId8"/>
    <p:sldId id="287" r:id="rId9"/>
    <p:sldId id="292" r:id="rId10"/>
    <p:sldId id="267" r:id="rId11"/>
    <p:sldId id="272" r:id="rId12"/>
    <p:sldId id="288" r:id="rId13"/>
    <p:sldId id="268" r:id="rId14"/>
    <p:sldId id="291" r:id="rId15"/>
    <p:sldId id="290" r:id="rId16"/>
    <p:sldId id="269" r:id="rId17"/>
    <p:sldId id="289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613F9-812A-6444-9EDD-0FBB026681C8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4FA6E-C684-5344-88F9-97F084BCCE3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56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C49CE-FF1D-334B-AFFD-19C497400E4E}" type="slidenum">
              <a:rPr lang="es-ES"/>
              <a:pPr/>
              <a:t>5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C0CC9-C2CC-774C-A321-8FC72C0CE27B}" type="slidenum">
              <a:rPr lang="es-ES"/>
              <a:pPr/>
              <a:t>6</a:t>
            </a:fld>
            <a:endParaRPr lang="es-E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4FA6E-C684-5344-88F9-97F084BCCE3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2995254-C00B-4C41-B5BC-91402E7D3F63}" type="datetimeFigureOut">
              <a:rPr lang="es-ES" smtClean="0"/>
              <a:t>21/05/12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7293C69-1251-874E-B0C2-9D50342E7B23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39143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pple Casual"/>
                <a:cs typeface="Apple Casual"/>
              </a:rPr>
              <a:t>J. Alfonso L. Aguerri (IAC)</a:t>
            </a:r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5009"/>
            <a:ext cx="6324600" cy="240536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Fossil Groups Origins (FOGO) project: </a:t>
            </a:r>
            <a:br>
              <a:rPr lang="es-ES" dirty="0" smtClean="0"/>
            </a:br>
            <a:r>
              <a:rPr lang="es-ES" dirty="0" smtClean="0"/>
              <a:t>X-</a:t>
            </a:r>
            <a:r>
              <a:rPr lang="es-ES" dirty="0" err="1" smtClean="0"/>
              <a:t>ray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r>
              <a:rPr lang="es-ES" dirty="0" smtClean="0"/>
              <a:t> in 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92411" y="4775515"/>
            <a:ext cx="66100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R. </a:t>
            </a:r>
            <a:r>
              <a:rPr lang="en-GB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Barrena</a:t>
            </a:r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 (IAC, Spain)</a:t>
            </a:r>
            <a:r>
              <a:rPr lang="es-E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, A. Biviano (OAT, Italy), S. Borgani (UT, Italy), W. Boschin (TNG, Italy), N. Castro-Rodriguez (IAC, Spain), E. M. Corsini (UP, Italy), </a:t>
            </a:r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S. De </a:t>
            </a:r>
            <a:r>
              <a:rPr lang="es-ES" sz="1400" dirty="0" err="1" smtClean="0">
                <a:solidFill>
                  <a:srgbClr val="FFFF00"/>
                </a:solidFill>
                <a:latin typeface="Apple Casual"/>
                <a:cs typeface="Apple Casual"/>
              </a:rPr>
              <a:t>Grandi</a:t>
            </a:r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 (INAF-OAB, </a:t>
            </a:r>
            <a:r>
              <a:rPr lang="es-ES" sz="1400" dirty="0" err="1" smtClean="0">
                <a:solidFill>
                  <a:srgbClr val="FFFF00"/>
                </a:solidFill>
                <a:latin typeface="Apple Casual"/>
                <a:cs typeface="Apple Casual"/>
              </a:rPr>
              <a:t>Italy</a:t>
            </a:r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)</a:t>
            </a:r>
            <a:r>
              <a:rPr lang="es-E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, (C. del Burgo (Uninova, Portugal), </a:t>
            </a:r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E. D</a:t>
            </a:r>
            <a:r>
              <a:rPr lang="ja-JP" alt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’</a:t>
            </a:r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Onghia (CfA, USA), M. Girardi (OAT, Italy),</a:t>
            </a:r>
            <a:r>
              <a:rPr lang="es-E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 J. Iglesias-Páramo (IAA, Spain), E. Jimenez-Bailón (UNAM, Mexico), </a:t>
            </a:r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J. Méndez-Abreu (IAC; Spain)</a:t>
            </a:r>
            <a:r>
              <a:rPr lang="es-E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, N. Napolitano (OAC, Italy), R. Sánchez-Janssen (ESO, Chile), M.  Santos-Lleo (XMM, Spain), J. M. Vilchez (IAA, </a:t>
            </a:r>
            <a:r>
              <a:rPr lang="es-ES" sz="1400" dirty="0" err="1" smtClean="0">
                <a:solidFill>
                  <a:srgbClr val="000000"/>
                </a:solidFill>
                <a:latin typeface="Apple Casual"/>
                <a:cs typeface="Apple Casual"/>
              </a:rPr>
              <a:t>Spain</a:t>
            </a:r>
            <a:r>
              <a:rPr lang="es-ES" sz="1400" dirty="0" smtClean="0">
                <a:solidFill>
                  <a:srgbClr val="000000"/>
                </a:solidFill>
                <a:latin typeface="Apple Casual"/>
                <a:cs typeface="Apple Casual"/>
              </a:rPr>
              <a:t>), </a:t>
            </a:r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S. </a:t>
            </a:r>
            <a:r>
              <a:rPr lang="es-ES" sz="1400" dirty="0" err="1" smtClean="0">
                <a:solidFill>
                  <a:srgbClr val="FFFF00"/>
                </a:solidFill>
                <a:latin typeface="Apple Casual"/>
                <a:cs typeface="Apple Casual"/>
              </a:rPr>
              <a:t>Zarattini</a:t>
            </a:r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 (IAC, </a:t>
            </a:r>
            <a:r>
              <a:rPr lang="es-ES" sz="1400" dirty="0" err="1" smtClean="0">
                <a:solidFill>
                  <a:srgbClr val="FFFF00"/>
                </a:solidFill>
                <a:latin typeface="Apple Casual"/>
                <a:cs typeface="Apple Casual"/>
              </a:rPr>
              <a:t>Spain</a:t>
            </a:r>
            <a:r>
              <a:rPr lang="es-ES" sz="1400" dirty="0" smtClean="0">
                <a:solidFill>
                  <a:srgbClr val="FFFF00"/>
                </a:solidFill>
                <a:latin typeface="Apple Casual"/>
                <a:cs typeface="Apple Casual"/>
              </a:rPr>
              <a:t>)</a:t>
            </a:r>
          </a:p>
        </p:txBody>
      </p:sp>
      <p:pic>
        <p:nvPicPr>
          <p:cNvPr id="5" name="Imagen 4" descr="FG_S2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12" y="1798463"/>
            <a:ext cx="1777166" cy="1195954"/>
          </a:xfrm>
          <a:prstGeom prst="rect">
            <a:avLst/>
          </a:prstGeom>
        </p:spPr>
      </p:pic>
      <p:pic>
        <p:nvPicPr>
          <p:cNvPr id="6" name="Imagen 5" descr="FG_S6_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17" y="3037001"/>
            <a:ext cx="1808269" cy="1182330"/>
          </a:xfrm>
          <a:prstGeom prst="rect">
            <a:avLst/>
          </a:prstGeom>
        </p:spPr>
      </p:pic>
      <p:pic>
        <p:nvPicPr>
          <p:cNvPr id="7" name="Imagen 6" descr="FG_S7_ima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12" y="4268780"/>
            <a:ext cx="1759507" cy="1154590"/>
          </a:xfrm>
          <a:prstGeom prst="rect">
            <a:avLst/>
          </a:prstGeom>
        </p:spPr>
      </p:pic>
      <p:pic>
        <p:nvPicPr>
          <p:cNvPr id="9" name="Imagen 8" descr="FG_S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12" y="5474913"/>
            <a:ext cx="1786358" cy="1177104"/>
          </a:xfrm>
          <a:prstGeom prst="rect">
            <a:avLst/>
          </a:prstGeom>
        </p:spPr>
      </p:pic>
      <p:pic>
        <p:nvPicPr>
          <p:cNvPr id="10" name="Imagen 9" descr="fossil_optxray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17" y="201593"/>
            <a:ext cx="1757102" cy="15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0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5694" y="1692609"/>
            <a:ext cx="4728809" cy="2605352"/>
          </a:xfrm>
        </p:spPr>
        <p:txBody>
          <a:bodyPr>
            <a:noAutofit/>
          </a:bodyPr>
          <a:lstStyle/>
          <a:p>
            <a:pPr algn="just"/>
            <a:r>
              <a:rPr lang="es-ES" sz="1400" dirty="0" err="1" smtClean="0">
                <a:latin typeface="Apple Casual"/>
                <a:cs typeface="Apple Casual"/>
              </a:rPr>
              <a:t>Kosroshahi</a:t>
            </a:r>
            <a:r>
              <a:rPr lang="es-ES" sz="1400" dirty="0" smtClean="0">
                <a:latin typeface="Apple Casual"/>
                <a:cs typeface="Apple Casual"/>
              </a:rPr>
              <a:t> et al. (2007) </a:t>
            </a:r>
            <a:r>
              <a:rPr lang="es-ES" sz="1400" dirty="0" err="1" smtClean="0"/>
              <a:t>found</a:t>
            </a:r>
            <a:r>
              <a:rPr lang="es-ES" sz="1400" dirty="0" smtClean="0"/>
              <a:t> </a:t>
            </a:r>
            <a:r>
              <a:rPr lang="es-ES" sz="1400" dirty="0" err="1" smtClean="0"/>
              <a:t>that</a:t>
            </a:r>
            <a:r>
              <a:rPr lang="es-ES" sz="1400" dirty="0" smtClean="0"/>
              <a:t> </a:t>
            </a:r>
            <a:r>
              <a:rPr lang="es-ES" sz="1400" dirty="0" err="1" smtClean="0"/>
              <a:t>FGs</a:t>
            </a:r>
            <a:r>
              <a:rPr lang="es-ES" sz="1400" dirty="0" smtClean="0"/>
              <a:t> shows </a:t>
            </a:r>
            <a:r>
              <a:rPr lang="es-ES" sz="1400" dirty="0" err="1" smtClean="0">
                <a:solidFill>
                  <a:srgbClr val="FF0000"/>
                </a:solidFill>
              </a:rPr>
              <a:t>different</a:t>
            </a:r>
            <a:r>
              <a:rPr lang="es-ES" sz="1400" dirty="0" smtClean="0">
                <a:solidFill>
                  <a:srgbClr val="FF0000"/>
                </a:solidFill>
              </a:rPr>
              <a:t> Lx-Lr </a:t>
            </a:r>
            <a:r>
              <a:rPr lang="es-ES" sz="1400" dirty="0" err="1" smtClean="0">
                <a:solidFill>
                  <a:srgbClr val="FF0000"/>
                </a:solidFill>
              </a:rPr>
              <a:t>relation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 smtClean="0"/>
              <a:t>than</a:t>
            </a:r>
            <a:r>
              <a:rPr lang="es-ES" sz="1400" dirty="0" smtClean="0"/>
              <a:t> non-</a:t>
            </a:r>
            <a:r>
              <a:rPr lang="es-ES" sz="1400" dirty="0" err="1" smtClean="0"/>
              <a:t>fossil</a:t>
            </a:r>
            <a:r>
              <a:rPr lang="es-ES" sz="1400" dirty="0" smtClean="0"/>
              <a:t> </a:t>
            </a:r>
            <a:r>
              <a:rPr lang="es-ES" sz="1400" dirty="0" err="1" smtClean="0"/>
              <a:t>systems</a:t>
            </a:r>
            <a:r>
              <a:rPr lang="es-ES" sz="1400" dirty="0" smtClean="0"/>
              <a:t>. </a:t>
            </a:r>
            <a:r>
              <a:rPr lang="es-ES" sz="1400" dirty="0" err="1" smtClean="0"/>
              <a:t>They</a:t>
            </a:r>
            <a:r>
              <a:rPr lang="es-ES" sz="1400" dirty="0" smtClean="0"/>
              <a:t> </a:t>
            </a:r>
            <a:r>
              <a:rPr lang="es-ES" sz="1400" dirty="0" err="1" smtClean="0"/>
              <a:t>interpreted</a:t>
            </a:r>
            <a:r>
              <a:rPr lang="es-ES" sz="1400" dirty="0" smtClean="0"/>
              <a:t> as </a:t>
            </a:r>
            <a:r>
              <a:rPr lang="es-ES" sz="1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FGs</a:t>
            </a:r>
            <a:r>
              <a:rPr lang="es-E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 are more </a:t>
            </a:r>
            <a:r>
              <a:rPr lang="es-ES" sz="14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luminous</a:t>
            </a:r>
            <a:r>
              <a:rPr lang="es-E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s-ES" sz="1400" dirty="0" smtClean="0"/>
              <a:t>in X-</a:t>
            </a:r>
            <a:r>
              <a:rPr lang="es-ES" sz="1400" dirty="0" err="1" smtClean="0"/>
              <a:t>ray</a:t>
            </a:r>
            <a:r>
              <a:rPr lang="es-ES" sz="1400" dirty="0" smtClean="0"/>
              <a:t> </a:t>
            </a:r>
            <a:r>
              <a:rPr lang="es-ES" sz="1400" dirty="0" err="1" smtClean="0"/>
              <a:t>than</a:t>
            </a:r>
            <a:r>
              <a:rPr lang="es-ES" sz="1400" dirty="0" smtClean="0"/>
              <a:t> non-</a:t>
            </a:r>
            <a:r>
              <a:rPr lang="es-ES" sz="1400" dirty="0" err="1" smtClean="0"/>
              <a:t>fossil</a:t>
            </a:r>
            <a:r>
              <a:rPr lang="es-ES" sz="1400" dirty="0" smtClean="0"/>
              <a:t> </a:t>
            </a:r>
            <a:r>
              <a:rPr lang="es-ES" sz="1400" dirty="0" err="1" smtClean="0"/>
              <a:t>for</a:t>
            </a:r>
            <a:r>
              <a:rPr lang="es-ES" sz="1400" dirty="0" smtClean="0"/>
              <a:t> a </a:t>
            </a:r>
            <a:r>
              <a:rPr lang="es-ES" sz="1400" dirty="0" err="1" smtClean="0"/>
              <a:t>given</a:t>
            </a:r>
            <a:r>
              <a:rPr lang="es-ES" sz="1400" dirty="0" smtClean="0"/>
              <a:t> Lr.</a:t>
            </a:r>
            <a:r>
              <a:rPr lang="es-ES" sz="1400" dirty="0" smtClean="0">
                <a:sym typeface="Wingdings"/>
              </a:rPr>
              <a:t> </a:t>
            </a:r>
            <a:r>
              <a:rPr lang="es-ES" sz="1400" dirty="0" err="1" smtClean="0">
                <a:sym typeface="Wingdings"/>
              </a:rPr>
              <a:t>Different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gravitational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potential</a:t>
            </a:r>
            <a:r>
              <a:rPr lang="es-ES" sz="1400" dirty="0" smtClean="0">
                <a:sym typeface="Wingdings"/>
              </a:rPr>
              <a:t> (more </a:t>
            </a:r>
            <a:r>
              <a:rPr lang="es-ES" sz="1400" dirty="0" err="1" smtClean="0">
                <a:sym typeface="Wingdings"/>
              </a:rPr>
              <a:t>cuspy</a:t>
            </a:r>
            <a:r>
              <a:rPr lang="es-ES" sz="1400" dirty="0" smtClean="0">
                <a:sym typeface="Wingdings"/>
              </a:rPr>
              <a:t>) </a:t>
            </a:r>
            <a:r>
              <a:rPr lang="es-ES" sz="1400" dirty="0" err="1" smtClean="0">
                <a:sym typeface="Wingdings"/>
              </a:rPr>
              <a:t>due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to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early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formation</a:t>
            </a:r>
            <a:r>
              <a:rPr lang="es-ES" sz="1400" dirty="0" smtClean="0">
                <a:sym typeface="Wingdings"/>
              </a:rPr>
              <a:t>.</a:t>
            </a:r>
          </a:p>
          <a:p>
            <a:pPr algn="just"/>
            <a:r>
              <a:rPr lang="es-ES" sz="1400" dirty="0" err="1" smtClean="0">
                <a:latin typeface="Apple Casual"/>
                <a:cs typeface="Apple Casual"/>
                <a:sym typeface="Wingdings"/>
              </a:rPr>
              <a:t>Proctor</a:t>
            </a:r>
            <a:r>
              <a:rPr lang="es-ES" sz="1400" dirty="0" smtClean="0">
                <a:latin typeface="Apple Casual"/>
                <a:cs typeface="Apple Casual"/>
                <a:sym typeface="Wingdings"/>
              </a:rPr>
              <a:t> et al. (2011) </a:t>
            </a:r>
            <a:r>
              <a:rPr lang="es-ES" sz="1400" dirty="0" err="1" smtClean="0">
                <a:sym typeface="Wingdings"/>
              </a:rPr>
              <a:t>also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found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an</a:t>
            </a:r>
            <a:r>
              <a:rPr lang="es-ES" sz="1400" dirty="0" smtClean="0">
                <a:sym typeface="Wingdings"/>
              </a:rPr>
              <a:t> offset of </a:t>
            </a:r>
            <a:r>
              <a:rPr lang="es-ES" sz="1400" dirty="0" err="1" smtClean="0">
                <a:sym typeface="Wingdings"/>
              </a:rPr>
              <a:t>FGs</a:t>
            </a:r>
            <a:r>
              <a:rPr lang="es-ES" sz="1400" dirty="0" smtClean="0">
                <a:sym typeface="Wingdings"/>
              </a:rPr>
              <a:t> in </a:t>
            </a:r>
            <a:r>
              <a:rPr lang="es-ES" sz="1400" dirty="0" err="1" smtClean="0">
                <a:sym typeface="Wingdings"/>
              </a:rPr>
              <a:t>the</a:t>
            </a:r>
            <a:r>
              <a:rPr lang="es-ES" sz="1400" dirty="0" smtClean="0">
                <a:sym typeface="Wingdings"/>
              </a:rPr>
              <a:t> Lx-Lr </a:t>
            </a:r>
            <a:r>
              <a:rPr lang="es-ES" sz="1400" dirty="0" err="1" smtClean="0">
                <a:sym typeface="Wingdings"/>
              </a:rPr>
              <a:t>relation</a:t>
            </a:r>
            <a:r>
              <a:rPr lang="es-ES" sz="1400" dirty="0" smtClean="0">
                <a:sym typeface="Wingdings"/>
              </a:rPr>
              <a:t>. </a:t>
            </a:r>
            <a:r>
              <a:rPr lang="es-ES" sz="1400" dirty="0" err="1" smtClean="0">
                <a:sym typeface="Wingdings"/>
              </a:rPr>
              <a:t>Nevertheless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they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interpreted</a:t>
            </a:r>
            <a:r>
              <a:rPr lang="es-ES" sz="1400" dirty="0" smtClean="0">
                <a:sym typeface="Wingdings"/>
              </a:rPr>
              <a:t> as </a:t>
            </a:r>
            <a:r>
              <a:rPr lang="es-ES" sz="1400" dirty="0" err="1" smtClean="0">
                <a:solidFill>
                  <a:srgbClr val="FF0000"/>
                </a:solidFill>
                <a:latin typeface="Apple Casual"/>
                <a:cs typeface="Apple Casual"/>
                <a:sym typeface="Wingdings"/>
              </a:rPr>
              <a:t>FGs</a:t>
            </a:r>
            <a:r>
              <a:rPr lang="es-ES" sz="1400" dirty="0" smtClean="0">
                <a:solidFill>
                  <a:srgbClr val="FF0000"/>
                </a:solidFill>
                <a:latin typeface="Apple Casual"/>
                <a:cs typeface="Apple Casual"/>
                <a:sym typeface="Wingdings"/>
              </a:rPr>
              <a:t> are </a:t>
            </a:r>
            <a:r>
              <a:rPr lang="es-ES" sz="1400" dirty="0" err="1" smtClean="0">
                <a:solidFill>
                  <a:srgbClr val="FF0000"/>
                </a:solidFill>
                <a:latin typeface="Apple Casual"/>
                <a:cs typeface="Apple Casual"/>
                <a:sym typeface="Wingdings"/>
              </a:rPr>
              <a:t>deficient</a:t>
            </a:r>
            <a:r>
              <a:rPr lang="es-ES" sz="1400" dirty="0" smtClean="0">
                <a:solidFill>
                  <a:srgbClr val="FF0000"/>
                </a:solidFill>
                <a:latin typeface="Apple Casual"/>
                <a:cs typeface="Apple Casual"/>
                <a:sym typeface="Wingdings"/>
              </a:rPr>
              <a:t> in </a:t>
            </a:r>
            <a:r>
              <a:rPr lang="es-ES" sz="1400" dirty="0" err="1" smtClean="0">
                <a:solidFill>
                  <a:srgbClr val="FF0000"/>
                </a:solidFill>
                <a:latin typeface="Apple Casual"/>
                <a:cs typeface="Apple Casual"/>
                <a:sym typeface="Wingdings"/>
              </a:rPr>
              <a:t>optical</a:t>
            </a:r>
            <a:r>
              <a:rPr lang="es-ES" sz="1400" dirty="0" smtClean="0">
                <a:solidFill>
                  <a:srgbClr val="FF0000"/>
                </a:solidFill>
                <a:latin typeface="Apple Casual"/>
                <a:cs typeface="Apple Casual"/>
                <a:sym typeface="Wingdings"/>
              </a:rPr>
              <a:t> </a:t>
            </a:r>
            <a:r>
              <a:rPr lang="es-ES" sz="1400" dirty="0" err="1" smtClean="0">
                <a:solidFill>
                  <a:srgbClr val="FF0000"/>
                </a:solidFill>
                <a:latin typeface="Apple Casual"/>
                <a:cs typeface="Apple Casual"/>
                <a:sym typeface="Wingdings"/>
              </a:rPr>
              <a:t>luminosity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for</a:t>
            </a:r>
            <a:r>
              <a:rPr lang="es-ES" sz="1400" dirty="0" smtClean="0">
                <a:sym typeface="Wingdings"/>
              </a:rPr>
              <a:t> a </a:t>
            </a:r>
            <a:r>
              <a:rPr lang="es-ES" sz="1400" dirty="0" err="1" smtClean="0">
                <a:sym typeface="Wingdings"/>
              </a:rPr>
              <a:t>given</a:t>
            </a:r>
            <a:r>
              <a:rPr lang="es-ES" sz="1400" dirty="0" smtClean="0">
                <a:sym typeface="Wingdings"/>
              </a:rPr>
              <a:t> Lx  “</a:t>
            </a:r>
            <a:r>
              <a:rPr lang="es-ES" sz="1400" dirty="0" err="1" smtClean="0">
                <a:sym typeface="Wingdings"/>
              </a:rPr>
              <a:t>failed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groups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or</a:t>
            </a:r>
            <a:r>
              <a:rPr lang="es-ES" sz="1400" dirty="0" smtClean="0">
                <a:sym typeface="Wingdings"/>
              </a:rPr>
              <a:t> </a:t>
            </a:r>
            <a:r>
              <a:rPr lang="es-ES" sz="1400" dirty="0" err="1" smtClean="0">
                <a:sym typeface="Wingdings"/>
              </a:rPr>
              <a:t>clusters</a:t>
            </a:r>
            <a:r>
              <a:rPr lang="es-ES" sz="1400" dirty="0" smtClean="0">
                <a:sym typeface="Wingdings"/>
              </a:rPr>
              <a:t>”</a:t>
            </a:r>
            <a:endParaRPr lang="es-ES" sz="14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9454"/>
            <a:ext cx="8229600" cy="1143000"/>
          </a:xfrm>
        </p:spPr>
        <p:txBody>
          <a:bodyPr/>
          <a:lstStyle/>
          <a:p>
            <a:r>
              <a:rPr lang="es-ES" dirty="0" smtClean="0"/>
              <a:t>X-</a:t>
            </a:r>
            <a:r>
              <a:rPr lang="es-ES" dirty="0" err="1" smtClean="0"/>
              <a:t>ray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r>
              <a:rPr lang="es-ES" dirty="0"/>
              <a:t>: </a:t>
            </a:r>
            <a:r>
              <a:rPr lang="es-ES" dirty="0" err="1"/>
              <a:t>L</a:t>
            </a:r>
            <a:r>
              <a:rPr lang="es-ES" baseline="-25000" dirty="0" err="1"/>
              <a:t>opt</a:t>
            </a:r>
            <a:r>
              <a:rPr lang="es-ES" dirty="0"/>
              <a:t>-L</a:t>
            </a:r>
            <a:r>
              <a:rPr lang="es-ES" baseline="-25000" dirty="0"/>
              <a:t>X</a:t>
            </a:r>
            <a:endParaRPr lang="es-ES" dirty="0"/>
          </a:p>
        </p:txBody>
      </p:sp>
      <p:pic>
        <p:nvPicPr>
          <p:cNvPr id="6" name="Imagen 5" descr="lx_lr_voevodk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4" y="4109121"/>
            <a:ext cx="2585450" cy="2430323"/>
          </a:xfrm>
          <a:prstGeom prst="rect">
            <a:avLst/>
          </a:prstGeom>
        </p:spPr>
      </p:pic>
      <p:pic>
        <p:nvPicPr>
          <p:cNvPr id="7" name="Imagen 6" descr="lx-l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6" y="1692609"/>
            <a:ext cx="2566590" cy="2227801"/>
          </a:xfrm>
          <a:prstGeom prst="rect">
            <a:avLst/>
          </a:prstGeom>
        </p:spPr>
      </p:pic>
      <p:pic>
        <p:nvPicPr>
          <p:cNvPr id="8" name="Imagen 7" descr="ltot_lx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38" y="3698228"/>
            <a:ext cx="2871352" cy="371586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630374" y="4297961"/>
            <a:ext cx="32741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SzPct val="125000"/>
              <a:buFont typeface="Wingdings" charset="2"/>
              <a:buChar char="§"/>
            </a:pPr>
            <a:r>
              <a:rPr lang="es-ES" sz="1400" dirty="0" err="1">
                <a:solidFill>
                  <a:schemeClr val="tx2"/>
                </a:solidFill>
                <a:latin typeface="Apple Casual"/>
                <a:cs typeface="Apple Casual"/>
              </a:rPr>
              <a:t>Voevodkin</a:t>
            </a:r>
            <a:r>
              <a:rPr lang="es-ES" sz="1400" dirty="0">
                <a:solidFill>
                  <a:schemeClr val="tx2"/>
                </a:solidFill>
                <a:latin typeface="Apple Casual"/>
                <a:cs typeface="Apple Casual"/>
              </a:rPr>
              <a:t> et al. (2009) and Harrison et al. (2012)</a:t>
            </a:r>
            <a:r>
              <a:rPr lang="es-ES" sz="1400" dirty="0">
                <a:solidFill>
                  <a:schemeClr val="tx2"/>
                </a:solidFill>
              </a:rPr>
              <a:t> </a:t>
            </a:r>
            <a:r>
              <a:rPr lang="es-ES" sz="1400" dirty="0" err="1">
                <a:solidFill>
                  <a:schemeClr val="tx2"/>
                </a:solidFill>
              </a:rPr>
              <a:t>found</a:t>
            </a:r>
            <a:r>
              <a:rPr lang="es-ES" sz="1400" dirty="0">
                <a:solidFill>
                  <a:schemeClr val="tx2"/>
                </a:solidFill>
              </a:rPr>
              <a:t> </a:t>
            </a:r>
            <a:r>
              <a:rPr lang="es-ES" sz="1400" dirty="0" smtClean="0">
                <a:solidFill>
                  <a:srgbClr val="FF0000"/>
                </a:solidFill>
              </a:rPr>
              <a:t>no </a:t>
            </a:r>
            <a:r>
              <a:rPr lang="es-ES" sz="1400" dirty="0" err="1">
                <a:solidFill>
                  <a:srgbClr val="FF0000"/>
                </a:solidFill>
              </a:rPr>
              <a:t>difference</a:t>
            </a:r>
            <a:r>
              <a:rPr lang="es-ES" sz="1400" dirty="0">
                <a:solidFill>
                  <a:schemeClr val="tx2"/>
                </a:solidFill>
              </a:rPr>
              <a:t> </a:t>
            </a:r>
            <a:r>
              <a:rPr lang="es-ES" sz="1400" dirty="0" err="1">
                <a:solidFill>
                  <a:schemeClr val="tx2"/>
                </a:solidFill>
              </a:rPr>
              <a:t>between</a:t>
            </a:r>
            <a:r>
              <a:rPr lang="es-ES" sz="1400" dirty="0">
                <a:solidFill>
                  <a:schemeClr val="tx2"/>
                </a:solidFill>
              </a:rPr>
              <a:t> </a:t>
            </a:r>
            <a:r>
              <a:rPr lang="es-ES" sz="1400" dirty="0" err="1">
                <a:solidFill>
                  <a:schemeClr val="tx2"/>
                </a:solidFill>
              </a:rPr>
              <a:t>fossil</a:t>
            </a:r>
            <a:r>
              <a:rPr lang="es-ES" sz="1400" dirty="0">
                <a:solidFill>
                  <a:schemeClr val="tx2"/>
                </a:solidFill>
              </a:rPr>
              <a:t> and non-</a:t>
            </a:r>
            <a:r>
              <a:rPr lang="es-ES" sz="1400" dirty="0" err="1">
                <a:solidFill>
                  <a:schemeClr val="tx2"/>
                </a:solidFill>
              </a:rPr>
              <a:t>fossil</a:t>
            </a:r>
            <a:r>
              <a:rPr lang="es-ES" sz="1400" dirty="0">
                <a:solidFill>
                  <a:schemeClr val="tx2"/>
                </a:solidFill>
              </a:rPr>
              <a:t> </a:t>
            </a:r>
            <a:r>
              <a:rPr lang="es-ES" sz="1400" dirty="0" err="1">
                <a:solidFill>
                  <a:schemeClr val="tx2"/>
                </a:solidFill>
              </a:rPr>
              <a:t>systems</a:t>
            </a:r>
            <a:r>
              <a:rPr lang="es-ES" sz="1400" dirty="0">
                <a:solidFill>
                  <a:schemeClr val="tx2"/>
                </a:solidFill>
              </a:rPr>
              <a:t> in </a:t>
            </a:r>
            <a:r>
              <a:rPr lang="es-ES" sz="1400" dirty="0" err="1" smtClean="0">
                <a:solidFill>
                  <a:schemeClr val="tx2"/>
                </a:solidFill>
              </a:rPr>
              <a:t>the</a:t>
            </a:r>
            <a:r>
              <a:rPr lang="es-ES" sz="1400" dirty="0" smtClean="0">
                <a:solidFill>
                  <a:schemeClr val="tx2"/>
                </a:solidFill>
              </a:rPr>
              <a:t> </a:t>
            </a:r>
            <a:r>
              <a:rPr lang="es-ES" sz="1400" dirty="0">
                <a:solidFill>
                  <a:schemeClr val="tx2"/>
                </a:solidFill>
              </a:rPr>
              <a:t>Lx-</a:t>
            </a:r>
            <a:r>
              <a:rPr lang="es-ES" sz="1400" dirty="0" err="1">
                <a:solidFill>
                  <a:schemeClr val="tx2"/>
                </a:solidFill>
              </a:rPr>
              <a:t>Lopt</a:t>
            </a:r>
            <a:r>
              <a:rPr lang="es-ES" sz="1400" dirty="0">
                <a:solidFill>
                  <a:schemeClr val="tx2"/>
                </a:solidFill>
              </a:rPr>
              <a:t> </a:t>
            </a:r>
            <a:r>
              <a:rPr lang="es-ES" sz="1400" dirty="0" err="1">
                <a:solidFill>
                  <a:schemeClr val="tx2"/>
                </a:solidFill>
              </a:rPr>
              <a:t>relation</a:t>
            </a:r>
            <a:r>
              <a:rPr lang="es-ES" sz="1400" dirty="0">
                <a:solidFill>
                  <a:schemeClr val="tx2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348362" y="3688148"/>
            <a:ext cx="2121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pple Casual"/>
                <a:cs typeface="Apple Casual"/>
              </a:rPr>
              <a:t>Kosroshahi</a:t>
            </a:r>
            <a:r>
              <a:rPr lang="en-US" sz="1400" dirty="0" smtClean="0">
                <a:latin typeface="Apple Casual"/>
                <a:cs typeface="Apple Casual"/>
              </a:rPr>
              <a:t> et al (2007)</a:t>
            </a:r>
            <a:endParaRPr lang="en-US" sz="1400" dirty="0">
              <a:latin typeface="Apple Casual"/>
              <a:cs typeface="Apple Casu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867628" y="6077778"/>
            <a:ext cx="1852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pple Casual"/>
                <a:cs typeface="Apple Casual"/>
              </a:rPr>
              <a:t>Harrison et al. 2012</a:t>
            </a:r>
            <a:endParaRPr lang="en-US" sz="1400" dirty="0">
              <a:latin typeface="Apple Casual"/>
              <a:cs typeface="Apple Casu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57864" y="6385555"/>
            <a:ext cx="2085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pple Casual"/>
                <a:cs typeface="Apple Casual"/>
              </a:rPr>
              <a:t>Voevodkin</a:t>
            </a:r>
            <a:r>
              <a:rPr lang="en-US" sz="1400" dirty="0" smtClean="0">
                <a:latin typeface="Apple Casual"/>
                <a:cs typeface="Apple Casual"/>
              </a:rPr>
              <a:t> et al. (2009)</a:t>
            </a:r>
            <a:endParaRPr lang="en-US" sz="14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873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0750"/>
            <a:ext cx="8229600" cy="1143000"/>
          </a:xfrm>
        </p:spPr>
        <p:txBody>
          <a:bodyPr/>
          <a:lstStyle/>
          <a:p>
            <a:r>
              <a:rPr lang="es-ES" dirty="0" smtClean="0"/>
              <a:t>X-</a:t>
            </a:r>
            <a:r>
              <a:rPr lang="es-ES" dirty="0" err="1" smtClean="0"/>
              <a:t>ray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r>
              <a:rPr lang="es-ES" dirty="0"/>
              <a:t>: </a:t>
            </a:r>
            <a:r>
              <a:rPr lang="es-ES" dirty="0" err="1"/>
              <a:t>L</a:t>
            </a:r>
            <a:r>
              <a:rPr lang="es-ES" baseline="-25000" dirty="0" err="1"/>
              <a:t>opt</a:t>
            </a:r>
            <a:r>
              <a:rPr lang="es-ES" dirty="0"/>
              <a:t>-L</a:t>
            </a:r>
            <a:r>
              <a:rPr lang="es-ES" baseline="-25000" dirty="0"/>
              <a:t>X</a:t>
            </a:r>
            <a:endParaRPr lang="es-ES" dirty="0"/>
          </a:p>
        </p:txBody>
      </p:sp>
      <p:pic>
        <p:nvPicPr>
          <p:cNvPr id="3" name="Imagen 2" descr="figerrori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6" y="1824430"/>
            <a:ext cx="4519501" cy="45195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15437" y="1582507"/>
            <a:ext cx="3912569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SzPct val="125000"/>
              <a:buFont typeface="Wingdings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Our results on the Lx-</a:t>
            </a:r>
            <a:r>
              <a:rPr lang="en-US" sz="1400" dirty="0" err="1" smtClean="0">
                <a:solidFill>
                  <a:schemeClr val="tx2"/>
                </a:solidFill>
              </a:rPr>
              <a:t>Lopt</a:t>
            </a:r>
            <a:r>
              <a:rPr lang="en-US" sz="1400" dirty="0" smtClean="0">
                <a:solidFill>
                  <a:schemeClr val="tx2"/>
                </a:solidFill>
              </a:rPr>
              <a:t> relations using the 34 FGs candidates from </a:t>
            </a:r>
            <a:r>
              <a:rPr lang="en-US" sz="1400" dirty="0" smtClean="0">
                <a:solidFill>
                  <a:schemeClr val="tx2"/>
                </a:solidFill>
                <a:latin typeface="Apple Casual"/>
                <a:cs typeface="Apple Casual"/>
              </a:rPr>
              <a:t>Santos et al. (2007</a:t>
            </a:r>
            <a:r>
              <a:rPr lang="en-US" sz="1400" dirty="0" smtClean="0">
                <a:solidFill>
                  <a:schemeClr val="tx2"/>
                </a:solidFill>
              </a:rPr>
              <a:t>). </a:t>
            </a:r>
            <a:endParaRPr lang="en-US" sz="1400" dirty="0">
              <a:solidFill>
                <a:schemeClr val="tx2"/>
              </a:solidFill>
            </a:endParaRPr>
          </a:p>
          <a:p>
            <a:pPr marL="285750" indent="-285750" algn="just">
              <a:buClr>
                <a:schemeClr val="accent1"/>
              </a:buClr>
              <a:buSzPct val="125000"/>
              <a:buFont typeface="Wingdings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For comparison: the </a:t>
            </a:r>
            <a:r>
              <a:rPr lang="en-US" sz="1400" dirty="0" smtClean="0">
                <a:solidFill>
                  <a:srgbClr val="FF0000"/>
                </a:solidFill>
                <a:latin typeface="Apple Casual"/>
                <a:cs typeface="Apple Casual"/>
              </a:rPr>
              <a:t>RASS-SDSS galaxy cluster survey.</a:t>
            </a:r>
            <a:r>
              <a:rPr lang="en-US" sz="1400" dirty="0" smtClean="0">
                <a:solidFill>
                  <a:schemeClr val="tx2"/>
                </a:solidFill>
              </a:rPr>
              <a:t> This consists on 114 nearby galaxy systems covering a large range of masses </a:t>
            </a:r>
            <a:r>
              <a:rPr lang="en-US" sz="1400" dirty="0" smtClean="0">
                <a:solidFill>
                  <a:schemeClr val="tx2"/>
                </a:solidFill>
                <a:latin typeface="Apple Casual"/>
                <a:cs typeface="Apple Casual"/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  <a:latin typeface="Apple Casual"/>
                <a:cs typeface="Apple Casual"/>
              </a:rPr>
              <a:t>Popesso</a:t>
            </a:r>
            <a:r>
              <a:rPr lang="en-US" sz="1400" dirty="0" smtClean="0">
                <a:solidFill>
                  <a:schemeClr val="tx2"/>
                </a:solidFill>
                <a:latin typeface="Apple Casual"/>
                <a:cs typeface="Apple Casual"/>
              </a:rPr>
              <a:t> et al. 2004)</a:t>
            </a:r>
            <a:r>
              <a:rPr lang="en-US" sz="1400" dirty="0" smtClean="0">
                <a:solidFill>
                  <a:schemeClr val="tx2"/>
                </a:solidFill>
              </a:rPr>
              <a:t>.</a:t>
            </a:r>
          </a:p>
          <a:p>
            <a:pPr marL="285750" indent="-285750" algn="just">
              <a:buClr>
                <a:schemeClr val="accent1"/>
              </a:buClr>
              <a:buSzPct val="125000"/>
              <a:buFont typeface="Wingdings" charset="2"/>
              <a:buChar char="§"/>
            </a:pPr>
            <a:r>
              <a:rPr lang="en-US" sz="1400" dirty="0" smtClean="0">
                <a:solidFill>
                  <a:schemeClr val="tx2"/>
                </a:solidFill>
              </a:rPr>
              <a:t>We </a:t>
            </a:r>
            <a:r>
              <a:rPr lang="en-US" sz="1400" dirty="0">
                <a:solidFill>
                  <a:schemeClr val="tx2"/>
                </a:solidFill>
              </a:rPr>
              <a:t>take care to apply </a:t>
            </a:r>
            <a:r>
              <a:rPr lang="en-US" sz="1400" dirty="0" err="1" smtClean="0">
                <a:solidFill>
                  <a:schemeClr val="tx2"/>
                </a:solidFill>
                <a:latin typeface="Apple Casual"/>
                <a:cs typeface="Apple Casual"/>
              </a:rPr>
              <a:t>homogeneus</a:t>
            </a:r>
            <a:r>
              <a:rPr lang="en-US" sz="1400" dirty="0" smtClean="0">
                <a:solidFill>
                  <a:schemeClr val="tx2"/>
                </a:solidFill>
                <a:latin typeface="Apple Casual"/>
                <a:cs typeface="Apple Casual"/>
              </a:rPr>
              <a:t> procedures </a:t>
            </a:r>
            <a:r>
              <a:rPr lang="en-US" sz="1400" dirty="0">
                <a:solidFill>
                  <a:schemeClr val="tx2"/>
                </a:solidFill>
              </a:rPr>
              <a:t>to these FGs and </a:t>
            </a:r>
            <a:r>
              <a:rPr lang="en-US" sz="1400" dirty="0" smtClean="0">
                <a:solidFill>
                  <a:schemeClr val="tx2"/>
                </a:solidFill>
              </a:rPr>
              <a:t>the Comparison </a:t>
            </a:r>
            <a:r>
              <a:rPr lang="en-US" sz="1400" dirty="0">
                <a:solidFill>
                  <a:schemeClr val="tx2"/>
                </a:solidFill>
              </a:rPr>
              <a:t>cluster sample</a:t>
            </a:r>
            <a:r>
              <a:rPr lang="en-US" sz="1400" dirty="0">
                <a:solidFill>
                  <a:schemeClr val="tx2"/>
                </a:solidFill>
                <a:sym typeface="Wingdings"/>
              </a:rPr>
              <a:t> </a:t>
            </a:r>
            <a:r>
              <a:rPr lang="en-US" sz="1400" dirty="0">
                <a:solidFill>
                  <a:srgbClr val="0000FF"/>
                </a:solidFill>
                <a:latin typeface="Apple Casual"/>
                <a:cs typeface="Apple Casual"/>
                <a:sym typeface="Wingdings"/>
              </a:rPr>
              <a:t>We </a:t>
            </a:r>
            <a:r>
              <a:rPr lang="en-US" sz="1400" dirty="0" smtClean="0">
                <a:solidFill>
                  <a:srgbClr val="0000FF"/>
                </a:solidFill>
                <a:latin typeface="Apple Casual"/>
                <a:cs typeface="Apple Casual"/>
                <a:sym typeface="Wingdings"/>
              </a:rPr>
              <a:t>computed Fully </a:t>
            </a:r>
            <a:r>
              <a:rPr lang="en-US" sz="1400" dirty="0">
                <a:solidFill>
                  <a:srgbClr val="0000FF"/>
                </a:solidFill>
                <a:latin typeface="Apple Casual"/>
                <a:cs typeface="Apple Casual"/>
                <a:sym typeface="Wingdings"/>
              </a:rPr>
              <a:t>consistent Lx and </a:t>
            </a:r>
            <a:r>
              <a:rPr lang="en-US" sz="1400" dirty="0" err="1">
                <a:solidFill>
                  <a:srgbClr val="0000FF"/>
                </a:solidFill>
                <a:latin typeface="Apple Casual"/>
                <a:cs typeface="Apple Casual"/>
                <a:sym typeface="Wingdings"/>
              </a:rPr>
              <a:t>Loptical</a:t>
            </a:r>
            <a:r>
              <a:rPr lang="en-US" sz="1400" dirty="0">
                <a:solidFill>
                  <a:srgbClr val="0000FF"/>
                </a:solidFill>
                <a:latin typeface="Apple Casual"/>
                <a:cs typeface="Apple Casual"/>
                <a:sym typeface="Wingdings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Apple Casual"/>
                <a:cs typeface="Apple Casual"/>
                <a:sym typeface="Wingdings"/>
              </a:rPr>
              <a:t>luminositites</a:t>
            </a:r>
            <a:r>
              <a:rPr lang="en-US" sz="1400" dirty="0" smtClean="0">
                <a:solidFill>
                  <a:srgbClr val="0000FF"/>
                </a:solidFill>
                <a:latin typeface="Apple Casual"/>
                <a:cs typeface="Apple Casual"/>
                <a:sym typeface="Wingdings"/>
              </a:rPr>
              <a:t>.</a:t>
            </a:r>
          </a:p>
          <a:p>
            <a:pPr marL="285750" indent="-285750" algn="just">
              <a:buClr>
                <a:schemeClr val="accent1"/>
              </a:buClr>
              <a:buSzPct val="125000"/>
              <a:buFont typeface="Wingdings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sym typeface="Wingdings"/>
              </a:rPr>
              <a:t>The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X-ray luminosities were recomputed from ROSAT </a:t>
            </a:r>
            <a:r>
              <a:rPr lang="en-US" sz="1400" dirty="0" smtClean="0">
                <a:solidFill>
                  <a:schemeClr val="tx2"/>
                </a:solidFill>
                <a:sym typeface="Wingdings"/>
              </a:rPr>
              <a:t>counts rates (</a:t>
            </a:r>
            <a:r>
              <a:rPr lang="en-US" sz="1400" dirty="0" err="1" smtClean="0">
                <a:solidFill>
                  <a:schemeClr val="tx2"/>
                </a:solidFill>
                <a:sym typeface="Wingdings"/>
              </a:rPr>
              <a:t>Voges</a:t>
            </a:r>
            <a:r>
              <a:rPr lang="en-US" sz="1400" dirty="0" smtClean="0">
                <a:solidFill>
                  <a:schemeClr val="tx2"/>
                </a:solidFill>
                <a:sym typeface="Wingdings"/>
              </a:rPr>
              <a:t> et al. 1999, 2000). We took into account the Total Galactic HI column Density. We used a procedure based on PIMMS using X-ray APEC models with Z=0.4 </a:t>
            </a:r>
            <a:r>
              <a:rPr lang="en-US" sz="1400" dirty="0" err="1" smtClean="0">
                <a:solidFill>
                  <a:schemeClr val="tx2"/>
                </a:solidFill>
                <a:sym typeface="Wingdings"/>
              </a:rPr>
              <a:t>Z_sun</a:t>
            </a:r>
            <a:endParaRPr lang="en-US" sz="1400" dirty="0" smtClean="0">
              <a:solidFill>
                <a:schemeClr val="tx2"/>
              </a:solidFill>
              <a:sym typeface="Wingdings"/>
            </a:endParaRPr>
          </a:p>
          <a:p>
            <a:pPr marL="285750" indent="-285750" algn="just">
              <a:buClr>
                <a:schemeClr val="accent1"/>
              </a:buClr>
              <a:buSzPct val="125000"/>
              <a:buFont typeface="Wingdings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sym typeface="Wingdings"/>
              </a:rPr>
              <a:t>The 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optical luminosity </a:t>
            </a:r>
            <a:r>
              <a:rPr lang="en-US" sz="1400" dirty="0" smtClean="0">
                <a:solidFill>
                  <a:schemeClr val="tx2"/>
                </a:solidFill>
                <a:sym typeface="Wingdings"/>
              </a:rPr>
              <a:t>is given by</a:t>
            </a:r>
          </a:p>
          <a:p>
            <a:pPr algn="just">
              <a:buClr>
                <a:schemeClr val="accent1"/>
              </a:buClr>
              <a:buSzPct val="125000"/>
            </a:pPr>
            <a:r>
              <a:rPr lang="en-US" sz="1400" dirty="0">
                <a:sym typeface="Wingdings"/>
              </a:rPr>
              <a:t> </a:t>
            </a:r>
            <a:r>
              <a:rPr lang="en-US" sz="1400" dirty="0" smtClean="0">
                <a:sym typeface="Wingdings"/>
              </a:rPr>
              <a:t>      </a:t>
            </a:r>
          </a:p>
          <a:p>
            <a:pPr algn="just"/>
            <a:endParaRPr lang="en-US" sz="1400" dirty="0">
              <a:sym typeface="Wingdings"/>
            </a:endParaRPr>
          </a:p>
          <a:p>
            <a:pPr algn="just"/>
            <a:endParaRPr lang="en-US" sz="1400" dirty="0" smtClean="0">
              <a:sym typeface="Wingdings"/>
            </a:endParaRPr>
          </a:p>
          <a:p>
            <a:pPr algn="just"/>
            <a:endParaRPr lang="en-US" sz="1400" dirty="0" smtClean="0">
              <a:sym typeface="Wingdings"/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829394"/>
              </p:ext>
            </p:extLst>
          </p:nvPr>
        </p:nvGraphicFramePr>
        <p:xfrm>
          <a:off x="5383992" y="5576612"/>
          <a:ext cx="2880631" cy="6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cuaciÛn" r:id="rId4" imgW="2044700" imgH="482600" progId="Equation.3">
                  <p:embed/>
                </p:oleObj>
              </mc:Choice>
              <mc:Fallback>
                <p:oleObj name="EcuaciÛn" r:id="rId4" imgW="2044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992" y="5576612"/>
                        <a:ext cx="2880631" cy="6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89109"/>
              </p:ext>
            </p:extLst>
          </p:nvPr>
        </p:nvGraphicFramePr>
        <p:xfrm>
          <a:off x="5383992" y="6143637"/>
          <a:ext cx="2210100" cy="600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cuaciÛn" r:id="rId6" imgW="1447800" imgH="393700" progId="Equation.3">
                  <p:embed/>
                </p:oleObj>
              </mc:Choice>
              <mc:Fallback>
                <p:oleObj name="EcuaciÛn" r:id="rId6" imgW="1447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83992" y="6143637"/>
                        <a:ext cx="2210100" cy="600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290085" y="6229270"/>
            <a:ext cx="31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pple Casual"/>
                <a:cs typeface="Apple Casual"/>
              </a:rPr>
              <a:t>Girardi</a:t>
            </a:r>
            <a:r>
              <a:rPr lang="en-US" dirty="0" smtClean="0">
                <a:latin typeface="Apple Casual"/>
                <a:cs typeface="Apple Casual"/>
              </a:rPr>
              <a:t> et al. 2012, in prep</a:t>
            </a:r>
            <a:endParaRPr lang="en-US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5118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1722"/>
            <a:ext cx="8229600" cy="1143000"/>
          </a:xfrm>
        </p:spPr>
        <p:txBody>
          <a:bodyPr/>
          <a:lstStyle/>
          <a:p>
            <a:r>
              <a:rPr lang="en-US" dirty="0" smtClean="0"/>
              <a:t>X-ray scaling relations</a:t>
            </a:r>
            <a:r>
              <a:rPr lang="es-ES" dirty="0"/>
              <a:t>: </a:t>
            </a:r>
            <a:r>
              <a:rPr lang="es-ES" dirty="0" err="1"/>
              <a:t>L</a:t>
            </a:r>
            <a:r>
              <a:rPr lang="es-ES" baseline="-25000" dirty="0" err="1"/>
              <a:t>opt</a:t>
            </a:r>
            <a:r>
              <a:rPr lang="es-ES" dirty="0"/>
              <a:t>-L</a:t>
            </a:r>
            <a:r>
              <a:rPr lang="es-ES" baseline="-25000" dirty="0"/>
              <a:t>X</a:t>
            </a:r>
            <a:endParaRPr lang="en-US" dirty="0"/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4535464" y="2197369"/>
            <a:ext cx="4223191" cy="342511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No significant differences </a:t>
            </a:r>
            <a:r>
              <a:rPr lang="en-US" dirty="0" smtClean="0"/>
              <a:t>have been observed between Fossil and non-fossil systems in the Lx-</a:t>
            </a:r>
            <a:r>
              <a:rPr lang="en-US" dirty="0" err="1" smtClean="0"/>
              <a:t>Lopt</a:t>
            </a:r>
            <a:r>
              <a:rPr lang="en-US" dirty="0" smtClean="0"/>
              <a:t> plane.</a:t>
            </a:r>
          </a:p>
          <a:p>
            <a:pPr algn="just"/>
            <a:r>
              <a:rPr lang="en-US" dirty="0" smtClean="0"/>
              <a:t>For a given Lx Fossil systems show similar optical luminosity within R500 than non-</a:t>
            </a:r>
            <a:r>
              <a:rPr lang="en-US" dirty="0" err="1" smtClean="0"/>
              <a:t>fosill</a:t>
            </a:r>
            <a:r>
              <a:rPr lang="en-US" dirty="0" smtClean="0"/>
              <a:t> systems.</a:t>
            </a:r>
            <a:endParaRPr lang="en-US" dirty="0"/>
          </a:p>
        </p:txBody>
      </p:sp>
      <p:pic>
        <p:nvPicPr>
          <p:cNvPr id="14" name="Imagen 13" descr="lxlottr5007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9" y="1969848"/>
            <a:ext cx="4156631" cy="415663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759396" y="5941813"/>
            <a:ext cx="31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pple Casual"/>
                <a:cs typeface="Apple Casual"/>
              </a:rPr>
              <a:t>Girardi</a:t>
            </a:r>
            <a:r>
              <a:rPr lang="en-US" dirty="0" smtClean="0">
                <a:latin typeface="Apple Casual"/>
                <a:cs typeface="Apple Casual"/>
              </a:rPr>
              <a:t> et al. 2012, in prep</a:t>
            </a:r>
            <a:endParaRPr lang="en-US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37298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9101" y="2104080"/>
            <a:ext cx="4039463" cy="39336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err="1" smtClean="0">
                <a:latin typeface="Apple Casual"/>
                <a:cs typeface="Apple Casual"/>
              </a:rPr>
              <a:t>Lin</a:t>
            </a:r>
            <a:r>
              <a:rPr lang="es-ES" dirty="0" smtClean="0">
                <a:latin typeface="Apple Casual"/>
                <a:cs typeface="Apple Casual"/>
              </a:rPr>
              <a:t> &amp; </a:t>
            </a:r>
            <a:r>
              <a:rPr lang="es-ES" dirty="0" err="1" smtClean="0">
                <a:latin typeface="Apple Casual"/>
                <a:cs typeface="Apple Casual"/>
              </a:rPr>
              <a:t>Morh</a:t>
            </a:r>
            <a:r>
              <a:rPr lang="es-ES" dirty="0" smtClean="0">
                <a:latin typeface="Apple Casual"/>
                <a:cs typeface="Apple Casual"/>
              </a:rPr>
              <a:t> (2004) </a:t>
            </a:r>
            <a:r>
              <a:rPr lang="es-ES" dirty="0" err="1" smtClean="0"/>
              <a:t>found</a:t>
            </a:r>
            <a:r>
              <a:rPr lang="es-ES" dirty="0" smtClean="0"/>
              <a:t> a </a:t>
            </a:r>
            <a:r>
              <a:rPr lang="es-ES" dirty="0" err="1" smtClean="0"/>
              <a:t>correlation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luminosity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brightest</a:t>
            </a:r>
            <a:r>
              <a:rPr lang="es-ES" dirty="0" smtClean="0"/>
              <a:t> </a:t>
            </a:r>
            <a:r>
              <a:rPr lang="es-ES" dirty="0" err="1" smtClean="0"/>
              <a:t>cluster</a:t>
            </a:r>
            <a:r>
              <a:rPr lang="es-ES" dirty="0" smtClean="0"/>
              <a:t> </a:t>
            </a:r>
            <a:r>
              <a:rPr lang="es-ES" dirty="0" err="1" smtClean="0"/>
              <a:t>galaxy</a:t>
            </a:r>
            <a:r>
              <a:rPr lang="es-ES" dirty="0" smtClean="0"/>
              <a:t> (BCG)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host </a:t>
            </a:r>
            <a:r>
              <a:rPr lang="es-ES" dirty="0" err="1" smtClean="0"/>
              <a:t>cluster</a:t>
            </a:r>
            <a:r>
              <a:rPr lang="es-ES" dirty="0" smtClean="0"/>
              <a:t>. </a:t>
            </a:r>
          </a:p>
          <a:p>
            <a:pPr algn="just"/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conclude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BGCs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in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clusters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grow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by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merging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other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galaxies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as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the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host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clusters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grow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hierarchically</a:t>
            </a:r>
            <a:r>
              <a:rPr lang="es-ES" dirty="0" smtClean="0"/>
              <a:t>.</a:t>
            </a:r>
          </a:p>
          <a:p>
            <a:pPr algn="just"/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expeculate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position of 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L</a:t>
            </a:r>
            <a:r>
              <a:rPr lang="es-ES" baseline="-25000" dirty="0" smtClean="0"/>
              <a:t>BCG</a:t>
            </a:r>
            <a:r>
              <a:rPr lang="es-ES" dirty="0" smtClean="0"/>
              <a:t>-L</a:t>
            </a:r>
            <a:r>
              <a:rPr lang="es-ES" baseline="-25000" dirty="0" smtClean="0"/>
              <a:t>X</a:t>
            </a:r>
            <a:r>
              <a:rPr lang="es-ES" dirty="0" smtClean="0"/>
              <a:t> </a:t>
            </a:r>
            <a:r>
              <a:rPr lang="es-ES" dirty="0" err="1" smtClean="0"/>
              <a:t>plane</a:t>
            </a:r>
            <a:r>
              <a:rPr lang="es-ES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9130"/>
            <a:ext cx="8229600" cy="1143000"/>
          </a:xfrm>
        </p:spPr>
        <p:txBody>
          <a:bodyPr/>
          <a:lstStyle/>
          <a:p>
            <a:r>
              <a:rPr lang="es-ES" dirty="0" smtClean="0"/>
              <a:t>X-</a:t>
            </a:r>
            <a:r>
              <a:rPr lang="es-ES" dirty="0" err="1" smtClean="0"/>
              <a:t>ray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r>
              <a:rPr lang="es-ES" dirty="0" smtClean="0"/>
              <a:t>: L</a:t>
            </a:r>
            <a:r>
              <a:rPr lang="es-ES" baseline="-25000" dirty="0" smtClean="0"/>
              <a:t>BCG</a:t>
            </a:r>
            <a:r>
              <a:rPr lang="es-ES" dirty="0" smtClean="0"/>
              <a:t>-L</a:t>
            </a:r>
            <a:r>
              <a:rPr lang="es-ES" baseline="-25000" dirty="0" smtClean="0"/>
              <a:t>X</a:t>
            </a:r>
            <a:endParaRPr lang="es-ES" dirty="0"/>
          </a:p>
        </p:txBody>
      </p:sp>
      <p:pic>
        <p:nvPicPr>
          <p:cNvPr id="6" name="Imagen 5" descr="Lin_mohr_F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1366"/>
            <a:ext cx="3312275" cy="468686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01287" y="6199031"/>
            <a:ext cx="196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Lin &amp; </a:t>
            </a:r>
            <a:r>
              <a:rPr lang="en-US" dirty="0" err="1" smtClean="0">
                <a:solidFill>
                  <a:schemeClr val="tx2"/>
                </a:solidFill>
                <a:latin typeface="Apple Casual"/>
                <a:cs typeface="Apple Casual"/>
              </a:rPr>
              <a:t>Morh</a:t>
            </a:r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 2004</a:t>
            </a:r>
            <a:endParaRPr lang="en-US" dirty="0">
              <a:solidFill>
                <a:schemeClr val="tx2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4245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9101" y="2104080"/>
            <a:ext cx="4039463" cy="39336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err="1" smtClean="0"/>
              <a:t>Recently</a:t>
            </a:r>
            <a:r>
              <a:rPr lang="es-ES" dirty="0" smtClean="0"/>
              <a:t>, </a:t>
            </a:r>
            <a:r>
              <a:rPr lang="es-ES" dirty="0" smtClean="0">
                <a:latin typeface="Apple Casual"/>
                <a:cs typeface="Apple Casual"/>
              </a:rPr>
              <a:t>Harrison et al. (2012)</a:t>
            </a:r>
            <a:r>
              <a:rPr lang="es-ES" dirty="0" smtClean="0"/>
              <a:t> has </a:t>
            </a:r>
            <a:r>
              <a:rPr lang="es-ES" dirty="0" err="1" smtClean="0"/>
              <a:t>observed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BCGs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in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fossil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systems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are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located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in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the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upper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envelope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smtClean="0"/>
              <a:t>of </a:t>
            </a:r>
            <a:r>
              <a:rPr lang="es-ES" dirty="0" err="1" smtClean="0"/>
              <a:t>the</a:t>
            </a:r>
            <a:r>
              <a:rPr lang="es-ES" dirty="0" smtClean="0"/>
              <a:t> L</a:t>
            </a:r>
            <a:r>
              <a:rPr lang="es-ES" baseline="-25000" dirty="0" smtClean="0"/>
              <a:t>BCG</a:t>
            </a:r>
            <a:r>
              <a:rPr lang="es-ES" dirty="0" smtClean="0"/>
              <a:t>-T</a:t>
            </a:r>
            <a:r>
              <a:rPr lang="es-ES" baseline="-25000" dirty="0" smtClean="0"/>
              <a:t>X</a:t>
            </a:r>
            <a:r>
              <a:rPr lang="es-ES" dirty="0" smtClean="0"/>
              <a:t> </a:t>
            </a:r>
            <a:r>
              <a:rPr lang="es-ES" dirty="0" err="1" smtClean="0"/>
              <a:t>relation</a:t>
            </a:r>
            <a:r>
              <a:rPr lang="es-ES" dirty="0" smtClean="0"/>
              <a:t>.</a:t>
            </a:r>
          </a:p>
          <a:p>
            <a:pPr algn="just"/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fixed</a:t>
            </a:r>
            <a:r>
              <a:rPr lang="es-ES" dirty="0" smtClean="0"/>
              <a:t> T</a:t>
            </a:r>
            <a:r>
              <a:rPr lang="es-ES" baseline="-25000" dirty="0" smtClean="0"/>
              <a:t>X</a:t>
            </a:r>
            <a:r>
              <a:rPr lang="es-ES" dirty="0" smtClean="0"/>
              <a:t> </a:t>
            </a:r>
            <a:r>
              <a:rPr lang="es-ES" dirty="0" err="1" smtClean="0"/>
              <a:t>BCGs</a:t>
            </a:r>
            <a:r>
              <a:rPr lang="es-ES" dirty="0" smtClean="0"/>
              <a:t> in 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are more </a:t>
            </a:r>
            <a:r>
              <a:rPr lang="es-ES" dirty="0" err="1" smtClean="0"/>
              <a:t>massive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BCGs</a:t>
            </a:r>
            <a:r>
              <a:rPr lang="es-ES" dirty="0" smtClean="0"/>
              <a:t> in non 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ones</a:t>
            </a:r>
            <a:r>
              <a:rPr lang="es-ES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9130"/>
            <a:ext cx="8229600" cy="1143000"/>
          </a:xfrm>
        </p:spPr>
        <p:txBody>
          <a:bodyPr/>
          <a:lstStyle/>
          <a:p>
            <a:r>
              <a:rPr lang="es-ES" dirty="0" smtClean="0"/>
              <a:t>X-</a:t>
            </a:r>
            <a:r>
              <a:rPr lang="es-ES" dirty="0" err="1" smtClean="0"/>
              <a:t>ray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r>
              <a:rPr lang="es-ES" dirty="0" smtClean="0"/>
              <a:t>: L</a:t>
            </a:r>
            <a:r>
              <a:rPr lang="es-ES" baseline="-25000" dirty="0" smtClean="0"/>
              <a:t>BCG</a:t>
            </a:r>
            <a:r>
              <a:rPr lang="es-ES" dirty="0" smtClean="0"/>
              <a:t>-L</a:t>
            </a:r>
            <a:r>
              <a:rPr lang="es-ES" baseline="-25000" dirty="0" smtClean="0"/>
              <a:t>X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862382" y="585993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Harrison et al. 2012</a:t>
            </a:r>
            <a:endParaRPr lang="en-US" dirty="0">
              <a:latin typeface="Apple Casual"/>
              <a:cs typeface="Apple Casual"/>
            </a:endParaRPr>
          </a:p>
        </p:txBody>
      </p:sp>
      <p:pic>
        <p:nvPicPr>
          <p:cNvPr id="5" name="Imagen 4" descr="tx_ma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" y="1814352"/>
            <a:ext cx="3842842" cy="49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6096" y="2075133"/>
            <a:ext cx="4314954" cy="39336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analyzed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dispersion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L</a:t>
            </a:r>
            <a:r>
              <a:rPr lang="es-ES" baseline="-25000" dirty="0" smtClean="0"/>
              <a:t>X</a:t>
            </a:r>
            <a:r>
              <a:rPr lang="es-ES" dirty="0" smtClean="0"/>
              <a:t>-L</a:t>
            </a:r>
            <a:r>
              <a:rPr lang="es-ES" baseline="-25000" dirty="0" smtClean="0"/>
              <a:t>BCG</a:t>
            </a:r>
            <a:r>
              <a:rPr lang="es-ES" dirty="0" smtClean="0"/>
              <a:t> </a:t>
            </a:r>
            <a:r>
              <a:rPr lang="es-ES" dirty="0" err="1" smtClean="0"/>
              <a:t>relation</a:t>
            </a:r>
            <a:r>
              <a:rPr lang="es-ES" dirty="0" smtClean="0"/>
              <a:t> as a </a:t>
            </a:r>
            <a:r>
              <a:rPr lang="es-ES" dirty="0" err="1" smtClean="0"/>
              <a:t>function</a:t>
            </a:r>
            <a:r>
              <a:rPr lang="es-ES" dirty="0" smtClean="0"/>
              <a:t> of  m</a:t>
            </a:r>
            <a:r>
              <a:rPr lang="es-ES" baseline="-25000" dirty="0" smtClean="0"/>
              <a:t>1</a:t>
            </a:r>
            <a:r>
              <a:rPr lang="es-ES" dirty="0" smtClean="0"/>
              <a:t>-m</a:t>
            </a:r>
            <a:r>
              <a:rPr lang="es-ES" baseline="-25000" dirty="0" smtClean="0"/>
              <a:t>2.</a:t>
            </a:r>
          </a:p>
          <a:p>
            <a:pPr algn="just"/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computed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absolute</a:t>
            </a:r>
            <a:r>
              <a:rPr lang="es-ES" dirty="0" smtClean="0"/>
              <a:t> magnitud of </a:t>
            </a:r>
            <a:r>
              <a:rPr lang="es-ES" dirty="0" err="1" smtClean="0"/>
              <a:t>the</a:t>
            </a:r>
            <a:r>
              <a:rPr lang="es-ES" dirty="0" smtClean="0"/>
              <a:t> central </a:t>
            </a:r>
            <a:r>
              <a:rPr lang="es-ES" dirty="0" err="1" smtClean="0"/>
              <a:t>galaxies</a:t>
            </a:r>
            <a:r>
              <a:rPr lang="es-ES" dirty="0" smtClean="0"/>
              <a:t> and </a:t>
            </a:r>
            <a:r>
              <a:rPr lang="es-ES" dirty="0" err="1" smtClean="0"/>
              <a:t>the</a:t>
            </a:r>
            <a:r>
              <a:rPr lang="es-ES" dirty="0" smtClean="0"/>
              <a:t> L</a:t>
            </a:r>
            <a:r>
              <a:rPr lang="es-ES" baseline="-25000" dirty="0" smtClean="0"/>
              <a:t>x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in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homogeneus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. </a:t>
            </a:r>
            <a:r>
              <a:rPr lang="es-ES" dirty="0" err="1" smtClean="0"/>
              <a:t>Thus</a:t>
            </a:r>
            <a:r>
              <a:rPr lang="es-ES" dirty="0" smtClean="0"/>
              <a:t>,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M</a:t>
            </a:r>
            <a:r>
              <a:rPr lang="es-ES" baseline="-25000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r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was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obtained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from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SDSS and L</a:t>
            </a:r>
            <a:r>
              <a:rPr lang="es-ES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X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from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ROSAT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counts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rate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.</a:t>
            </a:r>
          </a:p>
          <a:p>
            <a:pPr algn="just"/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taken</a:t>
            </a:r>
            <a:r>
              <a:rPr lang="es-ES" dirty="0" smtClean="0"/>
              <a:t> a </a:t>
            </a:r>
            <a:r>
              <a:rPr lang="es-ES" dirty="0" err="1" smtClean="0">
                <a:latin typeface="Apple Casual"/>
                <a:cs typeface="Apple Casual"/>
              </a:rPr>
              <a:t>large</a:t>
            </a:r>
            <a:r>
              <a:rPr lang="es-ES" dirty="0" smtClean="0">
                <a:latin typeface="Apple Casual"/>
                <a:cs typeface="Apple Casual"/>
              </a:rPr>
              <a:t> </a:t>
            </a:r>
            <a:r>
              <a:rPr lang="es-ES" dirty="0" err="1" smtClean="0">
                <a:latin typeface="Apple Casual"/>
                <a:cs typeface="Apple Casual"/>
              </a:rPr>
              <a:t>sample</a:t>
            </a:r>
            <a:r>
              <a:rPr lang="es-ES" dirty="0" smtClean="0">
                <a:latin typeface="Apple Casual"/>
                <a:cs typeface="Apple Casual"/>
              </a:rPr>
              <a:t> of </a:t>
            </a:r>
            <a:r>
              <a:rPr lang="es-ES" dirty="0" err="1" smtClean="0">
                <a:latin typeface="Apple Casual"/>
                <a:cs typeface="Apple Casual"/>
              </a:rPr>
              <a:t>fossil</a:t>
            </a:r>
            <a:r>
              <a:rPr lang="es-ES" dirty="0" smtClean="0">
                <a:latin typeface="Apple Casual"/>
                <a:cs typeface="Apple Casual"/>
              </a:rPr>
              <a:t> </a:t>
            </a:r>
            <a:r>
              <a:rPr lang="es-ES" dirty="0" err="1" smtClean="0">
                <a:latin typeface="Apple Casual"/>
                <a:cs typeface="Apple Casual"/>
              </a:rPr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literature</a:t>
            </a:r>
            <a:r>
              <a:rPr lang="es-ES" dirty="0" smtClean="0"/>
              <a:t>:  </a:t>
            </a:r>
            <a:r>
              <a:rPr lang="es-ES" dirty="0" err="1" smtClean="0">
                <a:latin typeface="Apple Casual"/>
                <a:cs typeface="Apple Casual"/>
              </a:rPr>
              <a:t>Mendes</a:t>
            </a:r>
            <a:r>
              <a:rPr lang="es-ES" dirty="0" smtClean="0">
                <a:latin typeface="Apple Casual"/>
                <a:cs typeface="Apple Casual"/>
              </a:rPr>
              <a:t> de Oliveira et al. (2009), </a:t>
            </a:r>
            <a:r>
              <a:rPr lang="es-ES" dirty="0" err="1" smtClean="0">
                <a:latin typeface="Apple Casual"/>
                <a:cs typeface="Apple Casual"/>
              </a:rPr>
              <a:t>Adami</a:t>
            </a:r>
            <a:r>
              <a:rPr lang="es-ES" dirty="0" smtClean="0">
                <a:latin typeface="Apple Casual"/>
                <a:cs typeface="Apple Casual"/>
              </a:rPr>
              <a:t> et al. (2010); Harrison et al. (2012); </a:t>
            </a:r>
            <a:r>
              <a:rPr lang="es-ES" dirty="0" err="1" smtClean="0">
                <a:latin typeface="Apple Casual"/>
                <a:cs typeface="Apple Casual"/>
              </a:rPr>
              <a:t>Khosroshahi</a:t>
            </a:r>
            <a:r>
              <a:rPr lang="es-ES" dirty="0" smtClean="0">
                <a:latin typeface="Apple Casual"/>
                <a:cs typeface="Apple Casual"/>
              </a:rPr>
              <a:t> et al. (2007); La Barbera et al. (2012); Miller et al. (2012); </a:t>
            </a:r>
            <a:r>
              <a:rPr lang="es-ES" dirty="0" err="1" smtClean="0">
                <a:latin typeface="Apple Casual"/>
                <a:cs typeface="Apple Casual"/>
              </a:rPr>
              <a:t>Proctor</a:t>
            </a:r>
            <a:r>
              <a:rPr lang="es-ES" dirty="0" smtClean="0">
                <a:latin typeface="Apple Casual"/>
                <a:cs typeface="Apple Casual"/>
              </a:rPr>
              <a:t> et al. (2012); Santos et al. (2007)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9130"/>
            <a:ext cx="8229600" cy="1143000"/>
          </a:xfrm>
        </p:spPr>
        <p:txBody>
          <a:bodyPr/>
          <a:lstStyle/>
          <a:p>
            <a:r>
              <a:rPr lang="es-ES" dirty="0" smtClean="0"/>
              <a:t>X-</a:t>
            </a:r>
            <a:r>
              <a:rPr lang="es-ES" dirty="0" err="1" smtClean="0"/>
              <a:t>ray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r>
              <a:rPr lang="es-ES" dirty="0"/>
              <a:t>: L</a:t>
            </a:r>
            <a:r>
              <a:rPr lang="es-ES" baseline="-25000" dirty="0"/>
              <a:t>BCG</a:t>
            </a:r>
            <a:r>
              <a:rPr lang="es-ES" dirty="0"/>
              <a:t>-L</a:t>
            </a:r>
            <a:r>
              <a:rPr lang="es-ES" baseline="-25000" dirty="0"/>
              <a:t>X</a:t>
            </a:r>
            <a:endParaRPr lang="es-ES" dirty="0"/>
          </a:p>
        </p:txBody>
      </p:sp>
      <p:pic>
        <p:nvPicPr>
          <p:cNvPr id="5" name="Imagen 4" descr="lx_mag_3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0" y="371656"/>
            <a:ext cx="4743411" cy="6138531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76067" y="2388895"/>
            <a:ext cx="3225220" cy="1360765"/>
          </a:xfrm>
          <a:prstGeom prst="ellipse">
            <a:avLst/>
          </a:prstGeom>
          <a:noFill/>
          <a:ln w="38608"/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4616096" y="6140855"/>
            <a:ext cx="315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Aguerri et al. 2012, in prep</a:t>
            </a:r>
            <a:endParaRPr lang="en-US" dirty="0">
              <a:solidFill>
                <a:schemeClr val="tx2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8684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2960" y="2084040"/>
            <a:ext cx="4143839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Similar </a:t>
            </a:r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result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is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obtained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 in </a:t>
            </a:r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the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M</a:t>
            </a:r>
            <a:r>
              <a:rPr lang="es-ES" baseline="-25000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star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-L</a:t>
            </a:r>
            <a:r>
              <a:rPr lang="es-ES" baseline="-25000" dirty="0" smtClean="0">
                <a:solidFill>
                  <a:srgbClr val="FF0000"/>
                </a:solidFill>
                <a:latin typeface="Apple Casual"/>
                <a:cs typeface="Apple Casual"/>
              </a:rPr>
              <a:t>X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plane</a:t>
            </a:r>
            <a:endParaRPr lang="es-ES" dirty="0" smtClean="0">
              <a:solidFill>
                <a:srgbClr val="FF0000"/>
              </a:solidFill>
              <a:latin typeface="Apple Casual"/>
              <a:cs typeface="Apple Casual"/>
            </a:endParaRPr>
          </a:p>
          <a:p>
            <a:pPr algn="just"/>
            <a:r>
              <a:rPr lang="es-ES" dirty="0" err="1" smtClean="0"/>
              <a:t>Most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BCGs</a:t>
            </a:r>
            <a:r>
              <a:rPr lang="es-ES" dirty="0" smtClean="0"/>
              <a:t> in 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are more </a:t>
            </a:r>
            <a:r>
              <a:rPr lang="es-ES" dirty="0" err="1" smtClean="0"/>
              <a:t>massive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fixed</a:t>
            </a:r>
            <a:r>
              <a:rPr lang="es-ES" dirty="0" smtClean="0"/>
              <a:t> L</a:t>
            </a:r>
            <a:r>
              <a:rPr lang="es-ES" baseline="-25000" dirty="0" smtClean="0"/>
              <a:t>X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</a:t>
            </a:r>
            <a:r>
              <a:rPr lang="es-ES" dirty="0" err="1" smtClean="0"/>
              <a:t>those</a:t>
            </a:r>
            <a:r>
              <a:rPr lang="es-ES" dirty="0" smtClean="0"/>
              <a:t> in non-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ones</a:t>
            </a:r>
            <a:r>
              <a:rPr lang="es-ES" dirty="0" smtClean="0"/>
              <a:t>.</a:t>
            </a:r>
          </a:p>
          <a:p>
            <a:pPr algn="just"/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fraction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(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about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30%) </a:t>
            </a:r>
            <a:r>
              <a:rPr lang="es-ES" dirty="0" smtClean="0"/>
              <a:t>of 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showing</a:t>
            </a:r>
            <a:r>
              <a:rPr lang="es-ES" dirty="0" smtClean="0"/>
              <a:t> </a:t>
            </a:r>
            <a:r>
              <a:rPr lang="es-ES" dirty="0" err="1" smtClean="0"/>
              <a:t>BCGs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smaller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(</a:t>
            </a:r>
            <a:r>
              <a:rPr lang="es-ES" dirty="0" err="1" smtClean="0"/>
              <a:t>luminosity</a:t>
            </a:r>
            <a:r>
              <a:rPr lang="es-ES" dirty="0" smtClean="0"/>
              <a:t>). Similar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clusters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small</a:t>
            </a:r>
            <a:r>
              <a:rPr lang="es-ES" dirty="0" smtClean="0"/>
              <a:t> m</a:t>
            </a:r>
            <a:r>
              <a:rPr lang="es-ES" baseline="-25000" dirty="0" smtClean="0"/>
              <a:t>1</a:t>
            </a:r>
            <a:r>
              <a:rPr lang="es-ES" dirty="0" smtClean="0"/>
              <a:t>-m</a:t>
            </a:r>
            <a:r>
              <a:rPr lang="es-ES" baseline="-25000" dirty="0" smtClean="0"/>
              <a:t>2</a:t>
            </a:r>
            <a:endParaRPr lang="es-ES" dirty="0" smtClean="0"/>
          </a:p>
          <a:p>
            <a:pPr algn="just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massive</a:t>
            </a:r>
            <a:r>
              <a:rPr lang="es-ES" dirty="0" smtClean="0"/>
              <a:t> </a:t>
            </a:r>
            <a:r>
              <a:rPr lang="es-ES" dirty="0" err="1" smtClean="0"/>
              <a:t>BCGs</a:t>
            </a:r>
            <a:r>
              <a:rPr lang="es-ES" dirty="0"/>
              <a:t> </a:t>
            </a:r>
            <a:r>
              <a:rPr lang="es-ES" dirty="0" smtClean="0"/>
              <a:t>can be </a:t>
            </a:r>
            <a:r>
              <a:rPr lang="es-ES" dirty="0" err="1" smtClean="0"/>
              <a:t>explained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mergers</a:t>
            </a:r>
            <a:r>
              <a:rPr lang="es-ES" dirty="0" smtClean="0"/>
              <a:t> of </a:t>
            </a:r>
            <a:r>
              <a:rPr lang="es-ES" dirty="0" err="1" smtClean="0"/>
              <a:t>galaxies</a:t>
            </a:r>
            <a:r>
              <a:rPr lang="es-ES" dirty="0" smtClean="0"/>
              <a:t>. </a:t>
            </a:r>
            <a:r>
              <a:rPr lang="es-ES" dirty="0" err="1" smtClean="0"/>
              <a:t>Nevertheless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massive</a:t>
            </a:r>
            <a:r>
              <a:rPr lang="es-ES" dirty="0" smtClean="0"/>
              <a:t> </a:t>
            </a:r>
            <a:r>
              <a:rPr lang="es-ES" dirty="0" err="1" smtClean="0"/>
              <a:t>ones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endParaRPr lang="es-ES" dirty="0" smtClean="0"/>
          </a:p>
          <a:p>
            <a:pPr algn="just"/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expeculate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are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two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kinds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of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fossil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systems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: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formed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mergers</a:t>
            </a:r>
            <a:r>
              <a:rPr lang="es-ES" dirty="0" smtClean="0"/>
              <a:t> and 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be “</a:t>
            </a:r>
            <a:r>
              <a:rPr lang="es-ES" dirty="0" err="1" smtClean="0"/>
              <a:t>failed</a:t>
            </a:r>
            <a:r>
              <a:rPr lang="es-ES" dirty="0" smtClean="0"/>
              <a:t> </a:t>
            </a:r>
            <a:r>
              <a:rPr lang="es-ES" dirty="0" err="1" smtClean="0"/>
              <a:t>clusters</a:t>
            </a:r>
            <a:r>
              <a:rPr lang="es-ES" dirty="0" smtClean="0"/>
              <a:t>”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merging</a:t>
            </a:r>
            <a:r>
              <a:rPr lang="es-ES" dirty="0" smtClean="0"/>
              <a:t> </a:t>
            </a:r>
            <a:r>
              <a:rPr lang="es-ES" dirty="0" err="1" smtClean="0"/>
              <a:t>history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X-</a:t>
            </a:r>
            <a:r>
              <a:rPr lang="es-ES" dirty="0" err="1" smtClean="0"/>
              <a:t>ray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r>
              <a:rPr lang="es-ES" dirty="0"/>
              <a:t>: L</a:t>
            </a:r>
            <a:r>
              <a:rPr lang="es-ES" baseline="-25000" dirty="0"/>
              <a:t>BCG</a:t>
            </a:r>
            <a:r>
              <a:rPr lang="es-ES" dirty="0"/>
              <a:t>-L</a:t>
            </a:r>
            <a:r>
              <a:rPr lang="es-ES" baseline="-25000" dirty="0"/>
              <a:t>X</a:t>
            </a:r>
            <a:endParaRPr lang="es-ES" dirty="0"/>
          </a:p>
        </p:txBody>
      </p:sp>
      <p:pic>
        <p:nvPicPr>
          <p:cNvPr id="5" name="Imagen 4" descr="lx_masa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76"/>
            <a:ext cx="5213686" cy="67471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16096" y="6140855"/>
            <a:ext cx="315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Aguerri et al. 2012, in prep</a:t>
            </a:r>
            <a:endParaRPr lang="en-US" dirty="0">
              <a:solidFill>
                <a:schemeClr val="tx2"/>
              </a:solidFill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529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FOGO project </a:t>
            </a:r>
            <a:r>
              <a:rPr lang="en-US" dirty="0" smtClean="0"/>
              <a:t>is a </a:t>
            </a:r>
            <a:r>
              <a:rPr lang="en-US" dirty="0" err="1" smtClean="0"/>
              <a:t>multiwavelength</a:t>
            </a:r>
            <a:r>
              <a:rPr lang="en-US" dirty="0" smtClean="0"/>
              <a:t> study of fossil galaxy systems in order to study the properties of the BGGs and the galaxy population of these systems</a:t>
            </a:r>
          </a:p>
          <a:p>
            <a:pPr algn="just"/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We have investigated the </a:t>
            </a:r>
            <a:r>
              <a:rPr lang="en-U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L</a:t>
            </a:r>
            <a:r>
              <a:rPr lang="en-US" baseline="-25000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opt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-L</a:t>
            </a:r>
            <a:r>
              <a:rPr lang="en-US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 and L</a:t>
            </a:r>
            <a:r>
              <a:rPr lang="en-US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BCG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-L</a:t>
            </a:r>
            <a:r>
              <a:rPr lang="en-US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 relations in our fossil systems</a:t>
            </a:r>
            <a:endParaRPr lang="en-US" dirty="0" smtClean="0"/>
          </a:p>
          <a:p>
            <a:pPr algn="just"/>
            <a:r>
              <a:rPr lang="en-US" dirty="0" smtClean="0"/>
              <a:t>The distribution of our 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fossil systems in the </a:t>
            </a:r>
            <a:r>
              <a:rPr lang="en-U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L</a:t>
            </a:r>
            <a:r>
              <a:rPr lang="en-US" baseline="-25000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opt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-L</a:t>
            </a:r>
            <a:r>
              <a:rPr lang="en-US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 plane is similar than non-fossil ones.</a:t>
            </a:r>
            <a:r>
              <a:rPr lang="en-US" dirty="0" smtClean="0"/>
              <a:t> Thus, fossil systems do not show a deficient optical luminosity for a given L</a:t>
            </a:r>
            <a:r>
              <a:rPr lang="en-US" baseline="-25000" dirty="0" smtClean="0"/>
              <a:t>x</a:t>
            </a:r>
            <a:r>
              <a:rPr lang="en-US" dirty="0" smtClean="0"/>
              <a:t> luminosity of the host cluster.</a:t>
            </a:r>
          </a:p>
          <a:p>
            <a:pPr algn="just"/>
            <a:r>
              <a:rPr lang="en-US" dirty="0" smtClean="0"/>
              <a:t>In general, for a given L</a:t>
            </a:r>
            <a:r>
              <a:rPr lang="en-US" baseline="-25000" dirty="0" smtClean="0"/>
              <a:t>X,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  <a:latin typeface="Apple Casual"/>
                <a:cs typeface="Apple Casual"/>
              </a:rPr>
              <a:t>the brightest cluster galaxies in fossil systems are more massive than in non-fossil ones.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There is a fraction (30%) of fossil systems showing less massive central galaxies. </a:t>
            </a:r>
            <a:r>
              <a:rPr lang="en-US" dirty="0" smtClean="0"/>
              <a:t>These galaxies can not be explained by transformation of non-fossil in fossil systems by mergers.</a:t>
            </a:r>
            <a:endParaRPr lang="en-US" dirty="0" smtClean="0">
              <a:solidFill>
                <a:srgbClr val="0000FF"/>
              </a:solidFill>
              <a:latin typeface="Apple Casual"/>
              <a:cs typeface="Apple Casual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Apple Casual"/>
                <a:cs typeface="Apple Casual"/>
              </a:rPr>
              <a:t>These results probably indicate several origins for fossil systems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0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3936" y="1600200"/>
            <a:ext cx="4112864" cy="4525963"/>
          </a:xfrm>
        </p:spPr>
        <p:txBody>
          <a:bodyPr>
            <a:normAutofit/>
          </a:bodyPr>
          <a:lstStyle/>
          <a:p>
            <a:pPr algn="just"/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Ponman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 et al (1994) </a:t>
            </a:r>
            <a:r>
              <a:rPr lang="es-ES" dirty="0" err="1" smtClean="0"/>
              <a:t>discovered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galaxy</a:t>
            </a:r>
            <a:r>
              <a:rPr lang="es-ES" dirty="0" smtClean="0"/>
              <a:t> RX J1340.6</a:t>
            </a:r>
            <a:r>
              <a:rPr lang="es-ES" dirty="0"/>
              <a:t>+</a:t>
            </a:r>
            <a:r>
              <a:rPr lang="es-ES" dirty="0" smtClean="0"/>
              <a:t>4018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elliptical</a:t>
            </a:r>
            <a:r>
              <a:rPr lang="es-ES" dirty="0" smtClean="0"/>
              <a:t> </a:t>
            </a:r>
            <a:r>
              <a:rPr lang="es-ES" dirty="0" err="1" smtClean="0"/>
              <a:t>galaxy</a:t>
            </a:r>
            <a:r>
              <a:rPr lang="es-ES" dirty="0" smtClean="0"/>
              <a:t> </a:t>
            </a:r>
            <a:r>
              <a:rPr lang="es-ES" dirty="0" err="1" smtClean="0"/>
              <a:t>dominated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</a:t>
            </a:r>
          </a:p>
          <a:p>
            <a:pPr algn="just"/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elliptical</a:t>
            </a:r>
            <a:r>
              <a:rPr lang="es-ES" dirty="0" smtClean="0"/>
              <a:t> </a:t>
            </a:r>
            <a:r>
              <a:rPr lang="es-ES" dirty="0" err="1" smtClean="0"/>
              <a:t>galaxy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surrounded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X-</a:t>
            </a:r>
            <a:r>
              <a:rPr lang="es-ES" dirty="0" err="1" smtClean="0"/>
              <a:t>ray</a:t>
            </a:r>
            <a:r>
              <a:rPr lang="es-ES" dirty="0" smtClean="0"/>
              <a:t> </a:t>
            </a:r>
            <a:r>
              <a:rPr lang="es-ES" dirty="0" err="1" smtClean="0"/>
              <a:t>emitting</a:t>
            </a:r>
            <a:r>
              <a:rPr lang="es-ES" dirty="0" smtClean="0"/>
              <a:t> halo of </a:t>
            </a:r>
            <a:r>
              <a:rPr lang="es-ES" dirty="0" err="1" smtClean="0"/>
              <a:t>hot</a:t>
            </a:r>
            <a:r>
              <a:rPr lang="es-ES" dirty="0" smtClean="0"/>
              <a:t> gas </a:t>
            </a:r>
            <a:r>
              <a:rPr lang="es-ES" dirty="0" err="1" smtClean="0"/>
              <a:t>suggesting</a:t>
            </a:r>
            <a:r>
              <a:rPr lang="es-ES" dirty="0" smtClean="0"/>
              <a:t> a </a:t>
            </a:r>
            <a:r>
              <a:rPr lang="es-ES" dirty="0" err="1" smtClean="0"/>
              <a:t>large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of </a:t>
            </a:r>
            <a:r>
              <a:rPr lang="es-ES" dirty="0" err="1" smtClean="0"/>
              <a:t>dark</a:t>
            </a:r>
            <a:r>
              <a:rPr lang="es-ES" dirty="0" smtClean="0"/>
              <a:t> </a:t>
            </a:r>
            <a:r>
              <a:rPr lang="es-ES" dirty="0" err="1" smtClean="0"/>
              <a:t>matter</a:t>
            </a:r>
            <a:endParaRPr lang="es-ES" dirty="0" smtClean="0"/>
          </a:p>
          <a:p>
            <a:pPr algn="just"/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interpreted</a:t>
            </a:r>
            <a:r>
              <a:rPr lang="es-ES" dirty="0" smtClean="0"/>
              <a:t> as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evolved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group</a:t>
            </a:r>
            <a:r>
              <a:rPr lang="es-ES" dirty="0" smtClean="0">
                <a:solidFill>
                  <a:srgbClr val="FF0000"/>
                </a:solidFill>
              </a:rPr>
              <a:t> of </a:t>
            </a:r>
            <a:r>
              <a:rPr lang="es-ES" dirty="0" err="1" smtClean="0">
                <a:solidFill>
                  <a:srgbClr val="FF0000"/>
                </a:solidFill>
              </a:rPr>
              <a:t>galaxies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central </a:t>
            </a:r>
            <a:r>
              <a:rPr lang="es-ES" dirty="0" err="1" smtClean="0"/>
              <a:t>galaxy</a:t>
            </a:r>
            <a:r>
              <a:rPr lang="es-ES" dirty="0" smtClean="0"/>
              <a:t> has </a:t>
            </a:r>
            <a:r>
              <a:rPr lang="es-ES" dirty="0" err="1" smtClean="0"/>
              <a:t>eaten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L* </a:t>
            </a:r>
            <a:r>
              <a:rPr lang="es-ES" dirty="0" err="1" smtClean="0"/>
              <a:t>galaxies</a:t>
            </a:r>
            <a:r>
              <a:rPr lang="es-ES" dirty="0" smtClean="0"/>
              <a:t> </a:t>
            </a:r>
            <a:r>
              <a:rPr lang="es-ES" dirty="0" err="1" smtClean="0"/>
              <a:t>arround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2683" y="274638"/>
            <a:ext cx="8094115" cy="1143000"/>
          </a:xfrm>
        </p:spPr>
        <p:txBody>
          <a:bodyPr>
            <a:normAutofit/>
          </a:bodyPr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4" name="Imagen 3" descr="fossil_optxra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4" y="1831749"/>
            <a:ext cx="3926788" cy="391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275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</a:pP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observational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definition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of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given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smtClean="0">
                <a:latin typeface="Apple Casual"/>
                <a:cs typeface="Apple Casual"/>
              </a:rPr>
              <a:t>Jones et al. (2003)</a:t>
            </a:r>
            <a:r>
              <a:rPr lang="es-ES" sz="2400" dirty="0" smtClean="0">
                <a:latin typeface="Apple Casual"/>
                <a:cs typeface="Apple Casual"/>
              </a:rPr>
              <a:t> </a:t>
            </a:r>
          </a:p>
          <a:p>
            <a:pPr lvl="1" algn="just">
              <a:lnSpc>
                <a:spcPct val="80000"/>
              </a:lnSpc>
            </a:pPr>
            <a:r>
              <a:rPr lang="es-ES" sz="2000" dirty="0" smtClean="0"/>
              <a:t>RX extended </a:t>
            </a:r>
            <a:r>
              <a:rPr lang="es-ES" sz="2000" dirty="0" err="1" smtClean="0"/>
              <a:t>emission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smtClean="0">
                <a:latin typeface="Apple Casual"/>
                <a:cs typeface="Apple Casual"/>
              </a:rPr>
              <a:t>Lx&gt;10^42 erg/s</a:t>
            </a:r>
          </a:p>
          <a:p>
            <a:pPr lvl="1" algn="just">
              <a:lnSpc>
                <a:spcPct val="80000"/>
              </a:lnSpc>
            </a:pPr>
            <a:r>
              <a:rPr lang="es-ES" sz="2000" dirty="0" err="1" smtClean="0"/>
              <a:t>Magnitude</a:t>
            </a:r>
            <a:r>
              <a:rPr lang="es-ES" sz="2000" dirty="0" smtClean="0"/>
              <a:t> gap </a:t>
            </a:r>
            <a:r>
              <a:rPr lang="es-ES" sz="2000" dirty="0" err="1" smtClean="0"/>
              <a:t>between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brightest</a:t>
            </a:r>
            <a:r>
              <a:rPr lang="es-ES" sz="2000" dirty="0" smtClean="0"/>
              <a:t> and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second</a:t>
            </a:r>
            <a:r>
              <a:rPr lang="es-ES" sz="2000" dirty="0" smtClean="0"/>
              <a:t> </a:t>
            </a:r>
            <a:r>
              <a:rPr lang="es-ES" sz="2000" dirty="0" err="1" smtClean="0"/>
              <a:t>brightest</a:t>
            </a:r>
            <a:r>
              <a:rPr lang="es-ES" sz="2000" dirty="0" smtClean="0"/>
              <a:t> </a:t>
            </a:r>
            <a:r>
              <a:rPr lang="es-ES" sz="2000" dirty="0" err="1" smtClean="0"/>
              <a:t>galaxies</a:t>
            </a:r>
            <a:r>
              <a:rPr lang="es-ES" sz="2000" dirty="0" smtClean="0"/>
              <a:t>: </a:t>
            </a:r>
            <a:r>
              <a:rPr lang="es-ES" sz="2000" dirty="0" smtClean="0">
                <a:latin typeface="Apple Casual"/>
                <a:cs typeface="Apple Casual"/>
              </a:rPr>
              <a:t>m1-m2&gt;2 in </a:t>
            </a:r>
            <a:r>
              <a:rPr lang="es-ES" sz="2000" dirty="0" err="1" smtClean="0">
                <a:latin typeface="Apple Casual"/>
                <a:cs typeface="Apple Casual"/>
              </a:rPr>
              <a:t>the</a:t>
            </a:r>
            <a:r>
              <a:rPr lang="es-ES" sz="2000" dirty="0" smtClean="0">
                <a:latin typeface="Apple Casual"/>
                <a:cs typeface="Apple Casual"/>
              </a:rPr>
              <a:t> R </a:t>
            </a:r>
            <a:r>
              <a:rPr lang="es-ES" sz="2000" dirty="0" err="1" smtClean="0">
                <a:latin typeface="Apple Casual"/>
                <a:cs typeface="Apple Casual"/>
              </a:rPr>
              <a:t>filter</a:t>
            </a:r>
            <a:endParaRPr lang="es-ES" sz="2000" dirty="0" smtClean="0">
              <a:latin typeface="Apple Casual"/>
              <a:cs typeface="Apple Casual"/>
            </a:endParaRPr>
          </a:p>
          <a:p>
            <a:pPr lvl="1" algn="just">
              <a:lnSpc>
                <a:spcPct val="80000"/>
              </a:lnSpc>
            </a:pPr>
            <a:r>
              <a:rPr lang="es-ES" sz="2000" dirty="0" err="1" smtClean="0"/>
              <a:t>Recently</a:t>
            </a:r>
            <a:r>
              <a:rPr lang="es-ES" sz="2000" dirty="0" smtClean="0"/>
              <a:t>: </a:t>
            </a:r>
            <a:r>
              <a:rPr lang="es-ES" sz="2000" dirty="0" smtClean="0">
                <a:latin typeface="Apple Casual"/>
                <a:cs typeface="Apple Casual"/>
              </a:rPr>
              <a:t>m1-m4&gt;4.5 </a:t>
            </a:r>
            <a:r>
              <a:rPr lang="es-ES" sz="2000" dirty="0" smtClean="0"/>
              <a:t>(</a:t>
            </a:r>
            <a:r>
              <a:rPr lang="es-ES" sz="2000" dirty="0" err="1" smtClean="0">
                <a:latin typeface="Apple Casual"/>
                <a:cs typeface="Apple Casual"/>
              </a:rPr>
              <a:t>Dariush</a:t>
            </a:r>
            <a:r>
              <a:rPr lang="es-ES" sz="2000" dirty="0" smtClean="0">
                <a:latin typeface="Apple Casual"/>
                <a:cs typeface="Apple Casual"/>
              </a:rPr>
              <a:t> et al. 2010</a:t>
            </a:r>
            <a:r>
              <a:rPr lang="es-ES" sz="2000" dirty="0" smtClean="0"/>
              <a:t>)</a:t>
            </a:r>
          </a:p>
          <a:p>
            <a:pPr marL="45720" indent="0" algn="just">
              <a:lnSpc>
                <a:spcPct val="80000"/>
              </a:lnSpc>
              <a:buNone/>
            </a:pPr>
            <a:endParaRPr lang="es-ES" sz="2200" dirty="0"/>
          </a:p>
          <a:p>
            <a:pPr marL="45720" indent="0" algn="just">
              <a:lnSpc>
                <a:spcPct val="80000"/>
              </a:lnSpc>
              <a:buNone/>
            </a:pPr>
            <a:r>
              <a:rPr lang="es-ES" sz="2200" b="1" i="1" u="sng" dirty="0" smtClean="0">
                <a:solidFill>
                  <a:srgbClr val="0000FF"/>
                </a:solidFill>
              </a:rPr>
              <a:t>Are </a:t>
            </a:r>
            <a:r>
              <a:rPr lang="es-ES" sz="2200" b="1" i="1" u="sng" dirty="0" err="1" smtClean="0">
                <a:solidFill>
                  <a:srgbClr val="0000FF"/>
                </a:solidFill>
              </a:rPr>
              <a:t>these</a:t>
            </a:r>
            <a:r>
              <a:rPr lang="es-ES" sz="2200" b="1" i="1" u="sng" dirty="0" smtClean="0">
                <a:solidFill>
                  <a:srgbClr val="0000FF"/>
                </a:solidFill>
              </a:rPr>
              <a:t> </a:t>
            </a:r>
            <a:r>
              <a:rPr lang="es-ES" sz="2200" b="1" i="1" u="sng" dirty="0" err="1" smtClean="0">
                <a:solidFill>
                  <a:srgbClr val="0000FF"/>
                </a:solidFill>
              </a:rPr>
              <a:t>systems</a:t>
            </a:r>
            <a:r>
              <a:rPr lang="es-ES" sz="2200" b="1" i="1" u="sng" dirty="0" smtClean="0">
                <a:solidFill>
                  <a:srgbClr val="0000FF"/>
                </a:solidFill>
              </a:rPr>
              <a:t> </a:t>
            </a:r>
            <a:r>
              <a:rPr lang="es-ES" sz="2200" b="1" i="1" u="sng" dirty="0" err="1" smtClean="0">
                <a:solidFill>
                  <a:srgbClr val="0000FF"/>
                </a:solidFill>
              </a:rPr>
              <a:t>important</a:t>
            </a:r>
            <a:r>
              <a:rPr lang="es-ES" sz="2200" b="1" i="1" u="sng" dirty="0" smtClean="0">
                <a:solidFill>
                  <a:srgbClr val="0000FF"/>
                </a:solidFill>
              </a:rPr>
              <a:t>?</a:t>
            </a:r>
          </a:p>
          <a:p>
            <a:pPr marL="45720" indent="0" algn="just">
              <a:lnSpc>
                <a:spcPct val="80000"/>
              </a:lnSpc>
              <a:buNone/>
            </a:pPr>
            <a:endParaRPr lang="es-ES" sz="2200" b="1" i="1" u="sng" dirty="0" smtClean="0">
              <a:solidFill>
                <a:srgbClr val="0000FF"/>
              </a:solidFill>
            </a:endParaRPr>
          </a:p>
          <a:p>
            <a:pPr algn="just"/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/>
              <a:t>systems</a:t>
            </a:r>
            <a:r>
              <a:rPr lang="es-ES" dirty="0"/>
              <a:t> are </a:t>
            </a:r>
            <a:r>
              <a:rPr lang="es-ES" dirty="0">
                <a:solidFill>
                  <a:srgbClr val="FF0000"/>
                </a:solidFill>
              </a:rPr>
              <a:t>as </a:t>
            </a:r>
            <a:r>
              <a:rPr lang="es-ES" dirty="0" err="1">
                <a:solidFill>
                  <a:srgbClr val="FF0000"/>
                </a:solidFill>
              </a:rPr>
              <a:t>common</a:t>
            </a:r>
            <a:r>
              <a:rPr lang="es-ES" dirty="0">
                <a:solidFill>
                  <a:srgbClr val="FF0000"/>
                </a:solidFill>
              </a:rPr>
              <a:t> as </a:t>
            </a:r>
            <a:r>
              <a:rPr lang="es-ES" dirty="0" err="1">
                <a:solidFill>
                  <a:srgbClr val="FF0000"/>
                </a:solidFill>
              </a:rPr>
              <a:t>poor</a:t>
            </a:r>
            <a:r>
              <a:rPr lang="es-ES" dirty="0">
                <a:solidFill>
                  <a:srgbClr val="FF0000"/>
                </a:solidFill>
              </a:rPr>
              <a:t> and </a:t>
            </a:r>
            <a:r>
              <a:rPr lang="es-ES" dirty="0" err="1">
                <a:solidFill>
                  <a:srgbClr val="FF0000"/>
                </a:solidFill>
              </a:rPr>
              <a:t>rich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galaxy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clusters</a:t>
            </a:r>
            <a:r>
              <a:rPr lang="en-US" dirty="0" smtClean="0"/>
              <a:t> together: </a:t>
            </a:r>
            <a:r>
              <a:rPr lang="en-US" i="1" dirty="0" smtClean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∼ (1 − 4) × 10−6 </a:t>
            </a:r>
            <a:r>
              <a:rPr lang="en-US" i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−3 Mpc−</a:t>
            </a:r>
            <a:r>
              <a:rPr lang="en-US" dirty="0" smtClean="0">
                <a:solidFill>
                  <a:srgbClr val="0000FF"/>
                </a:solidFill>
              </a:rPr>
              <a:t>3</a:t>
            </a:r>
            <a:r>
              <a:rPr lang="en-US" dirty="0" smtClean="0"/>
              <a:t> (</a:t>
            </a:r>
            <a:r>
              <a:rPr lang="en-US" dirty="0" err="1" smtClean="0">
                <a:latin typeface="Apple Casual"/>
                <a:cs typeface="Apple Casual"/>
              </a:rPr>
              <a:t>Vikhlinin</a:t>
            </a:r>
            <a:r>
              <a:rPr lang="en-US" dirty="0" smtClean="0">
                <a:latin typeface="Apple Casual"/>
                <a:cs typeface="Apple Casual"/>
              </a:rPr>
              <a:t> </a:t>
            </a:r>
            <a:r>
              <a:rPr lang="en-US" dirty="0">
                <a:latin typeface="Apple Casual"/>
                <a:cs typeface="Apple Casual"/>
              </a:rPr>
              <a:t>et </a:t>
            </a:r>
            <a:r>
              <a:rPr lang="fr-FR" dirty="0" smtClean="0">
                <a:latin typeface="Apple Casual"/>
                <a:cs typeface="Apple Casual"/>
              </a:rPr>
              <a:t>al</a:t>
            </a:r>
            <a:r>
              <a:rPr lang="fr-FR" dirty="0">
                <a:latin typeface="Apple Casual"/>
                <a:cs typeface="Apple Casual"/>
              </a:rPr>
              <a:t>. 1998; Jones et al. 2003; Santos et al. 2007; La Barbera et al. 2009; </a:t>
            </a:r>
            <a:r>
              <a:rPr lang="fr-FR" dirty="0" err="1">
                <a:latin typeface="Apple Casual"/>
                <a:cs typeface="Apple Casual"/>
              </a:rPr>
              <a:t>Voevodkin</a:t>
            </a:r>
            <a:r>
              <a:rPr lang="fr-FR" dirty="0">
                <a:latin typeface="Apple Casual"/>
                <a:cs typeface="Apple Casual"/>
              </a:rPr>
              <a:t> et al. 2010</a:t>
            </a:r>
            <a:r>
              <a:rPr lang="fr-FR" dirty="0"/>
              <a:t>)</a:t>
            </a:r>
            <a:r>
              <a:rPr lang="fr-FR" dirty="0" smtClean="0"/>
              <a:t>.</a:t>
            </a:r>
          </a:p>
          <a:p>
            <a:pPr algn="just"/>
            <a:r>
              <a:rPr lang="fr-FR" dirty="0" err="1" smtClean="0"/>
              <a:t>They</a:t>
            </a:r>
            <a:r>
              <a:rPr lang="fr-FR" dirty="0" smtClean="0"/>
              <a:t> hosts the </a:t>
            </a:r>
            <a:r>
              <a:rPr lang="fr-FR" dirty="0" err="1" smtClean="0">
                <a:solidFill>
                  <a:srgbClr val="FF0000"/>
                </a:solidFill>
              </a:rPr>
              <a:t>most</a:t>
            </a:r>
            <a:r>
              <a:rPr lang="fr-FR" dirty="0" smtClean="0">
                <a:solidFill>
                  <a:srgbClr val="FF0000"/>
                </a:solidFill>
              </a:rPr>
              <a:t> massive and </a:t>
            </a:r>
            <a:r>
              <a:rPr lang="fr-FR" dirty="0" err="1" smtClean="0">
                <a:solidFill>
                  <a:srgbClr val="FF0000"/>
                </a:solidFill>
              </a:rPr>
              <a:t>luminous</a:t>
            </a:r>
            <a:r>
              <a:rPr lang="fr-FR" dirty="0" smtClean="0">
                <a:solidFill>
                  <a:srgbClr val="FF0000"/>
                </a:solidFill>
              </a:rPr>
              <a:t> galaxies</a:t>
            </a:r>
            <a:r>
              <a:rPr lang="fr-FR" dirty="0" smtClean="0"/>
              <a:t> in the </a:t>
            </a:r>
            <a:r>
              <a:rPr lang="fr-FR" dirty="0" err="1" smtClean="0"/>
              <a:t>Universe</a:t>
            </a:r>
            <a:r>
              <a:rPr lang="fr-FR" dirty="0" smtClean="0"/>
              <a:t>. The formation of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streme</a:t>
            </a:r>
            <a:r>
              <a:rPr lang="fr-FR" dirty="0" smtClean="0"/>
              <a:t> </a:t>
            </a:r>
            <a:r>
              <a:rPr lang="fr-FR" dirty="0" err="1" smtClean="0"/>
              <a:t>objects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challenge for structure formation </a:t>
            </a:r>
            <a:r>
              <a:rPr lang="fr-FR" dirty="0" err="1" smtClean="0"/>
              <a:t>models</a:t>
            </a:r>
            <a:r>
              <a:rPr lang="fr-FR" dirty="0" smtClean="0"/>
              <a:t>.</a:t>
            </a:r>
          </a:p>
          <a:p>
            <a:pPr algn="just"/>
            <a:r>
              <a:rPr lang="fr-FR" dirty="0" err="1" smtClean="0"/>
              <a:t>Fossil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smtClean="0">
                <a:solidFill>
                  <a:srgbClr val="FF0000"/>
                </a:solidFill>
              </a:rPr>
              <a:t>challenge for structure formation </a:t>
            </a:r>
            <a:r>
              <a:rPr lang="fr-FR" dirty="0" err="1" smtClean="0">
                <a:solidFill>
                  <a:srgbClr val="FF0000"/>
                </a:solidFill>
              </a:rPr>
              <a:t>models</a:t>
            </a:r>
            <a:r>
              <a:rPr lang="fr-FR" dirty="0" smtClean="0"/>
              <a:t>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show one </a:t>
            </a:r>
            <a:r>
              <a:rPr lang="fr-FR" dirty="0" err="1" smtClean="0"/>
              <a:t>order</a:t>
            </a:r>
            <a:r>
              <a:rPr lang="fr-FR" dirty="0" smtClean="0"/>
              <a:t> to magnitude </a:t>
            </a:r>
            <a:r>
              <a:rPr lang="fr-FR" dirty="0" err="1" smtClean="0"/>
              <a:t>less</a:t>
            </a:r>
            <a:r>
              <a:rPr lang="fr-FR" dirty="0" smtClean="0"/>
              <a:t> substructure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predicted</a:t>
            </a:r>
            <a:r>
              <a:rPr lang="fr-FR" dirty="0" smtClean="0"/>
              <a:t> by CDM </a:t>
            </a:r>
            <a:r>
              <a:rPr lang="fr-FR" dirty="0" err="1" smtClean="0"/>
              <a:t>theory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D’</a:t>
            </a:r>
            <a:r>
              <a:rPr lang="fr-FR" dirty="0" err="1" smtClean="0"/>
              <a:t>Onghia</a:t>
            </a:r>
            <a:r>
              <a:rPr lang="fr-FR" dirty="0" smtClean="0"/>
              <a:t> &amp; Lake 2005; But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Zibetti</a:t>
            </a:r>
            <a:r>
              <a:rPr lang="fr-FR" dirty="0" smtClean="0"/>
              <a:t> et al. 2010).</a:t>
            </a:r>
            <a:endParaRPr lang="es-ES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4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4492" y="1753874"/>
            <a:ext cx="8112308" cy="4372289"/>
          </a:xfrm>
        </p:spPr>
        <p:txBody>
          <a:bodyPr>
            <a:normAutofit/>
          </a:bodyPr>
          <a:lstStyle/>
          <a:p>
            <a:pPr algn="just"/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interpretation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represent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end</a:t>
            </a:r>
            <a:r>
              <a:rPr lang="es-ES" dirty="0"/>
              <a:t> </a:t>
            </a:r>
            <a:r>
              <a:rPr lang="es-ES" dirty="0" err="1"/>
              <a:t>product</a:t>
            </a:r>
            <a:r>
              <a:rPr lang="es-ES" dirty="0"/>
              <a:t> of </a:t>
            </a:r>
            <a:r>
              <a:rPr lang="es-ES" dirty="0" err="1"/>
              <a:t>galaxy</a:t>
            </a:r>
            <a:r>
              <a:rPr lang="es-ES" dirty="0"/>
              <a:t> </a:t>
            </a:r>
            <a:r>
              <a:rPr lang="es-ES" dirty="0" err="1"/>
              <a:t>merging</a:t>
            </a:r>
            <a:r>
              <a:rPr lang="es-ES" dirty="0"/>
              <a:t> in </a:t>
            </a:r>
            <a:r>
              <a:rPr lang="es-ES" dirty="0" err="1"/>
              <a:t>group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 smtClean="0"/>
              <a:t>clusters</a:t>
            </a:r>
            <a:r>
              <a:rPr lang="es-ES" dirty="0"/>
              <a:t> </a:t>
            </a:r>
            <a:r>
              <a:rPr lang="es-ES" dirty="0" smtClean="0">
                <a:latin typeface="Apple Casual"/>
                <a:cs typeface="Apple Casual"/>
              </a:rPr>
              <a:t>(</a:t>
            </a:r>
            <a:r>
              <a:rPr lang="es-ES" dirty="0" err="1" smtClean="0">
                <a:latin typeface="Apple Casual"/>
                <a:cs typeface="Apple Casual"/>
              </a:rPr>
              <a:t>D’Onghia</a:t>
            </a:r>
            <a:r>
              <a:rPr lang="es-ES" dirty="0" smtClean="0">
                <a:latin typeface="Apple Casual"/>
                <a:cs typeface="Apple Casual"/>
              </a:rPr>
              <a:t> &amp; Lake 2005; von </a:t>
            </a:r>
            <a:r>
              <a:rPr lang="es-ES" dirty="0" err="1" smtClean="0">
                <a:latin typeface="Apple Casual"/>
                <a:cs typeface="Apple Casual"/>
              </a:rPr>
              <a:t>Benda</a:t>
            </a:r>
            <a:r>
              <a:rPr lang="es-ES" dirty="0" smtClean="0">
                <a:latin typeface="Apple Casual"/>
                <a:cs typeface="Apple Casual"/>
              </a:rPr>
              <a:t> </a:t>
            </a:r>
            <a:r>
              <a:rPr lang="es-ES" dirty="0" err="1" smtClean="0">
                <a:latin typeface="Apple Casual"/>
                <a:cs typeface="Apple Casual"/>
              </a:rPr>
              <a:t>Beckman</a:t>
            </a:r>
            <a:r>
              <a:rPr lang="es-ES" dirty="0" smtClean="0">
                <a:latin typeface="Apple Casual"/>
                <a:cs typeface="Apple Casual"/>
              </a:rPr>
              <a:t> et al. 2008; </a:t>
            </a:r>
            <a:r>
              <a:rPr lang="es-ES" dirty="0" err="1" smtClean="0">
                <a:latin typeface="Apple Casual"/>
                <a:cs typeface="Apple Casual"/>
              </a:rPr>
              <a:t>Sommer-Larsen</a:t>
            </a:r>
            <a:r>
              <a:rPr lang="es-ES" dirty="0" smtClean="0">
                <a:latin typeface="Apple Casual"/>
                <a:cs typeface="Apple Casual"/>
              </a:rPr>
              <a:t> 2006; </a:t>
            </a:r>
            <a:r>
              <a:rPr lang="es-ES" dirty="0" err="1" smtClean="0">
                <a:latin typeface="Apple Casual"/>
                <a:cs typeface="Apple Casual"/>
              </a:rPr>
              <a:t>Dariush</a:t>
            </a:r>
            <a:r>
              <a:rPr lang="es-ES" dirty="0" smtClean="0">
                <a:latin typeface="Apple Casual"/>
                <a:cs typeface="Apple Casual"/>
              </a:rPr>
              <a:t> et al. 2010)</a:t>
            </a:r>
            <a:endParaRPr lang="es-ES" dirty="0"/>
          </a:p>
          <a:p>
            <a:pPr algn="just"/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formation</a:t>
            </a:r>
            <a:r>
              <a:rPr lang="es-ES" dirty="0" smtClean="0"/>
              <a:t> </a:t>
            </a:r>
            <a:r>
              <a:rPr lang="es-ES" dirty="0" err="1" smtClean="0"/>
              <a:t>scenario</a:t>
            </a:r>
            <a:r>
              <a:rPr lang="es-ES" dirty="0" smtClean="0"/>
              <a:t> </a:t>
            </a:r>
            <a:r>
              <a:rPr lang="es-ES" dirty="0" err="1" smtClean="0"/>
              <a:t>suggest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Fossil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are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systems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formed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as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deficient</a:t>
            </a:r>
            <a:r>
              <a:rPr lang="es-ES" dirty="0" smtClean="0">
                <a:solidFill>
                  <a:srgbClr val="0000FF"/>
                </a:solidFill>
                <a:latin typeface="Apple Casual"/>
                <a:cs typeface="Apple Casual"/>
              </a:rPr>
              <a:t> in L* </a:t>
            </a:r>
            <a:r>
              <a:rPr lang="es-ES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galaxies</a:t>
            </a:r>
            <a:r>
              <a:rPr lang="es-ES" dirty="0" smtClean="0"/>
              <a:t>. </a:t>
            </a:r>
          </a:p>
          <a:p>
            <a:pPr algn="just"/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formation</a:t>
            </a:r>
            <a:r>
              <a:rPr lang="es-ES" dirty="0" smtClean="0"/>
              <a:t> </a:t>
            </a:r>
            <a:r>
              <a:rPr lang="es-ES" dirty="0" err="1" smtClean="0"/>
              <a:t>scenario</a:t>
            </a:r>
            <a:r>
              <a:rPr lang="es-ES" dirty="0" smtClean="0"/>
              <a:t> </a:t>
            </a:r>
            <a:r>
              <a:rPr lang="es-ES" dirty="0" err="1" smtClean="0"/>
              <a:t>suggest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fosill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are 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“</a:t>
            </a:r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failed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groups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or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 </a:t>
            </a:r>
            <a:r>
              <a:rPr lang="es-ES" dirty="0" err="1" smtClean="0">
                <a:solidFill>
                  <a:srgbClr val="FF0000"/>
                </a:solidFill>
                <a:latin typeface="Apple Casual"/>
                <a:cs typeface="Apple Casual"/>
              </a:rPr>
              <a:t>clusters</a:t>
            </a:r>
            <a:r>
              <a:rPr lang="es-ES" dirty="0" smtClean="0">
                <a:solidFill>
                  <a:srgbClr val="FF0000"/>
                </a:solidFill>
                <a:latin typeface="Apple Casual"/>
                <a:cs typeface="Apple Casual"/>
              </a:rPr>
              <a:t>” </a:t>
            </a:r>
            <a:r>
              <a:rPr lang="es-ES" dirty="0" smtClean="0">
                <a:latin typeface="Apple Casual"/>
                <a:cs typeface="Apple Casual"/>
              </a:rPr>
              <a:t>(</a:t>
            </a:r>
            <a:r>
              <a:rPr lang="es-ES" dirty="0" err="1" smtClean="0">
                <a:latin typeface="Apple Casual"/>
                <a:cs typeface="Apple Casual"/>
              </a:rPr>
              <a:t>Mulchaey</a:t>
            </a:r>
            <a:r>
              <a:rPr lang="es-ES" dirty="0" smtClean="0">
                <a:latin typeface="Apple Casual"/>
                <a:cs typeface="Apple Casual"/>
              </a:rPr>
              <a:t> &amp; </a:t>
            </a:r>
            <a:r>
              <a:rPr lang="es-ES" dirty="0" err="1" smtClean="0">
                <a:latin typeface="Apple Casual"/>
                <a:cs typeface="Apple Casual"/>
              </a:rPr>
              <a:t>Zabludoff</a:t>
            </a:r>
            <a:r>
              <a:rPr lang="es-ES" dirty="0" smtClean="0">
                <a:latin typeface="Apple Casual"/>
                <a:cs typeface="Apple Casual"/>
              </a:rPr>
              <a:t> 1999; </a:t>
            </a:r>
            <a:r>
              <a:rPr lang="es-ES" dirty="0" err="1" smtClean="0">
                <a:latin typeface="Apple Casual"/>
                <a:cs typeface="Apple Casual"/>
              </a:rPr>
              <a:t>Proctor</a:t>
            </a:r>
            <a:r>
              <a:rPr lang="es-ES" dirty="0" smtClean="0">
                <a:latin typeface="Apple Casual"/>
                <a:cs typeface="Apple Casual"/>
              </a:rPr>
              <a:t> et al. 2012).</a:t>
            </a:r>
          </a:p>
          <a:p>
            <a:pPr algn="just"/>
            <a:r>
              <a:rPr lang="es-ES" dirty="0" smtClean="0"/>
              <a:t>In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majority</a:t>
            </a:r>
            <a:r>
              <a:rPr lang="es-ES" dirty="0" smtClean="0"/>
              <a:t> of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availabe</a:t>
            </a:r>
            <a:r>
              <a:rPr lang="es-ES" dirty="0" smtClean="0"/>
              <a:t> gas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initially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formation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central </a:t>
            </a:r>
            <a:r>
              <a:rPr lang="es-ES" dirty="0" err="1" smtClean="0"/>
              <a:t>galaxy</a:t>
            </a:r>
            <a:r>
              <a:rPr lang="es-ES" dirty="0" smtClean="0"/>
              <a:t> </a:t>
            </a:r>
            <a:r>
              <a:rPr lang="es-ES" dirty="0" err="1" smtClean="0"/>
              <a:t>rather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in </a:t>
            </a:r>
            <a:r>
              <a:rPr lang="es-ES" dirty="0" err="1" smtClean="0"/>
              <a:t>several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intemediate</a:t>
            </a:r>
            <a:r>
              <a:rPr lang="es-ES" dirty="0" smtClean="0"/>
              <a:t> </a:t>
            </a:r>
            <a:r>
              <a:rPr lang="es-ES" dirty="0" err="1" smtClean="0"/>
              <a:t>luminosity</a:t>
            </a:r>
            <a:r>
              <a:rPr lang="es-ES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formation</a:t>
            </a:r>
            <a:r>
              <a:rPr lang="es-ES" dirty="0" smtClean="0"/>
              <a:t> </a:t>
            </a:r>
            <a:r>
              <a:rPr lang="es-ES" dirty="0" err="1" smtClean="0"/>
              <a:t>scenarios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33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es-ES" sz="2400" dirty="0"/>
              <a:t>In 2008 </a:t>
            </a:r>
            <a:r>
              <a:rPr lang="es-ES" sz="2400" dirty="0" err="1"/>
              <a:t>only</a:t>
            </a:r>
            <a:r>
              <a:rPr lang="es-ES" sz="2400" dirty="0"/>
              <a:t> ~10 </a:t>
            </a:r>
            <a:r>
              <a:rPr lang="es-ES" sz="2400" dirty="0" err="1"/>
              <a:t>fossil</a:t>
            </a:r>
            <a:r>
              <a:rPr lang="es-ES" sz="2400" dirty="0"/>
              <a:t> </a:t>
            </a:r>
            <a:r>
              <a:rPr lang="es-ES" sz="2400" dirty="0" err="1"/>
              <a:t>systems</a:t>
            </a:r>
            <a:r>
              <a:rPr lang="es-ES" sz="2400" dirty="0"/>
              <a:t> </a:t>
            </a:r>
            <a:r>
              <a:rPr lang="es-ES" sz="2400" dirty="0" err="1"/>
              <a:t>were</a:t>
            </a:r>
            <a:r>
              <a:rPr lang="es-ES" sz="2400" dirty="0"/>
              <a:t> </a:t>
            </a:r>
            <a:r>
              <a:rPr lang="es-ES" sz="2400" dirty="0" err="1" smtClean="0"/>
              <a:t>analyzed</a:t>
            </a:r>
            <a:r>
              <a:rPr lang="es-ES" sz="2400" dirty="0"/>
              <a:t> </a:t>
            </a:r>
            <a:r>
              <a:rPr lang="es-ES" sz="2400" dirty="0" smtClean="0"/>
              <a:t>(</a:t>
            </a:r>
            <a:r>
              <a:rPr lang="es-ES" sz="2400" dirty="0" err="1" smtClean="0">
                <a:latin typeface="Apple Casual"/>
                <a:cs typeface="Apple Casual"/>
              </a:rPr>
              <a:t>Ponman</a:t>
            </a:r>
            <a:r>
              <a:rPr lang="es-ES" sz="2400" dirty="0" smtClean="0">
                <a:latin typeface="Apple Casual"/>
                <a:cs typeface="Apple Casual"/>
              </a:rPr>
              <a:t> et al. 1994; Jones et al. 2003; Méndez de Oliveira et al. 2006; </a:t>
            </a:r>
            <a:r>
              <a:rPr lang="es-ES" sz="2400" dirty="0" err="1" smtClean="0">
                <a:latin typeface="Apple Casual"/>
                <a:cs typeface="Apple Casual"/>
              </a:rPr>
              <a:t>Khosroshahi</a:t>
            </a:r>
            <a:r>
              <a:rPr lang="es-ES" sz="2400" dirty="0" smtClean="0">
                <a:latin typeface="Apple Casual"/>
                <a:cs typeface="Apple Casual"/>
              </a:rPr>
              <a:t> et al. 2006, 2007</a:t>
            </a:r>
            <a:r>
              <a:rPr lang="es-ES" sz="2400" dirty="0" smtClean="0"/>
              <a:t>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s-ES" sz="2400" dirty="0" smtClean="0"/>
          </a:p>
          <a:p>
            <a:pPr algn="just">
              <a:lnSpc>
                <a:spcPct val="90000"/>
              </a:lnSpc>
            </a:pPr>
            <a:r>
              <a:rPr lang="es-ES" sz="2400" dirty="0" err="1" smtClean="0"/>
              <a:t>These</a:t>
            </a:r>
            <a:r>
              <a:rPr lang="es-ES" sz="2400" dirty="0" smtClean="0"/>
              <a:t> </a:t>
            </a:r>
            <a:r>
              <a:rPr lang="es-ES" sz="2400" dirty="0" err="1" smtClean="0"/>
              <a:t>small</a:t>
            </a:r>
            <a:r>
              <a:rPr lang="es-ES" sz="2400" dirty="0" smtClean="0"/>
              <a:t> </a:t>
            </a:r>
            <a:r>
              <a:rPr lang="es-ES" sz="2400" dirty="0" err="1" smtClean="0"/>
              <a:t>samples</a:t>
            </a:r>
            <a:r>
              <a:rPr lang="es-ES" sz="2400" dirty="0" smtClean="0"/>
              <a:t> do </a:t>
            </a:r>
            <a:r>
              <a:rPr lang="es-ES" sz="2400" dirty="0" err="1" smtClean="0">
                <a:solidFill>
                  <a:srgbClr val="FF0000"/>
                </a:solidFill>
              </a:rPr>
              <a:t>not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provide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strong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conclusions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/>
              <a:t>about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origin</a:t>
            </a:r>
            <a:r>
              <a:rPr lang="es-ES" sz="2400" dirty="0" smtClean="0"/>
              <a:t> and </a:t>
            </a:r>
            <a:r>
              <a:rPr lang="es-ES" sz="2400" dirty="0" err="1" smtClean="0"/>
              <a:t>evolution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these</a:t>
            </a:r>
            <a:r>
              <a:rPr lang="es-ES" sz="2400" dirty="0" smtClean="0"/>
              <a:t> </a:t>
            </a:r>
            <a:r>
              <a:rPr lang="es-ES" sz="2400" dirty="0" err="1" smtClean="0"/>
              <a:t>systems</a:t>
            </a:r>
            <a:r>
              <a:rPr lang="es-ES" sz="2400" dirty="0"/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s-ES" sz="2400" dirty="0"/>
              <a:t> </a:t>
            </a:r>
          </a:p>
          <a:p>
            <a:pPr algn="just">
              <a:lnSpc>
                <a:spcPct val="90000"/>
              </a:lnSpc>
            </a:pPr>
            <a:r>
              <a:rPr lang="es-ES" sz="2400" dirty="0"/>
              <a:t>New </a:t>
            </a:r>
            <a:r>
              <a:rPr lang="es-ES" sz="2400" dirty="0" err="1"/>
              <a:t>sample</a:t>
            </a:r>
            <a:r>
              <a:rPr lang="es-ES" sz="2400" dirty="0"/>
              <a:t> of </a:t>
            </a:r>
            <a:r>
              <a:rPr lang="es-ES" sz="2400" dirty="0" err="1"/>
              <a:t>fossil</a:t>
            </a:r>
            <a:r>
              <a:rPr lang="es-ES" sz="2400" dirty="0"/>
              <a:t> </a:t>
            </a:r>
            <a:r>
              <a:rPr lang="es-ES" sz="2400" dirty="0" err="1"/>
              <a:t>systems</a:t>
            </a:r>
            <a:r>
              <a:rPr lang="es-ES" sz="2400" dirty="0"/>
              <a:t> </a:t>
            </a:r>
            <a:r>
              <a:rPr lang="es-ES" sz="2400" dirty="0" err="1"/>
              <a:t>were</a:t>
            </a:r>
            <a:r>
              <a:rPr lang="es-ES" sz="2400" dirty="0"/>
              <a:t> </a:t>
            </a:r>
            <a:r>
              <a:rPr lang="es-ES" sz="2400" dirty="0" err="1"/>
              <a:t>discovered</a:t>
            </a:r>
            <a:r>
              <a:rPr lang="es-ES" sz="2400" dirty="0"/>
              <a:t> </a:t>
            </a:r>
            <a:r>
              <a:rPr lang="es-ES" sz="2400" dirty="0" err="1"/>
              <a:t>increasing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old</a:t>
            </a:r>
            <a:r>
              <a:rPr lang="es-ES" sz="2400" dirty="0"/>
              <a:t> </a:t>
            </a:r>
            <a:r>
              <a:rPr lang="es-ES" sz="2400" dirty="0" err="1"/>
              <a:t>ones</a:t>
            </a:r>
            <a:r>
              <a:rPr lang="es-ES" sz="2400" dirty="0"/>
              <a:t>. </a:t>
            </a:r>
            <a:r>
              <a:rPr lang="es-ES" sz="2400" dirty="0" err="1"/>
              <a:t>Special</a:t>
            </a:r>
            <a:r>
              <a:rPr lang="es-ES" sz="2400" dirty="0"/>
              <a:t> </a:t>
            </a:r>
            <a:r>
              <a:rPr lang="es-ES" sz="2400" dirty="0" err="1"/>
              <a:t>interest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sample</a:t>
            </a:r>
            <a:r>
              <a:rPr lang="es-ES" sz="2400" dirty="0"/>
              <a:t> </a:t>
            </a:r>
            <a:r>
              <a:rPr lang="es-ES" sz="2400" dirty="0" err="1"/>
              <a:t>fro</a:t>
            </a:r>
            <a:r>
              <a:rPr lang="es-ES" sz="2400" dirty="0"/>
              <a:t> SDSS-DR5 (</a:t>
            </a:r>
            <a:r>
              <a:rPr lang="es-ES" sz="2400" dirty="0">
                <a:latin typeface="Apple Casual"/>
                <a:cs typeface="Apple Casual"/>
              </a:rPr>
              <a:t>Santos et al. 2007</a:t>
            </a:r>
            <a:r>
              <a:rPr lang="es-ES" sz="2400" dirty="0"/>
              <a:t>). </a:t>
            </a:r>
            <a:r>
              <a:rPr lang="es-ES" sz="2400" dirty="0" err="1"/>
              <a:t>This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a </a:t>
            </a:r>
            <a:r>
              <a:rPr lang="es-ES" sz="2400" dirty="0" err="1"/>
              <a:t>unique</a:t>
            </a:r>
            <a:r>
              <a:rPr lang="es-ES" sz="2400" dirty="0"/>
              <a:t> </a:t>
            </a:r>
            <a:r>
              <a:rPr lang="es-ES" sz="2400" dirty="0" err="1"/>
              <a:t>sample</a:t>
            </a:r>
            <a:r>
              <a:rPr lang="es-ES" sz="2400" dirty="0"/>
              <a:t>: </a:t>
            </a:r>
            <a:endParaRPr lang="es-ES" sz="2400" dirty="0" smtClean="0"/>
          </a:p>
          <a:p>
            <a:pPr marL="0" indent="0" algn="just">
              <a:lnSpc>
                <a:spcPct val="90000"/>
              </a:lnSpc>
              <a:buNone/>
            </a:pPr>
            <a:endParaRPr lang="es-ES" sz="2400" dirty="0"/>
          </a:p>
          <a:p>
            <a:pPr lvl="1" algn="just">
              <a:lnSpc>
                <a:spcPct val="90000"/>
              </a:lnSpc>
            </a:pP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Evolution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of </a:t>
            </a: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fossil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groups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during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the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last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6 </a:t>
            </a: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Gyr</a:t>
            </a:r>
            <a:endParaRPr lang="es-ES" sz="2000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pPr lvl="1" algn="just">
              <a:lnSpc>
                <a:spcPct val="90000"/>
              </a:lnSpc>
            </a:pP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Large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range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of Lx </a:t>
            </a:r>
            <a:r>
              <a:rPr lang="es-ES" sz="2000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luminosities</a:t>
            </a:r>
            <a:r>
              <a:rPr lang="es-E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 (Lx= [10^42, 10^44] erg/s)</a:t>
            </a:r>
            <a:endParaRPr lang="es-ES" sz="2000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pPr lvl="1" algn="just">
              <a:lnSpc>
                <a:spcPct val="90000"/>
              </a:lnSpc>
            </a:pP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Large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range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of magnitudes of </a:t>
            </a:r>
            <a:r>
              <a:rPr lang="es-ES" sz="2000" dirty="0" err="1">
                <a:solidFill>
                  <a:srgbClr val="0000FF"/>
                </a:solidFill>
                <a:latin typeface="Apple Casual"/>
                <a:cs typeface="Apple Casual"/>
              </a:rPr>
              <a:t>the</a:t>
            </a:r>
            <a:r>
              <a:rPr lang="es-ES" sz="20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BGGs</a:t>
            </a:r>
            <a:r>
              <a:rPr lang="es-E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 (</a:t>
            </a:r>
            <a:r>
              <a:rPr lang="es-ES" sz="2000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Mr</a:t>
            </a:r>
            <a:r>
              <a:rPr lang="es-ES" sz="2000" dirty="0" smtClean="0">
                <a:solidFill>
                  <a:srgbClr val="0000FF"/>
                </a:solidFill>
                <a:latin typeface="Apple Casual"/>
                <a:cs typeface="Apple Casual"/>
              </a:rPr>
              <a:t>=[-21.5,-25.5])</a:t>
            </a:r>
            <a:endParaRPr lang="es-ES" sz="2000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endParaRPr lang="es-ES" sz="2000" dirty="0">
              <a:solidFill>
                <a:schemeClr val="hlin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2400" dirty="0" err="1"/>
              <a:t>We</a:t>
            </a:r>
            <a:r>
              <a:rPr lang="es-ES" sz="2400" dirty="0"/>
              <a:t> </a:t>
            </a:r>
            <a:r>
              <a:rPr lang="es-ES" sz="2400" dirty="0" err="1"/>
              <a:t>proposed</a:t>
            </a:r>
            <a:r>
              <a:rPr lang="es-ES" sz="2400" dirty="0"/>
              <a:t> a </a:t>
            </a:r>
            <a:r>
              <a:rPr lang="es-ES" sz="2400" dirty="0" err="1"/>
              <a:t>project</a:t>
            </a:r>
            <a:r>
              <a:rPr lang="es-ES" sz="2400" dirty="0"/>
              <a:t> in </a:t>
            </a:r>
            <a:r>
              <a:rPr lang="es-ES" sz="2400" dirty="0" err="1"/>
              <a:t>order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>
                <a:solidFill>
                  <a:srgbClr val="FF0000"/>
                </a:solidFill>
              </a:rPr>
              <a:t>study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systematically</a:t>
            </a:r>
            <a:r>
              <a:rPr lang="es-ES" sz="2400" dirty="0"/>
              <a:t> </a:t>
            </a:r>
            <a:r>
              <a:rPr lang="es-ES" sz="2400" dirty="0" err="1"/>
              <a:t>this</a:t>
            </a:r>
            <a:r>
              <a:rPr lang="es-ES" sz="2400" dirty="0"/>
              <a:t> </a:t>
            </a:r>
            <a:r>
              <a:rPr lang="es-ES" sz="2400" dirty="0" err="1"/>
              <a:t>large</a:t>
            </a:r>
            <a:r>
              <a:rPr lang="es-ES" sz="2400" dirty="0"/>
              <a:t> </a:t>
            </a:r>
            <a:r>
              <a:rPr lang="es-ES" sz="2400" dirty="0" err="1"/>
              <a:t>sample</a:t>
            </a:r>
            <a:r>
              <a:rPr lang="es-ES" sz="2400" dirty="0"/>
              <a:t> of 34 </a:t>
            </a:r>
            <a:r>
              <a:rPr lang="es-ES" sz="2400" dirty="0" err="1"/>
              <a:t>FGs</a:t>
            </a:r>
            <a:r>
              <a:rPr lang="es-ES" sz="2400" dirty="0"/>
              <a:t>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/>
              <a:t>Fossil Groups Origins </a:t>
            </a:r>
            <a:br>
              <a:rPr lang="es-ES" sz="4000"/>
            </a:br>
            <a:r>
              <a:rPr lang="es-ES" sz="4000"/>
              <a:t>(FOGO project)</a:t>
            </a:r>
          </a:p>
        </p:txBody>
      </p:sp>
    </p:spTree>
    <p:extLst>
      <p:ext uri="{BB962C8B-B14F-4D97-AF65-F5344CB8AC3E}">
        <p14:creationId xmlns:p14="http://schemas.microsoft.com/office/powerpoint/2010/main" val="3534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719071"/>
            <a:ext cx="8407893" cy="480596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</a:pPr>
            <a:r>
              <a:rPr lang="es-ES" sz="2400" b="1" dirty="0">
                <a:solidFill>
                  <a:srgbClr val="FF3300"/>
                </a:solidFill>
              </a:rPr>
              <a:t>ITP </a:t>
            </a:r>
            <a:r>
              <a:rPr lang="es-ES" sz="2400" b="1" dirty="0" err="1">
                <a:solidFill>
                  <a:srgbClr val="FF3300"/>
                </a:solidFill>
              </a:rPr>
              <a:t>programm</a:t>
            </a:r>
            <a:r>
              <a:rPr lang="es-ES" sz="2400" b="1" dirty="0">
                <a:solidFill>
                  <a:srgbClr val="FF3300"/>
                </a:solidFill>
              </a:rPr>
              <a:t>:</a:t>
            </a:r>
            <a:r>
              <a:rPr lang="es-ES" sz="2400" dirty="0"/>
              <a:t> </a:t>
            </a:r>
            <a:r>
              <a:rPr lang="es-ES" sz="2400" dirty="0" err="1">
                <a:latin typeface="Apple Casual"/>
                <a:cs typeface="Apple Casual"/>
              </a:rPr>
              <a:t>We</a:t>
            </a:r>
            <a:r>
              <a:rPr lang="es-ES" sz="2400" dirty="0">
                <a:latin typeface="Apple Casual"/>
                <a:cs typeface="Apple Casual"/>
              </a:rPr>
              <a:t> </a:t>
            </a:r>
            <a:r>
              <a:rPr lang="es-ES" sz="2400" dirty="0" err="1">
                <a:latin typeface="Apple Casual"/>
                <a:cs typeface="Apple Casual"/>
              </a:rPr>
              <a:t>obtained</a:t>
            </a:r>
            <a:r>
              <a:rPr lang="es-ES" sz="2400" dirty="0">
                <a:latin typeface="Apple Casual"/>
                <a:cs typeface="Apple Casual"/>
              </a:rPr>
              <a:t> 52 </a:t>
            </a:r>
            <a:r>
              <a:rPr lang="es-ES" sz="2400" dirty="0" err="1">
                <a:latin typeface="Apple Casual"/>
                <a:cs typeface="Apple Casual"/>
              </a:rPr>
              <a:t>observing</a:t>
            </a:r>
            <a:r>
              <a:rPr lang="es-ES" sz="2400" dirty="0">
                <a:latin typeface="Apple Casual"/>
                <a:cs typeface="Apple Casual"/>
              </a:rPr>
              <a:t> </a:t>
            </a:r>
            <a:r>
              <a:rPr lang="es-ES" sz="2400" dirty="0" err="1">
                <a:latin typeface="Apple Casual"/>
                <a:cs typeface="Apple Casual"/>
              </a:rPr>
              <a:t>nights</a:t>
            </a:r>
            <a:r>
              <a:rPr lang="es-ES" sz="2400" dirty="0">
                <a:latin typeface="Apple Casual"/>
                <a:cs typeface="Apple Casual"/>
              </a:rPr>
              <a:t> in </a:t>
            </a:r>
            <a:r>
              <a:rPr lang="es-ES" sz="2400" dirty="0" err="1">
                <a:latin typeface="Apple Casual"/>
                <a:cs typeface="Apple Casual"/>
              </a:rPr>
              <a:t>the</a:t>
            </a:r>
            <a:r>
              <a:rPr lang="es-ES" sz="2400" dirty="0">
                <a:latin typeface="Apple Casual"/>
                <a:cs typeface="Apple Casual"/>
              </a:rPr>
              <a:t> </a:t>
            </a:r>
            <a:r>
              <a:rPr lang="es-ES" sz="2400" dirty="0" err="1">
                <a:latin typeface="Apple Casual"/>
                <a:cs typeface="Apple Casual"/>
              </a:rPr>
              <a:t>perios</a:t>
            </a:r>
            <a:r>
              <a:rPr lang="es-ES" sz="2400" dirty="0">
                <a:latin typeface="Apple Casual"/>
                <a:cs typeface="Apple Casual"/>
              </a:rPr>
              <a:t> 2008-2010 at: </a:t>
            </a:r>
            <a:r>
              <a:rPr lang="es-ES" sz="2400" dirty="0" smtClean="0">
                <a:latin typeface="Apple Casual"/>
                <a:cs typeface="Apple Casual"/>
              </a:rPr>
              <a:t>4m WHT</a:t>
            </a:r>
            <a:r>
              <a:rPr lang="es-ES" sz="2400" dirty="0">
                <a:latin typeface="Apple Casual"/>
                <a:cs typeface="Apple Casual"/>
              </a:rPr>
              <a:t>, </a:t>
            </a:r>
            <a:r>
              <a:rPr lang="es-ES" sz="2400" dirty="0" smtClean="0">
                <a:latin typeface="Apple Casual"/>
                <a:cs typeface="Apple Casual"/>
              </a:rPr>
              <a:t>2.5m INT</a:t>
            </a:r>
            <a:r>
              <a:rPr lang="es-ES" sz="2400" dirty="0">
                <a:latin typeface="Apple Casual"/>
                <a:cs typeface="Apple Casual"/>
              </a:rPr>
              <a:t>, </a:t>
            </a:r>
            <a:r>
              <a:rPr lang="es-ES" sz="2400" dirty="0" smtClean="0">
                <a:latin typeface="Apple Casual"/>
                <a:cs typeface="Apple Casual"/>
              </a:rPr>
              <a:t>3.8m TNG</a:t>
            </a:r>
            <a:r>
              <a:rPr lang="es-ES" sz="2400" dirty="0">
                <a:latin typeface="Apple Casual"/>
                <a:cs typeface="Apple Casual"/>
              </a:rPr>
              <a:t>, and </a:t>
            </a:r>
            <a:r>
              <a:rPr lang="es-ES" sz="2400" dirty="0" smtClean="0">
                <a:latin typeface="Apple Casual"/>
                <a:cs typeface="Apple Casual"/>
              </a:rPr>
              <a:t>2.5m NOT</a:t>
            </a:r>
            <a:endParaRPr lang="es-ES" sz="2400" dirty="0">
              <a:latin typeface="Apple Casual"/>
              <a:cs typeface="Apple Casual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es-ES" sz="2000" dirty="0"/>
          </a:p>
          <a:p>
            <a:pPr algn="just">
              <a:lnSpc>
                <a:spcPct val="80000"/>
              </a:lnSpc>
            </a:pPr>
            <a:r>
              <a:rPr lang="es-ES" sz="2400" b="1" dirty="0" err="1">
                <a:solidFill>
                  <a:srgbClr val="FF3300"/>
                </a:solidFill>
              </a:rPr>
              <a:t>Available</a:t>
            </a:r>
            <a:r>
              <a:rPr lang="es-ES" sz="2400" b="1" dirty="0">
                <a:solidFill>
                  <a:srgbClr val="FF3300"/>
                </a:solidFill>
              </a:rPr>
              <a:t> </a:t>
            </a:r>
            <a:r>
              <a:rPr lang="es-ES" sz="2400" b="1" dirty="0" err="1">
                <a:solidFill>
                  <a:srgbClr val="FF3300"/>
                </a:solidFill>
              </a:rPr>
              <a:t>database</a:t>
            </a:r>
            <a:r>
              <a:rPr lang="es-ES" sz="2400" b="1" dirty="0" smtClean="0">
                <a:solidFill>
                  <a:srgbClr val="FF3300"/>
                </a:solidFill>
              </a:rPr>
              <a:t>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s-ES" sz="2400" b="1" dirty="0">
              <a:solidFill>
                <a:srgbClr val="FF3300"/>
              </a:solidFill>
            </a:endParaRPr>
          </a:p>
          <a:p>
            <a:pPr lvl="1" algn="just">
              <a:lnSpc>
                <a:spcPct val="80000"/>
              </a:lnSpc>
            </a:pPr>
            <a:r>
              <a:rPr lang="es-ES" sz="1800" b="1" dirty="0" err="1">
                <a:solidFill>
                  <a:srgbClr val="0000FF"/>
                </a:solidFill>
                <a:latin typeface="Apple Casual"/>
                <a:cs typeface="Apple Casual"/>
              </a:rPr>
              <a:t>Optical</a:t>
            </a:r>
            <a:r>
              <a:rPr lang="es-ES" sz="1800" b="1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1800" b="1" dirty="0" err="1">
                <a:solidFill>
                  <a:srgbClr val="0000FF"/>
                </a:solidFill>
                <a:latin typeface="Apple Casual"/>
                <a:cs typeface="Apple Casual"/>
              </a:rPr>
              <a:t>imaging</a:t>
            </a:r>
            <a:r>
              <a:rPr lang="es-ES" sz="1800" b="1" dirty="0">
                <a:solidFill>
                  <a:srgbClr val="0000FF"/>
                </a:solidFill>
                <a:latin typeface="Apple Casual"/>
                <a:cs typeface="Apple Casual"/>
              </a:rPr>
              <a:t>:</a:t>
            </a:r>
            <a:r>
              <a:rPr lang="es-ES" sz="18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1800" dirty="0" err="1"/>
              <a:t>Deep</a:t>
            </a:r>
            <a:r>
              <a:rPr lang="es-ES" sz="1800" dirty="0"/>
              <a:t> r-band </a:t>
            </a:r>
            <a:r>
              <a:rPr lang="es-ES" sz="1800" dirty="0" err="1"/>
              <a:t>images</a:t>
            </a:r>
            <a:r>
              <a:rPr lang="es-ES" sz="1800" dirty="0"/>
              <a:t> of 34 </a:t>
            </a:r>
            <a:r>
              <a:rPr lang="es-ES" sz="1800" dirty="0" err="1"/>
              <a:t>FGs</a:t>
            </a:r>
            <a:r>
              <a:rPr lang="es-ES" sz="1800" dirty="0"/>
              <a:t>, </a:t>
            </a:r>
            <a:r>
              <a:rPr lang="es-ES" sz="1800" dirty="0" err="1"/>
              <a:t>limiting</a:t>
            </a:r>
            <a:r>
              <a:rPr lang="es-ES" sz="1800" dirty="0"/>
              <a:t> </a:t>
            </a:r>
            <a:r>
              <a:rPr lang="es-ES" sz="1800" dirty="0" err="1"/>
              <a:t>surface</a:t>
            </a:r>
            <a:r>
              <a:rPr lang="es-ES" sz="1800" dirty="0"/>
              <a:t> </a:t>
            </a:r>
            <a:r>
              <a:rPr lang="es-ES" sz="1800" dirty="0" err="1"/>
              <a:t>brightness</a:t>
            </a:r>
            <a:r>
              <a:rPr lang="es-ES" sz="1800" dirty="0"/>
              <a:t> ~28 </a:t>
            </a:r>
            <a:r>
              <a:rPr lang="es-ES" sz="1800" dirty="0" err="1"/>
              <a:t>mag</a:t>
            </a:r>
            <a:r>
              <a:rPr lang="es-ES" sz="1800" dirty="0"/>
              <a:t>/</a:t>
            </a:r>
            <a:r>
              <a:rPr lang="es-ES" sz="1800" dirty="0" smtClean="0"/>
              <a:t>arcsec</a:t>
            </a:r>
            <a:r>
              <a:rPr lang="es-ES" sz="1800" baseline="30000" dirty="0"/>
              <a:t>2</a:t>
            </a:r>
            <a:r>
              <a:rPr lang="es-ES" sz="1800" dirty="0" smtClean="0"/>
              <a:t>. </a:t>
            </a:r>
            <a:r>
              <a:rPr lang="es-ES" sz="1800" dirty="0" err="1"/>
              <a:t>Limiting</a:t>
            </a:r>
            <a:r>
              <a:rPr lang="es-ES" sz="1800" dirty="0"/>
              <a:t> </a:t>
            </a:r>
            <a:r>
              <a:rPr lang="es-ES" sz="1800" dirty="0" err="1"/>
              <a:t>magnitude</a:t>
            </a:r>
            <a:r>
              <a:rPr lang="es-ES" sz="1800" dirty="0"/>
              <a:t> ~23 in r-band</a:t>
            </a:r>
            <a:r>
              <a:rPr lang="es-ES" sz="1800" dirty="0" smtClean="0"/>
              <a:t>. </a:t>
            </a:r>
            <a:r>
              <a:rPr lang="es-ES" sz="1800" dirty="0" smtClean="0">
                <a:latin typeface="Apple Casual"/>
                <a:cs typeface="Apple Casual"/>
              </a:rPr>
              <a:t>Instruments: ALFOSC at NOT and WFC at INT</a:t>
            </a:r>
            <a:endParaRPr lang="es-ES" sz="1800" dirty="0">
              <a:latin typeface="Apple Casual"/>
              <a:cs typeface="Apple Casual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endParaRPr lang="es-ES" sz="1800" dirty="0"/>
          </a:p>
          <a:p>
            <a:pPr lvl="1" algn="just">
              <a:lnSpc>
                <a:spcPct val="80000"/>
              </a:lnSpc>
            </a:pPr>
            <a:r>
              <a:rPr lang="es-ES" sz="1800" b="1" dirty="0" err="1">
                <a:solidFill>
                  <a:srgbClr val="0000FF"/>
                </a:solidFill>
                <a:latin typeface="Apple Casual"/>
                <a:cs typeface="Apple Casual"/>
              </a:rPr>
              <a:t>Near</a:t>
            </a:r>
            <a:r>
              <a:rPr lang="es-ES" sz="1800" b="1" dirty="0">
                <a:solidFill>
                  <a:srgbClr val="0000FF"/>
                </a:solidFill>
                <a:latin typeface="Apple Casual"/>
                <a:cs typeface="Apple Casual"/>
              </a:rPr>
              <a:t>-Ir </a:t>
            </a:r>
            <a:r>
              <a:rPr lang="es-ES" sz="1800" b="1" dirty="0" err="1">
                <a:solidFill>
                  <a:srgbClr val="0000FF"/>
                </a:solidFill>
                <a:latin typeface="Apple Casual"/>
                <a:cs typeface="Apple Casual"/>
              </a:rPr>
              <a:t>imaging</a:t>
            </a:r>
            <a:r>
              <a:rPr lang="es-ES" sz="1800" b="1" dirty="0">
                <a:solidFill>
                  <a:srgbClr val="0000FF"/>
                </a:solidFill>
                <a:latin typeface="Apple Casual"/>
                <a:cs typeface="Apple Casual"/>
              </a:rPr>
              <a:t>:</a:t>
            </a:r>
            <a:r>
              <a:rPr lang="es-ES" sz="18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1800" dirty="0" err="1"/>
              <a:t>Deep</a:t>
            </a:r>
            <a:r>
              <a:rPr lang="es-ES" sz="1800" dirty="0"/>
              <a:t> K-band </a:t>
            </a:r>
            <a:r>
              <a:rPr lang="es-ES" sz="1800" dirty="0" err="1"/>
              <a:t>images</a:t>
            </a:r>
            <a:r>
              <a:rPr lang="es-ES" sz="1800" dirty="0"/>
              <a:t> </a:t>
            </a:r>
            <a:r>
              <a:rPr lang="es-ES" sz="1800" dirty="0" err="1"/>
              <a:t>for</a:t>
            </a:r>
            <a:r>
              <a:rPr lang="es-ES" sz="1800" dirty="0"/>
              <a:t> </a:t>
            </a:r>
            <a:r>
              <a:rPr lang="es-ES" sz="1800" dirty="0" smtClean="0"/>
              <a:t>20 </a:t>
            </a:r>
            <a:r>
              <a:rPr lang="es-ES" sz="1800" dirty="0" err="1"/>
              <a:t>FGs</a:t>
            </a:r>
            <a:r>
              <a:rPr lang="es-ES" sz="1800" dirty="0"/>
              <a:t>. </a:t>
            </a:r>
            <a:r>
              <a:rPr lang="es-ES" sz="1800" dirty="0" err="1" smtClean="0"/>
              <a:t>Limiting</a:t>
            </a:r>
            <a:r>
              <a:rPr lang="es-ES" sz="1800" dirty="0" smtClean="0"/>
              <a:t> </a:t>
            </a:r>
            <a:r>
              <a:rPr lang="es-ES" sz="1800" dirty="0" err="1" smtClean="0"/>
              <a:t>surface</a:t>
            </a:r>
            <a:r>
              <a:rPr lang="es-ES" sz="1800" dirty="0" smtClean="0"/>
              <a:t> </a:t>
            </a:r>
            <a:r>
              <a:rPr lang="es-ES" sz="1800" dirty="0" err="1" smtClean="0"/>
              <a:t>brightness</a:t>
            </a:r>
            <a:r>
              <a:rPr lang="es-ES" sz="1800" dirty="0" smtClean="0"/>
              <a:t> ~21 </a:t>
            </a:r>
            <a:r>
              <a:rPr lang="es-ES" sz="1800" dirty="0" err="1" smtClean="0"/>
              <a:t>mag</a:t>
            </a:r>
            <a:r>
              <a:rPr lang="es-ES" sz="1800" dirty="0" smtClean="0"/>
              <a:t>/arcsec</a:t>
            </a:r>
            <a:r>
              <a:rPr lang="es-ES" sz="1800" baseline="30000" dirty="0"/>
              <a:t>2</a:t>
            </a:r>
            <a:r>
              <a:rPr lang="es-ES" sz="1800" dirty="0" smtClean="0"/>
              <a:t> and </a:t>
            </a:r>
            <a:r>
              <a:rPr lang="es-ES" sz="1800" dirty="0" err="1" smtClean="0"/>
              <a:t>limiting</a:t>
            </a:r>
            <a:r>
              <a:rPr lang="es-ES" sz="1800" dirty="0" smtClean="0"/>
              <a:t> </a:t>
            </a:r>
            <a:r>
              <a:rPr lang="es-ES" sz="1800" dirty="0" err="1"/>
              <a:t>magnitude</a:t>
            </a:r>
            <a:r>
              <a:rPr lang="es-ES" sz="1800" dirty="0"/>
              <a:t> ~19.5 in K-</a:t>
            </a:r>
            <a:r>
              <a:rPr lang="es-ES" sz="1800" dirty="0" smtClean="0"/>
              <a:t>band</a:t>
            </a:r>
            <a:r>
              <a:rPr lang="es-ES" sz="1800" dirty="0" smtClean="0">
                <a:latin typeface="Apple Casual"/>
                <a:cs typeface="Apple Casual"/>
              </a:rPr>
              <a:t>. </a:t>
            </a:r>
            <a:r>
              <a:rPr lang="es-ES" sz="1800" dirty="0" err="1" smtClean="0">
                <a:latin typeface="Apple Casual"/>
                <a:cs typeface="Apple Casual"/>
              </a:rPr>
              <a:t>Instrument</a:t>
            </a:r>
            <a:r>
              <a:rPr lang="es-ES" sz="1800" dirty="0" smtClean="0">
                <a:latin typeface="Apple Casual"/>
                <a:cs typeface="Apple Casual"/>
              </a:rPr>
              <a:t>: LIRIS at WHT</a:t>
            </a:r>
            <a:endParaRPr lang="es-ES" sz="1800" dirty="0">
              <a:latin typeface="Apple Casual"/>
              <a:cs typeface="Apple Casual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endParaRPr lang="es-ES" sz="1800" dirty="0"/>
          </a:p>
          <a:p>
            <a:pPr lvl="1" algn="just">
              <a:lnSpc>
                <a:spcPct val="80000"/>
              </a:lnSpc>
            </a:pPr>
            <a:r>
              <a:rPr lang="es-ES" sz="1800" b="1" dirty="0" err="1">
                <a:solidFill>
                  <a:srgbClr val="0000FF"/>
                </a:solidFill>
                <a:latin typeface="Apple Casual"/>
                <a:cs typeface="Apple Casual"/>
              </a:rPr>
              <a:t>Multiobject</a:t>
            </a:r>
            <a:r>
              <a:rPr lang="es-ES" sz="1800" b="1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1800" b="1" dirty="0" err="1">
                <a:solidFill>
                  <a:srgbClr val="0000FF"/>
                </a:solidFill>
                <a:latin typeface="Apple Casual"/>
                <a:cs typeface="Apple Casual"/>
              </a:rPr>
              <a:t>spectroscopy</a:t>
            </a:r>
            <a:r>
              <a:rPr lang="es-ES" sz="1800" b="1" dirty="0">
                <a:solidFill>
                  <a:srgbClr val="0000FF"/>
                </a:solidFill>
                <a:latin typeface="Apple Casual"/>
                <a:cs typeface="Apple Casual"/>
              </a:rPr>
              <a:t>:</a:t>
            </a:r>
            <a:r>
              <a:rPr lang="es-ES" sz="18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1800" dirty="0" err="1"/>
              <a:t>for</a:t>
            </a:r>
            <a:r>
              <a:rPr lang="es-ES" sz="1800" dirty="0"/>
              <a:t> </a:t>
            </a:r>
            <a:r>
              <a:rPr lang="es-ES" dirty="0" smtClean="0"/>
              <a:t>28</a:t>
            </a:r>
            <a:r>
              <a:rPr lang="es-ES" sz="1800" dirty="0" smtClean="0"/>
              <a:t> </a:t>
            </a:r>
            <a:r>
              <a:rPr lang="es-ES" sz="1800" dirty="0" err="1"/>
              <a:t>FGs</a:t>
            </a:r>
            <a:r>
              <a:rPr lang="es-ES" sz="1800" dirty="0"/>
              <a:t>. </a:t>
            </a:r>
            <a:r>
              <a:rPr lang="es-ES" sz="1800" dirty="0" err="1"/>
              <a:t>We</a:t>
            </a:r>
            <a:r>
              <a:rPr lang="es-ES" sz="1800" dirty="0"/>
              <a:t> </a:t>
            </a:r>
            <a:r>
              <a:rPr lang="es-ES" sz="1800" dirty="0" err="1"/>
              <a:t>expect</a:t>
            </a:r>
            <a:r>
              <a:rPr lang="es-ES" sz="1800" dirty="0"/>
              <a:t> ~1000 </a:t>
            </a:r>
            <a:r>
              <a:rPr lang="es-ES" sz="1800" dirty="0" err="1" smtClean="0"/>
              <a:t>members</a:t>
            </a:r>
            <a:r>
              <a:rPr lang="es-ES" sz="1800" dirty="0" smtClean="0"/>
              <a:t>.</a:t>
            </a:r>
            <a:r>
              <a:rPr lang="es-ES" sz="1800" dirty="0" smtClean="0">
                <a:latin typeface="Apple Casual"/>
                <a:cs typeface="Apple Casual"/>
              </a:rPr>
              <a:t> Instruments: WYFOS at WHT and DOLORES at TNG</a:t>
            </a:r>
          </a:p>
          <a:p>
            <a:pPr marL="457200" lvl="1" indent="0" algn="just">
              <a:lnSpc>
                <a:spcPct val="80000"/>
              </a:lnSpc>
              <a:buNone/>
            </a:pPr>
            <a:endParaRPr lang="es-ES" sz="1800" dirty="0">
              <a:latin typeface="Apple Casual"/>
              <a:cs typeface="Apple Casual"/>
            </a:endParaRPr>
          </a:p>
          <a:p>
            <a:pPr lvl="1" algn="just">
              <a:lnSpc>
                <a:spcPct val="80000"/>
              </a:lnSpc>
            </a:pPr>
            <a:r>
              <a:rPr lang="es-ES" sz="1800" b="1" dirty="0">
                <a:solidFill>
                  <a:srgbClr val="0000FF"/>
                </a:solidFill>
                <a:latin typeface="Apple Casual"/>
                <a:cs typeface="Apple Casual"/>
              </a:rPr>
              <a:t>Integral </a:t>
            </a:r>
            <a:r>
              <a:rPr lang="es-ES" sz="1800" b="1" dirty="0" err="1">
                <a:solidFill>
                  <a:srgbClr val="0000FF"/>
                </a:solidFill>
                <a:latin typeface="Apple Casual"/>
                <a:cs typeface="Apple Casual"/>
              </a:rPr>
              <a:t>spectroscopy</a:t>
            </a:r>
            <a:r>
              <a:rPr lang="es-ES" sz="18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  <a:r>
              <a:rPr lang="es-ES" sz="1800" dirty="0" err="1"/>
              <a:t>for</a:t>
            </a:r>
            <a:r>
              <a:rPr lang="es-ES" sz="1800" dirty="0"/>
              <a:t> 9 </a:t>
            </a:r>
            <a:r>
              <a:rPr lang="es-ES" sz="1800" dirty="0" err="1"/>
              <a:t>groups</a:t>
            </a:r>
            <a:r>
              <a:rPr lang="es-ES" sz="1800" dirty="0" smtClean="0"/>
              <a:t>. </a:t>
            </a:r>
            <a:r>
              <a:rPr lang="es-ES" sz="1800" dirty="0" err="1" smtClean="0">
                <a:latin typeface="Apple Casual"/>
                <a:cs typeface="Apple Casual"/>
              </a:rPr>
              <a:t>Instrument</a:t>
            </a:r>
            <a:r>
              <a:rPr lang="es-ES" sz="1800" dirty="0" smtClean="0">
                <a:latin typeface="Apple Casual"/>
                <a:cs typeface="Apple Casual"/>
              </a:rPr>
              <a:t>: INTEGRAL at WHT</a:t>
            </a:r>
            <a:endParaRPr lang="es-ES" sz="1800" dirty="0">
              <a:latin typeface="Apple Casual"/>
              <a:cs typeface="Apple Casual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endParaRPr lang="es-ES" sz="1800" dirty="0"/>
          </a:p>
          <a:p>
            <a:pPr algn="just">
              <a:lnSpc>
                <a:spcPct val="80000"/>
              </a:lnSpc>
            </a:pPr>
            <a:r>
              <a:rPr lang="es-ES" sz="2400" b="1" dirty="0" err="1" smtClean="0">
                <a:solidFill>
                  <a:srgbClr val="FF0000"/>
                </a:solidFill>
              </a:rPr>
              <a:t>Xray</a:t>
            </a:r>
            <a:r>
              <a:rPr lang="es-ES" sz="2400" b="1" dirty="0" smtClean="0">
                <a:solidFill>
                  <a:srgbClr val="FF0000"/>
                </a:solidFill>
              </a:rPr>
              <a:t> data </a:t>
            </a:r>
            <a:r>
              <a:rPr lang="es-ES" sz="2400" b="1" dirty="0" err="1" smtClean="0">
                <a:solidFill>
                  <a:srgbClr val="FF0000"/>
                </a:solidFill>
              </a:rPr>
              <a:t>observations</a:t>
            </a:r>
            <a:r>
              <a:rPr lang="es-ES" sz="2400" b="1" dirty="0" smtClean="0">
                <a:solidFill>
                  <a:srgbClr val="FF0000"/>
                </a:solidFill>
              </a:rPr>
              <a:t>: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/>
              <a:t>6 </a:t>
            </a:r>
            <a:r>
              <a:rPr lang="es-ES" sz="2400" dirty="0" err="1" smtClean="0"/>
              <a:t>objects</a:t>
            </a:r>
            <a:r>
              <a:rPr lang="es-ES" sz="2400" dirty="0" smtClean="0"/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XMM and </a:t>
            </a:r>
            <a:r>
              <a:rPr lang="es-ES" sz="2400" dirty="0" err="1" smtClean="0"/>
              <a:t>Chandra</a:t>
            </a:r>
            <a:r>
              <a:rPr lang="es-ES" sz="2400" dirty="0" smtClean="0"/>
              <a:t> archives. SUZAKU data </a:t>
            </a:r>
            <a:r>
              <a:rPr lang="es-ES" sz="2400" dirty="0" err="1" smtClean="0"/>
              <a:t>for</a:t>
            </a:r>
            <a:r>
              <a:rPr lang="es-ES" sz="2400" dirty="0" smtClean="0"/>
              <a:t> 10 </a:t>
            </a:r>
            <a:r>
              <a:rPr lang="es-ES" sz="2400" dirty="0" err="1" smtClean="0"/>
              <a:t>objects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global X-</a:t>
            </a:r>
            <a:r>
              <a:rPr lang="es-ES" sz="2400" dirty="0" err="1" smtClean="0"/>
              <a:t>ray</a:t>
            </a:r>
            <a:r>
              <a:rPr lang="es-ES" sz="2400" dirty="0" smtClean="0"/>
              <a:t> </a:t>
            </a:r>
            <a:r>
              <a:rPr lang="es-ES" sz="2400" dirty="0" err="1" smtClean="0"/>
              <a:t>properties</a:t>
            </a:r>
            <a:r>
              <a:rPr lang="es-ES" sz="2400" dirty="0" smtClean="0"/>
              <a:t> (Lx, </a:t>
            </a:r>
            <a:r>
              <a:rPr lang="es-ES" sz="2400" dirty="0" err="1" smtClean="0"/>
              <a:t>Tx</a:t>
            </a:r>
            <a:r>
              <a:rPr lang="es-ES" sz="2400" dirty="0" smtClean="0"/>
              <a:t>).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FOGO Project</a:t>
            </a:r>
          </a:p>
        </p:txBody>
      </p:sp>
    </p:spTree>
    <p:extLst>
      <p:ext uri="{BB962C8B-B14F-4D97-AF65-F5344CB8AC3E}">
        <p14:creationId xmlns:p14="http://schemas.microsoft.com/office/powerpoint/2010/main" val="1766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guerr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43794"/>
            <a:ext cx="4462362" cy="48463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0061" y="2079488"/>
            <a:ext cx="4212564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pple Casual"/>
                <a:cs typeface="Apple Casual"/>
              </a:rPr>
              <a:t>Aguerri et al. 2011, A&amp;A, 527, 143 </a:t>
            </a:r>
            <a:endParaRPr lang="en-US" sz="1600" dirty="0">
              <a:latin typeface="Apple Casual"/>
              <a:cs typeface="Apple Casu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Fogo</a:t>
            </a:r>
            <a:r>
              <a:rPr lang="es-ES" dirty="0" smtClean="0"/>
              <a:t> </a:t>
            </a:r>
            <a:r>
              <a:rPr lang="es-ES" dirty="0" err="1" smtClean="0"/>
              <a:t>results</a:t>
            </a:r>
            <a:r>
              <a:rPr lang="es-ES" dirty="0"/>
              <a:t> </a:t>
            </a:r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optical</a:t>
            </a:r>
            <a:r>
              <a:rPr lang="es-ES" dirty="0" smtClean="0"/>
              <a:t> and </a:t>
            </a:r>
            <a:r>
              <a:rPr lang="es-ES" dirty="0" err="1" smtClean="0"/>
              <a:t>near-infrared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" name="Imagen 6" descr="mendezabre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62" y="1743794"/>
            <a:ext cx="4034283" cy="484631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911762" y="2076414"/>
            <a:ext cx="4034283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pple Casual"/>
                <a:cs typeface="Apple Casual"/>
              </a:rPr>
              <a:t>Méndez-Abreu et al. 2012, A&amp;A, 537, 25 </a:t>
            </a:r>
            <a:endParaRPr lang="en-US" sz="1600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92975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" dirty="0" smtClean="0"/>
              <a:t>X-</a:t>
            </a:r>
            <a:r>
              <a:rPr lang="es-ES" dirty="0" err="1" smtClean="0"/>
              <a:t>ray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65895" y="1975628"/>
            <a:ext cx="77767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/>
              <a:t>We will show in this talk the FOGO results on X-ray scaling  </a:t>
            </a:r>
          </a:p>
          <a:p>
            <a:pPr algn="just"/>
            <a:r>
              <a:rPr lang="en-US" sz="2400" dirty="0" smtClean="0"/>
              <a:t>relations in fossil systems. In particular, we will show the </a:t>
            </a:r>
          </a:p>
          <a:p>
            <a:pPr algn="just"/>
            <a:r>
              <a:rPr lang="en-US" sz="2400" dirty="0" smtClean="0"/>
              <a:t>relations concerning:</a:t>
            </a:r>
          </a:p>
          <a:p>
            <a:endParaRPr lang="en-US" dirty="0"/>
          </a:p>
          <a:p>
            <a:pPr algn="ctr"/>
            <a:r>
              <a:rPr lang="en-US" dirty="0" smtClean="0"/>
              <a:t>						</a:t>
            </a:r>
            <a:r>
              <a:rPr lang="en-US" sz="2400" dirty="0" smtClean="0">
                <a:solidFill>
                  <a:srgbClr val="0000FF"/>
                </a:solidFill>
                <a:latin typeface="Apple Casual"/>
                <a:cs typeface="Apple Casual"/>
              </a:rPr>
              <a:t>1.- </a:t>
            </a:r>
            <a:r>
              <a:rPr lang="en-US" sz="2400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L</a:t>
            </a:r>
            <a:r>
              <a:rPr lang="en-US" sz="2400" baseline="-25000" dirty="0" err="1" smtClean="0">
                <a:solidFill>
                  <a:srgbClr val="0000FF"/>
                </a:solidFill>
                <a:latin typeface="Apple Casual"/>
                <a:cs typeface="Apple Casual"/>
              </a:rPr>
              <a:t>opt</a:t>
            </a:r>
            <a:r>
              <a:rPr lang="en-US" sz="2400" dirty="0" smtClean="0">
                <a:solidFill>
                  <a:srgbClr val="0000FF"/>
                </a:solidFill>
                <a:latin typeface="Apple Casual"/>
                <a:cs typeface="Apple Casual"/>
              </a:rPr>
              <a:t>-L</a:t>
            </a:r>
            <a:r>
              <a:rPr lang="en-US" sz="2400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Apple Casual"/>
                <a:cs typeface="Apple Casual"/>
              </a:rPr>
              <a:t> relation</a:t>
            </a:r>
          </a:p>
          <a:p>
            <a:endParaRPr lang="en-US" sz="2400" dirty="0">
              <a:latin typeface="Apple Casual"/>
              <a:cs typeface="Apple Casual"/>
            </a:endParaRPr>
          </a:p>
          <a:p>
            <a:pPr algn="ctr"/>
            <a:r>
              <a:rPr lang="en-US" sz="2400" dirty="0" smtClean="0">
                <a:latin typeface="Apple Casual"/>
                <a:cs typeface="Apple Casual"/>
              </a:rPr>
              <a:t>						</a:t>
            </a:r>
            <a:r>
              <a:rPr lang="en-US" sz="2400" dirty="0" smtClean="0">
                <a:solidFill>
                  <a:srgbClr val="0000FF"/>
                </a:solidFill>
                <a:latin typeface="Apple Casual"/>
                <a:cs typeface="Apple Casual"/>
              </a:rPr>
              <a:t>2.- L</a:t>
            </a:r>
            <a:r>
              <a:rPr lang="en-US" sz="2400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BCG</a:t>
            </a:r>
            <a:r>
              <a:rPr lang="en-US" sz="2400" dirty="0" smtClean="0">
                <a:solidFill>
                  <a:srgbClr val="0000FF"/>
                </a:solidFill>
                <a:latin typeface="Apple Casual"/>
                <a:cs typeface="Apple Casual"/>
              </a:rPr>
              <a:t>-L</a:t>
            </a:r>
            <a:r>
              <a:rPr lang="en-US" sz="2400" baseline="-25000" dirty="0" smtClean="0">
                <a:solidFill>
                  <a:srgbClr val="0000FF"/>
                </a:solidFill>
                <a:latin typeface="Apple Casual"/>
                <a:cs typeface="Apple Casual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Apple Casual"/>
                <a:cs typeface="Apple Casual"/>
              </a:rPr>
              <a:t> relation</a:t>
            </a:r>
          </a:p>
        </p:txBody>
      </p:sp>
    </p:spTree>
    <p:extLst>
      <p:ext uri="{BB962C8B-B14F-4D97-AF65-F5344CB8AC3E}">
        <p14:creationId xmlns:p14="http://schemas.microsoft.com/office/powerpoint/2010/main" val="34268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5847"/>
            <a:ext cx="8381260" cy="1054394"/>
          </a:xfrm>
        </p:spPr>
        <p:txBody>
          <a:bodyPr/>
          <a:lstStyle/>
          <a:p>
            <a:r>
              <a:rPr lang="es-ES" dirty="0" smtClean="0"/>
              <a:t>X-</a:t>
            </a:r>
            <a:r>
              <a:rPr lang="es-ES" dirty="0" err="1" smtClean="0"/>
              <a:t>ray</a:t>
            </a:r>
            <a:r>
              <a:rPr lang="es-ES" dirty="0" smtClean="0"/>
              <a:t> </a:t>
            </a:r>
            <a:r>
              <a:rPr lang="es-ES" dirty="0" err="1" smtClean="0"/>
              <a:t>scaling</a:t>
            </a:r>
            <a:r>
              <a:rPr lang="es-ES" dirty="0" smtClean="0"/>
              <a:t> </a:t>
            </a:r>
            <a:r>
              <a:rPr lang="es-ES" dirty="0" err="1" smtClean="0"/>
              <a:t>relations</a:t>
            </a:r>
            <a:r>
              <a:rPr lang="es-ES" dirty="0" smtClean="0"/>
              <a:t>: </a:t>
            </a:r>
            <a:r>
              <a:rPr lang="es-ES" dirty="0" err="1" smtClean="0"/>
              <a:t>L</a:t>
            </a:r>
            <a:r>
              <a:rPr lang="es-ES" baseline="-25000" dirty="0" err="1" smtClean="0"/>
              <a:t>opt</a:t>
            </a:r>
            <a:r>
              <a:rPr lang="es-ES" dirty="0" smtClean="0"/>
              <a:t>-L</a:t>
            </a:r>
            <a:r>
              <a:rPr lang="es-ES" baseline="-25000" dirty="0" smtClean="0"/>
              <a:t>X</a:t>
            </a:r>
            <a:endParaRPr lang="es-ES" dirty="0"/>
          </a:p>
        </p:txBody>
      </p:sp>
      <p:pic>
        <p:nvPicPr>
          <p:cNvPr id="2" name="Imagen 1" descr="lx-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00858"/>
            <a:ext cx="3322697" cy="2990427"/>
          </a:xfrm>
          <a:prstGeom prst="rect">
            <a:avLst/>
          </a:prstGeom>
        </p:spPr>
      </p:pic>
      <p:pic>
        <p:nvPicPr>
          <p:cNvPr id="3" name="Imagen 2" descr="lx_t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12" y="1276703"/>
            <a:ext cx="3769475" cy="428731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05517" y="4975951"/>
            <a:ext cx="270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Apple Casual"/>
                <a:cs typeface="Apple Casual"/>
              </a:rPr>
              <a:t>Khosroshahi</a:t>
            </a:r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 et al. 2007</a:t>
            </a:r>
            <a:endParaRPr lang="en-US" dirty="0">
              <a:solidFill>
                <a:schemeClr val="tx2"/>
              </a:solidFill>
              <a:latin typeface="Apple Casual"/>
              <a:cs typeface="Apple Casu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72993" y="4791285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Harrison et al. 2012</a:t>
            </a:r>
            <a:endParaRPr lang="en-US" dirty="0">
              <a:solidFill>
                <a:schemeClr val="tx2"/>
              </a:solidFill>
              <a:latin typeface="Apple Casual"/>
              <a:cs typeface="Apple Casu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0015" y="5564014"/>
            <a:ext cx="7834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Fossil and non-fossil systems show </a:t>
            </a:r>
            <a:r>
              <a:rPr lang="en-US" dirty="0" smtClean="0">
                <a:solidFill>
                  <a:srgbClr val="FF0000"/>
                </a:solidFill>
              </a:rPr>
              <a:t>similar scaling relations involving Lx and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Tx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Apple Casual"/>
                <a:cs typeface="Apple Casual"/>
              </a:rPr>
              <a:t>Khosroshahi</a:t>
            </a:r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 et al. 2007; </a:t>
            </a:r>
            <a:r>
              <a:rPr lang="en-US" dirty="0" err="1" smtClean="0">
                <a:solidFill>
                  <a:schemeClr val="tx2"/>
                </a:solidFill>
                <a:latin typeface="Apple Casual"/>
                <a:cs typeface="Apple Casual"/>
              </a:rPr>
              <a:t>Voevodkin</a:t>
            </a:r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 et al. 2009; Proctor et al. 2012; </a:t>
            </a:r>
          </a:p>
          <a:p>
            <a:r>
              <a:rPr lang="en-US" dirty="0" smtClean="0">
                <a:solidFill>
                  <a:schemeClr val="tx2"/>
                </a:solidFill>
                <a:latin typeface="Apple Casual"/>
                <a:cs typeface="Apple Casual"/>
              </a:rPr>
              <a:t>Harrison et al. 2012</a:t>
            </a:r>
            <a:r>
              <a:rPr lang="en-US" dirty="0" smtClean="0">
                <a:solidFill>
                  <a:schemeClr val="tx2"/>
                </a:solidFill>
              </a:rPr>
              <a:t>).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Cuadrícula.thmx</Template>
  <TotalTime>4636</TotalTime>
  <Words>1980</Words>
  <Application>Microsoft Macintosh PowerPoint</Application>
  <PresentationFormat>Presentación en pantalla (4:3)</PresentationFormat>
  <Paragraphs>120</Paragraphs>
  <Slides>17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Cuadrícula</vt:lpstr>
      <vt:lpstr>EcuaciÛn</vt:lpstr>
      <vt:lpstr>Fossil Groups Origins (FOGO) project:  X-ray scaling relations in Fossil systems</vt:lpstr>
      <vt:lpstr>What is a Fossil system?</vt:lpstr>
      <vt:lpstr>What is a Fossil system?</vt:lpstr>
      <vt:lpstr>Two formation scenarios</vt:lpstr>
      <vt:lpstr>Fossil Groups Origins  (FOGO project)</vt:lpstr>
      <vt:lpstr>FOGO Project</vt:lpstr>
      <vt:lpstr>First Fogo results in the optical and near-infrared </vt:lpstr>
      <vt:lpstr>X-ray scaling relations</vt:lpstr>
      <vt:lpstr>X-ray scaling relations: Lopt-LX</vt:lpstr>
      <vt:lpstr>X-ray scaling relations: Lopt-LX</vt:lpstr>
      <vt:lpstr>X-ray scaling relations: Lopt-LX</vt:lpstr>
      <vt:lpstr>X-ray scaling relations: Lopt-LX</vt:lpstr>
      <vt:lpstr>X-ray scaling relations: LBCG-LX</vt:lpstr>
      <vt:lpstr>X-ray scaling relations: LBCG-LX</vt:lpstr>
      <vt:lpstr>X-ray scaling relations: LBCG-LX</vt:lpstr>
      <vt:lpstr>X-ray scaling relations: LBCG-LX</vt:lpstr>
      <vt:lpstr>Conclusions</vt:lpstr>
    </vt:vector>
  </TitlesOfParts>
  <Manager/>
  <Company>Instituto de Astrofísica de Canarias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Jose Alfonso Lopez Aguerri</dc:creator>
  <cp:keywords/>
  <dc:description/>
  <cp:lastModifiedBy>Jose Alfonso Lopez Aguerri</cp:lastModifiedBy>
  <cp:revision>98</cp:revision>
  <cp:lastPrinted>2012-05-21T12:28:36Z</cp:lastPrinted>
  <dcterms:created xsi:type="dcterms:W3CDTF">2012-01-14T09:02:58Z</dcterms:created>
  <dcterms:modified xsi:type="dcterms:W3CDTF">2012-05-21T12:29:39Z</dcterms:modified>
  <cp:category/>
</cp:coreProperties>
</file>