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92" r:id="rId4"/>
    <p:sldId id="293" r:id="rId5"/>
    <p:sldId id="295" r:id="rId6"/>
    <p:sldId id="296" r:id="rId7"/>
    <p:sldId id="294" r:id="rId8"/>
    <p:sldId id="297" r:id="rId9"/>
    <p:sldId id="304" r:id="rId10"/>
    <p:sldId id="298" r:id="rId11"/>
    <p:sldId id="305" r:id="rId12"/>
    <p:sldId id="306" r:id="rId13"/>
    <p:sldId id="307" r:id="rId14"/>
    <p:sldId id="30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200A8"/>
    <a:srgbClr val="C2CD23"/>
    <a:srgbClr val="DA4D5C"/>
    <a:srgbClr val="ED2B42"/>
    <a:srgbClr val="FCDB95"/>
    <a:srgbClr val="DCDDDE"/>
    <a:srgbClr val="CCCED0"/>
    <a:srgbClr val="FDEDCA"/>
    <a:srgbClr val="C4CFDA"/>
    <a:srgbClr val="88A0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2038" autoAdjust="0"/>
    <p:restoredTop sz="80404" autoAdjust="0"/>
  </p:normalViewPr>
  <p:slideViewPr>
    <p:cSldViewPr showGuides="1">
      <p:cViewPr varScale="1">
        <p:scale>
          <a:sx n="128" d="100"/>
          <a:sy n="128" d="100"/>
        </p:scale>
        <p:origin x="-344" y="-104"/>
      </p:cViewPr>
      <p:guideLst>
        <p:guide orient="horz" pos="164"/>
        <p:guide orient="horz" pos="1117"/>
        <p:guide orient="horz" pos="4156"/>
        <p:guide orient="horz" pos="4065"/>
        <p:guide orient="horz" pos="602"/>
        <p:guide orient="horz" pos="799"/>
        <p:guide orient="horz" pos="3113"/>
        <p:guide pos="158"/>
        <p:guide pos="5615"/>
        <p:guide pos="49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E0E7-875B-472D-82FD-0921116ED9FC}" type="datetimeFigureOut">
              <a:rPr lang="en-US" smtClean="0"/>
              <a:pPr/>
              <a:t>7/18/11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EB80C-3D5D-4036-876C-B3AB82BF204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EB80C-3D5D-4036-876C-B3AB82BF204A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71538" y="0"/>
            <a:ext cx="8072462" cy="5786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 userDrawn="1"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1912" y="285729"/>
            <a:ext cx="7704138" cy="10001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912" y="1428736"/>
            <a:ext cx="7704137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1" name="Content Placeholder 25"/>
          <p:cNvSpPr>
            <a:spLocks noGrp="1"/>
          </p:cNvSpPr>
          <p:nvPr>
            <p:ph sz="quarter" idx="11" hasCustomPrompt="1"/>
          </p:nvPr>
        </p:nvSpPr>
        <p:spPr>
          <a:xfrm>
            <a:off x="3428992" y="5286388"/>
            <a:ext cx="5572133" cy="285752"/>
          </a:xfrm>
        </p:spPr>
        <p:txBody>
          <a:bodyPr lIns="0" tIns="0" rIns="0" bIns="0" anchor="t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OR PROGRAM NAME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2" hasCustomPrompt="1"/>
          </p:nvPr>
        </p:nvSpPr>
        <p:spPr>
          <a:xfrm>
            <a:off x="3428992" y="5000636"/>
            <a:ext cx="5572133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055033" y="5819652"/>
            <a:ext cx="985150" cy="98515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AU" dirty="0" smtClean="0"/>
              <a:t>Insert      Partner Logo </a:t>
            </a:r>
            <a:br>
              <a:rPr lang="en-AU" dirty="0" smtClean="0"/>
            </a:br>
            <a:r>
              <a:rPr lang="en-AU" dirty="0" smtClean="0"/>
              <a:t>- Delete if not required</a:t>
            </a:r>
            <a:endParaRPr lang="en-AU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61938" y="5715016"/>
            <a:ext cx="1612106" cy="789289"/>
            <a:chOff x="261938" y="5715016"/>
            <a:chExt cx="1612106" cy="789289"/>
          </a:xfrm>
        </p:grpSpPr>
        <p:sp>
          <p:nvSpPr>
            <p:cNvPr id="18" name="Rectangle 17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 descr="USY_MB1_rgb_Reversed_Standard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3773" y="5890063"/>
              <a:ext cx="1268436" cy="43919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83634"/>
            <a:ext cx="4270375" cy="450288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773239"/>
            <a:ext cx="4321175" cy="1960562"/>
          </a:xfrm>
        </p:spPr>
        <p:txBody>
          <a:bodyPr anchor="t"/>
          <a:lstStyle>
            <a:lvl1pPr algn="ctr">
              <a:buNone/>
              <a:defRPr baseline="0"/>
            </a:lvl1pPr>
          </a:lstStyle>
          <a:p>
            <a:r>
              <a:rPr lang="en-AU" dirty="0" smtClean="0"/>
              <a:t>PLACE IMAGE HERE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0"/>
            <a:ext cx="4392613" cy="593725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50825" y="3733800"/>
            <a:ext cx="4321175" cy="1981199"/>
          </a:xfrm>
        </p:spPr>
        <p:txBody>
          <a:bodyPr anchor="t"/>
          <a:lstStyle>
            <a:lvl1pPr algn="ctr">
              <a:buNone/>
              <a:defRPr baseline="0"/>
            </a:lvl1pPr>
          </a:lstStyle>
          <a:p>
            <a:r>
              <a:rPr lang="en-AU" dirty="0" smtClean="0"/>
              <a:t>PLACE IMAGE HERE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7" y="1773238"/>
            <a:ext cx="4270375" cy="4513281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1"/>
            <a:ext cx="4392613" cy="428644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6" hasCustomPrompt="1"/>
          </p:nvPr>
        </p:nvSpPr>
        <p:spPr>
          <a:xfrm>
            <a:off x="250826" y="1764138"/>
            <a:ext cx="4319004" cy="3950861"/>
          </a:xfrm>
        </p:spPr>
        <p:txBody>
          <a:bodyPr anchor="t"/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en-AU" dirty="0" smtClean="0"/>
              <a:t>PLACE TABLE HERE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6143643"/>
            <a:ext cx="4392613" cy="165082"/>
          </a:xfrm>
        </p:spPr>
        <p:txBody>
          <a:bodyPr anchor="ctr">
            <a:noAutofit/>
          </a:bodyPr>
          <a:lstStyle>
            <a:lvl1pPr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XYZ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73238"/>
            <a:ext cx="4270375" cy="4513281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1"/>
            <a:ext cx="4392613" cy="428644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6143643"/>
            <a:ext cx="4392613" cy="165082"/>
          </a:xfrm>
        </p:spPr>
        <p:txBody>
          <a:bodyPr anchor="ctr">
            <a:noAutofit/>
          </a:bodyPr>
          <a:lstStyle>
            <a:lvl1pPr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SOURCE: XYZ</a:t>
            </a:r>
            <a:endParaRPr lang="en-AU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8" hasCustomPrompt="1"/>
          </p:nvPr>
        </p:nvSpPr>
        <p:spPr>
          <a:xfrm>
            <a:off x="250825" y="1764139"/>
            <a:ext cx="4321175" cy="3950860"/>
          </a:xfrm>
        </p:spPr>
        <p:txBody>
          <a:bodyPr anchor="t"/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 smtClean="0"/>
              <a:t>PLACE CHART HERE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0826" y="1773238"/>
            <a:ext cx="8662988" cy="4679949"/>
          </a:xfrm>
        </p:spPr>
        <p:txBody>
          <a:bodyPr anchor="t"/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AU" dirty="0" smtClean="0"/>
              <a:t>PLACE IMAGE HERE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773237"/>
            <a:ext cx="4321176" cy="4535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3237"/>
            <a:ext cx="4270375" cy="4535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1071538" y="0"/>
            <a:ext cx="8072462" cy="5786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1912" y="285729"/>
            <a:ext cx="7704138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1912" y="1428736"/>
            <a:ext cx="7704137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3" name="Content Placeholder 25"/>
          <p:cNvSpPr>
            <a:spLocks noGrp="1"/>
          </p:cNvSpPr>
          <p:nvPr>
            <p:ph sz="quarter" idx="11" hasCustomPrompt="1"/>
          </p:nvPr>
        </p:nvSpPr>
        <p:spPr>
          <a:xfrm>
            <a:off x="3428992" y="5286388"/>
            <a:ext cx="5572133" cy="285752"/>
          </a:xfrm>
        </p:spPr>
        <p:txBody>
          <a:bodyPr lIns="0" tIns="0" rIns="0" bIns="0" anchor="t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OR PROGRAM NAME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20" name="Content Placeholder 25"/>
          <p:cNvSpPr>
            <a:spLocks noGrp="1"/>
          </p:cNvSpPr>
          <p:nvPr>
            <p:ph sz="quarter" idx="12" hasCustomPrompt="1"/>
          </p:nvPr>
        </p:nvSpPr>
        <p:spPr>
          <a:xfrm>
            <a:off x="3428992" y="5000636"/>
            <a:ext cx="5572133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8055033" y="5819652"/>
            <a:ext cx="985150" cy="98515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AU" dirty="0" smtClean="0"/>
              <a:t>Insert      Partner Logo </a:t>
            </a:r>
            <a:br>
              <a:rPr lang="en-AU" dirty="0" smtClean="0"/>
            </a:br>
            <a:r>
              <a:rPr lang="en-AU" dirty="0" smtClean="0"/>
              <a:t>- Delete if not required</a:t>
            </a:r>
            <a:endParaRPr lang="en-AU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261938" y="5715016"/>
            <a:ext cx="1612106" cy="78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 descr="USY_MB1_rgb_Reversed_Standard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3773" y="5890063"/>
            <a:ext cx="1268436" cy="439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ED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ecture_theatre.jpg"/>
          <p:cNvPicPr>
            <a:picLocks noChangeAspect="1"/>
          </p:cNvPicPr>
          <p:nvPr userDrawn="1"/>
        </p:nvPicPr>
        <p:blipFill>
          <a:blip r:embed="rId2" cstate="print"/>
          <a:srcRect l="5985" t="6510" r="12702" b="13737"/>
          <a:stretch>
            <a:fillRect/>
          </a:stretch>
        </p:blipFill>
        <p:spPr>
          <a:xfrm flipH="1">
            <a:off x="0" y="3357562"/>
            <a:ext cx="9144000" cy="35004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20" y="285729"/>
            <a:ext cx="8750330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720" y="1428736"/>
            <a:ext cx="8750329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9" name="Content Placeholder 25"/>
          <p:cNvSpPr>
            <a:spLocks noGrp="1"/>
          </p:cNvSpPr>
          <p:nvPr>
            <p:ph sz="quarter" idx="11" hasCustomPrompt="1"/>
          </p:nvPr>
        </p:nvSpPr>
        <p:spPr>
          <a:xfrm>
            <a:off x="250826" y="3000372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OR PROGRAM NAME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20" name="Content Placeholder 25"/>
          <p:cNvSpPr>
            <a:spLocks noGrp="1"/>
          </p:cNvSpPr>
          <p:nvPr>
            <p:ph sz="quarter" idx="12" hasCustomPrompt="1"/>
          </p:nvPr>
        </p:nvSpPr>
        <p:spPr>
          <a:xfrm>
            <a:off x="250826" y="2714620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514706" y="5112818"/>
            <a:ext cx="1399108" cy="139910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AU" dirty="0" smtClean="0"/>
              <a:t>Insert Partner Logo </a:t>
            </a:r>
            <a:br>
              <a:rPr lang="en-AU" dirty="0" smtClean="0"/>
            </a:br>
            <a:r>
              <a:rPr lang="en-AU" dirty="0" smtClean="0"/>
              <a:t>- Delete if not required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261938" y="5715016"/>
            <a:ext cx="1612106" cy="78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 descr="USY_MB1_rgb_Reversed_Standard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3773" y="5890063"/>
            <a:ext cx="1268436" cy="439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YELLOW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quad copy.jpg"/>
          <p:cNvPicPr>
            <a:picLocks noChangeAspect="1"/>
          </p:cNvPicPr>
          <p:nvPr userDrawn="1"/>
        </p:nvPicPr>
        <p:blipFill>
          <a:blip r:embed="rId2" cstate="print"/>
          <a:srcRect l="1322" r="21189" b="22059"/>
          <a:stretch>
            <a:fillRect/>
          </a:stretch>
        </p:blipFill>
        <p:spPr>
          <a:xfrm flipH="1">
            <a:off x="0" y="3071810"/>
            <a:ext cx="9144000" cy="37861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ltGray"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5720" y="285729"/>
            <a:ext cx="8750330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720" y="1428736"/>
            <a:ext cx="8750329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5" name="Content Placeholder 25"/>
          <p:cNvSpPr>
            <a:spLocks noGrp="1"/>
          </p:cNvSpPr>
          <p:nvPr>
            <p:ph sz="quarter" idx="11" hasCustomPrompt="1"/>
          </p:nvPr>
        </p:nvSpPr>
        <p:spPr>
          <a:xfrm>
            <a:off x="250826" y="3000372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OR PROGRAM NAME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6" name="Content Placeholder 25"/>
          <p:cNvSpPr>
            <a:spLocks noGrp="1"/>
          </p:cNvSpPr>
          <p:nvPr>
            <p:ph sz="quarter" idx="12" hasCustomPrompt="1"/>
          </p:nvPr>
        </p:nvSpPr>
        <p:spPr>
          <a:xfrm>
            <a:off x="250826" y="2714620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514706" y="5112818"/>
            <a:ext cx="1399108" cy="139910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r>
              <a:rPr lang="en-AU" dirty="0" smtClean="0"/>
              <a:t>Insert Partner Logo </a:t>
            </a:r>
            <a:br>
              <a:rPr lang="en-AU" dirty="0" smtClean="0"/>
            </a:br>
            <a:r>
              <a:rPr lang="en-AU" dirty="0" smtClean="0"/>
              <a:t>- Delete if not required</a:t>
            </a:r>
            <a:endParaRPr lang="en-AU" dirty="0"/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 flipH="1">
            <a:off x="261938" y="5715016"/>
            <a:ext cx="1612106" cy="78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20" descr="USY_MB1_rgb_Reversed_Standard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3773" y="5890063"/>
            <a:ext cx="1268436" cy="439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ience_lab cop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794" y="3463977"/>
            <a:ext cx="3355010" cy="306080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 bwMode="invGray">
          <a:xfrm>
            <a:off x="0" y="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85729"/>
            <a:ext cx="8750330" cy="1000132"/>
          </a:xfrm>
        </p:spPr>
        <p:txBody>
          <a:bodyPr>
            <a:normAutofit/>
          </a:bodyPr>
          <a:lstStyle>
            <a:lvl1pPr algn="l">
              <a:lnSpc>
                <a:spcPts val="31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PRESENTATION TITLE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5720" y="1428736"/>
            <a:ext cx="8750329" cy="50006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 | Use Line Dividers To Separate Headings (Shift \)</a:t>
            </a:r>
            <a:endParaRPr lang="en-AU" dirty="0"/>
          </a:p>
        </p:txBody>
      </p:sp>
      <p:sp>
        <p:nvSpPr>
          <p:cNvPr id="14" name="Content Placeholder 25"/>
          <p:cNvSpPr>
            <a:spLocks noGrp="1"/>
          </p:cNvSpPr>
          <p:nvPr>
            <p:ph sz="quarter" idx="11" hasCustomPrompt="1"/>
          </p:nvPr>
        </p:nvSpPr>
        <p:spPr>
          <a:xfrm>
            <a:off x="250826" y="3000372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marL="174625" marR="0" lvl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UNIT OR PROGRAM NAME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5" name="Content Placeholder 25"/>
          <p:cNvSpPr>
            <a:spLocks noGrp="1"/>
          </p:cNvSpPr>
          <p:nvPr>
            <p:ph sz="quarter" idx="12" hasCustomPrompt="1"/>
          </p:nvPr>
        </p:nvSpPr>
        <p:spPr>
          <a:xfrm>
            <a:off x="250826" y="2714620"/>
            <a:ext cx="8750300" cy="285752"/>
          </a:xfrm>
        </p:spPr>
        <p:txBody>
          <a:bodyPr lIns="0"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AUTHOR’S NAME | TITLE </a:t>
            </a:r>
            <a:r>
              <a:rPr lang="en-AU" dirty="0" smtClean="0"/>
              <a:t>(Use Line Dividers)</a:t>
            </a:r>
            <a:endParaRPr lang="en-US" dirty="0" smtClean="0"/>
          </a:p>
        </p:txBody>
      </p:sp>
      <p:sp>
        <p:nvSpPr>
          <p:cNvPr id="19" name="Rectangle 18"/>
          <p:cNvSpPr/>
          <p:nvPr userDrawn="1"/>
        </p:nvSpPr>
        <p:spPr bwMode="ltGray">
          <a:xfrm>
            <a:off x="1071536" y="4200304"/>
            <a:ext cx="2304000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 flipH="1">
            <a:off x="261938" y="5715016"/>
            <a:ext cx="1612106" cy="789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1" name="Picture 20" descr="USY_MB1_rgb_Reversed_Standard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3773" y="5890063"/>
            <a:ext cx="1268436" cy="439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85719" y="1777496"/>
            <a:ext cx="7599393" cy="1080000"/>
          </a:xfrm>
        </p:spPr>
        <p:txBody>
          <a:bodyPr anchor="ctr">
            <a:norm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SECTION DIVIDER  [1 line only]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7893038" y="1777495"/>
            <a:ext cx="1143012" cy="1080000"/>
          </a:xfrm>
        </p:spPr>
        <p:txBody>
          <a:bodyPr anchor="ctr"/>
          <a:lstStyle>
            <a:lvl1pPr algn="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 bwMode="hidden">
          <a:xfrm>
            <a:off x="7893038" y="2857496"/>
            <a:ext cx="1144800" cy="142875"/>
          </a:xfrm>
        </p:spPr>
        <p:txBody>
          <a:bodyPr>
            <a:noAutofit/>
          </a:bodyPr>
          <a:lstStyle>
            <a:lvl1pPr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section number</a:t>
            </a:r>
            <a:endParaRPr lang="en-AU" dirty="0"/>
          </a:p>
        </p:txBody>
      </p:sp>
      <p:sp>
        <p:nvSpPr>
          <p:cNvPr id="32" name="Rectangle 31"/>
          <p:cNvSpPr/>
          <p:nvPr userDrawn="1"/>
        </p:nvSpPr>
        <p:spPr bwMode="white">
          <a:xfrm flipH="1">
            <a:off x="-5" y="5715016"/>
            <a:ext cx="9144001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24627" y="5248014"/>
            <a:ext cx="1989919" cy="1359427"/>
            <a:chOff x="224627" y="5248014"/>
            <a:chExt cx="1989919" cy="1359427"/>
          </a:xfrm>
        </p:grpSpPr>
        <p:sp>
          <p:nvSpPr>
            <p:cNvPr id="33" name="Rectangle 32"/>
            <p:cNvSpPr/>
            <p:nvPr userDrawn="1"/>
          </p:nvSpPr>
          <p:spPr bwMode="ltGray">
            <a:xfrm>
              <a:off x="855117" y="5248014"/>
              <a:ext cx="1359429" cy="13594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224627" y="5966641"/>
              <a:ext cx="1267200" cy="640800"/>
              <a:chOff x="261938" y="5715016"/>
              <a:chExt cx="1612106" cy="789289"/>
            </a:xfrm>
          </p:grpSpPr>
          <p:sp>
            <p:nvSpPr>
              <p:cNvPr id="16" name="Rectangle 15"/>
              <p:cNvSpPr/>
              <p:nvPr userDrawn="1"/>
            </p:nvSpPr>
            <p:spPr>
              <a:xfrm flipH="1">
                <a:off x="261938" y="5715016"/>
                <a:ext cx="1612106" cy="7892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8" name="Picture 17" descr="USY_MB1_rgb_Reversed_Standard_Logo.png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3773" y="5890063"/>
                <a:ext cx="1268436" cy="4391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285720" y="1777496"/>
            <a:ext cx="7599393" cy="1080000"/>
          </a:xfrm>
        </p:spPr>
        <p:txBody>
          <a:bodyPr anchor="ctr">
            <a:normAutofit/>
          </a:bodyPr>
          <a:lstStyle>
            <a:lvl1pPr algn="l"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SECTION DIVIDER  [1 line only]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1" hasCustomPrompt="1"/>
          </p:nvPr>
        </p:nvSpPr>
        <p:spPr bwMode="black">
          <a:xfrm>
            <a:off x="7893038" y="1777495"/>
            <a:ext cx="1143012" cy="1080000"/>
          </a:xfrm>
        </p:spPr>
        <p:txBody>
          <a:bodyPr anchor="ctr"/>
          <a:lstStyle>
            <a:lvl1pPr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 bwMode="white">
          <a:xfrm flipH="1">
            <a:off x="-5" y="5715016"/>
            <a:ext cx="9144001" cy="114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 Placeholder 16"/>
          <p:cNvSpPr>
            <a:spLocks noGrp="1"/>
          </p:cNvSpPr>
          <p:nvPr userDrawn="1">
            <p:ph type="body" sz="quarter" idx="13" hasCustomPrompt="1"/>
          </p:nvPr>
        </p:nvSpPr>
        <p:spPr bwMode="hidden">
          <a:xfrm>
            <a:off x="7893038" y="2857496"/>
            <a:ext cx="1144800" cy="142875"/>
          </a:xfrm>
        </p:spPr>
        <p:txBody>
          <a:bodyPr>
            <a:noAutofit/>
          </a:bodyPr>
          <a:lstStyle>
            <a:lvl1pPr algn="ctr"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Enter section number</a:t>
            </a:r>
            <a:endParaRPr lang="en-AU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4627" y="5248014"/>
            <a:ext cx="1989919" cy="1359427"/>
            <a:chOff x="224627" y="5248014"/>
            <a:chExt cx="1989919" cy="1359427"/>
          </a:xfrm>
        </p:grpSpPr>
        <p:sp>
          <p:nvSpPr>
            <p:cNvPr id="18" name="Rectangle 17"/>
            <p:cNvSpPr/>
            <p:nvPr userDrawn="1"/>
          </p:nvSpPr>
          <p:spPr bwMode="ltGray">
            <a:xfrm>
              <a:off x="855117" y="5248014"/>
              <a:ext cx="1359429" cy="13594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9" name="Group 14"/>
            <p:cNvGrpSpPr/>
            <p:nvPr userDrawn="1"/>
          </p:nvGrpSpPr>
          <p:grpSpPr>
            <a:xfrm>
              <a:off x="224627" y="5966641"/>
              <a:ext cx="1267200" cy="640800"/>
              <a:chOff x="261938" y="5715016"/>
              <a:chExt cx="1612106" cy="789289"/>
            </a:xfrm>
          </p:grpSpPr>
          <p:sp>
            <p:nvSpPr>
              <p:cNvPr id="20" name="Rectangle 19"/>
              <p:cNvSpPr/>
              <p:nvPr userDrawn="1"/>
            </p:nvSpPr>
            <p:spPr>
              <a:xfrm flipH="1">
                <a:off x="261938" y="5715016"/>
                <a:ext cx="1612106" cy="78928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1" name="Picture 20" descr="USY_MB1_rgb_Reversed_Standard_Logo.png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3773" y="5890063"/>
                <a:ext cx="1268436" cy="4391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83634"/>
            <a:ext cx="4270375" cy="450288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50825" y="1773238"/>
            <a:ext cx="4321175" cy="3941761"/>
          </a:xfrm>
        </p:spPr>
        <p:txBody>
          <a:bodyPr anchor="t"/>
          <a:lstStyle>
            <a:lvl1pPr algn="ctr">
              <a:buNone/>
              <a:defRPr baseline="0"/>
            </a:lvl1pPr>
          </a:lstStyle>
          <a:p>
            <a:r>
              <a:rPr lang="en-AU" dirty="0" smtClean="0"/>
              <a:t>PLACE IMAGE HERE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715000"/>
            <a:ext cx="4392613" cy="593725"/>
          </a:xfrm>
        </p:spPr>
        <p:txBody>
          <a:bodyPr anchor="t">
            <a:normAutofit/>
          </a:bodyPr>
          <a:lstStyle>
            <a:lvl1pPr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Caption copy goes here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 HEADING [1 line only]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invGray">
          <a:xfrm flipH="1">
            <a:off x="928662" y="260351"/>
            <a:ext cx="8001056" cy="954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SLIDE TITLE, FONT IN ARIAL 24PT  [1 line only]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64605" y="6586742"/>
            <a:ext cx="249208" cy="2143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B0718A-1B3D-42D2-9A2B-FB6CFA4B4E8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50825" y="6575651"/>
            <a:ext cx="867889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250825" y="260350"/>
            <a:ext cx="1612106" cy="789289"/>
            <a:chOff x="261938" y="5715016"/>
            <a:chExt cx="1612106" cy="789289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 descr="USY_MB1_rgb_Reversed_Standard_Logo.png"/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433773" y="5890063"/>
              <a:ext cx="1268436" cy="43919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2" r:id="rId4"/>
    <p:sldLayoutId id="2147483663" r:id="rId5"/>
    <p:sldLayoutId id="2147483676" r:id="rId6"/>
    <p:sldLayoutId id="2147483675" r:id="rId7"/>
    <p:sldLayoutId id="2147483650" r:id="rId8"/>
    <p:sldLayoutId id="2147483669" r:id="rId9"/>
    <p:sldLayoutId id="2147483678" r:id="rId10"/>
    <p:sldLayoutId id="2147483670" r:id="rId11"/>
    <p:sldLayoutId id="2147483671" r:id="rId12"/>
    <p:sldLayoutId id="2147483672" r:id="rId13"/>
    <p:sldLayoutId id="2147483652" r:id="rId14"/>
    <p:sldLayoutId id="2147483654" r:id="rId15"/>
    <p:sldLayoutId id="2147483655" r:id="rId16"/>
  </p:sldLayoutIdLst>
  <p:hf hdr="0" ftr="0" dt="0"/>
  <p:txStyles>
    <p:titleStyle>
      <a:lvl1pPr algn="r" defTabSz="914400" rtl="0" eaLnBrk="1" latinLnBrk="0" hangingPunct="1">
        <a:lnSpc>
          <a:spcPts val="25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›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914400" rtl="0" eaLnBrk="1" latinLnBrk="0" hangingPunct="1">
        <a:spcBef>
          <a:spcPts val="500"/>
        </a:spcBef>
        <a:spcAft>
          <a:spcPts val="500"/>
        </a:spcAft>
        <a:buClr>
          <a:schemeClr val="accent1"/>
        </a:buClr>
        <a:buFont typeface="Arial" pitchFamily="34" charset="0"/>
        <a:buChar char="•"/>
        <a:defRPr lang="en-AU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A New </a:t>
            </a:r>
            <a:r>
              <a:rPr lang="en-US" sz="3400" dirty="0" err="1" smtClean="0"/>
              <a:t>Magnetar</a:t>
            </a:r>
            <a:r>
              <a:rPr lang="en-US" sz="3400" dirty="0" smtClean="0"/>
              <a:t> Candidate Located Outside the Galactic Plane?</a:t>
            </a:r>
            <a:endParaRPr lang="en-US" sz="34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Callingham</a:t>
            </a:r>
            <a:r>
              <a:rPr lang="en-US" dirty="0" smtClean="0"/>
              <a:t> | </a:t>
            </a:r>
            <a:r>
              <a:rPr lang="en-US" b="1" dirty="0" smtClean="0"/>
              <a:t>Sean Farrell </a:t>
            </a:r>
            <a:r>
              <a:rPr lang="en-US" dirty="0" smtClean="0"/>
              <a:t>| Bryan </a:t>
            </a:r>
            <a:r>
              <a:rPr lang="en-US" dirty="0" err="1" smtClean="0"/>
              <a:t>Gaensler</a:t>
            </a:r>
            <a:r>
              <a:rPr lang="en-US" dirty="0" smtClean="0"/>
              <a:t> | Geraint Lewis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Sydney Institute for Astronomy (</a:t>
            </a:r>
            <a:r>
              <a:rPr lang="en-US" dirty="0" err="1" smtClean="0"/>
              <a:t>SIfA</a:t>
            </a:r>
            <a:r>
              <a:rPr lang="en-US" dirty="0" smtClean="0"/>
              <a:t>) | The University of Sydney | Australia </a:t>
            </a:r>
            <a:endParaRPr lang="en-US" dirty="0"/>
          </a:p>
        </p:txBody>
      </p:sp>
      <p:pic>
        <p:nvPicPr>
          <p:cNvPr id="7" name="Picture 6" descr="caast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791200"/>
            <a:ext cx="1605802" cy="657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2918" y="6283674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</a:rPr>
              <a:t>Image credit: NASA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Magnetar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Black hole X-ray binary ruled out based on lack of variability, inner disc temperature, and luminosity</a:t>
            </a:r>
          </a:p>
          <a:p>
            <a:r>
              <a:rPr lang="en-US" dirty="0" smtClean="0"/>
              <a:t>Slope of power law too steep for neutron star X-ray binary</a:t>
            </a:r>
          </a:p>
          <a:p>
            <a:r>
              <a:rPr lang="en-US" dirty="0" smtClean="0"/>
              <a:t>Transient nature rules out isolated cooling neutron star or rotation powered pulsar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r>
              <a:rPr lang="en-US" dirty="0" err="1" smtClean="0"/>
              <a:t>/F</a:t>
            </a:r>
            <a:r>
              <a:rPr lang="en-US" baseline="-25000" dirty="0" err="1" smtClean="0"/>
              <a:t>opt</a:t>
            </a:r>
            <a:r>
              <a:rPr lang="en-US" dirty="0" smtClean="0"/>
              <a:t> ratio inconsistent with foreground star (&lt; 0.01) or background AGN (&lt; 10)</a:t>
            </a:r>
          </a:p>
          <a:p>
            <a:r>
              <a:rPr lang="en-US" dirty="0" smtClean="0"/>
              <a:t>X-ray spectrum inconsistent with cataclysmic variable (plasma temp too low, no line emission)</a:t>
            </a:r>
          </a:p>
          <a:p>
            <a:r>
              <a:rPr lang="en-US" dirty="0" smtClean="0"/>
              <a:t>Also not consistent with novae (</a:t>
            </a:r>
            <a:r>
              <a:rPr lang="en-US" dirty="0" err="1" smtClean="0"/>
              <a:t>kT</a:t>
            </a:r>
            <a:r>
              <a:rPr lang="en-US" dirty="0" smtClean="0"/>
              <a:t> ~ 0.02 – 0.09 keV typically)</a:t>
            </a:r>
          </a:p>
          <a:p>
            <a:r>
              <a:rPr lang="en-US" dirty="0" smtClean="0"/>
              <a:t>Transient </a:t>
            </a:r>
            <a:r>
              <a:rPr lang="en-US" dirty="0" err="1" smtClean="0"/>
              <a:t>behaviour</a:t>
            </a:r>
            <a:r>
              <a:rPr lang="en-US" dirty="0" smtClean="0"/>
              <a:t>, X-ray spectrum, and lack of optical counterpart totally consistent with </a:t>
            </a:r>
            <a:r>
              <a:rPr lang="en-US" dirty="0" err="1" smtClean="0"/>
              <a:t>magnetar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18" name="Picture Placeholder 17" descr="magnetars_cobeloc_big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250825" y="2257909"/>
            <a:ext cx="4321175" cy="297241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Artist’s impression of a </a:t>
            </a:r>
            <a:r>
              <a:rPr lang="en-US" dirty="0" err="1" smtClean="0"/>
              <a:t>magnetar</a:t>
            </a:r>
            <a:r>
              <a:rPr lang="en-US" dirty="0" smtClean="0"/>
              <a:t> burst.</a:t>
            </a:r>
            <a:br>
              <a:rPr lang="en-US" dirty="0" smtClean="0"/>
            </a:br>
            <a:r>
              <a:rPr lang="en-US" dirty="0" smtClean="0"/>
              <a:t>Image credit: Scientific American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Investigating the nature of the source…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Magnetar Candidate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28600" y="6188075"/>
            <a:ext cx="8610600" cy="5937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X-ray flux </a:t>
            </a:r>
            <a:r>
              <a:rPr lang="en-US" dirty="0" err="1" smtClean="0"/>
              <a:t>vs</a:t>
            </a:r>
            <a:r>
              <a:rPr lang="en-US" dirty="0" smtClean="0"/>
              <a:t> near-IR K</a:t>
            </a:r>
            <a:r>
              <a:rPr lang="en-US" baseline="-25000" dirty="0" smtClean="0"/>
              <a:t>s</a:t>
            </a:r>
            <a:r>
              <a:rPr lang="en-US" dirty="0" smtClean="0"/>
              <a:t>-band flux for AGN, stars and </a:t>
            </a:r>
            <a:r>
              <a:rPr lang="en-US" dirty="0" err="1" smtClean="0"/>
              <a:t>magnetars</a:t>
            </a:r>
            <a:r>
              <a:rPr lang="en-US" dirty="0" smtClean="0"/>
              <a:t> (</a:t>
            </a:r>
            <a:r>
              <a:rPr lang="en-US" dirty="0" err="1" smtClean="0"/>
              <a:t>Gelfand</a:t>
            </a:r>
            <a:r>
              <a:rPr lang="en-US" dirty="0" smtClean="0"/>
              <a:t> &amp; </a:t>
            </a:r>
            <a:r>
              <a:rPr lang="en-US" dirty="0" err="1" smtClean="0"/>
              <a:t>Gaensler</a:t>
            </a:r>
            <a:r>
              <a:rPr lang="en-US" dirty="0" smtClean="0"/>
              <a:t> 2007)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Comparison with other magnetars…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553200" cy="460761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75877" y="3558516"/>
            <a:ext cx="2122159" cy="632484"/>
            <a:chOff x="5375877" y="3558516"/>
            <a:chExt cx="2122159" cy="632484"/>
          </a:xfrm>
        </p:grpSpPr>
        <p:grpSp>
          <p:nvGrpSpPr>
            <p:cNvPr id="24" name="Group 23"/>
            <p:cNvGrpSpPr/>
            <p:nvPr/>
          </p:nvGrpSpPr>
          <p:grpSpPr>
            <a:xfrm>
              <a:off x="5375877" y="3558516"/>
              <a:ext cx="2122159" cy="338554"/>
              <a:chOff x="5375877" y="3558516"/>
              <a:chExt cx="2122159" cy="338554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5375877" y="3657600"/>
                <a:ext cx="152400" cy="152400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516836" y="3558516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000FF"/>
                    </a:solidFill>
                  </a:rPr>
                  <a:t>Magnetar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 candidate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>
              <a:stCxn id="22" idx="2"/>
            </p:cNvCxnSpPr>
            <p:nvPr/>
          </p:nvCxnSpPr>
          <p:spPr>
            <a:xfrm rot="16200000" flipH="1">
              <a:off x="5261577" y="4000499"/>
              <a:ext cx="381000" cy="1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28600" y="6019800"/>
            <a:ext cx="8610600" cy="5937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Black body radius </a:t>
            </a:r>
            <a:r>
              <a:rPr lang="en-US" dirty="0" err="1" smtClean="0"/>
              <a:t>vs</a:t>
            </a:r>
            <a:r>
              <a:rPr lang="en-US" dirty="0" smtClean="0"/>
              <a:t> luminosity and temperature for </a:t>
            </a:r>
            <a:r>
              <a:rPr lang="en-US" dirty="0" err="1" smtClean="0"/>
              <a:t>magnetars</a:t>
            </a:r>
            <a:r>
              <a:rPr lang="en-US" dirty="0" smtClean="0"/>
              <a:t>, isolated neutron stars, central compact objects, and millisecond pulsars (from Rutledge, Fox &amp; </a:t>
            </a:r>
            <a:r>
              <a:rPr lang="en-US" dirty="0" err="1" smtClean="0"/>
              <a:t>Shevchuk</a:t>
            </a:r>
            <a:r>
              <a:rPr lang="en-US" dirty="0" smtClean="0"/>
              <a:t> 2008)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Comparison with other </a:t>
            </a:r>
            <a:r>
              <a:rPr lang="en-US" dirty="0" err="1" smtClean="0"/>
              <a:t>magnetars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4419600" cy="4348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99284"/>
            <a:ext cx="4394200" cy="427995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9326" y="1716088"/>
            <a:ext cx="6821924" cy="3879056"/>
            <a:chOff x="639326" y="1716088"/>
            <a:chExt cx="6821924" cy="3879056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5520928" y="3654822"/>
              <a:ext cx="3879056" cy="1588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39326" y="2173031"/>
              <a:ext cx="3904769" cy="3276913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351756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25366" y="3399237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" y="4447401"/>
              <a:ext cx="6750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 kpc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9800" y="3124200"/>
              <a:ext cx="789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 kpc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83634"/>
            <a:ext cx="3732213" cy="450288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Magnetar</a:t>
            </a:r>
            <a:r>
              <a:rPr lang="en-US" dirty="0" smtClean="0"/>
              <a:t> luminosity is anti-correlated with pulsed fraction</a:t>
            </a:r>
          </a:p>
          <a:p>
            <a:r>
              <a:rPr lang="en-US" dirty="0" smtClean="0"/>
              <a:t>Void in upper right can be explained by strong thermal surface emission</a:t>
            </a:r>
          </a:p>
          <a:p>
            <a:r>
              <a:rPr lang="en-US" dirty="0" smtClean="0"/>
              <a:t>Void to lower left is certainly a selection effect</a:t>
            </a:r>
          </a:p>
          <a:p>
            <a:r>
              <a:rPr lang="en-US" dirty="0" smtClean="0"/>
              <a:t>No pulsations detected in EPIC data of new candidate</a:t>
            </a:r>
          </a:p>
          <a:p>
            <a:r>
              <a:rPr lang="en-US" dirty="0" smtClean="0"/>
              <a:t>Pulsed fraction upper limit is 7% (5σ)</a:t>
            </a:r>
          </a:p>
          <a:p>
            <a:r>
              <a:rPr lang="en-US" dirty="0" smtClean="0"/>
              <a:t>Implies higher end of luminosity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Plot of </a:t>
            </a:r>
            <a:r>
              <a:rPr lang="en-US" dirty="0" err="1" smtClean="0"/>
              <a:t>magnetar</a:t>
            </a:r>
            <a:r>
              <a:rPr lang="en-US" dirty="0" smtClean="0"/>
              <a:t> X-ray luminosity </a:t>
            </a:r>
            <a:r>
              <a:rPr lang="en-US" dirty="0" err="1" smtClean="0"/>
              <a:t>vs</a:t>
            </a:r>
            <a:r>
              <a:rPr lang="en-US" dirty="0" smtClean="0"/>
              <a:t> pulsed fraction. Blatantly stolen from a talk I think by Peter Woods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Comparison with other </a:t>
            </a:r>
            <a:r>
              <a:rPr lang="en-US" dirty="0" err="1" smtClean="0"/>
              <a:t>magnetars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8" name="Picture 5" descr="C:\woodspm\talks\figures\sgr_axp\lum_vs_pfr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1"/>
            <a:ext cx="4833688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048000" y="3789200"/>
            <a:ext cx="1219200" cy="467352"/>
            <a:chOff x="2362200" y="3789200"/>
            <a:chExt cx="1219200" cy="46735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362200" y="3789200"/>
              <a:ext cx="12192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743200" y="4027158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Magnetar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Candidate is coincident with outer regions of M 31, so could be extragalactic</a:t>
            </a:r>
          </a:p>
          <a:p>
            <a:r>
              <a:rPr lang="en-US" dirty="0" smtClean="0"/>
              <a:t>Derived luminosity at M 31 distance (~0.8 Mpc) is ~5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37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Blackbody emitting radii at M 31 distance are &gt; 120 km</a:t>
            </a:r>
          </a:p>
          <a:p>
            <a:r>
              <a:rPr lang="en-US" dirty="0" smtClean="0"/>
              <a:t>High luminosity and large radii argue against an M 31 </a:t>
            </a:r>
            <a:r>
              <a:rPr lang="en-US" dirty="0" err="1" smtClean="0"/>
              <a:t>magnetar</a:t>
            </a:r>
            <a:endParaRPr lang="en-US" dirty="0" smtClean="0"/>
          </a:p>
          <a:p>
            <a:r>
              <a:rPr lang="en-US" dirty="0" smtClean="0"/>
              <a:t>Assuming age &lt; 10,000 yr and velocity &lt; 500 km s</a:t>
            </a:r>
            <a:r>
              <a:rPr lang="en-US" baseline="30000" dirty="0" smtClean="0"/>
              <a:t>-1</a:t>
            </a:r>
            <a:r>
              <a:rPr lang="en-US" dirty="0" smtClean="0"/>
              <a:t>, </a:t>
            </a:r>
            <a:r>
              <a:rPr lang="en-US" dirty="0" err="1" smtClean="0"/>
              <a:t>magnetar</a:t>
            </a:r>
            <a:r>
              <a:rPr lang="en-US" dirty="0" smtClean="0"/>
              <a:t> could have traveled ~5 pc out of plane</a:t>
            </a:r>
          </a:p>
          <a:p>
            <a:r>
              <a:rPr lang="en-US" dirty="0" smtClean="0"/>
              <a:t>Line of sight distance would be ~13 pc, making it unfeasibly close </a:t>
            </a:r>
            <a:br>
              <a:rPr lang="en-US" dirty="0" smtClean="0"/>
            </a:br>
            <a:r>
              <a:rPr lang="en-US" dirty="0" smtClean="0"/>
              <a:t>(L~10</a:t>
            </a:r>
            <a:r>
              <a:rPr lang="en-US" baseline="30000" dirty="0" smtClean="0"/>
              <a:t>27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Projection of the </a:t>
            </a:r>
            <a:r>
              <a:rPr lang="en-US" dirty="0" err="1" smtClean="0"/>
              <a:t>magnetar</a:t>
            </a:r>
            <a:r>
              <a:rPr lang="en-US" dirty="0" smtClean="0"/>
              <a:t> candidate in the Milky Way.</a:t>
            </a:r>
            <a:br>
              <a:rPr lang="en-US" dirty="0" smtClean="0"/>
            </a:br>
            <a:r>
              <a:rPr lang="en-US" dirty="0" smtClean="0"/>
              <a:t>Image credit: N. </a:t>
            </a:r>
            <a:r>
              <a:rPr lang="en-US" dirty="0" err="1" smtClean="0"/>
              <a:t>Risinger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Explaining the high Galactic latitude…</a:t>
            </a:r>
            <a:endParaRPr lang="en-US" dirty="0"/>
          </a:p>
        </p:txBody>
      </p:sp>
      <p:pic>
        <p:nvPicPr>
          <p:cNvPr id="12" name="Picture Placeholder 10" descr="Magnetar2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4954" r="70808" b="28909"/>
          <a:stretch>
            <a:fillRect/>
          </a:stretch>
        </p:blipFill>
        <p:spPr>
          <a:xfrm>
            <a:off x="205717" y="1981200"/>
            <a:ext cx="4360507" cy="2667000"/>
          </a:xfrm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2722894" y="3066989"/>
            <a:ext cx="1216627" cy="94912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n 14"/>
          <p:cNvSpPr/>
          <p:nvPr/>
        </p:nvSpPr>
        <p:spPr>
          <a:xfrm>
            <a:off x="3863318" y="2990790"/>
            <a:ext cx="152400" cy="1524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Magnetar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luminosity is ~10</a:t>
            </a:r>
            <a:r>
              <a:rPr lang="en-US" baseline="30000" dirty="0" smtClean="0"/>
              <a:t>32</a:t>
            </a:r>
            <a:r>
              <a:rPr lang="en-US" dirty="0" smtClean="0"/>
              <a:t> – 10</a:t>
            </a:r>
            <a:r>
              <a:rPr lang="en-US" baseline="30000" dirty="0" smtClean="0"/>
              <a:t>35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  <a:r>
              <a:rPr lang="en-US" dirty="0" smtClean="0"/>
              <a:t>, implies distance of ~0.7 – 24 kpc</a:t>
            </a:r>
          </a:p>
          <a:p>
            <a:r>
              <a:rPr lang="en-US" dirty="0" smtClean="0"/>
              <a:t>Assuming age &lt; 10,000 yr, derived spatial velocity implausibly high at </a:t>
            </a:r>
            <a:br>
              <a:rPr lang="en-US" dirty="0" smtClean="0"/>
            </a:br>
            <a:r>
              <a:rPr lang="en-US" dirty="0" smtClean="0"/>
              <a:t>&gt; 10,000 km 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For spatial velocity &lt; 500 km s</a:t>
            </a:r>
            <a:r>
              <a:rPr lang="en-US" baseline="30000" dirty="0" smtClean="0"/>
              <a:t>-1</a:t>
            </a:r>
            <a:r>
              <a:rPr lang="en-US" dirty="0" smtClean="0"/>
              <a:t>, derived age high for </a:t>
            </a:r>
            <a:r>
              <a:rPr lang="en-US" dirty="0" err="1" smtClean="0"/>
              <a:t>magnetar</a:t>
            </a:r>
            <a:r>
              <a:rPr lang="en-US" dirty="0" smtClean="0"/>
              <a:t> at &gt; 10</a:t>
            </a:r>
            <a:r>
              <a:rPr lang="en-US" baseline="30000" dirty="0" smtClean="0"/>
              <a:t>6</a:t>
            </a:r>
            <a:r>
              <a:rPr lang="en-US" dirty="0" smtClean="0"/>
              <a:t> yr </a:t>
            </a:r>
          </a:p>
          <a:p>
            <a:r>
              <a:rPr lang="en-US" dirty="0" smtClean="0"/>
              <a:t>However, see Nanda et al. (2010) for discussion of old low B-field SGR</a:t>
            </a:r>
          </a:p>
          <a:p>
            <a:r>
              <a:rPr lang="en-US" dirty="0" smtClean="0"/>
              <a:t>Alternatively, position outside plane can be explained by runaway massive progenitor star</a:t>
            </a:r>
          </a:p>
          <a:p>
            <a:r>
              <a:rPr lang="en-US" dirty="0" smtClean="0"/>
              <a:t>Only need low spatial velocity for progenitor to travel outside plane within lifetime of massive star (~10</a:t>
            </a:r>
            <a:r>
              <a:rPr lang="en-US" baseline="30000" dirty="0" smtClean="0"/>
              <a:t>6</a:t>
            </a:r>
            <a:r>
              <a:rPr lang="en-US" dirty="0" smtClean="0"/>
              <a:t> yr)</a:t>
            </a:r>
          </a:p>
          <a:p>
            <a:r>
              <a:rPr lang="en-US" dirty="0" smtClean="0"/>
              <a:t>Lack of radio supernova remnant easily explained by low density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22" name="Picture Placeholder 21" descr="runaway-star-zeta-ophiuchi-110125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-4813" r="-481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Infrared image of the runaway star Zeta </a:t>
            </a:r>
            <a:r>
              <a:rPr lang="en-US" dirty="0" err="1" smtClean="0"/>
              <a:t>Oph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Image credit: NASA/JPL/WISE team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Explaining the high Galactic latitude…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Magnetars</a:t>
            </a:r>
            <a:r>
              <a:rPr lang="en-US" dirty="0" smtClean="0"/>
              <a:t> are neutron stars with surface magnetic fields ~10</a:t>
            </a:r>
            <a:r>
              <a:rPr lang="en-US" baseline="30000" dirty="0" smtClean="0"/>
              <a:t>14</a:t>
            </a:r>
            <a:r>
              <a:rPr lang="en-US" dirty="0" smtClean="0"/>
              <a:t> – 10</a:t>
            </a:r>
            <a:r>
              <a:rPr lang="en-US" baseline="30000" dirty="0" smtClean="0"/>
              <a:t>15</a:t>
            </a:r>
            <a:r>
              <a:rPr lang="en-US" dirty="0" smtClean="0"/>
              <a:t> G </a:t>
            </a:r>
            <a:r>
              <a:rPr lang="en-US" sz="1500" dirty="0" smtClean="0"/>
              <a:t>(Duncan &amp; Thompson 1992)</a:t>
            </a:r>
          </a:p>
          <a:p>
            <a:r>
              <a:rPr lang="en-US" dirty="0" smtClean="0"/>
              <a:t>Historically divided into two classes of object: anomalous X-ray pulsars  (</a:t>
            </a:r>
            <a:r>
              <a:rPr lang="en-US" dirty="0" err="1" smtClean="0"/>
              <a:t>AXPs</a:t>
            </a:r>
            <a:r>
              <a:rPr lang="en-US" dirty="0" smtClean="0"/>
              <a:t>) and soft gamma repeaters (</a:t>
            </a:r>
            <a:r>
              <a:rPr lang="en-US" dirty="0" err="1" smtClean="0"/>
              <a:t>SGRs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Magnetic field strengths derived from slow spin periods (~2 – 12 </a:t>
            </a:r>
            <a:r>
              <a:rPr lang="en-US" dirty="0" err="1" smtClean="0"/>
              <a:t>s</a:t>
            </a:r>
            <a:r>
              <a:rPr lang="en-US" dirty="0" smtClean="0"/>
              <a:t>) and high spin derivatives</a:t>
            </a:r>
          </a:p>
          <a:p>
            <a:r>
              <a:rPr lang="en-US" dirty="0" smtClean="0"/>
              <a:t>Steady-state (non-outburst) X-ray luminosities ~10</a:t>
            </a:r>
            <a:r>
              <a:rPr lang="en-US" baseline="30000" dirty="0" smtClean="0"/>
              <a:t>32</a:t>
            </a:r>
            <a:r>
              <a:rPr lang="en-US" dirty="0" smtClean="0"/>
              <a:t> – 10</a:t>
            </a:r>
            <a:r>
              <a:rPr lang="en-US" baseline="30000" dirty="0" smtClean="0"/>
              <a:t>35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X-ray and gamma ray emission thought to be powered by magnetic stresses in neutron star crust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11" name="Picture Placeholder 10" descr="Magnetar2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-18415" b="-18415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Image credit: ESO/L. </a:t>
            </a:r>
            <a:r>
              <a:rPr lang="en-US" dirty="0" err="1" smtClean="0"/>
              <a:t>Calçada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Magnetars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21 </a:t>
            </a:r>
            <a:r>
              <a:rPr lang="en-US" dirty="0" err="1" smtClean="0"/>
              <a:t>magnetars</a:t>
            </a:r>
            <a:r>
              <a:rPr lang="en-US" dirty="0" smtClean="0"/>
              <a:t> known: 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9 </a:t>
            </a:r>
            <a:r>
              <a:rPr lang="en-US" dirty="0" err="1" smtClean="0"/>
              <a:t>SGRs</a:t>
            </a:r>
            <a:r>
              <a:rPr lang="en-US" dirty="0" smtClean="0"/>
              <a:t> (7 confirmed, 2 candidates)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12 </a:t>
            </a:r>
            <a:r>
              <a:rPr lang="en-US" dirty="0" err="1" smtClean="0"/>
              <a:t>AXPs</a:t>
            </a:r>
            <a:r>
              <a:rPr lang="en-US" dirty="0" smtClean="0"/>
              <a:t> (9 confirmed, 3 candidates)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magnetars</a:t>
            </a:r>
            <a:r>
              <a:rPr lang="en-US" dirty="0" smtClean="0"/>
              <a:t> in the </a:t>
            </a:r>
            <a:r>
              <a:rPr lang="en-US" dirty="0" err="1" smtClean="0"/>
              <a:t>Magellanic</a:t>
            </a:r>
            <a:r>
              <a:rPr lang="en-US" dirty="0" smtClean="0"/>
              <a:t> clouds, all others located within Galactic plane</a:t>
            </a:r>
          </a:p>
          <a:p>
            <a:r>
              <a:rPr lang="en-US" dirty="0" smtClean="0"/>
              <a:t>Reports of </a:t>
            </a:r>
            <a:r>
              <a:rPr lang="en-US" dirty="0" err="1" smtClean="0"/>
              <a:t>SGRs</a:t>
            </a:r>
            <a:r>
              <a:rPr lang="en-US" dirty="0" smtClean="0"/>
              <a:t> in M 31 and M 81 unconfirmed (transient sources)</a:t>
            </a:r>
          </a:p>
          <a:p>
            <a:r>
              <a:rPr lang="en-US" dirty="0" smtClean="0"/>
              <a:t>Association of </a:t>
            </a:r>
            <a:r>
              <a:rPr lang="en-US" dirty="0" err="1" smtClean="0"/>
              <a:t>AXPs</a:t>
            </a:r>
            <a:r>
              <a:rPr lang="en-US" dirty="0" smtClean="0"/>
              <a:t> with supernova remnants implies ages &lt; 10,000 yr and space velocities </a:t>
            </a:r>
            <a:br>
              <a:rPr lang="en-US" dirty="0" smtClean="0"/>
            </a:br>
            <a:r>
              <a:rPr lang="en-US" dirty="0" smtClean="0"/>
              <a:t>&lt; 500 km 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sz="1500" dirty="0" smtClean="0"/>
              <a:t>(</a:t>
            </a:r>
            <a:r>
              <a:rPr lang="en-US" sz="1500" dirty="0" err="1" smtClean="0"/>
              <a:t>Gaensler</a:t>
            </a:r>
            <a:r>
              <a:rPr lang="en-US" sz="1500" dirty="0" smtClean="0"/>
              <a:t> et al. 2001)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1" name="Picture Placeholder 10" descr="Magnetar2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250825" y="2015648"/>
            <a:ext cx="4321175" cy="345694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Image credit: E. Wright (UCLA)/COBE/NASA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www.physics.mcgill.ca/~pulsar/magnetar/main.html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known sample of </a:t>
            </a:r>
            <a:r>
              <a:rPr lang="en-US" dirty="0" err="1" smtClean="0"/>
              <a:t>magnetars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0573" y="5181600"/>
            <a:ext cx="115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Outdated plot!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Bright X-ray point source detected serendipitously in Jan 2008 during </a:t>
            </a:r>
            <a:r>
              <a:rPr lang="en-US" i="1" dirty="0" smtClean="0"/>
              <a:t>XMM-Newton </a:t>
            </a:r>
            <a:r>
              <a:rPr lang="en-US" dirty="0" smtClean="0"/>
              <a:t>survey of M 31 </a:t>
            </a:r>
            <a:br>
              <a:rPr lang="en-US" dirty="0" smtClean="0"/>
            </a:br>
            <a:r>
              <a:rPr lang="en-US" sz="1500" dirty="0" smtClean="0"/>
              <a:t>(</a:t>
            </a:r>
            <a:r>
              <a:rPr lang="en-US" sz="1500" dirty="0" err="1" smtClean="0"/>
              <a:t>Stiele</a:t>
            </a:r>
            <a:r>
              <a:rPr lang="en-US" sz="1500" dirty="0" smtClean="0"/>
              <a:t> et al. 2011)</a:t>
            </a:r>
          </a:p>
          <a:p>
            <a:r>
              <a:rPr lang="en-US" dirty="0" smtClean="0"/>
              <a:t>X-ray spectrum fitted with absorbed disc blackbody plus power law model, consistent with black hole low mass X-ray binary </a:t>
            </a:r>
            <a:endParaRPr lang="en-US" i="1" dirty="0" smtClean="0"/>
          </a:p>
          <a:p>
            <a:r>
              <a:rPr lang="en-US" dirty="0" smtClean="0"/>
              <a:t>N</a:t>
            </a:r>
            <a:r>
              <a:rPr lang="en-US" baseline="-25000" dirty="0" smtClean="0"/>
              <a:t>H</a:t>
            </a:r>
            <a:r>
              <a:rPr lang="en-US" dirty="0" smtClean="0"/>
              <a:t> = 1.68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21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in</a:t>
            </a:r>
            <a:r>
              <a:rPr lang="en-US" dirty="0" smtClean="0"/>
              <a:t> = 0.462 keV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= 2.55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x</a:t>
            </a:r>
            <a:r>
              <a:rPr lang="en-US" dirty="0" smtClean="0"/>
              <a:t> = 2.04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38</a:t>
            </a:r>
            <a:r>
              <a:rPr lang="en-US" dirty="0" smtClean="0"/>
              <a:t> erg 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/dof = 173.89/145</a:t>
            </a:r>
          </a:p>
          <a:p>
            <a:endParaRPr lang="en-US" sz="15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5" y="5959475"/>
            <a:ext cx="4392613" cy="593725"/>
          </a:xfrm>
        </p:spPr>
        <p:txBody>
          <a:bodyPr>
            <a:normAutofit/>
          </a:bodyPr>
          <a:lstStyle/>
          <a:p>
            <a:r>
              <a:rPr lang="en-US" dirty="0" smtClean="0"/>
              <a:t>M 31 with position of </a:t>
            </a:r>
            <a:r>
              <a:rPr lang="en-US" dirty="0" err="1" smtClean="0"/>
              <a:t>magnetar</a:t>
            </a:r>
            <a:r>
              <a:rPr lang="en-US" dirty="0" smtClean="0"/>
              <a:t> candidate indicated by red circle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new candidate </a:t>
            </a:r>
            <a:r>
              <a:rPr lang="en-US" dirty="0" err="1" smtClean="0"/>
              <a:t>magnetar</a:t>
            </a:r>
            <a:r>
              <a:rPr lang="en-US" dirty="0" smtClean="0"/>
              <a:t> or a black hole X-ray binary?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8687" y="1752600"/>
            <a:ext cx="4191000" cy="4191000"/>
            <a:chOff x="2057400" y="1676400"/>
            <a:chExt cx="4876800" cy="4876800"/>
          </a:xfrm>
        </p:grpSpPr>
        <p:pic>
          <p:nvPicPr>
            <p:cNvPr id="12" name="Picture 11" descr="M31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1676400"/>
              <a:ext cx="4876800" cy="4876800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 flipV="1">
              <a:off x="5996282" y="5843883"/>
              <a:ext cx="99718" cy="99718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Steep photon index implies black hole not in low/hard spectral state</a:t>
            </a:r>
          </a:p>
          <a:p>
            <a:r>
              <a:rPr lang="en-US" dirty="0" smtClean="0"/>
              <a:t>No variability detected in light curve, also inconsistent with low/hard state</a:t>
            </a:r>
            <a:endParaRPr lang="en-US" sz="1500" dirty="0" smtClean="0"/>
          </a:p>
          <a:p>
            <a:r>
              <a:rPr lang="en-US" dirty="0" smtClean="0"/>
              <a:t>If black hole, should be in disc-dominated state where disc extends to innermost stable circular orbit</a:t>
            </a:r>
            <a:endParaRPr lang="en-US" i="1" dirty="0" smtClean="0"/>
          </a:p>
          <a:p>
            <a:r>
              <a:rPr lang="en-US" dirty="0" smtClean="0"/>
              <a:t>Inner disc temperature too low for stellar mass black hole (should peak at ~1 – 2 keV), instead implying ~200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black hole</a:t>
            </a:r>
          </a:p>
          <a:p>
            <a:r>
              <a:rPr lang="en-US" dirty="0" smtClean="0"/>
              <a:t>Derived luminosity gives Eddington fraction of ~0.5%, inconsistent with disc dominated state</a:t>
            </a:r>
          </a:p>
          <a:p>
            <a:r>
              <a:rPr lang="en-US" dirty="0" smtClean="0"/>
              <a:t>Unlikely to be black hole LMXB</a:t>
            </a:r>
          </a:p>
          <a:p>
            <a:endParaRPr lang="en-US" sz="15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5" y="5959475"/>
            <a:ext cx="4392613" cy="593725"/>
          </a:xfrm>
        </p:spPr>
        <p:txBody>
          <a:bodyPr>
            <a:normAutofit/>
          </a:bodyPr>
          <a:lstStyle/>
          <a:p>
            <a:r>
              <a:rPr lang="en-US" dirty="0" smtClean="0"/>
              <a:t>Inner disc temperature </a:t>
            </a:r>
            <a:r>
              <a:rPr lang="en-US" dirty="0" err="1" smtClean="0"/>
              <a:t>vs</a:t>
            </a:r>
            <a:r>
              <a:rPr lang="en-US" dirty="0" smtClean="0"/>
              <a:t> luminosity for black hole binaries and ULXs (Miller et al. 2004)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Arguments against a black hole X-ray binary…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9" y="1759157"/>
            <a:ext cx="4327682" cy="4260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88601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ULXs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2133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BH binaries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33601" y="1904999"/>
            <a:ext cx="308685" cy="3658395"/>
            <a:chOff x="2133601" y="1904999"/>
            <a:chExt cx="308685" cy="3658395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612692" y="3733800"/>
              <a:ext cx="3657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458690" y="3579910"/>
              <a:ext cx="3657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Magnetar</a:t>
              </a:r>
              <a:r>
                <a:rPr lang="en-US" sz="1400" dirty="0" smtClean="0"/>
                <a:t> candidate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Spectrum consistent with absorbed </a:t>
            </a:r>
            <a:r>
              <a:rPr lang="en-US" dirty="0" err="1" smtClean="0"/>
              <a:t>bremsstrahlung</a:t>
            </a:r>
            <a:r>
              <a:rPr lang="en-US" dirty="0" smtClean="0"/>
              <a:t>, blackbody + power law, or double black body models </a:t>
            </a:r>
          </a:p>
          <a:p>
            <a:r>
              <a:rPr lang="en-US" dirty="0" err="1" smtClean="0"/>
              <a:t>Bremsstrahlung</a:t>
            </a:r>
            <a:r>
              <a:rPr lang="en-US" dirty="0" smtClean="0"/>
              <a:t> temp very low (0.98 keV) with no line emission</a:t>
            </a:r>
          </a:p>
          <a:p>
            <a:r>
              <a:rPr lang="en-US" dirty="0" err="1" smtClean="0"/>
              <a:t>Abs(bbody+pow</a:t>
            </a:r>
            <a:r>
              <a:rPr lang="en-US" dirty="0" smtClean="0"/>
              <a:t>) and </a:t>
            </a:r>
            <a:r>
              <a:rPr lang="en-US" dirty="0" err="1" smtClean="0"/>
              <a:t>abs(bbody+bbody</a:t>
            </a:r>
            <a:r>
              <a:rPr lang="en-US" dirty="0" smtClean="0"/>
              <a:t>) models give parameters consistent with </a:t>
            </a:r>
            <a:r>
              <a:rPr lang="en-US" dirty="0" err="1" smtClean="0"/>
              <a:t>magnetars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Bbody+pow</a:t>
            </a:r>
            <a:r>
              <a:rPr lang="en-US" dirty="0" smtClean="0"/>
              <a:t>: </a:t>
            </a:r>
            <a:r>
              <a:rPr lang="en-US" dirty="0" err="1" smtClean="0"/>
              <a:t>kT</a:t>
            </a:r>
            <a:r>
              <a:rPr lang="en-US" dirty="0" smtClean="0"/>
              <a:t> = 0.37 keV, </a:t>
            </a:r>
            <a:r>
              <a:rPr lang="en-US" dirty="0" err="1" smtClean="0"/>
              <a:t>Γ</a:t>
            </a:r>
            <a:r>
              <a:rPr lang="en-US" dirty="0" smtClean="0"/>
              <a:t> = 3.7</a:t>
            </a:r>
          </a:p>
          <a:p>
            <a:r>
              <a:rPr lang="en-US" dirty="0" err="1" smtClean="0"/>
              <a:t>Bbody+bbody</a:t>
            </a:r>
            <a:r>
              <a:rPr lang="en-US" dirty="0" smtClean="0"/>
              <a:t>: </a:t>
            </a:r>
            <a:r>
              <a:rPr lang="en-US" dirty="0" err="1" smtClean="0"/>
              <a:t>kT</a:t>
            </a:r>
            <a:r>
              <a:rPr lang="en-US" dirty="0" smtClean="0"/>
              <a:t> = 0.207, 0.44 keV</a:t>
            </a:r>
          </a:p>
          <a:p>
            <a:r>
              <a:rPr lang="en-US" dirty="0" smtClean="0"/>
              <a:t>Discussion of alternative </a:t>
            </a:r>
            <a:r>
              <a:rPr lang="en-US" dirty="0" err="1" smtClean="0"/>
              <a:t>magnetar</a:t>
            </a:r>
            <a:r>
              <a:rPr lang="en-US" dirty="0" smtClean="0"/>
              <a:t> explanation to be published in </a:t>
            </a:r>
            <a:r>
              <a:rPr lang="en-US" dirty="0" err="1" smtClean="0"/>
              <a:t>Callingham</a:t>
            </a:r>
            <a:r>
              <a:rPr lang="en-US" dirty="0" smtClean="0"/>
              <a:t> et al. (2011)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6</a:t>
            </a:fld>
            <a:endParaRPr lang="en-AU"/>
          </a:p>
        </p:txBody>
      </p:sp>
      <p:pic>
        <p:nvPicPr>
          <p:cNvPr id="17" name="Picture Placeholder 16" descr="magnetar_spec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-13821" b="-1382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EPIC spectra fitted with </a:t>
            </a:r>
            <a:r>
              <a:rPr lang="en-US" dirty="0" err="1" smtClean="0"/>
              <a:t>abs(bbody+bbody</a:t>
            </a:r>
            <a:r>
              <a:rPr lang="en-US" dirty="0" smtClean="0"/>
              <a:t>) model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Alternative explanations… </a:t>
            </a:r>
            <a:endParaRPr lang="en-US" dirty="0"/>
          </a:p>
        </p:txBody>
      </p:sp>
      <p:pic>
        <p:nvPicPr>
          <p:cNvPr id="8" name="Picture 7" descr="mag_bbbb_u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9" y="2092384"/>
            <a:ext cx="4462862" cy="331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detected in previous observations with </a:t>
            </a:r>
            <a:r>
              <a:rPr lang="en-US" i="1" dirty="0" smtClean="0"/>
              <a:t>XMM</a:t>
            </a:r>
            <a:r>
              <a:rPr lang="en-US" dirty="0" smtClean="0"/>
              <a:t>, </a:t>
            </a:r>
            <a:r>
              <a:rPr lang="en-US" i="1" dirty="0" smtClean="0"/>
              <a:t>Chandra</a:t>
            </a:r>
            <a:r>
              <a:rPr lang="en-US" dirty="0" smtClean="0"/>
              <a:t>, </a:t>
            </a:r>
            <a:r>
              <a:rPr lang="en-US" i="1" dirty="0" smtClean="0"/>
              <a:t>Swift </a:t>
            </a:r>
            <a:r>
              <a:rPr lang="en-US" dirty="0" smtClean="0"/>
              <a:t>and </a:t>
            </a:r>
            <a:r>
              <a:rPr lang="en-US" i="1" dirty="0" smtClean="0"/>
              <a:t>ROSAT </a:t>
            </a:r>
          </a:p>
          <a:p>
            <a:r>
              <a:rPr lang="en-US" dirty="0" smtClean="0"/>
              <a:t>Follow-up </a:t>
            </a:r>
            <a:r>
              <a:rPr lang="en-US" i="1" dirty="0" smtClean="0"/>
              <a:t>Swift </a:t>
            </a:r>
            <a:r>
              <a:rPr lang="en-US" dirty="0" smtClean="0"/>
              <a:t>observation in Feb 2011 also failed to detect source at 2XMM position</a:t>
            </a:r>
          </a:p>
          <a:p>
            <a:r>
              <a:rPr lang="en-US" dirty="0" smtClean="0"/>
              <a:t>Upper limits indicate variability by factor of more than ~100 over long timescales</a:t>
            </a:r>
          </a:p>
          <a:p>
            <a:endParaRPr lang="en-US" dirty="0" smtClean="0"/>
          </a:p>
          <a:p>
            <a:endParaRPr lang="en-US" sz="15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5" y="5959475"/>
            <a:ext cx="4392613" cy="593725"/>
          </a:xfrm>
        </p:spPr>
        <p:txBody>
          <a:bodyPr>
            <a:normAutofit/>
          </a:bodyPr>
          <a:lstStyle/>
          <a:p>
            <a:r>
              <a:rPr lang="en-US" dirty="0" smtClean="0"/>
              <a:t>XMM and Swift (bottom right) images of</a:t>
            </a:r>
            <a:r>
              <a:rPr lang="en-US" dirty="0" smtClean="0"/>
              <a:t> the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X-ray variability…</a:t>
            </a:r>
            <a:endParaRPr lang="en-US" dirty="0"/>
          </a:p>
        </p:txBody>
      </p:sp>
      <p:grpSp>
        <p:nvGrpSpPr>
          <p:cNvPr id="15" name="Group 21"/>
          <p:cNvGrpSpPr/>
          <p:nvPr/>
        </p:nvGrpSpPr>
        <p:grpSpPr>
          <a:xfrm>
            <a:off x="152400" y="1639884"/>
            <a:ext cx="4419600" cy="4419600"/>
            <a:chOff x="152400" y="1600200"/>
            <a:chExt cx="4419600" cy="4419600"/>
          </a:xfrm>
        </p:grpSpPr>
        <p:sp>
          <p:nvSpPr>
            <p:cNvPr id="16" name="Rectangle 15"/>
            <p:cNvSpPr/>
            <p:nvPr/>
          </p:nvSpPr>
          <p:spPr>
            <a:xfrm>
              <a:off x="152400" y="1600200"/>
              <a:ext cx="4419600" cy="441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9"/>
            <p:cNvGrpSpPr/>
            <p:nvPr/>
          </p:nvGrpSpPr>
          <p:grpSpPr>
            <a:xfrm>
              <a:off x="358118" y="1628838"/>
              <a:ext cx="4160564" cy="4359074"/>
              <a:chOff x="0" y="2198661"/>
              <a:chExt cx="4613877" cy="4834017"/>
            </a:xfrm>
          </p:grpSpPr>
          <p:pic>
            <p:nvPicPr>
              <p:cNvPr id="20" name="Picture 19" descr="ximages.jpg"/>
              <p:cNvPicPr>
                <a:picLocks noChangeAspect="1"/>
              </p:cNvPicPr>
              <p:nvPr/>
            </p:nvPicPr>
            <p:blipFill>
              <a:blip r:embed="rId2"/>
              <a:srcRect l="49837"/>
              <a:stretch>
                <a:fillRect/>
              </a:stretch>
            </p:blipFill>
            <p:spPr>
              <a:xfrm>
                <a:off x="26956" y="4572000"/>
                <a:ext cx="4586921" cy="2460678"/>
              </a:xfrm>
              <a:prstGeom prst="rect">
                <a:avLst/>
              </a:prstGeom>
            </p:spPr>
          </p:pic>
          <p:pic>
            <p:nvPicPr>
              <p:cNvPr id="22" name="Picture 21" descr="ximages.jpg"/>
              <p:cNvPicPr>
                <a:picLocks noChangeAspect="1"/>
              </p:cNvPicPr>
              <p:nvPr/>
            </p:nvPicPr>
            <p:blipFill>
              <a:blip r:embed="rId2"/>
              <a:srcRect r="50078"/>
              <a:stretch>
                <a:fillRect/>
              </a:stretch>
            </p:blipFill>
            <p:spPr>
              <a:xfrm>
                <a:off x="0" y="2198661"/>
                <a:ext cx="4564850" cy="246067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err="1" smtClean="0"/>
              <a:t>Magnetar</a:t>
            </a:r>
            <a:r>
              <a:rPr lang="en-US" dirty="0" smtClean="0"/>
              <a:t>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Deep optical imaging of M 31 taken with CFHT as part of </a:t>
            </a:r>
            <a:r>
              <a:rPr lang="en-US" dirty="0" err="1" smtClean="0"/>
              <a:t>PAndAS</a:t>
            </a:r>
            <a:r>
              <a:rPr lang="en-US" dirty="0" smtClean="0"/>
              <a:t> program </a:t>
            </a:r>
            <a:r>
              <a:rPr lang="en-US" sz="1622" dirty="0" smtClean="0"/>
              <a:t>(</a:t>
            </a:r>
            <a:r>
              <a:rPr lang="en-US" sz="1622" dirty="0" err="1" smtClean="0"/>
              <a:t>McConnachie</a:t>
            </a:r>
            <a:r>
              <a:rPr lang="en-US" sz="1622" dirty="0" smtClean="0"/>
              <a:t> et al. 2009)</a:t>
            </a:r>
            <a:endParaRPr lang="en-US" sz="1622" i="1" dirty="0" smtClean="0"/>
          </a:p>
          <a:p>
            <a:r>
              <a:rPr lang="en-US" dirty="0" smtClean="0"/>
              <a:t>No optical counterpart within XMM error circle down to </a:t>
            </a:r>
            <a:r>
              <a:rPr lang="en-US" i="1" dirty="0" err="1" smtClean="0"/>
              <a:t>g</a:t>
            </a:r>
            <a:r>
              <a:rPr lang="en-US" dirty="0" smtClean="0"/>
              <a:t> = 26.5 </a:t>
            </a:r>
            <a:r>
              <a:rPr lang="en-US" dirty="0" err="1" smtClean="0"/>
              <a:t>mag</a:t>
            </a:r>
            <a:r>
              <a:rPr lang="en-US" dirty="0" smtClean="0"/>
              <a:t> and </a:t>
            </a:r>
            <a:r>
              <a:rPr lang="en-US" i="1" dirty="0" err="1" smtClean="0"/>
              <a:t>i</a:t>
            </a:r>
            <a:r>
              <a:rPr lang="en-US" dirty="0" smtClean="0"/>
              <a:t> = 25.5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No near-IR counterpart in 2MASS down to J = 17.5 </a:t>
            </a:r>
            <a:r>
              <a:rPr lang="en-US" dirty="0" err="1" smtClean="0"/>
              <a:t>mag</a:t>
            </a:r>
            <a:r>
              <a:rPr lang="en-US" dirty="0" smtClean="0"/>
              <a:t>, H = 16.3 </a:t>
            </a:r>
            <a:r>
              <a:rPr lang="en-US" dirty="0" err="1" smtClean="0"/>
              <a:t>mag</a:t>
            </a:r>
            <a:r>
              <a:rPr lang="en-US" dirty="0" smtClean="0"/>
              <a:t>, K = 16.1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No UV counterpart detected by OM down to </a:t>
            </a:r>
            <a:r>
              <a:rPr lang="en-US" i="1" dirty="0" smtClean="0"/>
              <a:t>uvw1</a:t>
            </a:r>
            <a:r>
              <a:rPr lang="en-US" dirty="0" smtClean="0"/>
              <a:t> = 20.1 </a:t>
            </a:r>
            <a:r>
              <a:rPr lang="en-US" dirty="0" err="1" smtClean="0"/>
              <a:t>mag</a:t>
            </a:r>
            <a:r>
              <a:rPr lang="en-US" dirty="0" smtClean="0"/>
              <a:t> and </a:t>
            </a:r>
            <a:r>
              <a:rPr lang="en-US" i="1" dirty="0" smtClean="0"/>
              <a:t>uvm2</a:t>
            </a:r>
            <a:r>
              <a:rPr lang="en-US" dirty="0" smtClean="0"/>
              <a:t> = 19.3 </a:t>
            </a:r>
            <a:r>
              <a:rPr lang="en-US" dirty="0" err="1" smtClean="0"/>
              <a:t>mag</a:t>
            </a:r>
            <a:endParaRPr lang="en-US" dirty="0" smtClean="0"/>
          </a:p>
          <a:p>
            <a:r>
              <a:rPr lang="en-US" dirty="0" smtClean="0"/>
              <a:t>Non-detections indicate X-ray to optical flux ratio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r>
              <a:rPr lang="en-US" dirty="0" err="1" smtClean="0"/>
              <a:t>/F</a:t>
            </a:r>
            <a:r>
              <a:rPr lang="en-US" baseline="-25000" dirty="0" err="1" smtClean="0"/>
              <a:t>o</a:t>
            </a:r>
            <a:r>
              <a:rPr lang="en-US" dirty="0" smtClean="0"/>
              <a:t> &gt; 2,000</a:t>
            </a:r>
          </a:p>
          <a:p>
            <a:endParaRPr lang="en-US" dirty="0" smtClean="0"/>
          </a:p>
          <a:p>
            <a:endParaRPr lang="en-US" sz="15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5" y="5959475"/>
            <a:ext cx="4392613" cy="593725"/>
          </a:xfrm>
        </p:spPr>
        <p:txBody>
          <a:bodyPr>
            <a:normAutofit/>
          </a:bodyPr>
          <a:lstStyle/>
          <a:p>
            <a:r>
              <a:rPr lang="en-US" dirty="0" smtClean="0"/>
              <a:t>CFHT </a:t>
            </a:r>
            <a:r>
              <a:rPr lang="en-US" i="1" dirty="0" err="1" smtClean="0"/>
              <a:t>g</a:t>
            </a:r>
            <a:r>
              <a:rPr lang="en-US" dirty="0" smtClean="0"/>
              <a:t>-band image with X-ray position of </a:t>
            </a:r>
            <a:r>
              <a:rPr lang="en-US" dirty="0" err="1" smtClean="0"/>
              <a:t>magnetar</a:t>
            </a:r>
            <a:r>
              <a:rPr lang="en-US" dirty="0" smtClean="0"/>
              <a:t> candidate shown with the red circle (radius 1”)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Search for an optical counterpart…</a:t>
            </a:r>
            <a:endParaRPr lang="en-US" dirty="0"/>
          </a:p>
        </p:txBody>
      </p:sp>
      <p:pic>
        <p:nvPicPr>
          <p:cNvPr id="16" name="Picture 15" descr="dss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230794"/>
            <a:ext cx="4038600" cy="3255606"/>
          </a:xfrm>
          <a:prstGeom prst="rect">
            <a:avLst/>
          </a:prstGeom>
        </p:spPr>
      </p:pic>
      <p:pic>
        <p:nvPicPr>
          <p:cNvPr id="9" name="Picture 8" descr="magnetar_gband.jpg"/>
          <p:cNvPicPr>
            <a:picLocks noChangeAspect="1"/>
          </p:cNvPicPr>
          <p:nvPr/>
        </p:nvPicPr>
        <p:blipFill>
          <a:blip r:embed="rId3"/>
          <a:srcRect l="22647" t="15060" r="22647" b="24699"/>
          <a:stretch>
            <a:fillRect/>
          </a:stretch>
        </p:blipFill>
        <p:spPr>
          <a:xfrm>
            <a:off x="304800" y="2224548"/>
            <a:ext cx="4114800" cy="331838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276600" y="2339316"/>
            <a:ext cx="1069240" cy="1061883"/>
            <a:chOff x="3276600" y="2339316"/>
            <a:chExt cx="1069240" cy="106188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4406" y="2590800"/>
              <a:ext cx="686594" cy="686594"/>
              <a:chOff x="3200400" y="2439194"/>
              <a:chExt cx="686594" cy="686594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3543300" y="2781300"/>
                <a:ext cx="685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3200400" y="3124200"/>
                <a:ext cx="685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050041" y="2339316"/>
              <a:ext cx="29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6600" y="3124200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Magnetar Candidate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radio counterpart in NVSS image consistent with the X-ray position</a:t>
            </a:r>
          </a:p>
          <a:p>
            <a:r>
              <a:rPr lang="en-US" dirty="0" smtClean="0"/>
              <a:t>Additional radio surveys of M 31 also don’t show any radio counterpart within X-ray error circle</a:t>
            </a:r>
            <a:br>
              <a:rPr lang="en-US" dirty="0" smtClean="0"/>
            </a:br>
            <a:r>
              <a:rPr lang="en-US" sz="1500" dirty="0" smtClean="0"/>
              <a:t>(</a:t>
            </a:r>
            <a:r>
              <a:rPr lang="en-US" sz="1500" dirty="0" err="1" smtClean="0"/>
              <a:t>Gelfand</a:t>
            </a:r>
            <a:r>
              <a:rPr lang="en-US" sz="1500" dirty="0" smtClean="0"/>
              <a:t> et al. 2004)</a:t>
            </a:r>
          </a:p>
          <a:p>
            <a:r>
              <a:rPr lang="en-US" dirty="0" smtClean="0"/>
              <a:t>Nearest radio source 1.5’ away, unlikely to be related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18" name="Picture Placeholder 17" descr="nvss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170" t="-991" r="16316" b="-725"/>
          <a:stretch>
            <a:fillRect/>
          </a:stretch>
        </p:blipFill>
        <p:spPr>
          <a:xfrm>
            <a:off x="396945" y="1735023"/>
            <a:ext cx="4022656" cy="4010586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NVSS radio image with the X-ray position of the candidate </a:t>
            </a:r>
            <a:r>
              <a:rPr lang="en-US" dirty="0" err="1" smtClean="0"/>
              <a:t>magnetar</a:t>
            </a:r>
            <a:r>
              <a:rPr lang="en-US" dirty="0" smtClean="0"/>
              <a:t> shown with the white circle (radius = 30”)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Search for a radio counterpart…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S Master">
  <a:themeElements>
    <a:clrScheme name="Custom 1">
      <a:dk1>
        <a:sysClr val="windowText" lastClr="000000"/>
      </a:dk1>
      <a:lt1>
        <a:sysClr val="window" lastClr="FFFFFF"/>
      </a:lt1>
      <a:dk2>
        <a:srgbClr val="12416C"/>
      </a:dk2>
      <a:lt2>
        <a:srgbClr val="FBCD6B"/>
      </a:lt2>
      <a:accent1>
        <a:srgbClr val="CE1126"/>
      </a:accent1>
      <a:accent2>
        <a:srgbClr val="12416C"/>
      </a:accent2>
      <a:accent3>
        <a:srgbClr val="F9B72C"/>
      </a:accent3>
      <a:accent4>
        <a:srgbClr val="BBBDC0"/>
      </a:accent4>
      <a:accent5>
        <a:srgbClr val="E68892"/>
      </a:accent5>
      <a:accent6>
        <a:srgbClr val="88A0B5"/>
      </a:accent6>
      <a:hlink>
        <a:srgbClr val="0000FF"/>
      </a:hlink>
      <a:folHlink>
        <a:srgbClr val="0000FF"/>
      </a:folHlink>
    </a:clrScheme>
    <a:fontScheme name="UNIS_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1490</Words>
  <Application>Microsoft Macintosh PowerPoint</Application>
  <PresentationFormat>On-screen Show (4:3)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UNIS Master</vt:lpstr>
      <vt:lpstr>A New Magnetar Candidate Located Outside the Galactic Plane?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  <vt:lpstr>A New Magnetar Candidate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UNIS Template</dc:title>
  <dc:creator>PresentationStudio.com</dc:creator>
  <cp:lastModifiedBy>Sean Farrell</cp:lastModifiedBy>
  <cp:revision>262</cp:revision>
  <cp:lastPrinted>2011-06-27T20:05:56Z</cp:lastPrinted>
  <dcterms:created xsi:type="dcterms:W3CDTF">2011-07-18T02:26:36Z</dcterms:created>
  <dcterms:modified xsi:type="dcterms:W3CDTF">2011-07-18T02:27:09Z</dcterms:modified>
</cp:coreProperties>
</file>