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7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2"/>
  </p:notesMasterIdLst>
  <p:sldIdLst>
    <p:sldId id="370" r:id="rId2"/>
    <p:sldId id="424" r:id="rId3"/>
    <p:sldId id="393" r:id="rId4"/>
    <p:sldId id="423" r:id="rId5"/>
    <p:sldId id="279" r:id="rId6"/>
    <p:sldId id="420" r:id="rId7"/>
    <p:sldId id="396" r:id="rId8"/>
    <p:sldId id="427" r:id="rId9"/>
    <p:sldId id="400" r:id="rId10"/>
    <p:sldId id="428" r:id="rId11"/>
    <p:sldId id="361" r:id="rId12"/>
    <p:sldId id="417" r:id="rId13"/>
    <p:sldId id="413" r:id="rId14"/>
    <p:sldId id="408" r:id="rId15"/>
    <p:sldId id="398" r:id="rId16"/>
    <p:sldId id="407" r:id="rId17"/>
    <p:sldId id="410" r:id="rId18"/>
    <p:sldId id="411" r:id="rId19"/>
    <p:sldId id="414" r:id="rId20"/>
    <p:sldId id="357" r:id="rId21"/>
    <p:sldId id="418" r:id="rId22"/>
    <p:sldId id="362" r:id="rId23"/>
    <p:sldId id="421" r:id="rId24"/>
    <p:sldId id="403" r:id="rId25"/>
    <p:sldId id="404" r:id="rId26"/>
    <p:sldId id="422" r:id="rId27"/>
    <p:sldId id="412" r:id="rId28"/>
    <p:sldId id="401" r:id="rId29"/>
    <p:sldId id="425" r:id="rId30"/>
    <p:sldId id="406" r:id="rId31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Times New Roman" pitchFamily="84" charset="0"/>
        <a:ea typeface="ＭＳ Ｐゴシック" pitchFamily="84" charset="-128"/>
        <a:cs typeface="ＭＳ Ｐゴシック" pitchFamily="84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Times New Roman" pitchFamily="84" charset="0"/>
        <a:ea typeface="ＭＳ Ｐゴシック" pitchFamily="84" charset="-128"/>
        <a:cs typeface="ＭＳ Ｐゴシック" pitchFamily="84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Times New Roman" pitchFamily="84" charset="0"/>
        <a:ea typeface="ＭＳ Ｐゴシック" pitchFamily="84" charset="-128"/>
        <a:cs typeface="ＭＳ Ｐゴシック" pitchFamily="84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Times New Roman" pitchFamily="84" charset="0"/>
        <a:ea typeface="ＭＳ Ｐゴシック" pitchFamily="84" charset="-128"/>
        <a:cs typeface="ＭＳ Ｐゴシック" pitchFamily="84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Times New Roman" pitchFamily="84" charset="0"/>
        <a:ea typeface="ＭＳ Ｐゴシック" pitchFamily="84" charset="-128"/>
        <a:cs typeface="ＭＳ Ｐゴシック" pitchFamily="84" charset="-128"/>
      </a:defRPr>
    </a:lvl5pPr>
    <a:lvl6pPr marL="2286000" algn="l" defTabSz="457200" rtl="0" eaLnBrk="1" latinLnBrk="0" hangingPunct="1">
      <a:defRPr sz="2400" kern="1200">
        <a:solidFill>
          <a:srgbClr val="FF0000"/>
        </a:solidFill>
        <a:latin typeface="Times New Roman" pitchFamily="84" charset="0"/>
        <a:ea typeface="ＭＳ Ｐゴシック" pitchFamily="84" charset="-128"/>
        <a:cs typeface="ＭＳ Ｐゴシック" pitchFamily="84" charset="-128"/>
      </a:defRPr>
    </a:lvl6pPr>
    <a:lvl7pPr marL="2743200" algn="l" defTabSz="457200" rtl="0" eaLnBrk="1" latinLnBrk="0" hangingPunct="1">
      <a:defRPr sz="2400" kern="1200">
        <a:solidFill>
          <a:srgbClr val="FF0000"/>
        </a:solidFill>
        <a:latin typeface="Times New Roman" pitchFamily="84" charset="0"/>
        <a:ea typeface="ＭＳ Ｐゴシック" pitchFamily="84" charset="-128"/>
        <a:cs typeface="ＭＳ Ｐゴシック" pitchFamily="84" charset="-128"/>
      </a:defRPr>
    </a:lvl7pPr>
    <a:lvl8pPr marL="3200400" algn="l" defTabSz="457200" rtl="0" eaLnBrk="1" latinLnBrk="0" hangingPunct="1">
      <a:defRPr sz="2400" kern="1200">
        <a:solidFill>
          <a:srgbClr val="FF0000"/>
        </a:solidFill>
        <a:latin typeface="Times New Roman" pitchFamily="84" charset="0"/>
        <a:ea typeface="ＭＳ Ｐゴシック" pitchFamily="84" charset="-128"/>
        <a:cs typeface="ＭＳ Ｐゴシック" pitchFamily="84" charset="-128"/>
      </a:defRPr>
    </a:lvl8pPr>
    <a:lvl9pPr marL="3657600" algn="l" defTabSz="457200" rtl="0" eaLnBrk="1" latinLnBrk="0" hangingPunct="1">
      <a:defRPr sz="2400" kern="1200">
        <a:solidFill>
          <a:srgbClr val="FF0000"/>
        </a:solidFill>
        <a:latin typeface="Times New Roman" pitchFamily="84" charset="0"/>
        <a:ea typeface="ＭＳ Ｐゴシック" pitchFamily="84" charset="-128"/>
        <a:cs typeface="ＭＳ Ｐゴシック" pitchFamily="8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8000"/>
    <a:srgbClr val="CC9900"/>
    <a:srgbClr val="FF9900"/>
    <a:srgbClr val="FF3300"/>
    <a:srgbClr val="FFFF00"/>
    <a:srgbClr val="3399FF"/>
    <a:srgbClr val="CC00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 showComments="0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93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viewProps" Target="viewProps.xml"/><Relationship Id="rId31" Type="http://schemas.openxmlformats.org/officeDocument/2006/relationships/slide" Target="slides/slide3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3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40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07CD8B8-A1AD-417C-A38C-17F07382C08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ＭＳ Ｐゴシック" pitchFamily="-9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laceholder 2"/>
          <p:cNvSpPr>
            <a:spLocks noGrp="1" noRo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6" name="Placeholder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Placeholder 2"/>
          <p:cNvSpPr>
            <a:spLocks noGrp="1" noRo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38" name="Placeholder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Placeholder 2"/>
          <p:cNvSpPr>
            <a:spLocks noGrp="1" noRo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6" name="Placeholder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7B2294-11E8-434B-BAFD-2A4E91C3A14A}" type="slidenum">
              <a:rPr lang="it-IT"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pPr/>
              <a:t>20</a:t>
            </a:fld>
            <a:endParaRPr lang="it-IT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5017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B89797-BF55-4B49-9AD9-8D8820CB752B}" type="slidenum">
              <a:rPr lang="it-IT">
                <a:latin typeface="Arial" pitchFamily="84" charset="0"/>
                <a:ea typeface="ＭＳ Ｐゴシック" pitchFamily="84" charset="-128"/>
                <a:cs typeface="ＭＳ Ｐゴシック" pitchFamily="84" charset="-128"/>
              </a:rPr>
              <a:pPr/>
              <a:t>22</a:t>
            </a:fld>
            <a:endParaRPr lang="it-IT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56323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317625" y="877888"/>
            <a:ext cx="4219575" cy="3163887"/>
          </a:xfrm>
          <a:solidFill>
            <a:srgbClr val="FFFFFF"/>
          </a:solidFill>
          <a:ln/>
        </p:spPr>
      </p:sp>
      <p:sp>
        <p:nvSpPr>
          <p:cNvPr id="56324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49750"/>
            <a:ext cx="4738687" cy="182563"/>
          </a:xfrm>
          <a:noFill/>
          <a:ln/>
        </p:spPr>
        <p:txBody>
          <a:bodyPr lIns="0" tIns="0" rIns="0" bIns="0">
            <a:spAutoFit/>
          </a:bodyPr>
          <a:lstStyle/>
          <a:p>
            <a:pPr eaLnBrk="1" hangingPunct="1"/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/>
        </p:spPr>
      </p:sp>
      <p:sp>
        <p:nvSpPr>
          <p:cNvPr id="21506" name="Notes Placeholder 2"/>
          <p:cNvSpPr txBox="1">
            <a:spLocks noGrp="1"/>
          </p:cNvSpPr>
          <p:nvPr>
            <p:ph type="body" idx="1"/>
          </p:nvPr>
        </p:nvSpPr>
        <p:spPr>
          <a:xfrm>
            <a:off x="1062038" y="4349750"/>
            <a:ext cx="4740275" cy="3514725"/>
          </a:xfrm>
          <a:noFill/>
          <a:ln>
            <a:solidFill>
              <a:srgbClr val="000000"/>
            </a:solidFill>
          </a:ln>
        </p:spPr>
        <p:txBody>
          <a:bodyPr lIns="0" tIns="0" rIns="0" bIns="0"/>
          <a:lstStyle/>
          <a:p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4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2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19772822-401F-4902-B19A-8B3161B6991A}" type="slidenum">
              <a:rPr lang="it-IT" sz="1200">
                <a:solidFill>
                  <a:schemeClr val="tx1"/>
                </a:solidFill>
                <a:latin typeface="Arial" pitchFamily="84" charset="0"/>
              </a:rPr>
              <a:pPr algn="r"/>
              <a:t>7</a:t>
            </a:fld>
            <a:endParaRPr lang="it-IT" sz="1200">
              <a:solidFill>
                <a:schemeClr val="tx1"/>
              </a:solidFill>
              <a:latin typeface="Arial" pitchFamily="84" charset="0"/>
            </a:endParaRPr>
          </a:p>
        </p:txBody>
      </p:sp>
      <p:sp>
        <p:nvSpPr>
          <p:cNvPr id="27650" name="Rectangle 2"/>
          <p:cNvSpPr>
            <a:spLocks noGrp="1" noRo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Placeholder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Placeholder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GB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Placeholder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Agios Nikolaos - Crete 08/10/10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0F655-3F0E-409F-A190-D94902A0995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Agios Nikolaos - Crete 08/10/10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277DD-8CBD-4717-85E7-D7DE321D982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Agios Nikolaos - Crete 08/10/10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8E69F-3D3F-4111-8100-21F9C54CE83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Agios Nikolaos - Crete 08/10/10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01790-5795-442B-B484-7D7575C035B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Agios Nikolaos - Crete 08/10/10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059DA-6B89-41E5-AA28-F2CFB4D40B8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Agios Nikolaos - Crete 08/10/10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72494-4929-428E-B601-50C924F054C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Agios Nikolaos - Crete 08/10/10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E345E-F9AB-42F7-96E4-47EDD9C78DF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Agios Nikolaos - Crete 08/10/10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C70B8-CCB6-4382-9F36-C1A05326480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Agios Nikolaos - Crete 08/10/10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56AF1-C3C1-4679-A1E8-BC07E65AD86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Agios Nikolaos - Crete 08/10/10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FEAFA-A43C-4090-A9F4-57688D67699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Agios Nikolaos - Crete 08/10/10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B7DB2-16B8-4B5B-A927-7E5E36AC99D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Agios Nikolaos - Crete 08/10/10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14129-1A51-40CF-B4F7-42AF8F23CD9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84" charset="0"/>
                <a:ea typeface="ＭＳ Ｐゴシック" pitchFamily="84" charset="-128"/>
                <a:cs typeface="ＭＳ Ｐゴシック" pitchFamily="84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84" charset="0"/>
              </a:defRPr>
            </a:lvl1pPr>
          </a:lstStyle>
          <a:p>
            <a:pPr>
              <a:defRPr/>
            </a:pPr>
            <a:r>
              <a:rPr lang="it-IT"/>
              <a:t>Agios Nikolaos - Crete 08/10/10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D8D5444-CEEF-45FC-8531-F89AB649D99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96" charset="-128"/>
          <a:cs typeface="ＭＳ Ｐゴシック" pitchFamily="-9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6" charset="-128"/>
          <a:cs typeface="ＭＳ Ｐゴシック" pitchFamily="-9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6" charset="-128"/>
          <a:cs typeface="ＭＳ Ｐゴシック" pitchFamily="-9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6" charset="-128"/>
          <a:cs typeface="ＭＳ Ｐゴシック" pitchFamily="-9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96" charset="-128"/>
          <a:cs typeface="ＭＳ Ｐゴシック" pitchFamily="-9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96" charset="-128"/>
          <a:cs typeface="ＭＳ Ｐゴシック" pitchFamily="-9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Relationship Id="rId5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5.png"/><Relationship Id="rId5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8.png"/><Relationship Id="rId5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image" Target="../media/image12.pn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Relationship Id="rId5" Type="http://schemas.openxmlformats.org/officeDocument/2006/relationships/image" Target="../media/image11.pd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81000"/>
            <a:ext cx="8610600" cy="61722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r>
              <a:rPr lang="it-IT" sz="4000">
                <a:solidFill>
                  <a:srgbClr val="FF3300"/>
                </a:solidFill>
                <a:latin typeface="Comic Sans MS Bold" pitchFamily="84" charset="0"/>
                <a:ea typeface="ＭＳ Ｐゴシック" pitchFamily="84" charset="-128"/>
                <a:cs typeface="ＭＳ Ｐゴシック" pitchFamily="84" charset="-128"/>
              </a:rPr>
              <a:t>The deep sky under the X-ray limelight: </a:t>
            </a:r>
            <a:br>
              <a:rPr lang="it-IT" sz="4000">
                <a:solidFill>
                  <a:srgbClr val="FF3300"/>
                </a:solidFill>
                <a:latin typeface="Comic Sans MS Bold" pitchFamily="84" charset="0"/>
                <a:ea typeface="ＭＳ Ｐゴシック" pitchFamily="84" charset="-128"/>
                <a:cs typeface="ＭＳ Ｐゴシック" pitchFamily="84" charset="-128"/>
              </a:rPr>
            </a:br>
            <a:r>
              <a:rPr lang="it-IT" sz="3200">
                <a:solidFill>
                  <a:schemeClr val="accent2"/>
                </a:solidFill>
                <a:latin typeface="Comic Sans MS Bold" pitchFamily="84" charset="0"/>
                <a:ea typeface="ＭＳ Ｐゴシック" pitchFamily="84" charset="-128"/>
                <a:cs typeface="ＭＳ Ｐゴシック" pitchFamily="84" charset="-128"/>
              </a:rPr>
              <a:t>The</a:t>
            </a:r>
            <a:r>
              <a:rPr lang="it-IT" sz="3200">
                <a:solidFill>
                  <a:srgbClr val="FF3300"/>
                </a:solidFill>
                <a:latin typeface="Comic Sans MS Bold" pitchFamily="84" charset="0"/>
                <a:ea typeface="ＭＳ Ｐゴシック" pitchFamily="84" charset="-128"/>
                <a:cs typeface="ＭＳ Ｐゴシック" pitchFamily="84" charset="-128"/>
              </a:rPr>
              <a:t> </a:t>
            </a:r>
            <a:r>
              <a:rPr lang="it-IT" sz="3200">
                <a:solidFill>
                  <a:schemeClr val="accent2"/>
                </a:solidFill>
                <a:latin typeface="Comic Sans MS Bold" pitchFamily="84" charset="0"/>
                <a:ea typeface="ＭＳ Ｐゴシック" pitchFamily="84" charset="-128"/>
                <a:cs typeface="ＭＳ Ｐゴシック" pitchFamily="84" charset="-128"/>
              </a:rPr>
              <a:t>XMM ultra-deep survey in the CDFS</a:t>
            </a:r>
            <a:r>
              <a:rPr lang="it-IT" sz="3200">
                <a:solidFill>
                  <a:srgbClr val="FF3300"/>
                </a:solidFill>
                <a:latin typeface="Comic Sans MS Bold" pitchFamily="84" charset="0"/>
                <a:ea typeface="ＭＳ Ｐゴシック" pitchFamily="84" charset="-128"/>
                <a:cs typeface="ＭＳ Ｐゴシック" pitchFamily="84" charset="-128"/>
              </a:rPr>
              <a:t> </a:t>
            </a:r>
            <a:br>
              <a:rPr lang="it-IT" sz="3200">
                <a:solidFill>
                  <a:srgbClr val="FF3300"/>
                </a:solidFill>
                <a:latin typeface="Comic Sans MS Bold" pitchFamily="84" charset="0"/>
                <a:ea typeface="ＭＳ Ｐゴシック" pitchFamily="84" charset="-128"/>
                <a:cs typeface="ＭＳ Ｐゴシック" pitchFamily="84" charset="-128"/>
              </a:rPr>
            </a:br>
            <a:r>
              <a:rPr lang="de-DE" sz="4000">
                <a:solidFill>
                  <a:srgbClr val="FF3300"/>
                </a:solidFill>
                <a:latin typeface="Comic Sans MS Bold" pitchFamily="84" charset="0"/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de-DE" sz="4000">
                <a:solidFill>
                  <a:srgbClr val="FF3300"/>
                </a:solidFill>
                <a:latin typeface="Comic Sans MS Bold" pitchFamily="84" charset="0"/>
                <a:ea typeface="ＭＳ Ｐゴシック" pitchFamily="84" charset="-128"/>
                <a:cs typeface="ＭＳ Ｐゴシック" pitchFamily="84" charset="-128"/>
              </a:rPr>
            </a:br>
            <a:r>
              <a:rPr lang="de-DE" sz="280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84" charset="0"/>
                <a:ea typeface="ＭＳ Ｐゴシック" pitchFamily="84" charset="-128"/>
                <a:cs typeface="ＭＳ Ｐゴシック" pitchFamily="84" charset="-128"/>
              </a:rPr>
              <a:t>Andrea Comastri </a:t>
            </a:r>
            <a:br>
              <a:rPr lang="de-DE" sz="280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84" charset="0"/>
                <a:ea typeface="ＭＳ Ｐゴシック" pitchFamily="84" charset="-128"/>
                <a:cs typeface="ＭＳ Ｐゴシック" pitchFamily="84" charset="-128"/>
              </a:rPr>
            </a:br>
            <a:r>
              <a:rPr lang="de-DE" sz="280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pitchFamily="84" charset="0"/>
                <a:ea typeface="ＭＳ Ｐゴシック" pitchFamily="84" charset="-128"/>
                <a:cs typeface="ＭＳ Ｐゴシック" pitchFamily="84" charset="-128"/>
              </a:rPr>
              <a:t>INAF-Osservatorio Astronomico Bologna ITALY</a:t>
            </a:r>
            <a:r>
              <a:rPr lang="de-DE" sz="2800">
                <a:solidFill>
                  <a:srgbClr val="FFFF00"/>
                </a:solidFill>
                <a:latin typeface="Comic Sans MS" pitchFamily="84" charset="0"/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de-DE" sz="2800">
                <a:solidFill>
                  <a:srgbClr val="FFFF00"/>
                </a:solidFill>
                <a:latin typeface="Comic Sans MS" pitchFamily="84" charset="0"/>
                <a:ea typeface="ＭＳ Ｐゴシック" pitchFamily="84" charset="-128"/>
                <a:cs typeface="ＭＳ Ｐゴシック" pitchFamily="84" charset="-128"/>
              </a:rPr>
            </a:br>
            <a:r>
              <a:rPr lang="de-DE" sz="2800">
                <a:solidFill>
                  <a:srgbClr val="FFFF00"/>
                </a:solidFill>
                <a:latin typeface="Comic Sans MS" pitchFamily="84" charset="0"/>
                <a:ea typeface="ＭＳ Ｐゴシック" pitchFamily="84" charset="-128"/>
                <a:cs typeface="ＭＳ Ｐゴシック" pitchFamily="84" charset="-128"/>
              </a:rPr>
              <a:t/>
            </a:r>
            <a:br>
              <a:rPr lang="de-DE" sz="2800">
                <a:solidFill>
                  <a:srgbClr val="FFFF00"/>
                </a:solidFill>
                <a:latin typeface="Comic Sans MS" pitchFamily="84" charset="0"/>
                <a:ea typeface="ＭＳ Ｐゴシック" pitchFamily="84" charset="-128"/>
                <a:cs typeface="ＭＳ Ｐゴシック" pitchFamily="84" charset="-128"/>
              </a:rPr>
            </a:br>
            <a:r>
              <a:rPr lang="de-DE" sz="2000">
                <a:latin typeface="Comic Sans MS" pitchFamily="84" charset="0"/>
                <a:ea typeface="ＭＳ Ｐゴシック" pitchFamily="84" charset="-128"/>
                <a:cs typeface="ＭＳ Ｐゴシック" pitchFamily="84" charset="-128"/>
              </a:rPr>
              <a:t>P. Ranalli (UniBO), R. Gilli (INAF-BO), C. Vignali (UniBO),</a:t>
            </a:r>
            <a:br>
              <a:rPr lang="de-DE" sz="2000">
                <a:latin typeface="Comic Sans MS" pitchFamily="84" charset="0"/>
                <a:ea typeface="ＭＳ Ｐゴシック" pitchFamily="84" charset="-128"/>
                <a:cs typeface="ＭＳ Ｐゴシック" pitchFamily="84" charset="-128"/>
              </a:rPr>
            </a:br>
            <a:r>
              <a:rPr lang="de-DE" sz="2000">
                <a:latin typeface="Comic Sans MS" pitchFamily="84" charset="0"/>
                <a:ea typeface="ＭＳ Ｐゴシック" pitchFamily="84" charset="-128"/>
                <a:cs typeface="ＭＳ Ｐゴシック" pitchFamily="84" charset="-128"/>
              </a:rPr>
              <a:t>K. Iwasawa (ICC-Barcelona), I. Georgantopoulos (INAF-BO), N. Cappelluti (INAF-BO), E. Rovilos (INAF-BO), X. Barcons (IFCA), F.J. Carrera (IFCA), S. Falocco (IFCA), M. Brusa (MPE), H. Brunner (MPE), I. Balestra (MPE), A. Merloni (MPE), A. Finoguenov (MPE), F. Civano (CfA), F. Fiore (INAF-Roma), F. Nicastro (INAF-Roma), S. Puccetti (ASI), V. Mainieri (ESO), P. Rosati (ESO), P. Tozzi (INAF-TS), N. Brandt (PSU), J. Silverman (IPMU)</a:t>
            </a:r>
            <a:br>
              <a:rPr lang="de-DE" sz="2000">
                <a:latin typeface="Comic Sans MS" pitchFamily="84" charset="0"/>
                <a:ea typeface="ＭＳ Ｐゴシック" pitchFamily="84" charset="-128"/>
                <a:cs typeface="ＭＳ Ｐゴシック" pitchFamily="84" charset="-128"/>
              </a:rPr>
            </a:br>
            <a:r>
              <a:rPr lang="de-DE" sz="2000">
                <a:solidFill>
                  <a:schemeClr val="accent2"/>
                </a:solidFill>
                <a:latin typeface="Comic Sans MS" pitchFamily="84" charset="0"/>
                <a:ea typeface="ＭＳ Ｐゴシック" pitchFamily="84" charset="-128"/>
                <a:cs typeface="ＭＳ Ｐゴシック" pitchFamily="84" charset="-128"/>
              </a:rPr>
              <a:t>Thanks to M. Diaz Trigo &amp; I. De la Calle for obs planning</a:t>
            </a:r>
            <a:r>
              <a:rPr lang="de-DE" sz="2000">
                <a:latin typeface="Comic Sans MS" pitchFamily="84" charset="0"/>
                <a:ea typeface="ＭＳ Ｐゴシック" pitchFamily="84" charset="-128"/>
                <a:cs typeface="ＭＳ Ｐゴシック" pitchFamily="84" charset="-128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457200" y="1447800"/>
            <a:ext cx="8458200" cy="501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/>
            <a:endParaRPr lang="it-IT" sz="2300">
              <a:solidFill>
                <a:srgbClr val="07F3FF"/>
              </a:solidFill>
              <a:latin typeface="Optima" pitchFamily="84" charset="0"/>
            </a:endParaRPr>
          </a:p>
          <a:p>
            <a:pPr marL="457200" indent="-457200"/>
            <a:r>
              <a:rPr lang="it-IT" sz="2000">
                <a:solidFill>
                  <a:schemeClr val="tx1"/>
                </a:solidFill>
                <a:latin typeface="Optima" pitchFamily="84" charset="0"/>
              </a:rPr>
              <a:t>M. Brusa (talk 28.6)</a:t>
            </a:r>
            <a:r>
              <a:rPr lang="it-IT" sz="2000">
                <a:solidFill>
                  <a:srgbClr val="07F3FF"/>
                </a:solidFill>
                <a:latin typeface="Optima" pitchFamily="84" charset="0"/>
              </a:rPr>
              <a:t> </a:t>
            </a:r>
            <a:r>
              <a:rPr lang="it-IT" sz="2000">
                <a:solidFill>
                  <a:schemeClr val="tx1"/>
                </a:solidFill>
                <a:latin typeface="Optima" pitchFamily="84" charset="0"/>
              </a:rPr>
              <a:t> The search of obscured AGN in COSMOS and CDFS </a:t>
            </a:r>
          </a:p>
          <a:p>
            <a:pPr marL="457200" indent="-457200"/>
            <a:r>
              <a:rPr lang="it-IT" sz="2000">
                <a:solidFill>
                  <a:schemeClr val="tx1"/>
                </a:solidFill>
                <a:latin typeface="Optima" pitchFamily="84" charset="0"/>
              </a:rPr>
              <a:t>V. Mainieri (talk 27.6) --&gt; Host galaxies properties of QSO2 in COSMOS</a:t>
            </a:r>
          </a:p>
          <a:p>
            <a:pPr marL="457200" indent="-457200"/>
            <a:r>
              <a:rPr lang="it-IT" sz="2000">
                <a:solidFill>
                  <a:schemeClr val="tx1"/>
                </a:solidFill>
                <a:latin typeface="Optima" pitchFamily="84" charset="0"/>
              </a:rPr>
              <a:t>D. Burlon (talk 30.6) --&gt; Type 2 AGN fraction in Swift/BAT samples</a:t>
            </a:r>
          </a:p>
          <a:p>
            <a:pPr marL="457200" indent="-457200">
              <a:buFont typeface="Arial" pitchFamily="84" charset="0"/>
              <a:buAutoNum type="alphaUcPeriod" startAt="5"/>
            </a:pPr>
            <a:r>
              <a:rPr lang="it-IT" sz="2000">
                <a:solidFill>
                  <a:schemeClr val="tx1"/>
                </a:solidFill>
                <a:latin typeface="Optima" pitchFamily="84" charset="0"/>
              </a:rPr>
              <a:t>Lusso (talk 30.6) --&gt; Type 2 AGN SED and bolometric corrections</a:t>
            </a:r>
          </a:p>
          <a:p>
            <a:pPr marL="457200" indent="-457200"/>
            <a:r>
              <a:rPr lang="it-IT" sz="2000">
                <a:solidFill>
                  <a:schemeClr val="tx1"/>
                </a:solidFill>
              </a:rPr>
              <a:t>V. Allevato (talk 30.6) --&gt; </a:t>
            </a:r>
            <a:r>
              <a:rPr lang="it-IT" sz="2000">
                <a:solidFill>
                  <a:schemeClr val="tx1"/>
                </a:solidFill>
                <a:latin typeface="Optima" pitchFamily="84" charset="0"/>
              </a:rPr>
              <a:t>Bias evolution and clustering properties in XMM-COSMOS </a:t>
            </a:r>
          </a:p>
          <a:p>
            <a:pPr marL="457200" indent="-457200"/>
            <a:r>
              <a:rPr lang="it-IT" sz="2000">
                <a:solidFill>
                  <a:schemeClr val="tx1"/>
                </a:solidFill>
                <a:latin typeface="Optima" pitchFamily="84" charset="0"/>
              </a:rPr>
              <a:t>I. Balestra (poster # G01) --&gt; SED of obscured AGN in CDFS</a:t>
            </a:r>
          </a:p>
          <a:p>
            <a:pPr marL="457200" indent="-457200"/>
            <a:r>
              <a:rPr lang="it-IT" sz="2000">
                <a:solidFill>
                  <a:schemeClr val="tx1"/>
                </a:solidFill>
                <a:latin typeface="Optima" pitchFamily="84" charset="0"/>
              </a:rPr>
              <a:t>A. Bongiorno (poster # G02) --&gt; SED fitting decomposition and AGN hosts mass function</a:t>
            </a:r>
          </a:p>
          <a:p>
            <a:pPr marL="457200" indent="-457200"/>
            <a:r>
              <a:rPr lang="it-IT" sz="2000">
                <a:solidFill>
                  <a:schemeClr val="tx1"/>
                </a:solidFill>
                <a:latin typeface="Optima" pitchFamily="84" charset="0"/>
              </a:rPr>
              <a:t>E. Rovilos (poster #G40) --&gt; Star formation properties of obscured AGN</a:t>
            </a:r>
            <a:endParaRPr lang="it-IT" sz="2000">
              <a:solidFill>
                <a:schemeClr val="tx1"/>
              </a:solidFill>
            </a:endParaRPr>
          </a:p>
          <a:p>
            <a:pPr marL="457200" indent="-457200"/>
            <a:r>
              <a:rPr lang="it-IT" sz="2000">
                <a:solidFill>
                  <a:schemeClr val="tx1"/>
                </a:solidFill>
                <a:latin typeface="Optima" pitchFamily="84" charset="0"/>
              </a:rPr>
              <a:t>F. Civano (poster #G07) --&gt; High redshift (z&gt;3) AGN in C-COSMOS</a:t>
            </a:r>
          </a:p>
          <a:p>
            <a:pPr marL="457200" indent="-457200"/>
            <a:r>
              <a:rPr lang="it-IT" sz="2000">
                <a:solidFill>
                  <a:schemeClr val="tx1"/>
                </a:solidFill>
                <a:latin typeface="Optima" pitchFamily="84" charset="0"/>
              </a:rPr>
              <a:t>M. Salvato (poster #G41) --&gt; Photometric redshifts for Chandra &amp; XMM COSMOS AGN</a:t>
            </a:r>
          </a:p>
          <a:p>
            <a:pPr marL="457200" indent="-457200"/>
            <a:r>
              <a:rPr lang="it-IT" sz="2000">
                <a:solidFill>
                  <a:schemeClr val="tx1"/>
                </a:solidFill>
                <a:latin typeface="Optima" pitchFamily="84" charset="0"/>
              </a:rPr>
              <a:t>P. Chaudhary (poster #G05 ) Rest frame stacking of 2XMM sources: FeK </a:t>
            </a:r>
          </a:p>
          <a:p>
            <a:pPr marL="457200" indent="-457200"/>
            <a:r>
              <a:rPr lang="it-IT" sz="2000">
                <a:solidFill>
                  <a:schemeClr val="tx1"/>
                </a:solidFill>
                <a:latin typeface="Optima" pitchFamily="84" charset="0"/>
              </a:rPr>
              <a:t>S. Falocco (poster #G15 )Stacking of X-ray spectra of deep surveys </a:t>
            </a:r>
          </a:p>
        </p:txBody>
      </p:sp>
      <p:sp>
        <p:nvSpPr>
          <p:cNvPr id="77830" name="Text Box 4"/>
          <p:cNvSpPr txBox="1">
            <a:spLocks noChangeArrowheads="1"/>
          </p:cNvSpPr>
          <p:nvPr>
            <p:ph type="ctrTitle"/>
          </p:nvPr>
        </p:nvSpPr>
        <p:spPr>
          <a:xfrm>
            <a:off x="762000" y="304800"/>
            <a:ext cx="7772400" cy="838200"/>
          </a:xfrm>
          <a:noFill/>
          <a:ln/>
        </p:spPr>
        <p:txBody>
          <a:bodyPr/>
          <a:lstStyle/>
          <a:p>
            <a:pPr algn="l" eaLnBrk="1" hangingPunct="1"/>
            <a:r>
              <a:rPr lang="en-US" sz="3600">
                <a:solidFill>
                  <a:srgbClr val="CC0000"/>
                </a:solidFill>
                <a:latin typeface="Comic Sans MS Bold" pitchFamily="84" charset="0"/>
                <a:ea typeface="Arial" pitchFamily="84" charset="0"/>
                <a:cs typeface="Arial" pitchFamily="84" charset="0"/>
              </a:rPr>
              <a:t>  X-ray surveys in Berlin 2011 </a:t>
            </a:r>
            <a:endParaRPr lang="it-IT" sz="3600">
              <a:solidFill>
                <a:srgbClr val="CC0000"/>
              </a:solidFill>
              <a:latin typeface="Comic Sans MS Bold" pitchFamily="84" charset="0"/>
              <a:ea typeface="Arial" pitchFamily="84" charset="0"/>
              <a:cs typeface="Arial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/>
              <a:t>Agios Nikolaos - Crete 08/10/10</a:t>
            </a:r>
          </a:p>
        </p:txBody>
      </p:sp>
      <p:sp>
        <p:nvSpPr>
          <p:cNvPr id="30723" name="Rectangle 5"/>
          <p:cNvSpPr txBox="1">
            <a:spLocks noGrp="1"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it-IT" sz="1400">
                <a:solidFill>
                  <a:schemeClr val="tx1"/>
                </a:solidFill>
                <a:latin typeface="Arial" pitchFamily="84" charset="0"/>
              </a:rPr>
              <a:t>Agios Nikolaos - Crete 08/10/10</a:t>
            </a: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6858000" y="5181600"/>
            <a:ext cx="1963738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GB" sz="1800">
                <a:latin typeface="Comic Sans MS" pitchFamily="84" charset="0"/>
              </a:rPr>
              <a:t>red   =   0.4 -1 keV</a:t>
            </a: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GB" sz="1800">
                <a:solidFill>
                  <a:srgbClr val="00FF00"/>
                </a:solidFill>
                <a:latin typeface="Comic Sans MS" pitchFamily="84" charset="0"/>
              </a:rPr>
              <a:t>green =   1 - 2 keV</a:t>
            </a: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GB" sz="1800">
                <a:solidFill>
                  <a:srgbClr val="00B8FF"/>
                </a:solidFill>
                <a:latin typeface="Comic Sans MS" pitchFamily="84" charset="0"/>
              </a:rPr>
              <a:t>blue   =    2 -8 keV</a:t>
            </a:r>
          </a:p>
        </p:txBody>
      </p:sp>
      <p:sp>
        <p:nvSpPr>
          <p:cNvPr id="30725" name="Text Box 11"/>
          <p:cNvSpPr txBox="1">
            <a:spLocks noChangeArrowheads="1"/>
          </p:cNvSpPr>
          <p:nvPr/>
        </p:nvSpPr>
        <p:spPr bwMode="auto">
          <a:xfrm>
            <a:off x="685800" y="152400"/>
            <a:ext cx="8016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Comic Sans MS Bold" pitchFamily="84" charset="0"/>
              </a:rPr>
              <a:t>~3 Ms XMM image of the Chandra Deep Field South</a:t>
            </a:r>
            <a:endParaRPr lang="it-IT">
              <a:solidFill>
                <a:srgbClr val="FFFF00"/>
              </a:solidFill>
              <a:latin typeface="Comic Sans MS Bold" pitchFamily="84" charset="0"/>
            </a:endParaRPr>
          </a:p>
        </p:txBody>
      </p:sp>
      <p:sp>
        <p:nvSpPr>
          <p:cNvPr id="30726" name="CasellaDiTesto 15"/>
          <p:cNvSpPr txBox="1">
            <a:spLocks noChangeArrowheads="1"/>
          </p:cNvSpPr>
          <p:nvPr/>
        </p:nvSpPr>
        <p:spPr bwMode="auto">
          <a:xfrm>
            <a:off x="6934200" y="838200"/>
            <a:ext cx="1423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>
                <a:solidFill>
                  <a:schemeClr val="bg1"/>
                </a:solidFill>
              </a:rPr>
              <a:t>~0.3 deg</a:t>
            </a:r>
            <a:r>
              <a:rPr lang="it-IT" baseline="30000">
                <a:solidFill>
                  <a:schemeClr val="bg1"/>
                </a:solidFill>
              </a:rPr>
              <a:t>2</a:t>
            </a:r>
            <a:r>
              <a:rPr lang="it-IT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0727" name="CasellaDiTesto 13"/>
          <p:cNvSpPr txBox="1">
            <a:spLocks noChangeArrowheads="1"/>
          </p:cNvSpPr>
          <p:nvPr/>
        </p:nvSpPr>
        <p:spPr bwMode="auto">
          <a:xfrm>
            <a:off x="6477000" y="1905000"/>
            <a:ext cx="24384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000">
                <a:solidFill>
                  <a:srgbClr val="FFFF00"/>
                </a:solidFill>
                <a:latin typeface="Comic Sans MS" pitchFamily="84" charset="0"/>
              </a:rPr>
              <a:t>Goals:  </a:t>
            </a:r>
          </a:p>
          <a:p>
            <a:endParaRPr lang="it-IT" sz="2000">
              <a:solidFill>
                <a:srgbClr val="FFFF00"/>
              </a:solidFill>
              <a:latin typeface="Comic Sans MS" pitchFamily="84" charset="0"/>
            </a:endParaRPr>
          </a:p>
          <a:p>
            <a:r>
              <a:rPr lang="it-IT" sz="2000">
                <a:solidFill>
                  <a:schemeClr val="bg1"/>
                </a:solidFill>
                <a:latin typeface="Comic Sans MS" pitchFamily="84" charset="0"/>
              </a:rPr>
              <a:t>Resolve the XRB in the 5-10 keV band</a:t>
            </a:r>
          </a:p>
          <a:p>
            <a:endParaRPr lang="it-IT" sz="2000">
              <a:solidFill>
                <a:schemeClr val="bg1"/>
              </a:solidFill>
              <a:latin typeface="Comic Sans MS" pitchFamily="84" charset="0"/>
            </a:endParaRPr>
          </a:p>
          <a:p>
            <a:r>
              <a:rPr lang="it-IT" sz="2000">
                <a:solidFill>
                  <a:schemeClr val="bg1"/>
                </a:solidFill>
                <a:latin typeface="Comic Sans MS" pitchFamily="84" charset="0"/>
              </a:rPr>
              <a:t>Fine spectroscopy of distant heavily obscured AGN </a:t>
            </a:r>
          </a:p>
        </p:txBody>
      </p:sp>
      <p:pic>
        <p:nvPicPr>
          <p:cNvPr id="30728" name="Picture 1033" descr="cdfs-fu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98500"/>
            <a:ext cx="5600700" cy="593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762000" y="1600200"/>
            <a:ext cx="81534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84" charset="0"/>
              <a:buNone/>
            </a:pPr>
            <a:r>
              <a:rPr lang="it-IT" sz="2000">
                <a:solidFill>
                  <a:srgbClr val="000000"/>
                </a:solidFill>
                <a:latin typeface="Comic Sans MS" pitchFamily="84" charset="0"/>
                <a:ea typeface="Arial" pitchFamily="84" charset="0"/>
                <a:cs typeface="Arial" pitchFamily="84" charset="0"/>
              </a:rPr>
              <a:t>Total exposure:  3.3 Ms </a:t>
            </a:r>
          </a:p>
          <a:p>
            <a:pPr hangingPunct="0"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84" charset="0"/>
              <a:buNone/>
            </a:pPr>
            <a:r>
              <a:rPr lang="it-IT" sz="2000">
                <a:solidFill>
                  <a:srgbClr val="000000"/>
                </a:solidFill>
                <a:latin typeface="Comic Sans MS" pitchFamily="84" charset="0"/>
                <a:ea typeface="Arial" pitchFamily="84" charset="0"/>
                <a:cs typeface="Arial" pitchFamily="84" charset="0"/>
              </a:rPr>
              <a:t>Clean exposures: 2.4 Ms (pn), 2.8 Ms (mos) </a:t>
            </a:r>
          </a:p>
          <a:p>
            <a:pPr hangingPunct="0"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84" charset="0"/>
              <a:buNone/>
            </a:pPr>
            <a:endParaRPr lang="it-IT" sz="2000">
              <a:solidFill>
                <a:srgbClr val="000000"/>
              </a:solidFill>
              <a:latin typeface="Comic Sans MS" pitchFamily="84" charset="0"/>
              <a:ea typeface="Arial" pitchFamily="84" charset="0"/>
              <a:cs typeface="Arial" pitchFamily="84" charset="0"/>
            </a:endParaRPr>
          </a:p>
          <a:p>
            <a:pPr hangingPunct="0"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84" charset="0"/>
              <a:buNone/>
            </a:pPr>
            <a:r>
              <a:rPr lang="it-IT" sz="2000">
                <a:solidFill>
                  <a:srgbClr val="000000"/>
                </a:solidFill>
                <a:latin typeface="Comic Sans MS" pitchFamily="84" charset="0"/>
                <a:ea typeface="Arial" pitchFamily="84" charset="0"/>
                <a:cs typeface="Arial" pitchFamily="84" charset="0"/>
              </a:rPr>
              <a:t>33 observations!</a:t>
            </a:r>
          </a:p>
          <a:p>
            <a:pPr hangingPunct="0"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84" charset="0"/>
              <a:buNone/>
            </a:pPr>
            <a:r>
              <a:rPr lang="it-IT" sz="2000">
                <a:solidFill>
                  <a:srgbClr val="000000"/>
                </a:solidFill>
                <a:latin typeface="Comic Sans MS" pitchFamily="84" charset="0"/>
                <a:ea typeface="Arial" pitchFamily="84" charset="0"/>
                <a:cs typeface="Arial" pitchFamily="84" charset="0"/>
              </a:rPr>
              <a:t>8 in years 2001-2002     (“archival data”)</a:t>
            </a:r>
          </a:p>
          <a:p>
            <a:pPr hangingPunct="0"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84" charset="0"/>
              <a:buNone/>
            </a:pPr>
            <a:r>
              <a:rPr lang="it-IT" sz="2000">
                <a:solidFill>
                  <a:srgbClr val="000000"/>
                </a:solidFill>
                <a:latin typeface="Comic Sans MS" pitchFamily="84" charset="0"/>
                <a:ea typeface="Arial" pitchFamily="84" charset="0"/>
                <a:cs typeface="Arial" pitchFamily="84" charset="0"/>
              </a:rPr>
              <a:t>4 in summer 2008</a:t>
            </a:r>
          </a:p>
          <a:p>
            <a:pPr hangingPunct="0"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84" charset="0"/>
              <a:buNone/>
            </a:pPr>
            <a:r>
              <a:rPr lang="it-IT" sz="2000">
                <a:solidFill>
                  <a:srgbClr val="000000"/>
                </a:solidFill>
                <a:latin typeface="Comic Sans MS" pitchFamily="84" charset="0"/>
                <a:ea typeface="Arial" pitchFamily="84" charset="0"/>
                <a:cs typeface="Arial" pitchFamily="84" charset="0"/>
              </a:rPr>
              <a:t>8 in winter 2009</a:t>
            </a:r>
          </a:p>
          <a:p>
            <a:pPr hangingPunct="0"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84" charset="0"/>
              <a:buNone/>
            </a:pPr>
            <a:r>
              <a:rPr lang="it-IT" sz="2000">
                <a:solidFill>
                  <a:srgbClr val="000000"/>
                </a:solidFill>
                <a:latin typeface="Comic Sans MS" pitchFamily="84" charset="0"/>
                <a:ea typeface="Arial" pitchFamily="84" charset="0"/>
                <a:cs typeface="Arial" pitchFamily="84" charset="0"/>
              </a:rPr>
              <a:t>4 in summer 2009</a:t>
            </a:r>
          </a:p>
          <a:p>
            <a:pPr hangingPunct="0"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84" charset="0"/>
              <a:buNone/>
            </a:pPr>
            <a:r>
              <a:rPr lang="it-IT" sz="2000">
                <a:solidFill>
                  <a:srgbClr val="000000"/>
                </a:solidFill>
                <a:latin typeface="Comic Sans MS" pitchFamily="84" charset="0"/>
                <a:ea typeface="Arial" pitchFamily="84" charset="0"/>
                <a:cs typeface="Arial" pitchFamily="84" charset="0"/>
              </a:rPr>
              <a:t>9 in winter 2010</a:t>
            </a:r>
          </a:p>
          <a:p>
            <a:pPr hangingPunct="0"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84" charset="0"/>
              <a:buNone/>
            </a:pPr>
            <a:endParaRPr lang="it-IT" sz="2000">
              <a:solidFill>
                <a:srgbClr val="000000"/>
              </a:solidFill>
              <a:latin typeface="Comic Sans MS" pitchFamily="84" charset="0"/>
              <a:ea typeface="Arial" pitchFamily="84" charset="0"/>
              <a:cs typeface="Arial" pitchFamily="84" charset="0"/>
            </a:endParaRPr>
          </a:p>
          <a:p>
            <a:pPr hangingPunct="0"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84" charset="0"/>
              <a:buNone/>
            </a:pPr>
            <a:r>
              <a:rPr lang="it-IT" sz="2000">
                <a:solidFill>
                  <a:srgbClr val="000000"/>
                </a:solidFill>
                <a:latin typeface="Comic Sans MS" pitchFamily="84" charset="0"/>
                <a:ea typeface="Arial" pitchFamily="84" charset="0"/>
                <a:cs typeface="Arial" pitchFamily="84" charset="0"/>
              </a:rPr>
              <a:t>33 obs x 3 cameras = 99 event files!</a:t>
            </a:r>
          </a:p>
          <a:p>
            <a:pPr hangingPunct="0"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84" charset="0"/>
              <a:buNone/>
            </a:pPr>
            <a:r>
              <a:rPr lang="it-IT" sz="2000">
                <a:solidFill>
                  <a:srgbClr val="000000"/>
                </a:solidFill>
                <a:latin typeface="Comic Sans MS" pitchFamily="84" charset="0"/>
                <a:ea typeface="Arial" pitchFamily="84" charset="0"/>
                <a:cs typeface="Arial" pitchFamily="84" charset="0"/>
              </a:rPr>
              <a:t>+ 33 attitudes...</a:t>
            </a:r>
          </a:p>
          <a:p>
            <a:pPr hangingPunct="0"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84" charset="0"/>
              <a:buNone/>
            </a:pPr>
            <a:r>
              <a:rPr lang="it-IT" sz="2000">
                <a:solidFill>
                  <a:srgbClr val="000000"/>
                </a:solidFill>
                <a:latin typeface="Comic Sans MS" pitchFamily="84" charset="0"/>
                <a:ea typeface="Arial" pitchFamily="84" charset="0"/>
                <a:cs typeface="Arial" pitchFamily="84" charset="0"/>
              </a:rPr>
              <a:t>   99 lightcurves to clean...</a:t>
            </a:r>
          </a:p>
          <a:p>
            <a:pPr hangingPunct="0"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84" charset="0"/>
              <a:buNone/>
            </a:pPr>
            <a:r>
              <a:rPr lang="it-IT" sz="2000">
                <a:solidFill>
                  <a:srgbClr val="000000"/>
                </a:solidFill>
                <a:latin typeface="Comic Sans MS" pitchFamily="84" charset="0"/>
                <a:ea typeface="Arial" pitchFamily="84" charset="0"/>
                <a:cs typeface="Arial" pitchFamily="84" charset="0"/>
              </a:rPr>
              <a:t>   99 x (number of bands) images...</a:t>
            </a:r>
          </a:p>
          <a:p>
            <a:pPr hangingPunct="0"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84" charset="0"/>
              <a:buNone/>
            </a:pPr>
            <a:r>
              <a:rPr lang="it-IT" sz="2000">
                <a:solidFill>
                  <a:srgbClr val="000000"/>
                </a:solidFill>
                <a:latin typeface="Comic Sans MS" pitchFamily="84" charset="0"/>
                <a:ea typeface="Arial" pitchFamily="84" charset="0"/>
                <a:cs typeface="Arial" pitchFamily="84" charset="0"/>
              </a:rPr>
              <a:t>   99 x (number of sources) x (spectra, bkg, rmf, arf) ~ 50.000 files</a:t>
            </a:r>
          </a:p>
        </p:txBody>
      </p:sp>
      <p:sp>
        <p:nvSpPr>
          <p:cNvPr id="3277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it-IT" sz="4000">
                <a:solidFill>
                  <a:srgbClr val="CC0000"/>
                </a:solidFill>
                <a:latin typeface="Comic Sans MS Bold" pitchFamily="84" charset="0"/>
                <a:ea typeface="ＭＳ Ｐゴシック" pitchFamily="84" charset="-128"/>
                <a:cs typeface="ＭＳ Ｐゴシック" pitchFamily="84" charset="-128"/>
              </a:rPr>
              <a:t>Data Management</a:t>
            </a:r>
          </a:p>
        </p:txBody>
      </p:sp>
      <p:sp>
        <p:nvSpPr>
          <p:cNvPr id="31747" name="Text Box 1027"/>
          <p:cNvSpPr txBox="1">
            <a:spLocks noChangeArrowheads="1"/>
          </p:cNvSpPr>
          <p:nvPr/>
        </p:nvSpPr>
        <p:spPr bwMode="auto">
          <a:xfrm>
            <a:off x="5218113" y="3352800"/>
            <a:ext cx="3925887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84" charset="0"/>
              <a:buNone/>
            </a:pPr>
            <a:r>
              <a:rPr lang="it-IT">
                <a:solidFill>
                  <a:schemeClr val="accent2"/>
                </a:solidFill>
                <a:latin typeface="Comic Sans MS" pitchFamily="84" charset="0"/>
                <a:ea typeface="Arial" pitchFamily="84" charset="0"/>
                <a:cs typeface="Arial" pitchFamily="84" charset="0"/>
              </a:rPr>
              <a:t>Events cannot be merged</a:t>
            </a:r>
          </a:p>
          <a:p>
            <a:pPr hangingPunct="0"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84" charset="0"/>
              <a:buNone/>
            </a:pPr>
            <a:r>
              <a:rPr lang="it-IT">
                <a:solidFill>
                  <a:schemeClr val="accent2"/>
                </a:solidFill>
                <a:latin typeface="Comic Sans MS" pitchFamily="84" charset="0"/>
                <a:ea typeface="Arial" pitchFamily="84" charset="0"/>
                <a:cs typeface="Arial" pitchFamily="84" charset="0"/>
              </a:rPr>
              <a:t>	</a:t>
            </a:r>
          </a:p>
          <a:p>
            <a:pPr hangingPunct="0"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84" charset="0"/>
              <a:buNone/>
            </a:pPr>
            <a:r>
              <a:rPr lang="it-IT">
                <a:solidFill>
                  <a:schemeClr val="accent2"/>
                </a:solidFill>
                <a:latin typeface="Comic Sans MS" pitchFamily="84" charset="0"/>
                <a:ea typeface="Arial" pitchFamily="84" charset="0"/>
                <a:cs typeface="Arial" pitchFamily="84" charset="0"/>
              </a:rPr>
              <a:t>The resulting files are too</a:t>
            </a:r>
          </a:p>
          <a:p>
            <a:pPr hangingPunct="0"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84" charset="0"/>
              <a:buNone/>
            </a:pPr>
            <a:r>
              <a:rPr lang="it-IT">
                <a:solidFill>
                  <a:schemeClr val="accent2"/>
                </a:solidFill>
                <a:latin typeface="Comic Sans MS" pitchFamily="84" charset="0"/>
                <a:ea typeface="Arial" pitchFamily="84" charset="0"/>
                <a:cs typeface="Arial" pitchFamily="84" charset="0"/>
              </a:rPr>
              <a:t>big for SAS to handle.</a:t>
            </a:r>
          </a:p>
          <a:p>
            <a:endParaRPr lang="it-IT">
              <a:solidFill>
                <a:schemeClr val="accent2"/>
              </a:solidFill>
              <a:latin typeface="Comic Sans MS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8" grpId="0"/>
      <p:bldP spid="317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304800"/>
            <a:ext cx="7772400" cy="1143000"/>
          </a:xfrm>
        </p:spPr>
        <p:txBody>
          <a:bodyPr/>
          <a:lstStyle/>
          <a:p>
            <a:r>
              <a:rPr lang="it-IT" sz="4000">
                <a:solidFill>
                  <a:srgbClr val="CC0000"/>
                </a:solidFill>
                <a:latin typeface="Comic Sans MS Bold" pitchFamily="84" charset="0"/>
                <a:ea typeface="ＭＳ Ｐゴシック" pitchFamily="84" charset="-128"/>
                <a:cs typeface="ＭＳ Ｐゴシック" pitchFamily="84" charset="-128"/>
              </a:rPr>
              <a:t>ISSUES</a:t>
            </a:r>
          </a:p>
        </p:txBody>
      </p:sp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392113" y="1752600"/>
            <a:ext cx="8751887" cy="4552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defTabSz="449263" hangingPunct="0"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8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sz="2200">
                <a:solidFill>
                  <a:srgbClr val="000000"/>
                </a:solidFill>
                <a:latin typeface="Optima Regular" charset="0"/>
                <a:ea typeface="Arial" pitchFamily="84" charset="0"/>
                <a:cs typeface="Arial" pitchFamily="84" charset="0"/>
              </a:rPr>
              <a:t>               </a:t>
            </a:r>
          </a:p>
          <a:p>
            <a:pPr defTabSz="449263" hangingPunct="0"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8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sz="2200">
                <a:solidFill>
                  <a:srgbClr val="000000"/>
                </a:solidFill>
                <a:latin typeface="Optima Regular" charset="0"/>
                <a:ea typeface="Arial" pitchFamily="84" charset="0"/>
                <a:cs typeface="Arial" pitchFamily="84" charset="0"/>
              </a:rPr>
              <a:t>               </a:t>
            </a:r>
          </a:p>
        </p:txBody>
      </p:sp>
      <p:sp>
        <p:nvSpPr>
          <p:cNvPr id="34819" name="Rectangle 5"/>
          <p:cNvSpPr>
            <a:spLocks noChangeArrowheads="1"/>
          </p:cNvSpPr>
          <p:nvPr/>
        </p:nvSpPr>
        <p:spPr bwMode="auto">
          <a:xfrm>
            <a:off x="762000" y="1828800"/>
            <a:ext cx="499745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>
                <a:solidFill>
                  <a:schemeClr val="tx1"/>
                </a:solidFill>
                <a:latin typeface="Comic Sans MS" pitchFamily="84" charset="0"/>
              </a:rPr>
              <a:t>Background level </a:t>
            </a:r>
          </a:p>
          <a:p>
            <a:endParaRPr lang="it-IT">
              <a:solidFill>
                <a:schemeClr val="tx1"/>
              </a:solidFill>
              <a:latin typeface="Comic Sans MS" pitchFamily="84" charset="0"/>
            </a:endParaRPr>
          </a:p>
          <a:p>
            <a:r>
              <a:rPr lang="it-IT">
                <a:solidFill>
                  <a:schemeClr val="tx1"/>
                </a:solidFill>
                <a:latin typeface="Comic Sans MS" pitchFamily="84" charset="0"/>
              </a:rPr>
              <a:t>Confusion in the 0.5-2 keV </a:t>
            </a:r>
          </a:p>
          <a:p>
            <a:r>
              <a:rPr lang="it-IT">
                <a:solidFill>
                  <a:schemeClr val="tx1"/>
                </a:solidFill>
                <a:latin typeface="Comic Sans MS" pitchFamily="84" charset="0"/>
              </a:rPr>
              <a:t>to a lower extent in the 2-10 keV </a:t>
            </a:r>
          </a:p>
          <a:p>
            <a:endParaRPr lang="it-IT">
              <a:solidFill>
                <a:schemeClr val="tx1"/>
              </a:solidFill>
              <a:latin typeface="Comic Sans MS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3" name="Picture 1033" descr="xmmcdfs5-10"/>
          <p:cNvPicPr>
            <a:picLocks noChangeAspect="1" noChangeArrowheads="1"/>
          </p:cNvPicPr>
          <p:nvPr/>
        </p:nvPicPr>
        <p:blipFill>
          <a:blip r:embed="rId3"/>
          <a:srcRect l="11765" t="21970" r="12746" b="23485"/>
          <a:stretch>
            <a:fillRect/>
          </a:stretch>
        </p:blipFill>
        <p:spPr bwMode="auto">
          <a:xfrm>
            <a:off x="2209800" y="1066800"/>
            <a:ext cx="5867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r>
              <a:rPr lang="it-IT">
                <a:solidFill>
                  <a:srgbClr val="CC0000"/>
                </a:solidFill>
                <a:latin typeface="Comic Sans MS Bold" pitchFamily="84" charset="0"/>
                <a:ea typeface="ＭＳ Ｐゴシック" pitchFamily="84" charset="-128"/>
                <a:cs typeface="ＭＳ Ｐゴシック" pitchFamily="84" charset="-128"/>
              </a:rPr>
              <a:t>Background</a:t>
            </a:r>
            <a:endParaRPr lang="it-IT"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4"/>
          <a:srcRect t="3836" r="3787" b="3494"/>
          <a:stretch>
            <a:fillRect/>
          </a:stretch>
        </p:blipFill>
        <p:spPr bwMode="auto">
          <a:xfrm>
            <a:off x="1979613" y="990600"/>
            <a:ext cx="6249987" cy="563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2743200" y="6324600"/>
            <a:ext cx="1273175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54072" rIns="90000" bIns="45000">
            <a:prstTxWarp prst="textNoShape">
              <a:avLst/>
            </a:prstTxWarp>
          </a:bodyPr>
          <a:lstStyle/>
          <a:p>
            <a:pPr defTabSz="449263" hangingPunct="0">
              <a:lnSpc>
                <a:spcPct val="96000"/>
              </a:lnSpc>
              <a:buClr>
                <a:srgbClr val="000000"/>
              </a:buClr>
              <a:buSzPct val="100000"/>
              <a:buFont typeface="Times New Roman" pitchFamily="84" charset="0"/>
              <a:buNone/>
              <a:tabLst>
                <a:tab pos="723900" algn="l"/>
              </a:tabLst>
            </a:pPr>
            <a:r>
              <a:rPr lang="it-IT" sz="1800">
                <a:solidFill>
                  <a:srgbClr val="000000"/>
                </a:solidFill>
                <a:latin typeface="Arial" pitchFamily="84" charset="0"/>
                <a:ea typeface="Arial" pitchFamily="84" charset="0"/>
                <a:cs typeface="Arial" pitchFamily="84" charset="0"/>
              </a:rPr>
              <a:t>2001-2002</a:t>
            </a: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6118225" y="6324600"/>
            <a:ext cx="1273175" cy="354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54072" rIns="90000" bIns="45000">
            <a:prstTxWarp prst="textNoShape">
              <a:avLst/>
            </a:prstTxWarp>
          </a:bodyPr>
          <a:lstStyle/>
          <a:p>
            <a:pPr defTabSz="449263" hangingPunct="0">
              <a:lnSpc>
                <a:spcPct val="96000"/>
              </a:lnSpc>
              <a:buClr>
                <a:srgbClr val="000000"/>
              </a:buClr>
              <a:buSzPct val="100000"/>
              <a:buFont typeface="Times New Roman" pitchFamily="84" charset="0"/>
              <a:buNone/>
              <a:tabLst>
                <a:tab pos="723900" algn="l"/>
              </a:tabLst>
            </a:pPr>
            <a:r>
              <a:rPr lang="it-IT" sz="1800">
                <a:solidFill>
                  <a:srgbClr val="000000"/>
                </a:solidFill>
                <a:latin typeface="Arial" pitchFamily="84" charset="0"/>
                <a:ea typeface="Arial" pitchFamily="84" charset="0"/>
                <a:cs typeface="Arial" pitchFamily="84" charset="0"/>
              </a:rPr>
              <a:t>2008-2010</a:t>
            </a: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1589088" y="2633663"/>
            <a:ext cx="354012" cy="2225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eaVert" wrap="none" lIns="90000" tIns="54072" rIns="90000" bIns="45000">
            <a:prstTxWarp prst="textNoShape">
              <a:avLst/>
            </a:prstTxWarp>
          </a:bodyPr>
          <a:lstStyle/>
          <a:p>
            <a:pPr defTabSz="449263" hangingPunct="0">
              <a:lnSpc>
                <a:spcPct val="96000"/>
              </a:lnSpc>
              <a:buClr>
                <a:srgbClr val="000000"/>
              </a:buClr>
              <a:buSzPct val="100000"/>
              <a:buFont typeface="Times New Roman" pitchFamily="84" charset="0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it-IT" sz="1800">
                <a:solidFill>
                  <a:srgbClr val="000000"/>
                </a:solidFill>
                <a:latin typeface="Comic Sans MS" pitchFamily="84" charset="0"/>
                <a:ea typeface="Arial" pitchFamily="84" charset="0"/>
                <a:cs typeface="Arial" pitchFamily="84" charset="0"/>
              </a:rPr>
              <a:t>counts/s/active pixel</a:t>
            </a:r>
            <a:endParaRPr lang="it-IT" sz="1800">
              <a:solidFill>
                <a:srgbClr val="000000"/>
              </a:solidFill>
              <a:latin typeface="Arial" pitchFamily="84" charset="0"/>
              <a:ea typeface="Arial" pitchFamily="84" charset="0"/>
              <a:cs typeface="Arial" pitchFamily="84" charset="0"/>
            </a:endParaRPr>
          </a:p>
        </p:txBody>
      </p:sp>
      <p:sp>
        <p:nvSpPr>
          <p:cNvPr id="31750" name="Line 8"/>
          <p:cNvSpPr>
            <a:spLocks noChangeShapeType="1"/>
          </p:cNvSpPr>
          <p:nvPr/>
        </p:nvSpPr>
        <p:spPr bwMode="auto">
          <a:xfrm flipH="1" flipV="1">
            <a:off x="4038600" y="1066800"/>
            <a:ext cx="0" cy="510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1" name="Text Box 9"/>
          <p:cNvSpPr txBox="1">
            <a:spLocks noChangeArrowheads="1"/>
          </p:cNvSpPr>
          <p:nvPr/>
        </p:nvSpPr>
        <p:spPr bwMode="auto">
          <a:xfrm>
            <a:off x="152400" y="5105400"/>
            <a:ext cx="2133600" cy="1385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prstTxWarp prst="textNoShape">
              <a:avLst/>
            </a:prstTxWarp>
          </a:bodyPr>
          <a:lstStyle/>
          <a:p>
            <a:pPr defTabSz="449263" hangingPunct="0"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8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sz="2000">
                <a:solidFill>
                  <a:srgbClr val="000000"/>
                </a:solidFill>
                <a:latin typeface="Comic Sans MS" pitchFamily="84" charset="0"/>
                <a:ea typeface="Arial" pitchFamily="84" charset="0"/>
                <a:cs typeface="Arial" pitchFamily="84" charset="0"/>
              </a:rPr>
              <a:t>pn background </a:t>
            </a:r>
          </a:p>
          <a:p>
            <a:pPr defTabSz="449263" hangingPunct="0"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8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sz="2000">
                <a:solidFill>
                  <a:srgbClr val="000000"/>
                </a:solidFill>
                <a:latin typeface="Comic Sans MS" pitchFamily="84" charset="0"/>
                <a:ea typeface="Arial" pitchFamily="84" charset="0"/>
                <a:cs typeface="Arial" pitchFamily="84" charset="0"/>
              </a:rPr>
              <a:t>level rose </a:t>
            </a:r>
          </a:p>
          <a:p>
            <a:pPr defTabSz="449263" hangingPunct="0"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8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it-IT" sz="2000">
                <a:solidFill>
                  <a:srgbClr val="000000"/>
                </a:solidFill>
                <a:latin typeface="Comic Sans MS" pitchFamily="84" charset="0"/>
                <a:ea typeface="Arial" pitchFamily="84" charset="0"/>
                <a:cs typeface="Arial" pitchFamily="84" charset="0"/>
              </a:rPr>
              <a:t>since 2002</a:t>
            </a:r>
          </a:p>
          <a:p>
            <a:pPr defTabSz="449263" hangingPunct="0"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84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endParaRPr lang="it-IT" sz="2000">
              <a:solidFill>
                <a:srgbClr val="000000"/>
              </a:solidFill>
              <a:latin typeface="Optima Regular" charset="0"/>
              <a:ea typeface="Arial" pitchFamily="84" charset="0"/>
              <a:cs typeface="Arial" pitchFamily="84" charset="0"/>
            </a:endParaRPr>
          </a:p>
        </p:txBody>
      </p:sp>
      <p:sp>
        <p:nvSpPr>
          <p:cNvPr id="31752" name="Rectangle 10"/>
          <p:cNvSpPr>
            <a:spLocks noChangeArrowheads="1"/>
          </p:cNvSpPr>
          <p:nvPr/>
        </p:nvSpPr>
        <p:spPr bwMode="auto">
          <a:xfrm>
            <a:off x="4648200" y="5027613"/>
            <a:ext cx="1127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>
                <a:solidFill>
                  <a:srgbClr val="000000"/>
                </a:solidFill>
                <a:latin typeface="Comic Sans MS" pitchFamily="84" charset="0"/>
                <a:ea typeface="Arial" pitchFamily="84" charset="0"/>
                <a:cs typeface="Arial" pitchFamily="84" charset="0"/>
              </a:rPr>
              <a:t>5-10 keV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8" grpId="0"/>
      <p:bldP spid="31749" grpId="0"/>
      <p:bldP spid="31750" grpId="0" animBg="1"/>
      <p:bldP spid="31751" grpId="0"/>
      <p:bldP spid="317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3276600" y="152400"/>
            <a:ext cx="27051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4400">
                <a:solidFill>
                  <a:srgbClr val="CC0000"/>
                </a:solidFill>
                <a:latin typeface="Comic Sans MS Bold" pitchFamily="84" charset="0"/>
              </a:rPr>
              <a:t>Confusion</a:t>
            </a:r>
            <a:endParaRPr lang="it-IT" sz="4000">
              <a:solidFill>
                <a:schemeClr val="tx1"/>
              </a:solidFill>
              <a:latin typeface="Arial" pitchFamily="84" charset="0"/>
            </a:endParaRPr>
          </a:p>
        </p:txBody>
      </p:sp>
      <p:pic>
        <p:nvPicPr>
          <p:cNvPr id="44035" name="Picture 3" descr="ha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066800"/>
            <a:ext cx="8078788" cy="53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 descr="sof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066800"/>
            <a:ext cx="8164513" cy="540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it-IT" sz="4000">
                <a:solidFill>
                  <a:srgbClr val="CC0000"/>
                </a:solidFill>
                <a:latin typeface="Comic Sans MS Bold" pitchFamily="84" charset="0"/>
                <a:ea typeface="ＭＳ Ｐゴシック" pitchFamily="84" charset="-128"/>
                <a:cs typeface="ＭＳ Ｐゴシック" pitchFamily="84" charset="-128"/>
              </a:rPr>
              <a:t>X-ray catalogue and logN-logS</a:t>
            </a:r>
            <a:endParaRPr lang="it-IT">
              <a:solidFill>
                <a:srgbClr val="CC0000"/>
              </a:solidFill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609600" y="1905000"/>
            <a:ext cx="81534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it-IT">
              <a:solidFill>
                <a:schemeClr val="tx1"/>
              </a:solidFill>
            </a:endParaRPr>
          </a:p>
          <a:p>
            <a:r>
              <a:rPr lang="it-IT">
                <a:solidFill>
                  <a:schemeClr val="tx1"/>
                </a:solidFill>
                <a:latin typeface="Comic Sans MS" pitchFamily="84" charset="0"/>
              </a:rPr>
              <a:t>Source detection and catalogues  -  PWD plus SAS-EMLdetect detection algorithms  </a:t>
            </a:r>
          </a:p>
          <a:p>
            <a:pPr hangingPunct="0"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84" charset="0"/>
              <a:buNone/>
            </a:pPr>
            <a:r>
              <a:rPr lang="it-IT" sz="2200">
                <a:solidFill>
                  <a:srgbClr val="000000"/>
                </a:solidFill>
                <a:latin typeface="Comic Sans MS" pitchFamily="84" charset="0"/>
                <a:ea typeface="Arial" pitchFamily="84" charset="0"/>
                <a:cs typeface="Arial" pitchFamily="84" charset="0"/>
              </a:rPr>
              <a:t>2-10 keV,   4</a:t>
            </a:r>
            <a:r>
              <a:rPr lang="it-IT" sz="2200">
                <a:solidFill>
                  <a:srgbClr val="000000"/>
                </a:solidFill>
                <a:latin typeface="Comic Sans MS" pitchFamily="84" charset="0"/>
                <a:ea typeface="Arial" pitchFamily="84" charset="0"/>
                <a:cs typeface="Arial" pitchFamily="84" charset="0"/>
                <a:sym typeface="Symbol" pitchFamily="84" charset="2"/>
              </a:rPr>
              <a:t></a:t>
            </a:r>
            <a:r>
              <a:rPr lang="it-IT" sz="2200">
                <a:solidFill>
                  <a:srgbClr val="000000"/>
                </a:solidFill>
                <a:latin typeface="Comic Sans MS" pitchFamily="84" charset="0"/>
                <a:ea typeface="Arial" pitchFamily="84" charset="0"/>
                <a:cs typeface="Arial" pitchFamily="84" charset="0"/>
              </a:rPr>
              <a:t>:  </a:t>
            </a:r>
            <a:r>
              <a:rPr lang="it-IT" sz="2800">
                <a:solidFill>
                  <a:srgbClr val="CC0000"/>
                </a:solidFill>
                <a:latin typeface="Comic Sans MS" pitchFamily="84" charset="0"/>
                <a:ea typeface="Arial" pitchFamily="84" charset="0"/>
                <a:cs typeface="Arial" pitchFamily="84" charset="0"/>
              </a:rPr>
              <a:t>411</a:t>
            </a:r>
            <a:r>
              <a:rPr lang="it-IT" sz="2200">
                <a:solidFill>
                  <a:srgbClr val="000000"/>
                </a:solidFill>
                <a:latin typeface="Comic Sans MS" pitchFamily="84" charset="0"/>
                <a:ea typeface="Arial" pitchFamily="84" charset="0"/>
                <a:cs typeface="Arial" pitchFamily="84" charset="0"/>
              </a:rPr>
              <a:t> sources</a:t>
            </a:r>
          </a:p>
          <a:p>
            <a:pPr hangingPunct="0"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84" charset="0"/>
              <a:buNone/>
            </a:pPr>
            <a:r>
              <a:rPr lang="it-IT" sz="2200">
                <a:solidFill>
                  <a:srgbClr val="000000"/>
                </a:solidFill>
                <a:latin typeface="Comic Sans MS" pitchFamily="84" charset="0"/>
                <a:ea typeface="Arial" pitchFamily="84" charset="0"/>
                <a:cs typeface="Arial" pitchFamily="84" charset="0"/>
              </a:rPr>
              <a:t>5-10 keV,   4</a:t>
            </a:r>
            <a:r>
              <a:rPr lang="it-IT" sz="2200">
                <a:solidFill>
                  <a:srgbClr val="000000"/>
                </a:solidFill>
                <a:latin typeface="Comic Sans MS" pitchFamily="84" charset="0"/>
                <a:ea typeface="Arial" pitchFamily="84" charset="0"/>
                <a:cs typeface="Arial" pitchFamily="84" charset="0"/>
                <a:sym typeface="Symbol" pitchFamily="84" charset="2"/>
              </a:rPr>
              <a:t></a:t>
            </a:r>
            <a:r>
              <a:rPr lang="it-IT" sz="2200">
                <a:solidFill>
                  <a:srgbClr val="000000"/>
                </a:solidFill>
                <a:latin typeface="Comic Sans MS" pitchFamily="84" charset="0"/>
                <a:ea typeface="Arial" pitchFamily="84" charset="0"/>
                <a:cs typeface="Arial" pitchFamily="84" charset="0"/>
              </a:rPr>
              <a:t>:  </a:t>
            </a:r>
            <a:r>
              <a:rPr lang="it-IT" sz="2800">
                <a:solidFill>
                  <a:srgbClr val="CC0000"/>
                </a:solidFill>
                <a:latin typeface="Comic Sans MS" pitchFamily="84" charset="0"/>
                <a:ea typeface="Arial" pitchFamily="84" charset="0"/>
                <a:cs typeface="Arial" pitchFamily="84" charset="0"/>
              </a:rPr>
              <a:t>197 </a:t>
            </a:r>
            <a:r>
              <a:rPr lang="it-IT" sz="2200">
                <a:solidFill>
                  <a:srgbClr val="000000"/>
                </a:solidFill>
                <a:latin typeface="Comic Sans MS" pitchFamily="84" charset="0"/>
                <a:ea typeface="Arial" pitchFamily="84" charset="0"/>
                <a:cs typeface="Arial" pitchFamily="84" charset="0"/>
              </a:rPr>
              <a:t>sources</a:t>
            </a:r>
          </a:p>
          <a:p>
            <a:pPr hangingPunct="0"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84" charset="0"/>
              <a:buNone/>
            </a:pPr>
            <a:r>
              <a:rPr lang="it-IT" sz="2200">
                <a:solidFill>
                  <a:srgbClr val="000000"/>
                </a:solidFill>
                <a:latin typeface="Comic Sans MS" pitchFamily="84" charset="0"/>
                <a:ea typeface="Arial" pitchFamily="84" charset="0"/>
                <a:cs typeface="Arial" pitchFamily="84" charset="0"/>
              </a:rPr>
              <a:t>2-10 keV,   &gt;10</a:t>
            </a:r>
            <a:r>
              <a:rPr lang="it-IT" sz="2200">
                <a:solidFill>
                  <a:srgbClr val="000000"/>
                </a:solidFill>
                <a:latin typeface="Comic Sans MS" pitchFamily="84" charset="0"/>
                <a:ea typeface="Arial" pitchFamily="84" charset="0"/>
                <a:cs typeface="Arial" pitchFamily="84" charset="0"/>
                <a:sym typeface="Symbol" pitchFamily="84" charset="2"/>
              </a:rPr>
              <a:t></a:t>
            </a:r>
            <a:r>
              <a:rPr lang="it-IT" sz="2200">
                <a:solidFill>
                  <a:srgbClr val="000000"/>
                </a:solidFill>
                <a:latin typeface="Comic Sans MS" pitchFamily="84" charset="0"/>
                <a:ea typeface="Arial" pitchFamily="84" charset="0"/>
                <a:cs typeface="Arial" pitchFamily="84" charset="0"/>
              </a:rPr>
              <a:t> AND 1 Ms exposure -&gt; </a:t>
            </a:r>
            <a:r>
              <a:rPr lang="it-IT" sz="2800">
                <a:solidFill>
                  <a:srgbClr val="CC0000"/>
                </a:solidFill>
                <a:latin typeface="Comic Sans MS" pitchFamily="84" charset="0"/>
                <a:ea typeface="Arial" pitchFamily="84" charset="0"/>
                <a:cs typeface="Arial" pitchFamily="84" charset="0"/>
              </a:rPr>
              <a:t>130</a:t>
            </a:r>
            <a:r>
              <a:rPr lang="it-IT" sz="2200">
                <a:solidFill>
                  <a:srgbClr val="000000"/>
                </a:solidFill>
                <a:latin typeface="Comic Sans MS" pitchFamily="84" charset="0"/>
                <a:ea typeface="Arial" pitchFamily="84" charset="0"/>
                <a:cs typeface="Arial" pitchFamily="84" charset="0"/>
              </a:rPr>
              <a:t> sources</a:t>
            </a:r>
            <a:endParaRPr lang="it-IT">
              <a:solidFill>
                <a:schemeClr val="tx1"/>
              </a:solidFill>
              <a:latin typeface="Comic Sans MS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Placeholder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n-US">
                <a:solidFill>
                  <a:srgbClr val="CC0000"/>
                </a:solidFill>
                <a:latin typeface="Comic Sans MS Bold" pitchFamily="84" charset="0"/>
                <a:ea typeface="ＭＳ Ｐゴシック" pitchFamily="84" charset="-128"/>
                <a:cs typeface="ＭＳ Ｐゴシック" pitchFamily="84" charset="-128"/>
              </a:rPr>
              <a:t>Hard X-ray Counts </a:t>
            </a:r>
            <a:endParaRPr lang="en-US"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43010" name="Picture 1026" descr="logN-XMMcdfs210"/>
          <p:cNvPicPr>
            <a:picLocks noChangeAspect="1" noChangeArrowheads="1"/>
          </p:cNvPicPr>
          <p:nvPr/>
        </p:nvPicPr>
        <p:blipFill>
          <a:blip r:embed="rId3"/>
          <a:srcRect l="1961" t="12878" r="4903" b="18939"/>
          <a:stretch>
            <a:fillRect/>
          </a:stretch>
        </p:blipFill>
        <p:spPr bwMode="auto">
          <a:xfrm>
            <a:off x="0" y="1371600"/>
            <a:ext cx="4648200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1027" descr="xrb210"/>
          <p:cNvPicPr>
            <a:picLocks noChangeAspect="1" noChangeArrowheads="1"/>
          </p:cNvPicPr>
          <p:nvPr/>
        </p:nvPicPr>
        <p:blipFill>
          <a:blip r:embed="rId4"/>
          <a:srcRect l="3787" t="12805" r="10606" b="4976"/>
          <a:stretch>
            <a:fillRect/>
          </a:stretch>
        </p:blipFill>
        <p:spPr bwMode="auto">
          <a:xfrm>
            <a:off x="4648200" y="1447800"/>
            <a:ext cx="441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Rectangle 1028"/>
          <p:cNvSpPr>
            <a:spLocks noChangeArrowheads="1"/>
          </p:cNvSpPr>
          <p:nvPr/>
        </p:nvSpPr>
        <p:spPr bwMode="auto">
          <a:xfrm>
            <a:off x="609600" y="5867400"/>
            <a:ext cx="35575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>
                <a:solidFill>
                  <a:schemeClr val="tx1"/>
                </a:solidFill>
              </a:rPr>
              <a:t>F(2-10 keV) ~ 8 x 10</a:t>
            </a:r>
            <a:r>
              <a:rPr lang="it-IT" baseline="30000">
                <a:solidFill>
                  <a:schemeClr val="tx1"/>
                </a:solidFill>
              </a:rPr>
              <a:t>-16  </a:t>
            </a:r>
            <a:r>
              <a:rPr lang="it-IT">
                <a:solidFill>
                  <a:schemeClr val="tx1"/>
                </a:solidFill>
              </a:rPr>
              <a:t>cgs</a:t>
            </a:r>
          </a:p>
          <a:p>
            <a:r>
              <a:rPr lang="it-IT">
                <a:solidFill>
                  <a:schemeClr val="tx1"/>
                </a:solidFill>
              </a:rPr>
              <a:t>-&gt; </a:t>
            </a:r>
            <a:r>
              <a:rPr lang="it-IT" baseline="30000">
                <a:solidFill>
                  <a:schemeClr val="tx1"/>
                </a:solidFill>
              </a:rPr>
              <a:t>  </a:t>
            </a:r>
            <a:r>
              <a:rPr lang="it-IT">
                <a:solidFill>
                  <a:schemeClr val="tx1"/>
                </a:solidFill>
              </a:rPr>
              <a:t>5 x 10</a:t>
            </a:r>
            <a:r>
              <a:rPr lang="it-IT" baseline="30000">
                <a:solidFill>
                  <a:schemeClr val="tx1"/>
                </a:solidFill>
              </a:rPr>
              <a:t>-16 </a:t>
            </a:r>
            <a:endParaRPr lang="it-IT">
              <a:solidFill>
                <a:schemeClr val="tx1"/>
              </a:solidFill>
            </a:endParaRPr>
          </a:p>
        </p:txBody>
      </p:sp>
      <p:sp>
        <p:nvSpPr>
          <p:cNvPr id="43013" name="Rectangle 1029"/>
          <p:cNvSpPr>
            <a:spLocks noChangeArrowheads="1"/>
          </p:cNvSpPr>
          <p:nvPr/>
        </p:nvSpPr>
        <p:spPr bwMode="auto">
          <a:xfrm>
            <a:off x="5029200" y="5943600"/>
            <a:ext cx="353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>
                <a:solidFill>
                  <a:schemeClr val="tx1"/>
                </a:solidFill>
              </a:rPr>
              <a:t>Resolved fraction 79+-4 %</a:t>
            </a:r>
            <a:r>
              <a:rPr lang="it-IT" baseline="30000">
                <a:solidFill>
                  <a:schemeClr val="tx1"/>
                </a:solidFill>
              </a:rPr>
              <a:t> </a:t>
            </a:r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it-IT">
                <a:solidFill>
                  <a:srgbClr val="CC0000"/>
                </a:solidFill>
                <a:latin typeface="Comic Sans MS Bold" pitchFamily="84" charset="0"/>
                <a:ea typeface="ＭＳ Ｐゴシック" pitchFamily="84" charset="-128"/>
                <a:cs typeface="ＭＳ Ｐゴシック" pitchFamily="84" charset="-128"/>
              </a:rPr>
              <a:t>Simulations</a:t>
            </a:r>
            <a:endParaRPr lang="it-IT"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45058" name="Picture 4" descr="sim-vs-real"/>
          <p:cNvPicPr>
            <a:picLocks noChangeAspect="1" noChangeArrowheads="1"/>
          </p:cNvPicPr>
          <p:nvPr/>
        </p:nvPicPr>
        <p:blipFill>
          <a:blip r:embed="rId3"/>
          <a:srcRect l="7576" t="16640" b="22594"/>
          <a:stretch>
            <a:fillRect/>
          </a:stretch>
        </p:blipFill>
        <p:spPr bwMode="auto">
          <a:xfrm>
            <a:off x="76200" y="914400"/>
            <a:ext cx="89154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914400" y="5638800"/>
            <a:ext cx="7315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>
                <a:solidFill>
                  <a:schemeClr val="tx1"/>
                </a:solidFill>
                <a:latin typeface="Comic Sans MS" pitchFamily="84" charset="0"/>
              </a:rPr>
              <a:t>Dedicated simulations are being run  with a novel recipe for particle background subtraction </a:t>
            </a:r>
          </a:p>
          <a:p>
            <a:r>
              <a:rPr lang="it-IT">
                <a:solidFill>
                  <a:schemeClr val="tx1"/>
                </a:solidFill>
                <a:latin typeface="Comic Sans MS" pitchFamily="84" charset="0"/>
              </a:rPr>
              <a:t>Ranalli+ in preparation   </a:t>
            </a:r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it-IT">
                <a:solidFill>
                  <a:srgbClr val="CC0000"/>
                </a:solidFill>
                <a:latin typeface="Comic Sans MS Bold" pitchFamily="84" charset="0"/>
                <a:ea typeface="ＭＳ Ｐゴシック" pitchFamily="84" charset="-128"/>
                <a:cs typeface="ＭＳ Ｐゴシック" pitchFamily="84" charset="-128"/>
              </a:rPr>
              <a:t>Spectral Analysis</a:t>
            </a:r>
            <a:r>
              <a:rPr lang="it-IT">
                <a:ea typeface="ＭＳ Ｐゴシック" pitchFamily="84" charset="-128"/>
                <a:cs typeface="ＭＳ Ｐゴシック" pitchFamily="84" charset="-128"/>
              </a:rPr>
              <a:t> </a:t>
            </a:r>
          </a:p>
        </p:txBody>
      </p:sp>
      <p:pic>
        <p:nvPicPr>
          <p:cNvPr id="47106" name="Picture 4" descr="histo_z"/>
          <p:cNvPicPr>
            <a:picLocks noChangeAspect="1" noChangeArrowheads="1"/>
          </p:cNvPicPr>
          <p:nvPr/>
        </p:nvPicPr>
        <p:blipFill>
          <a:blip r:embed="rId3"/>
          <a:srcRect l="4903" t="12878" r="7843" b="20454"/>
          <a:stretch>
            <a:fillRect/>
          </a:stretch>
        </p:blipFill>
        <p:spPr bwMode="auto">
          <a:xfrm>
            <a:off x="0" y="1798638"/>
            <a:ext cx="4343400" cy="4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5" descr="flux_distr"/>
          <p:cNvPicPr>
            <a:picLocks noChangeAspect="1" noChangeArrowheads="1"/>
          </p:cNvPicPr>
          <p:nvPr/>
        </p:nvPicPr>
        <p:blipFill>
          <a:blip r:embed="rId4"/>
          <a:srcRect l="4903" t="12878" r="8824" b="19698"/>
          <a:stretch>
            <a:fillRect/>
          </a:stretch>
        </p:blipFill>
        <p:spPr bwMode="auto">
          <a:xfrm>
            <a:off x="4495800" y="1828800"/>
            <a:ext cx="43703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Rectangle 6"/>
          <p:cNvSpPr>
            <a:spLocks noChangeArrowheads="1"/>
          </p:cNvSpPr>
          <p:nvPr/>
        </p:nvSpPr>
        <p:spPr bwMode="auto">
          <a:xfrm>
            <a:off x="6954838" y="5965825"/>
            <a:ext cx="1441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>
                <a:solidFill>
                  <a:schemeClr val="tx1"/>
                </a:solidFill>
                <a:latin typeface="Comic Sans MS" pitchFamily="84" charset="0"/>
              </a:rPr>
              <a:t>2-10 keV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990600" y="1219200"/>
            <a:ext cx="6951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100000"/>
              <a:buFont typeface="Times New Roman" pitchFamily="84" charset="0"/>
              <a:buNone/>
            </a:pPr>
            <a:r>
              <a:rPr lang="it-IT" sz="2200">
                <a:solidFill>
                  <a:srgbClr val="000000"/>
                </a:solidFill>
                <a:latin typeface="Comic Sans MS" pitchFamily="84" charset="0"/>
                <a:ea typeface="Arial" pitchFamily="84" charset="0"/>
                <a:cs typeface="Arial" pitchFamily="84" charset="0"/>
              </a:rPr>
              <a:t>2-10 keV,   &gt;10</a:t>
            </a:r>
            <a:r>
              <a:rPr lang="it-IT" sz="2200">
                <a:solidFill>
                  <a:srgbClr val="000000"/>
                </a:solidFill>
                <a:latin typeface="Comic Sans MS" pitchFamily="84" charset="0"/>
                <a:ea typeface="Arial" pitchFamily="84" charset="0"/>
                <a:cs typeface="Arial" pitchFamily="84" charset="0"/>
                <a:sym typeface="Symbol" pitchFamily="84" charset="2"/>
              </a:rPr>
              <a:t></a:t>
            </a:r>
            <a:r>
              <a:rPr lang="it-IT" sz="2200">
                <a:solidFill>
                  <a:srgbClr val="000000"/>
                </a:solidFill>
                <a:latin typeface="Comic Sans MS" pitchFamily="84" charset="0"/>
                <a:ea typeface="Arial" pitchFamily="84" charset="0"/>
                <a:cs typeface="Arial" pitchFamily="84" charset="0"/>
              </a:rPr>
              <a:t> AND 1 Ms exposure -&gt; </a:t>
            </a:r>
            <a:r>
              <a:rPr lang="it-IT" sz="2800">
                <a:solidFill>
                  <a:srgbClr val="CC0000"/>
                </a:solidFill>
                <a:latin typeface="Comic Sans MS" pitchFamily="84" charset="0"/>
                <a:ea typeface="Arial" pitchFamily="84" charset="0"/>
                <a:cs typeface="Arial" pitchFamily="84" charset="0"/>
              </a:rPr>
              <a:t>130</a:t>
            </a:r>
            <a:r>
              <a:rPr lang="it-IT" sz="2200">
                <a:solidFill>
                  <a:srgbClr val="000000"/>
                </a:solidFill>
                <a:latin typeface="Comic Sans MS" pitchFamily="84" charset="0"/>
                <a:ea typeface="Arial" pitchFamily="84" charset="0"/>
                <a:cs typeface="Arial" pitchFamily="84" charset="0"/>
              </a:rPr>
              <a:t> 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991600" cy="4525963"/>
          </a:xfrm>
        </p:spPr>
        <p:txBody>
          <a:bodyPr/>
          <a:lstStyle/>
          <a:p>
            <a:r>
              <a:rPr lang="it-IT">
                <a:latin typeface="Comic Sans MS" pitchFamily="84" charset="0"/>
                <a:ea typeface="ＭＳ Ｐゴシック" pitchFamily="84" charset="-128"/>
                <a:cs typeface="ＭＳ Ｐゴシック" pitchFamily="84" charset="-128"/>
              </a:rPr>
              <a:t>Deep and Hard X-ray surveys: why ?</a:t>
            </a:r>
          </a:p>
          <a:p>
            <a:r>
              <a:rPr lang="it-IT">
                <a:latin typeface="Comic Sans MS" pitchFamily="84" charset="0"/>
                <a:ea typeface="ＭＳ Ｐゴシック" pitchFamily="84" charset="-128"/>
                <a:cs typeface="ＭＳ Ｐゴシック" pitchFamily="84" charset="-128"/>
              </a:rPr>
              <a:t>The XMM deep field in the CDFS </a:t>
            </a:r>
          </a:p>
          <a:p>
            <a:r>
              <a:rPr lang="it-IT">
                <a:latin typeface="Comic Sans MS" pitchFamily="84" charset="0"/>
                <a:ea typeface="ＭＳ Ｐゴシック" pitchFamily="84" charset="-128"/>
                <a:cs typeface="ＭＳ Ｐゴシック" pitchFamily="84" charset="-128"/>
              </a:rPr>
              <a:t>Recent results and ongoing science projects</a:t>
            </a:r>
          </a:p>
          <a:p>
            <a:r>
              <a:rPr lang="it-IT">
                <a:latin typeface="Comic Sans MS" pitchFamily="84" charset="0"/>
                <a:ea typeface="ＭＳ Ｐゴシック" pitchFamily="84" charset="-128"/>
                <a:cs typeface="ＭＳ Ｐゴシック" pitchFamily="84" charset="-128"/>
              </a:rPr>
              <a:t>Future perspectives </a:t>
            </a:r>
          </a:p>
          <a:p>
            <a:endParaRPr lang="it-IT">
              <a:ea typeface="ＭＳ Ｐゴシック" pitchFamily="84" charset="-128"/>
              <a:cs typeface="ＭＳ Ｐゴシック" pitchFamily="84" charset="-128"/>
            </a:endParaRPr>
          </a:p>
          <a:p>
            <a:endParaRPr lang="it-IT"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09600" y="1524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it-IT" sz="4000">
                <a:solidFill>
                  <a:srgbClr val="CC0000"/>
                </a:solidFill>
                <a:latin typeface="Comic Sans MS Bold" pitchFamily="84" charset="0"/>
              </a:rPr>
              <a:t>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all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208088"/>
            <a:ext cx="5040312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5943600" y="1447800"/>
            <a:ext cx="259873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  <a:ea typeface="Arial" pitchFamily="84" charset="0"/>
                <a:cs typeface="Arial" pitchFamily="84" charset="0"/>
              </a:rPr>
              <a:t>Baseline model:</a:t>
            </a:r>
          </a:p>
          <a:p>
            <a:endParaRPr lang="en-US" sz="2000">
              <a:solidFill>
                <a:schemeClr val="tx1"/>
              </a:solidFill>
              <a:ea typeface="Arial" pitchFamily="84" charset="0"/>
              <a:cs typeface="Arial" pitchFamily="84" charset="0"/>
            </a:endParaRPr>
          </a:p>
          <a:p>
            <a:r>
              <a:rPr lang="en-US" sz="2000">
                <a:solidFill>
                  <a:schemeClr val="tx1"/>
                </a:solidFill>
                <a:ea typeface="Arial" pitchFamily="84" charset="0"/>
                <a:cs typeface="Arial" pitchFamily="84" charset="0"/>
              </a:rPr>
              <a:t>Soft Component </a:t>
            </a:r>
          </a:p>
          <a:p>
            <a:r>
              <a:rPr lang="en-US" sz="2000">
                <a:solidFill>
                  <a:schemeClr val="tx1"/>
                </a:solidFill>
                <a:ea typeface="Arial" pitchFamily="84" charset="0"/>
                <a:cs typeface="Arial" pitchFamily="84" charset="0"/>
              </a:rPr>
              <a:t>(scattered/reflected) </a:t>
            </a:r>
          </a:p>
          <a:p>
            <a:r>
              <a:rPr lang="en-US" sz="2000">
                <a:solidFill>
                  <a:schemeClr val="tx1"/>
                </a:solidFill>
                <a:ea typeface="Arial" pitchFamily="84" charset="0"/>
                <a:cs typeface="Arial" pitchFamily="84" charset="0"/>
              </a:rPr>
              <a:t>+ intrinsic absorbed </a:t>
            </a:r>
          </a:p>
          <a:p>
            <a:r>
              <a:rPr lang="en-US" sz="2000">
                <a:solidFill>
                  <a:schemeClr val="tx1"/>
                </a:solidFill>
                <a:ea typeface="Arial" pitchFamily="84" charset="0"/>
                <a:cs typeface="Arial" pitchFamily="84" charset="0"/>
              </a:rPr>
              <a:t>spectrum + line(s)</a:t>
            </a:r>
          </a:p>
          <a:p>
            <a:endParaRPr lang="en-US" sz="2000">
              <a:solidFill>
                <a:schemeClr val="tx1"/>
              </a:solidFill>
              <a:ea typeface="Arial" pitchFamily="84" charset="0"/>
              <a:cs typeface="Arial" pitchFamily="84" charset="0"/>
            </a:endParaRPr>
          </a:p>
          <a:p>
            <a:r>
              <a:rPr lang="en-US" sz="2000">
                <a:solidFill>
                  <a:schemeClr val="tx1"/>
                </a:solidFill>
                <a:ea typeface="Arial" pitchFamily="84" charset="0"/>
                <a:cs typeface="Arial" pitchFamily="84" charset="0"/>
              </a:rPr>
              <a:t>Compton-Thick:</a:t>
            </a:r>
          </a:p>
          <a:p>
            <a:r>
              <a:rPr lang="en-US" sz="2000">
                <a:solidFill>
                  <a:schemeClr val="tx1"/>
                </a:solidFill>
                <a:ea typeface="Arial" pitchFamily="84" charset="0"/>
                <a:cs typeface="Arial" pitchFamily="84" charset="0"/>
              </a:rPr>
              <a:t>Mildly (log N</a:t>
            </a:r>
            <a:r>
              <a:rPr lang="en-US" sz="2000" baseline="-25000">
                <a:solidFill>
                  <a:schemeClr val="tx1"/>
                </a:solidFill>
                <a:ea typeface="Arial" pitchFamily="84" charset="0"/>
                <a:cs typeface="Arial" pitchFamily="84" charset="0"/>
              </a:rPr>
              <a:t>H</a:t>
            </a:r>
            <a:r>
              <a:rPr lang="en-US" sz="2000">
                <a:solidFill>
                  <a:schemeClr val="tx1"/>
                </a:solidFill>
                <a:ea typeface="Arial" pitchFamily="84" charset="0"/>
                <a:cs typeface="Arial" pitchFamily="84" charset="0"/>
              </a:rPr>
              <a:t> =24-25)</a:t>
            </a:r>
          </a:p>
          <a:p>
            <a:r>
              <a:rPr lang="en-US" sz="2000">
                <a:solidFill>
                  <a:schemeClr val="tx1"/>
                </a:solidFill>
                <a:ea typeface="Arial" pitchFamily="84" charset="0"/>
                <a:cs typeface="Arial" pitchFamily="84" charset="0"/>
              </a:rPr>
              <a:t>Heavily (log N</a:t>
            </a:r>
            <a:r>
              <a:rPr lang="en-US" sz="2000" baseline="-25000">
                <a:solidFill>
                  <a:schemeClr val="tx1"/>
                </a:solidFill>
                <a:ea typeface="Arial" pitchFamily="84" charset="0"/>
                <a:cs typeface="Arial" pitchFamily="84" charset="0"/>
              </a:rPr>
              <a:t>H</a:t>
            </a:r>
            <a:r>
              <a:rPr lang="en-US" sz="2000">
                <a:solidFill>
                  <a:schemeClr val="tx1"/>
                </a:solidFill>
                <a:ea typeface="Arial" pitchFamily="84" charset="0"/>
                <a:cs typeface="Arial" pitchFamily="84" charset="0"/>
              </a:rPr>
              <a:t> &gt;25)</a:t>
            </a:r>
            <a:endParaRPr lang="it-IT" sz="2000">
              <a:solidFill>
                <a:schemeClr val="tx1"/>
              </a:solidFill>
              <a:ea typeface="Arial" pitchFamily="84" charset="0"/>
              <a:cs typeface="Arial" pitchFamily="84" charset="0"/>
            </a:endParaRPr>
          </a:p>
        </p:txBody>
      </p:sp>
      <p:sp>
        <p:nvSpPr>
          <p:cNvPr id="49155" name="Rectangle 6"/>
          <p:cNvSpPr>
            <a:spLocks noChangeArrowheads="1"/>
          </p:cNvSpPr>
          <p:nvPr/>
        </p:nvSpPr>
        <p:spPr bwMode="auto">
          <a:xfrm>
            <a:off x="5943600" y="3886200"/>
            <a:ext cx="2592388" cy="360363"/>
          </a:xfrm>
          <a:prstGeom prst="rect">
            <a:avLst/>
          </a:prstGeom>
          <a:solidFill>
            <a:srgbClr val="FF0000">
              <a:alpha val="30980"/>
            </a:srgbClr>
          </a:solidFill>
          <a:ln w="1905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6" name="Rectangle 7"/>
          <p:cNvSpPr>
            <a:spLocks noChangeArrowheads="1"/>
          </p:cNvSpPr>
          <p:nvPr/>
        </p:nvSpPr>
        <p:spPr bwMode="auto">
          <a:xfrm>
            <a:off x="3505200" y="3124200"/>
            <a:ext cx="431800" cy="288925"/>
          </a:xfrm>
          <a:prstGeom prst="rect">
            <a:avLst/>
          </a:prstGeom>
          <a:solidFill>
            <a:srgbClr val="FF0000">
              <a:alpha val="30980"/>
            </a:srgbClr>
          </a:solidFill>
          <a:ln w="1905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7" name="Rectangle 8"/>
          <p:cNvSpPr>
            <a:spLocks noChangeArrowheads="1"/>
          </p:cNvSpPr>
          <p:nvPr/>
        </p:nvSpPr>
        <p:spPr bwMode="auto">
          <a:xfrm>
            <a:off x="5943600" y="4267200"/>
            <a:ext cx="2232025" cy="361950"/>
          </a:xfrm>
          <a:prstGeom prst="rect">
            <a:avLst/>
          </a:prstGeom>
          <a:solidFill>
            <a:srgbClr val="0000FF">
              <a:alpha val="30980"/>
            </a:srgbClr>
          </a:solidFill>
          <a:ln w="1905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8" name="Rectangle 9"/>
          <p:cNvSpPr>
            <a:spLocks noChangeArrowheads="1"/>
          </p:cNvSpPr>
          <p:nvPr/>
        </p:nvSpPr>
        <p:spPr bwMode="auto">
          <a:xfrm>
            <a:off x="3505200" y="3810000"/>
            <a:ext cx="431800" cy="288925"/>
          </a:xfrm>
          <a:prstGeom prst="rect">
            <a:avLst/>
          </a:prstGeom>
          <a:solidFill>
            <a:srgbClr val="0000FF">
              <a:alpha val="30980"/>
            </a:srgbClr>
          </a:solidFill>
          <a:ln w="1905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9159" name="Group 70"/>
          <p:cNvGrpSpPr>
            <a:grpSpLocks/>
          </p:cNvGrpSpPr>
          <p:nvPr/>
        </p:nvGrpSpPr>
        <p:grpSpPr bwMode="auto">
          <a:xfrm>
            <a:off x="5651500" y="5167313"/>
            <a:ext cx="2943225" cy="1385887"/>
            <a:chOff x="657" y="618"/>
            <a:chExt cx="1854" cy="873"/>
          </a:xfrm>
        </p:grpSpPr>
        <p:grpSp>
          <p:nvGrpSpPr>
            <p:cNvPr id="49161" name="Group 51"/>
            <p:cNvGrpSpPr>
              <a:grpSpLocks/>
            </p:cNvGrpSpPr>
            <p:nvPr/>
          </p:nvGrpSpPr>
          <p:grpSpPr bwMode="auto">
            <a:xfrm>
              <a:off x="706" y="1027"/>
              <a:ext cx="1055" cy="416"/>
              <a:chOff x="1066" y="1570"/>
              <a:chExt cx="3183" cy="1324"/>
            </a:xfrm>
          </p:grpSpPr>
          <p:sp>
            <p:nvSpPr>
              <p:cNvPr id="49170" name="Oval 52" descr="50%"/>
              <p:cNvSpPr>
                <a:spLocks noChangeAspect="1" noChangeArrowheads="1"/>
              </p:cNvSpPr>
              <p:nvPr/>
            </p:nvSpPr>
            <p:spPr bwMode="auto">
              <a:xfrm>
                <a:off x="1066" y="1570"/>
                <a:ext cx="1324" cy="1324"/>
              </a:xfrm>
              <a:prstGeom prst="ellipse">
                <a:avLst/>
              </a:prstGeom>
              <a:pattFill prst="pct50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9171" name="Group 53"/>
              <p:cNvGrpSpPr>
                <a:grpSpLocks/>
              </p:cNvGrpSpPr>
              <p:nvPr/>
            </p:nvGrpSpPr>
            <p:grpSpPr bwMode="auto">
              <a:xfrm>
                <a:off x="2426" y="2069"/>
                <a:ext cx="453" cy="368"/>
                <a:chOff x="1247" y="2115"/>
                <a:chExt cx="3175" cy="1664"/>
              </a:xfrm>
            </p:grpSpPr>
            <p:sp>
              <p:nvSpPr>
                <p:cNvPr id="49173" name="Oval 54"/>
                <p:cNvSpPr>
                  <a:spLocks noChangeArrowheads="1"/>
                </p:cNvSpPr>
                <p:nvPr/>
              </p:nvSpPr>
              <p:spPr bwMode="auto">
                <a:xfrm>
                  <a:off x="2699" y="2795"/>
                  <a:ext cx="272" cy="272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174" name="Oval 55"/>
                <p:cNvSpPr>
                  <a:spLocks noChangeArrowheads="1"/>
                </p:cNvSpPr>
                <p:nvPr/>
              </p:nvSpPr>
              <p:spPr bwMode="auto">
                <a:xfrm>
                  <a:off x="1247" y="2931"/>
                  <a:ext cx="1361" cy="4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175" name="Oval 56"/>
                <p:cNvSpPr>
                  <a:spLocks noChangeArrowheads="1"/>
                </p:cNvSpPr>
                <p:nvPr/>
              </p:nvSpPr>
              <p:spPr bwMode="auto">
                <a:xfrm>
                  <a:off x="3061" y="2931"/>
                  <a:ext cx="1361" cy="4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176" name="Oval 57"/>
                <p:cNvSpPr>
                  <a:spLocks noChangeArrowheads="1"/>
                </p:cNvSpPr>
                <p:nvPr/>
              </p:nvSpPr>
              <p:spPr bwMode="auto">
                <a:xfrm>
                  <a:off x="1610" y="2115"/>
                  <a:ext cx="2450" cy="576"/>
                </a:xfrm>
                <a:prstGeom prst="ellipse">
                  <a:avLst/>
                </a:prstGeom>
                <a:pattFill prst="pct10">
                  <a:fgClr>
                    <a:schemeClr val="tx2">
                      <a:alpha val="96861"/>
                    </a:schemeClr>
                  </a:fgClr>
                  <a:bgClr>
                    <a:schemeClr val="bg1">
                      <a:alpha val="96861"/>
                    </a:schemeClr>
                  </a:bgClr>
                </a:patt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177" name="Oval 58"/>
                <p:cNvSpPr>
                  <a:spLocks noChangeArrowheads="1"/>
                </p:cNvSpPr>
                <p:nvPr/>
              </p:nvSpPr>
              <p:spPr bwMode="auto">
                <a:xfrm>
                  <a:off x="1655" y="3203"/>
                  <a:ext cx="2450" cy="576"/>
                </a:xfrm>
                <a:prstGeom prst="ellipse">
                  <a:avLst/>
                </a:prstGeom>
                <a:pattFill prst="pct10">
                  <a:fgClr>
                    <a:schemeClr val="tx2">
                      <a:alpha val="96861"/>
                    </a:schemeClr>
                  </a:fgClr>
                  <a:bgClr>
                    <a:schemeClr val="bg1">
                      <a:alpha val="96861"/>
                    </a:schemeClr>
                  </a:bgClr>
                </a:pattFill>
                <a:ln w="952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9172" name="Oval 59" descr="50%"/>
              <p:cNvSpPr>
                <a:spLocks noChangeAspect="1" noChangeArrowheads="1"/>
              </p:cNvSpPr>
              <p:nvPr/>
            </p:nvSpPr>
            <p:spPr bwMode="auto">
              <a:xfrm>
                <a:off x="2925" y="1570"/>
                <a:ext cx="1324" cy="1324"/>
              </a:xfrm>
              <a:prstGeom prst="ellipse">
                <a:avLst/>
              </a:prstGeom>
              <a:pattFill prst="pct50">
                <a:fgClr>
                  <a:schemeClr val="tx1"/>
                </a:fgClr>
                <a:bgClr>
                  <a:schemeClr val="bg1"/>
                </a:bgClr>
              </a:patt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9162" name="Line 60"/>
            <p:cNvSpPr>
              <a:spLocks noChangeShapeType="1"/>
            </p:cNvSpPr>
            <p:nvPr/>
          </p:nvSpPr>
          <p:spPr bwMode="auto">
            <a:xfrm flipV="1">
              <a:off x="1232" y="998"/>
              <a:ext cx="767" cy="243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63" name="Line 61"/>
            <p:cNvSpPr>
              <a:spLocks noChangeShapeType="1"/>
            </p:cNvSpPr>
            <p:nvPr/>
          </p:nvSpPr>
          <p:spPr bwMode="auto">
            <a:xfrm flipV="1">
              <a:off x="1066" y="845"/>
              <a:ext cx="767" cy="243"/>
            </a:xfrm>
            <a:prstGeom prst="line">
              <a:avLst/>
            </a:prstGeom>
            <a:noFill/>
            <a:ln w="50800">
              <a:solidFill>
                <a:srgbClr val="0000FF"/>
              </a:solidFill>
              <a:prstDash val="dash"/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64" name="Line 62"/>
            <p:cNvSpPr>
              <a:spLocks noChangeShapeType="1"/>
            </p:cNvSpPr>
            <p:nvPr/>
          </p:nvSpPr>
          <p:spPr bwMode="auto">
            <a:xfrm flipH="1" flipV="1">
              <a:off x="1022" y="1127"/>
              <a:ext cx="210" cy="11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65" name="Text Box 63"/>
            <p:cNvSpPr txBox="1">
              <a:spLocks noChangeArrowheads="1"/>
            </p:cNvSpPr>
            <p:nvPr/>
          </p:nvSpPr>
          <p:spPr bwMode="auto">
            <a:xfrm>
              <a:off x="1973" y="935"/>
              <a:ext cx="53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latin typeface="Arial" pitchFamily="84" charset="0"/>
                </a:rPr>
                <a:t>Transmitted</a:t>
              </a:r>
            </a:p>
            <a:p>
              <a:r>
                <a:rPr lang="en-US" sz="1000">
                  <a:latin typeface="Arial" pitchFamily="84" charset="0"/>
                </a:rPr>
                <a:t>component</a:t>
              </a:r>
              <a:endParaRPr lang="it-IT" sz="1000">
                <a:latin typeface="Arial" pitchFamily="84" charset="0"/>
              </a:endParaRPr>
            </a:p>
          </p:txBody>
        </p:sp>
        <p:sp>
          <p:nvSpPr>
            <p:cNvPr id="49166" name="Text Box 64"/>
            <p:cNvSpPr txBox="1">
              <a:spLocks noChangeArrowheads="1"/>
            </p:cNvSpPr>
            <p:nvPr/>
          </p:nvSpPr>
          <p:spPr bwMode="auto">
            <a:xfrm>
              <a:off x="1292" y="618"/>
              <a:ext cx="5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000">
                  <a:solidFill>
                    <a:srgbClr val="0000FF"/>
                  </a:solidFill>
                  <a:latin typeface="Arial" pitchFamily="84" charset="0"/>
                </a:rPr>
                <a:t>Reflected </a:t>
              </a:r>
            </a:p>
            <a:p>
              <a:r>
                <a:rPr lang="en-US" sz="1000">
                  <a:solidFill>
                    <a:srgbClr val="0000FF"/>
                  </a:solidFill>
                  <a:latin typeface="Arial" pitchFamily="84" charset="0"/>
                </a:rPr>
                <a:t>component</a:t>
              </a:r>
              <a:endParaRPr lang="it-IT" sz="1000">
                <a:solidFill>
                  <a:srgbClr val="0000FF"/>
                </a:solidFill>
                <a:latin typeface="Arial" pitchFamily="84" charset="0"/>
              </a:endParaRPr>
            </a:p>
          </p:txBody>
        </p:sp>
        <p:sp>
          <p:nvSpPr>
            <p:cNvPr id="49167" name="Text Box 65"/>
            <p:cNvSpPr txBox="1">
              <a:spLocks noChangeArrowheads="1"/>
            </p:cNvSpPr>
            <p:nvPr/>
          </p:nvSpPr>
          <p:spPr bwMode="auto">
            <a:xfrm>
              <a:off x="1973" y="799"/>
              <a:ext cx="39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900">
                  <a:solidFill>
                    <a:schemeClr val="tx1"/>
                  </a:solidFill>
                  <a:latin typeface="Arial" pitchFamily="84" charset="0"/>
                </a:rPr>
                <a:t>observer</a:t>
              </a:r>
              <a:endParaRPr lang="it-IT" sz="900">
                <a:solidFill>
                  <a:schemeClr val="tx1"/>
                </a:solidFill>
                <a:latin typeface="Arial" pitchFamily="84" charset="0"/>
              </a:endParaRPr>
            </a:p>
          </p:txBody>
        </p:sp>
        <p:sp>
          <p:nvSpPr>
            <p:cNvPr id="49168" name="Text Box 68"/>
            <p:cNvSpPr txBox="1">
              <a:spLocks noChangeArrowheads="1"/>
            </p:cNvSpPr>
            <p:nvPr/>
          </p:nvSpPr>
          <p:spPr bwMode="auto">
            <a:xfrm>
              <a:off x="657" y="946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49169" name="Text Box 69"/>
            <p:cNvSpPr txBox="1">
              <a:spLocks noChangeArrowheads="1"/>
            </p:cNvSpPr>
            <p:nvPr/>
          </p:nvSpPr>
          <p:spPr bwMode="auto">
            <a:xfrm>
              <a:off x="1338" y="1308"/>
              <a:ext cx="116" cy="18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 type="none" w="lg" len="med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000" b="1" baseline="30000">
                <a:solidFill>
                  <a:schemeClr val="tx1"/>
                </a:solidFill>
              </a:endParaRPr>
            </a:p>
          </p:txBody>
        </p:sp>
      </p:grpSp>
      <p:sp>
        <p:nvSpPr>
          <p:cNvPr id="49160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it-IT" sz="4400">
                <a:solidFill>
                  <a:srgbClr val="CC0000"/>
                </a:solidFill>
                <a:latin typeface="Comic Sans MS Bold" pitchFamily="84" charset="0"/>
              </a:rPr>
              <a:t>Spectral Analysis</a:t>
            </a:r>
            <a:r>
              <a:rPr lang="it-IT" sz="4400">
                <a:solidFill>
                  <a:schemeClr val="tx2"/>
                </a:solidFill>
                <a:latin typeface="Arial" pitchFamily="8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r>
              <a:rPr lang="it-IT">
                <a:solidFill>
                  <a:srgbClr val="FF3300"/>
                </a:solidFill>
                <a:latin typeface="Comic Sans MS Bold" pitchFamily="84" charset="0"/>
                <a:ea typeface="ＭＳ Ｐゴシック" pitchFamily="84" charset="-128"/>
                <a:cs typeface="ＭＳ Ｐゴシック" pitchFamily="84" charset="-128"/>
              </a:rPr>
              <a:t>Spectral Survey</a:t>
            </a:r>
            <a:endParaRPr lang="it-IT"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64516" name="Picture 4" descr="P34H_111-sum-all-g40"/>
          <p:cNvPicPr>
            <a:picLocks noChangeAspect="1" noChangeArrowheads="1"/>
          </p:cNvPicPr>
          <p:nvPr/>
        </p:nvPicPr>
        <p:blipFill>
          <a:blip r:embed="rId3"/>
          <a:srcRect l="15845" t="11363" r="20589" b="67354"/>
          <a:stretch>
            <a:fillRect/>
          </a:stretch>
        </p:blipFill>
        <p:spPr bwMode="auto">
          <a:xfrm>
            <a:off x="304800" y="1295400"/>
            <a:ext cx="4267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6" descr="P34H_180-sum-all-g51"/>
          <p:cNvPicPr>
            <a:picLocks noChangeAspect="1" noChangeArrowheads="1"/>
          </p:cNvPicPr>
          <p:nvPr/>
        </p:nvPicPr>
        <p:blipFill>
          <a:blip r:embed="rId4"/>
          <a:srcRect l="15686" t="11363" r="20589" b="67424"/>
          <a:stretch>
            <a:fillRect/>
          </a:stretch>
        </p:blipFill>
        <p:spPr bwMode="auto">
          <a:xfrm>
            <a:off x="4724400" y="1219200"/>
            <a:ext cx="396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9" name="Picture 7" descr="spectrum"/>
          <p:cNvPicPr>
            <a:picLocks noChangeAspect="1" noChangeArrowheads="1"/>
          </p:cNvPicPr>
          <p:nvPr/>
        </p:nvPicPr>
        <p:blipFill>
          <a:blip r:embed="rId5"/>
          <a:srcRect l="10606" t="12724" r="11363" b="3099"/>
          <a:stretch>
            <a:fillRect/>
          </a:stretch>
        </p:blipFill>
        <p:spPr bwMode="auto">
          <a:xfrm>
            <a:off x="838200" y="1981200"/>
            <a:ext cx="5334000" cy="445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6477000" y="5410200"/>
            <a:ext cx="18716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000">
                <a:latin typeface="Comic Sans MS" pitchFamily="84" charset="0"/>
              </a:rPr>
              <a:t>Power law plus</a:t>
            </a:r>
          </a:p>
          <a:p>
            <a:r>
              <a:rPr lang="it-IT" sz="2000">
                <a:latin typeface="Comic Sans MS" pitchFamily="84" charset="0"/>
              </a:rPr>
              <a:t>Reflection</a:t>
            </a:r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838200" y="1447800"/>
            <a:ext cx="1149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000">
                <a:latin typeface="Comic Sans MS" pitchFamily="84" charset="0"/>
              </a:rPr>
              <a:t>Baseline</a:t>
            </a:r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6248400" y="3048000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000">
                <a:latin typeface="Comic Sans MS" pitchFamily="84" charset="0"/>
              </a:rPr>
              <a:t>Absorbed spectrum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/>
      <p:bldP spid="64521" grpId="0"/>
      <p:bldP spid="645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3"/>
          <p:cNvSpPr txBox="1">
            <a:spLocks noChangeArrowheads="1"/>
          </p:cNvSpPr>
          <p:nvPr/>
        </p:nvSpPr>
        <p:spPr bwMode="auto">
          <a:xfrm>
            <a:off x="622300" y="3032125"/>
            <a:ext cx="7065963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pPr marL="392113" lvl="1" indent="-196850" algn="ctr" defTabSz="828675" eaLnBrk="0" hangingPunct="0">
              <a:buClr>
                <a:srgbClr val="000000"/>
              </a:buClr>
              <a:buSzPct val="33000"/>
              <a:buFont typeface="StarBats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</a:pPr>
            <a:endParaRPr lang="en-GB" sz="2900">
              <a:solidFill>
                <a:schemeClr val="tx1"/>
              </a:solidFill>
              <a:latin typeface="Arial" pitchFamily="84" charset="0"/>
            </a:endParaRPr>
          </a:p>
          <a:p>
            <a:pPr marL="392113" lvl="1" indent="-196850" algn="ctr" defTabSz="828675" eaLnBrk="0" hangingPunct="0">
              <a:buClr>
                <a:srgbClr val="000000"/>
              </a:buClr>
              <a:buSzPct val="33000"/>
              <a:buFont typeface="StarBats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</a:pPr>
            <a:endParaRPr lang="en-GB" sz="2900">
              <a:solidFill>
                <a:schemeClr val="tx1"/>
              </a:solidFill>
              <a:latin typeface="Arial" pitchFamily="84" charset="0"/>
            </a:endParaRPr>
          </a:p>
        </p:txBody>
      </p:sp>
      <p:sp>
        <p:nvSpPr>
          <p:cNvPr id="55298" name="Titol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it-IT" sz="3200" smtClean="0">
                <a:solidFill>
                  <a:srgbClr val="CC0000"/>
                </a:solidFill>
                <a:latin typeface="Comic Sans MS" pitchFamily="84" charset="0"/>
                <a:ea typeface="ＭＳ Ｐゴシック" pitchFamily="84" charset="-128"/>
                <a:cs typeface="ＭＳ Ｐゴシック" pitchFamily="84" charset="-128"/>
              </a:rPr>
              <a:t>Distant C-thick AGN in the XMM-CDFS</a:t>
            </a:r>
            <a:endParaRPr lang="it-IT" sz="3200" smtClean="0"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55299" name="Immagine 7" descr="Immagine 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8799513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CasellaDiTesto 14"/>
          <p:cNvSpPr txBox="1">
            <a:spLocks noChangeArrowheads="1"/>
          </p:cNvSpPr>
          <p:nvPr/>
        </p:nvSpPr>
        <p:spPr bwMode="auto">
          <a:xfrm>
            <a:off x="762000" y="1828800"/>
            <a:ext cx="12588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/>
              <a:t>XID 153</a:t>
            </a:r>
          </a:p>
          <a:p>
            <a:r>
              <a:rPr lang="it-IT"/>
              <a:t>z=1.53</a:t>
            </a:r>
          </a:p>
        </p:txBody>
      </p:sp>
      <p:sp>
        <p:nvSpPr>
          <p:cNvPr id="55301" name="CasellaDiTesto 15"/>
          <p:cNvSpPr txBox="1">
            <a:spLocks noChangeArrowheads="1"/>
          </p:cNvSpPr>
          <p:nvPr/>
        </p:nvSpPr>
        <p:spPr bwMode="auto">
          <a:xfrm>
            <a:off x="7239000" y="1752600"/>
            <a:ext cx="12588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/>
              <a:t>XID 202</a:t>
            </a:r>
          </a:p>
          <a:p>
            <a:r>
              <a:rPr lang="it-IT"/>
              <a:t>z=3.70</a:t>
            </a:r>
          </a:p>
        </p:txBody>
      </p:sp>
      <p:sp>
        <p:nvSpPr>
          <p:cNvPr id="44042" name="Rectangle 13"/>
          <p:cNvSpPr>
            <a:spLocks noChangeArrowheads="1"/>
          </p:cNvSpPr>
          <p:nvPr/>
        </p:nvSpPr>
        <p:spPr bwMode="auto">
          <a:xfrm>
            <a:off x="457200" y="5867400"/>
            <a:ext cx="8001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>
                <a:solidFill>
                  <a:schemeClr val="tx2"/>
                </a:solidFill>
              </a:rPr>
              <a:t>Would not have been selected </a:t>
            </a:r>
          </a:p>
          <a:p>
            <a:r>
              <a:rPr lang="it-IT">
                <a:solidFill>
                  <a:schemeClr val="tx2"/>
                </a:solidFill>
              </a:rPr>
              <a:t>with multi-</a:t>
            </a:r>
            <a:r>
              <a:rPr lang="it-IT">
                <a:solidFill>
                  <a:schemeClr val="tx2"/>
                </a:solidFill>
                <a:sym typeface="Symbol" pitchFamily="84" charset="2"/>
              </a:rPr>
              <a:t></a:t>
            </a:r>
            <a:r>
              <a:rPr lang="it-IT">
                <a:solidFill>
                  <a:schemeClr val="tx2"/>
                </a:solidFill>
              </a:rPr>
              <a:t> techniques (IR/Opt Georgantopoulos talk)</a:t>
            </a:r>
          </a:p>
        </p:txBody>
      </p:sp>
      <p:pic>
        <p:nvPicPr>
          <p:cNvPr id="34828" name="Picture 1036" descr="66new_pn"/>
          <p:cNvPicPr>
            <a:picLocks noChangeAspect="1" noChangeArrowheads="1"/>
          </p:cNvPicPr>
          <p:nvPr/>
        </p:nvPicPr>
        <p:blipFill>
          <a:blip r:embed="rId4"/>
          <a:srcRect l="1515" t="12724" r="11363" b="3099"/>
          <a:stretch>
            <a:fillRect/>
          </a:stretch>
        </p:blipFill>
        <p:spPr bwMode="auto">
          <a:xfrm>
            <a:off x="1295400" y="1143000"/>
            <a:ext cx="6553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9" name="Rectangle 1037"/>
          <p:cNvSpPr>
            <a:spLocks noChangeArrowheads="1"/>
          </p:cNvSpPr>
          <p:nvPr/>
        </p:nvSpPr>
        <p:spPr bwMode="auto">
          <a:xfrm>
            <a:off x="2133600" y="1371600"/>
            <a:ext cx="3136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>
                <a:solidFill>
                  <a:schemeClr val="tx1"/>
                </a:solidFill>
                <a:latin typeface="Comic Sans MS" pitchFamily="84" charset="0"/>
              </a:rPr>
              <a:t>#66</a:t>
            </a:r>
            <a:r>
              <a:rPr lang="it-IT">
                <a:solidFill>
                  <a:schemeClr val="tx1"/>
                </a:solidFill>
              </a:rPr>
              <a:t>  </a:t>
            </a:r>
            <a:r>
              <a:rPr lang="it-IT">
                <a:solidFill>
                  <a:schemeClr val="tx1"/>
                </a:solidFill>
                <a:latin typeface="Comic Sans MS" pitchFamily="84" charset="0"/>
              </a:rPr>
              <a:t>N</a:t>
            </a:r>
            <a:r>
              <a:rPr lang="it-IT" baseline="-25000">
                <a:solidFill>
                  <a:schemeClr val="tx1"/>
                </a:solidFill>
                <a:latin typeface="Comic Sans MS" pitchFamily="84" charset="0"/>
              </a:rPr>
              <a:t>H </a:t>
            </a:r>
            <a:r>
              <a:rPr lang="it-IT">
                <a:solidFill>
                  <a:schemeClr val="tx1"/>
                </a:solidFill>
                <a:latin typeface="Comic Sans MS" pitchFamily="84" charset="0"/>
              </a:rPr>
              <a:t>~ 10</a:t>
            </a:r>
            <a:r>
              <a:rPr lang="it-IT" baseline="30000">
                <a:solidFill>
                  <a:schemeClr val="tx1"/>
                </a:solidFill>
                <a:latin typeface="Comic Sans MS" pitchFamily="84" charset="0"/>
              </a:rPr>
              <a:t>24 </a:t>
            </a:r>
            <a:r>
              <a:rPr lang="it-IT">
                <a:solidFill>
                  <a:schemeClr val="tx1"/>
                </a:solidFill>
                <a:latin typeface="Comic Sans MS" pitchFamily="84" charset="0"/>
              </a:rPr>
              <a:t>cm</a:t>
            </a:r>
            <a:r>
              <a:rPr lang="it-IT" baseline="30000">
                <a:solidFill>
                  <a:schemeClr val="tx1"/>
                </a:solidFill>
                <a:latin typeface="Comic Sans MS" pitchFamily="84" charset="0"/>
              </a:rPr>
              <a:t>-2</a:t>
            </a:r>
            <a:r>
              <a:rPr lang="it-IT" baseline="30000">
                <a:solidFill>
                  <a:schemeClr val="tx1"/>
                </a:solidFill>
              </a:rPr>
              <a:t> </a:t>
            </a:r>
            <a:endParaRPr lang="it-IT">
              <a:solidFill>
                <a:schemeClr val="tx1"/>
              </a:solidFill>
            </a:endParaRPr>
          </a:p>
          <a:p>
            <a:r>
              <a:rPr lang="it-IT">
                <a:solidFill>
                  <a:schemeClr val="tx1"/>
                </a:solidFill>
                <a:latin typeface="Comic Sans MS" pitchFamily="84" charset="0"/>
              </a:rPr>
              <a:t>z=1.185;  L~ 2 x 10</a:t>
            </a:r>
            <a:r>
              <a:rPr lang="it-IT" baseline="30000">
                <a:solidFill>
                  <a:schemeClr val="tx1"/>
                </a:solidFill>
                <a:latin typeface="Comic Sans MS" pitchFamily="84" charset="0"/>
              </a:rPr>
              <a:t>44</a:t>
            </a:r>
            <a:r>
              <a:rPr lang="it-IT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2" grpId="0"/>
      <p:bldP spid="348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olo 6"/>
          <p:cNvSpPr>
            <a:spLocks noGrp="1"/>
          </p:cNvSpPr>
          <p:nvPr>
            <p:ph type="ctrTitle"/>
          </p:nvPr>
        </p:nvSpPr>
        <p:spPr>
          <a:xfrm>
            <a:off x="914400" y="152400"/>
            <a:ext cx="7772400" cy="914400"/>
          </a:xfrm>
        </p:spPr>
        <p:txBody>
          <a:bodyPr/>
          <a:lstStyle/>
          <a:p>
            <a:pPr eaLnBrk="1" hangingPunct="1"/>
            <a:r>
              <a:rPr lang="it-IT" smtClean="0">
                <a:solidFill>
                  <a:srgbClr val="CC0000"/>
                </a:solidFill>
                <a:latin typeface="Comic Sans MS Bold" pitchFamily="84" charset="0"/>
                <a:ea typeface="ＭＳ Ｐゴシック" pitchFamily="84" charset="-128"/>
                <a:cs typeface="ＭＳ Ｐゴシック" pitchFamily="84" charset="-128"/>
              </a:rPr>
              <a:t>Absorption Distribution</a:t>
            </a:r>
            <a:r>
              <a:rPr lang="it-IT" sz="3200" smtClean="0">
                <a:ea typeface="ＭＳ Ｐゴシック" pitchFamily="84" charset="-128"/>
                <a:cs typeface="ＭＳ Ｐゴシック" pitchFamily="84" charset="-128"/>
              </a:rPr>
              <a:t> </a:t>
            </a:r>
          </a:p>
        </p:txBody>
      </p:sp>
      <p:pic>
        <p:nvPicPr>
          <p:cNvPr id="57346" name="Picture 5" descr="fractions"/>
          <p:cNvPicPr>
            <a:picLocks noChangeAspect="1" noChangeArrowheads="1"/>
          </p:cNvPicPr>
          <p:nvPr/>
        </p:nvPicPr>
        <p:blipFill>
          <a:blip r:embed="rId3"/>
          <a:srcRect l="2942" t="11363" r="4903" b="20454"/>
          <a:stretch>
            <a:fillRect/>
          </a:stretch>
        </p:blipFill>
        <p:spPr bwMode="auto">
          <a:xfrm>
            <a:off x="533400" y="1219200"/>
            <a:ext cx="5638800" cy="539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6019800" y="1219200"/>
            <a:ext cx="3244850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>
                <a:solidFill>
                  <a:schemeClr val="tx1"/>
                </a:solidFill>
                <a:latin typeface="Comic Sans MS" pitchFamily="84" charset="0"/>
              </a:rPr>
              <a:t>Observed </a:t>
            </a:r>
          </a:p>
          <a:p>
            <a:r>
              <a:rPr lang="it-IT">
                <a:solidFill>
                  <a:schemeClr val="tx1"/>
                </a:solidFill>
                <a:latin typeface="Comic Sans MS" pitchFamily="84" charset="0"/>
              </a:rPr>
              <a:t>vs</a:t>
            </a:r>
          </a:p>
          <a:p>
            <a:r>
              <a:rPr lang="it-IT">
                <a:solidFill>
                  <a:schemeClr val="tx1"/>
                </a:solidFill>
                <a:latin typeface="Comic Sans MS" pitchFamily="84" charset="0"/>
              </a:rPr>
              <a:t>Predicted (GCH07)</a:t>
            </a:r>
            <a:endParaRPr lang="it-IT">
              <a:latin typeface="Comic Sans MS" pitchFamily="84" charset="0"/>
            </a:endParaRPr>
          </a:p>
          <a:p>
            <a:endParaRPr lang="it-IT"/>
          </a:p>
          <a:p>
            <a:r>
              <a:rPr lang="it-IT"/>
              <a:t>logN</a:t>
            </a:r>
            <a:r>
              <a:rPr lang="it-IT" baseline="-25000"/>
              <a:t>H</a:t>
            </a:r>
            <a:r>
              <a:rPr lang="it-IT"/>
              <a:t> &lt; 22  ?</a:t>
            </a:r>
          </a:p>
          <a:p>
            <a:endParaRPr lang="it-IT"/>
          </a:p>
          <a:p>
            <a:r>
              <a:rPr lang="it-IT">
                <a:solidFill>
                  <a:schemeClr val="tx1"/>
                </a:solidFill>
                <a:latin typeface="Comic Sans MS" pitchFamily="84" charset="0"/>
              </a:rPr>
              <a:t>Uncertainties </a:t>
            </a:r>
          </a:p>
          <a:p>
            <a:r>
              <a:rPr lang="it-IT">
                <a:solidFill>
                  <a:schemeClr val="tx1"/>
                </a:solidFill>
                <a:latin typeface="Comic Sans MS" pitchFamily="84" charset="0"/>
              </a:rPr>
              <a:t>associated to N</a:t>
            </a:r>
            <a:r>
              <a:rPr lang="it-IT" baseline="-25000">
                <a:solidFill>
                  <a:schemeClr val="tx1"/>
                </a:solidFill>
                <a:latin typeface="Comic Sans MS" pitchFamily="84" charset="0"/>
              </a:rPr>
              <a:t>H </a:t>
            </a:r>
            <a:endParaRPr lang="it-IT">
              <a:solidFill>
                <a:schemeClr val="tx1"/>
              </a:solidFill>
              <a:latin typeface="Comic Sans MS" pitchFamily="84" charset="0"/>
            </a:endParaRPr>
          </a:p>
          <a:p>
            <a:r>
              <a:rPr lang="it-IT">
                <a:solidFill>
                  <a:schemeClr val="tx1"/>
                </a:solidFill>
                <a:latin typeface="Comic Sans MS" pitchFamily="84" charset="0"/>
              </a:rPr>
              <a:t>measurements at low </a:t>
            </a:r>
          </a:p>
          <a:p>
            <a:r>
              <a:rPr lang="it-IT">
                <a:solidFill>
                  <a:schemeClr val="tx1"/>
                </a:solidFill>
                <a:latin typeface="Comic Sans MS" pitchFamily="84" charset="0"/>
              </a:rPr>
              <a:t>column densities</a:t>
            </a:r>
            <a:r>
              <a:rPr lang="it-IT"/>
              <a:t> </a:t>
            </a:r>
          </a:p>
          <a:p>
            <a:r>
              <a:rPr lang="it-IT">
                <a:solidFill>
                  <a:schemeClr val="tx1"/>
                </a:solidFill>
                <a:latin typeface="Comic Sans MS" pitchFamily="84" charset="0"/>
              </a:rPr>
              <a:t>Or </a:t>
            </a:r>
          </a:p>
          <a:p>
            <a:r>
              <a:rPr lang="it-IT">
                <a:solidFill>
                  <a:schemeClr val="tx1"/>
                </a:solidFill>
                <a:latin typeface="Comic Sans MS" pitchFamily="84" charset="0"/>
              </a:rPr>
              <a:t>revise model </a:t>
            </a:r>
          </a:p>
          <a:p>
            <a:r>
              <a:rPr lang="it-IT">
                <a:solidFill>
                  <a:schemeClr val="tx1"/>
                </a:solidFill>
                <a:latin typeface="Comic Sans MS" pitchFamily="84" charset="0"/>
              </a:rPr>
              <a:t>parameters</a:t>
            </a:r>
            <a:endParaRPr lang="it-IT"/>
          </a:p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52400"/>
            <a:ext cx="7772400" cy="762000"/>
          </a:xfrm>
        </p:spPr>
        <p:txBody>
          <a:bodyPr/>
          <a:lstStyle/>
          <a:p>
            <a:r>
              <a:rPr lang="it-IT" sz="4000">
                <a:solidFill>
                  <a:srgbClr val="CC0000"/>
                </a:solidFill>
                <a:latin typeface="Comic Sans MS Bold" pitchFamily="84" charset="0"/>
                <a:ea typeface="ＭＳ Ｐゴシック" pitchFamily="84" charset="-128"/>
                <a:cs typeface="ＭＳ Ｐゴシック" pitchFamily="84" charset="-128"/>
              </a:rPr>
              <a:t>Bright sources</a:t>
            </a:r>
            <a:endParaRPr lang="it-IT"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59394" name="Picture 4" descr="cdfs63p3"/>
          <p:cNvPicPr>
            <a:picLocks noChangeAspect="1" noChangeArrowheads="1"/>
          </p:cNvPicPr>
          <p:nvPr/>
        </p:nvPicPr>
        <p:blipFill>
          <a:blip r:embed="rId3"/>
          <a:srcRect l="41302" t="15765" r="9286" b="7988"/>
          <a:stretch>
            <a:fillRect/>
          </a:stretch>
        </p:blipFill>
        <p:spPr bwMode="auto">
          <a:xfrm rot="5400000">
            <a:off x="2590800" y="685800"/>
            <a:ext cx="3733800" cy="815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1066800" y="990600"/>
            <a:ext cx="711993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>
                <a:solidFill>
                  <a:srgbClr val="000000"/>
                </a:solidFill>
                <a:latin typeface="Comic Sans MS" pitchFamily="84" charset="0"/>
              </a:rPr>
              <a:t>Brightest source in the field - unobscured Seyfert 1 @ z = 0.543</a:t>
            </a:r>
          </a:p>
          <a:p>
            <a:r>
              <a:rPr lang="it-IT" sz="1800">
                <a:solidFill>
                  <a:srgbClr val="000000"/>
                </a:solidFill>
                <a:latin typeface="Comic Sans MS" pitchFamily="84" charset="0"/>
              </a:rPr>
              <a:t>Variability in both soft and hard bands on years timescale  </a:t>
            </a:r>
          </a:p>
          <a:p>
            <a:r>
              <a:rPr lang="it-IT" sz="1800">
                <a:solidFill>
                  <a:srgbClr val="000000"/>
                </a:solidFill>
                <a:latin typeface="Comic Sans MS" pitchFamily="84" charset="0"/>
              </a:rPr>
              <a:t>Soft excess : broken power law fit.</a:t>
            </a:r>
          </a:p>
          <a:p>
            <a:r>
              <a:rPr lang="it-IT" sz="1800">
                <a:solidFill>
                  <a:srgbClr val="000000"/>
                </a:solidFill>
                <a:latin typeface="Comic Sans MS" pitchFamily="84" charset="0"/>
              </a:rPr>
              <a:t>Marginally resolved iron line at 6.4 keV  EW ~ 110 eV. </a:t>
            </a:r>
          </a:p>
          <a:p>
            <a:r>
              <a:rPr lang="it-IT" sz="1800">
                <a:solidFill>
                  <a:srgbClr val="000000"/>
                </a:solidFill>
                <a:latin typeface="Comic Sans MS" pitchFamily="84" charset="0"/>
              </a:rPr>
              <a:t>The 2-10 keV luminosity is about 10</a:t>
            </a:r>
            <a:r>
              <a:rPr lang="it-IT" sz="1800" baseline="30000">
                <a:solidFill>
                  <a:srgbClr val="000000"/>
                </a:solidFill>
                <a:latin typeface="Comic Sans MS" pitchFamily="84" charset="0"/>
              </a:rPr>
              <a:t>44</a:t>
            </a:r>
            <a:r>
              <a:rPr lang="it-IT" sz="1800">
                <a:solidFill>
                  <a:srgbClr val="000000"/>
                </a:solidFill>
                <a:latin typeface="Comic Sans MS" pitchFamily="84" charset="0"/>
              </a:rPr>
              <a:t> erg/s.</a:t>
            </a:r>
            <a:r>
              <a:rPr lang="it-IT" sz="1200">
                <a:solidFill>
                  <a:srgbClr val="000000"/>
                </a:solidFill>
                <a:latin typeface="Comic Sans MS" pitchFamily="8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52400"/>
            <a:ext cx="7772400" cy="685800"/>
          </a:xfrm>
        </p:spPr>
        <p:txBody>
          <a:bodyPr/>
          <a:lstStyle/>
          <a:p>
            <a:r>
              <a:rPr lang="it-IT" sz="4000">
                <a:solidFill>
                  <a:srgbClr val="CC0000"/>
                </a:solidFill>
                <a:latin typeface="Comic Sans MS Bold" pitchFamily="84" charset="0"/>
                <a:ea typeface="ＭＳ Ｐゴシック" pitchFamily="84" charset="-128"/>
                <a:cs typeface="ＭＳ Ｐゴシック" pitchFamily="84" charset="-128"/>
              </a:rPr>
              <a:t>Iron line variability </a:t>
            </a:r>
            <a:endParaRPr lang="it-IT"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61442" name="Picture 4" descr="cdfs63p4"/>
          <p:cNvPicPr>
            <a:picLocks noChangeAspect="1" noChangeArrowheads="1"/>
          </p:cNvPicPr>
          <p:nvPr/>
        </p:nvPicPr>
        <p:blipFill>
          <a:blip r:embed="rId3"/>
          <a:srcRect l="17101" t="10065" r="11302" b="48605"/>
          <a:stretch>
            <a:fillRect/>
          </a:stretch>
        </p:blipFill>
        <p:spPr bwMode="auto">
          <a:xfrm rot="5400000">
            <a:off x="3810000" y="1066800"/>
            <a:ext cx="5562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Rectangle 4"/>
          <p:cNvSpPr>
            <a:spLocks noChangeArrowheads="1"/>
          </p:cNvSpPr>
          <p:nvPr/>
        </p:nvSpPr>
        <p:spPr bwMode="auto">
          <a:xfrm>
            <a:off x="152400" y="1600200"/>
            <a:ext cx="35052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000">
                <a:solidFill>
                  <a:schemeClr val="tx1"/>
                </a:solidFill>
                <a:latin typeface="Comic Sans MS" pitchFamily="84" charset="0"/>
              </a:rPr>
              <a:t>The Fe K line is variable both in intensity and shape. </a:t>
            </a:r>
          </a:p>
          <a:p>
            <a:endParaRPr lang="it-IT" sz="2000">
              <a:solidFill>
                <a:schemeClr val="tx1"/>
              </a:solidFill>
              <a:latin typeface="Comic Sans MS" pitchFamily="84" charset="0"/>
            </a:endParaRPr>
          </a:p>
          <a:p>
            <a:r>
              <a:rPr lang="it-IT" sz="2000">
                <a:solidFill>
                  <a:schemeClr val="tx1"/>
                </a:solidFill>
                <a:latin typeface="Comic Sans MS" pitchFamily="84" charset="0"/>
              </a:rPr>
              <a:t>The 2008 Summer profile is narrow and peaked at 6.4 keV with EW ~ 150 eV. </a:t>
            </a:r>
          </a:p>
          <a:p>
            <a:endParaRPr lang="it-IT" sz="2000">
              <a:solidFill>
                <a:schemeClr val="tx1"/>
              </a:solidFill>
              <a:latin typeface="Comic Sans MS" pitchFamily="84" charset="0"/>
            </a:endParaRPr>
          </a:p>
          <a:p>
            <a:r>
              <a:rPr lang="it-IT" sz="2000">
                <a:solidFill>
                  <a:schemeClr val="tx1"/>
                </a:solidFill>
                <a:latin typeface="Comic Sans MS" pitchFamily="84" charset="0"/>
              </a:rPr>
              <a:t>No obvious peak is seen in the 2001-2002 data</a:t>
            </a:r>
          </a:p>
          <a:p>
            <a:endParaRPr lang="it-IT" sz="2000">
              <a:solidFill>
                <a:schemeClr val="tx1"/>
              </a:solidFill>
              <a:latin typeface="Comic Sans MS" pitchFamily="84" charset="0"/>
            </a:endParaRPr>
          </a:p>
          <a:p>
            <a:r>
              <a:rPr lang="it-IT" sz="2000">
                <a:solidFill>
                  <a:schemeClr val="tx1"/>
                </a:solidFill>
                <a:latin typeface="Comic Sans MS" pitchFamily="84" charset="0"/>
              </a:rPr>
              <a:t>Iwasawa+11 </a:t>
            </a:r>
            <a:r>
              <a:rPr lang="it-IT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152400"/>
            <a:ext cx="7772400" cy="838200"/>
          </a:xfrm>
        </p:spPr>
        <p:txBody>
          <a:bodyPr/>
          <a:lstStyle/>
          <a:p>
            <a:r>
              <a:rPr lang="it-IT" sz="3600">
                <a:solidFill>
                  <a:srgbClr val="CC0000"/>
                </a:solidFill>
                <a:latin typeface="Comic Sans MS Bold" pitchFamily="84" charset="0"/>
                <a:ea typeface="ＭＳ Ｐゴシック" pitchFamily="84" charset="-128"/>
                <a:cs typeface="ＭＳ Ｐゴシック" pitchFamily="84" charset="-128"/>
              </a:rPr>
              <a:t>Iron Line Spectroscopy at high-z</a:t>
            </a:r>
            <a:endParaRPr lang="it-IT"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63490" name="Picture 4" descr="res_powerlaw"/>
          <p:cNvPicPr>
            <a:picLocks noChangeAspect="1" noChangeArrowheads="1"/>
          </p:cNvPicPr>
          <p:nvPr/>
        </p:nvPicPr>
        <p:blipFill>
          <a:blip r:embed="rId3"/>
          <a:srcRect l="2272" t="12724" r="10606" b="4079"/>
          <a:stretch>
            <a:fillRect/>
          </a:stretch>
        </p:blipFill>
        <p:spPr bwMode="auto">
          <a:xfrm>
            <a:off x="228600" y="1524000"/>
            <a:ext cx="61722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6629400" y="1524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6648450" y="1393825"/>
            <a:ext cx="234315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>
                <a:solidFill>
                  <a:schemeClr val="tx1"/>
                </a:solidFill>
              </a:rPr>
              <a:t>z=1.53 AC+11</a:t>
            </a:r>
          </a:p>
          <a:p>
            <a:r>
              <a:rPr lang="it-IT">
                <a:solidFill>
                  <a:schemeClr val="tx1"/>
                </a:solidFill>
              </a:rPr>
              <a:t>(pn data only)</a:t>
            </a:r>
          </a:p>
          <a:p>
            <a:endParaRPr lang="it-IT"/>
          </a:p>
          <a:p>
            <a:r>
              <a:rPr lang="it-IT">
                <a:solidFill>
                  <a:schemeClr val="tx1"/>
                </a:solidFill>
              </a:rPr>
              <a:t>Reflection plus</a:t>
            </a:r>
          </a:p>
          <a:p>
            <a:r>
              <a:rPr lang="it-IT">
                <a:solidFill>
                  <a:schemeClr val="tx1"/>
                </a:solidFill>
              </a:rPr>
              <a:t>6.4 and 6.96 keV</a:t>
            </a:r>
          </a:p>
          <a:p>
            <a:r>
              <a:rPr lang="it-IT">
                <a:solidFill>
                  <a:schemeClr val="tx1"/>
                </a:solidFill>
              </a:rPr>
              <a:t>Lines (same EW)</a:t>
            </a:r>
            <a:endParaRPr lang="it-IT"/>
          </a:p>
          <a:p>
            <a:endParaRPr lang="it-IT"/>
          </a:p>
          <a:p>
            <a:r>
              <a:rPr lang="it-IT">
                <a:solidFill>
                  <a:schemeClr val="tx1"/>
                </a:solidFill>
              </a:rPr>
              <a:t>Reflection plus </a:t>
            </a:r>
          </a:p>
          <a:p>
            <a:r>
              <a:rPr lang="it-IT">
                <a:solidFill>
                  <a:schemeClr val="tx1"/>
                </a:solidFill>
              </a:rPr>
              <a:t>6.6 keV line plus </a:t>
            </a:r>
          </a:p>
          <a:p>
            <a:r>
              <a:rPr lang="it-IT">
                <a:solidFill>
                  <a:schemeClr val="tx1"/>
                </a:solidFill>
              </a:rPr>
              <a:t>absorption </a:t>
            </a:r>
          </a:p>
          <a:p>
            <a:r>
              <a:rPr lang="it-IT">
                <a:solidFill>
                  <a:schemeClr val="tx1"/>
                </a:solidFill>
              </a:rPr>
              <a:t>~2.5 x 10</a:t>
            </a:r>
            <a:r>
              <a:rPr lang="it-IT" baseline="30000">
                <a:solidFill>
                  <a:schemeClr val="tx1"/>
                </a:solidFill>
              </a:rPr>
              <a:t>23</a:t>
            </a:r>
            <a:r>
              <a:rPr lang="it-IT">
                <a:solidFill>
                  <a:schemeClr val="tx1"/>
                </a:solidFill>
              </a:rPr>
              <a:t> cm</a:t>
            </a:r>
            <a:r>
              <a:rPr lang="it-IT" baseline="30000">
                <a:solidFill>
                  <a:schemeClr val="tx1"/>
                </a:solidFill>
              </a:rPr>
              <a:t>-2</a:t>
            </a:r>
            <a:endParaRPr lang="it-IT"/>
          </a:p>
          <a:p>
            <a:endParaRPr lang="it-IT"/>
          </a:p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"/>
            <a:ext cx="7772400" cy="914400"/>
          </a:xfrm>
        </p:spPr>
        <p:txBody>
          <a:bodyPr/>
          <a:lstStyle/>
          <a:p>
            <a:r>
              <a:rPr lang="it-IT" sz="3600">
                <a:solidFill>
                  <a:srgbClr val="CC0000"/>
                </a:solidFill>
                <a:latin typeface="Comic Sans MS Bold" pitchFamily="84" charset="0"/>
                <a:ea typeface="ＭＳ Ｐゴシック" pitchFamily="84" charset="-128"/>
                <a:cs typeface="ＭＳ Ｐゴシック" pitchFamily="84" charset="-128"/>
              </a:rPr>
              <a:t>Iron Line Spectroscopy at high-z</a:t>
            </a:r>
            <a:endParaRPr lang="it-IT"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56323" name="Picture 5" descr="ratio2"/>
          <p:cNvPicPr>
            <a:picLocks noChangeAspect="1" noChangeArrowheads="1"/>
          </p:cNvPicPr>
          <p:nvPr/>
        </p:nvPicPr>
        <p:blipFill>
          <a:blip r:embed="rId3"/>
          <a:srcRect l="2272" t="12724" r="11363" b="6036"/>
          <a:stretch>
            <a:fillRect/>
          </a:stretch>
        </p:blipFill>
        <p:spPr bwMode="auto">
          <a:xfrm>
            <a:off x="0" y="1447800"/>
            <a:ext cx="685800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6" descr="spectrum_reflion"/>
          <p:cNvPicPr>
            <a:picLocks noChangeAspect="1" noChangeArrowheads="1"/>
          </p:cNvPicPr>
          <p:nvPr/>
        </p:nvPicPr>
        <p:blipFill>
          <a:blip r:embed="rId4"/>
          <a:srcRect l="2272" t="12724" r="11363" b="4079"/>
          <a:stretch>
            <a:fillRect/>
          </a:stretch>
        </p:blipFill>
        <p:spPr bwMode="auto">
          <a:xfrm>
            <a:off x="76200" y="1447800"/>
            <a:ext cx="6781800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7" descr="model_reflionx"/>
          <p:cNvPicPr>
            <a:picLocks noChangeAspect="1" noChangeArrowheads="1"/>
          </p:cNvPicPr>
          <p:nvPr/>
        </p:nvPicPr>
        <p:blipFill>
          <a:blip r:embed="rId5"/>
          <a:srcRect l="2272" t="12724" r="11363" b="4079"/>
          <a:stretch>
            <a:fillRect/>
          </a:stretch>
        </p:blipFill>
        <p:spPr bwMode="auto">
          <a:xfrm>
            <a:off x="0" y="1447800"/>
            <a:ext cx="67818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7315200" y="2057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7010400" y="1447800"/>
            <a:ext cx="20383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>
                <a:solidFill>
                  <a:schemeClr val="tx1"/>
                </a:solidFill>
              </a:rPr>
              <a:t>Self-consitent</a:t>
            </a:r>
          </a:p>
          <a:p>
            <a:r>
              <a:rPr lang="it-IT">
                <a:solidFill>
                  <a:schemeClr val="tx1"/>
                </a:solidFill>
              </a:rPr>
              <a:t>Reflection plus</a:t>
            </a:r>
          </a:p>
          <a:p>
            <a:r>
              <a:rPr lang="it-IT">
                <a:solidFill>
                  <a:schemeClr val="tx1"/>
                </a:solidFill>
              </a:rPr>
              <a:t>Relativistic</a:t>
            </a:r>
          </a:p>
          <a:p>
            <a:r>
              <a:rPr lang="it-IT">
                <a:solidFill>
                  <a:schemeClr val="tx1"/>
                </a:solidFill>
              </a:rPr>
              <a:t>Blurring</a:t>
            </a:r>
          </a:p>
          <a:p>
            <a:endParaRPr lang="it-IT">
              <a:solidFill>
                <a:schemeClr val="tx1"/>
              </a:solidFill>
            </a:endParaRPr>
          </a:p>
          <a:p>
            <a:r>
              <a:rPr lang="it-IT">
                <a:solidFill>
                  <a:schemeClr val="tx1"/>
                </a:solidFill>
              </a:rPr>
              <a:t>Neutral </a:t>
            </a:r>
          </a:p>
          <a:p>
            <a:r>
              <a:rPr lang="it-IT">
                <a:solidFill>
                  <a:schemeClr val="tx1"/>
                </a:solidFill>
              </a:rPr>
              <a:t>2 x Solar </a:t>
            </a:r>
          </a:p>
          <a:p>
            <a:r>
              <a:rPr lang="it-IT">
                <a:solidFill>
                  <a:schemeClr val="tx1"/>
                </a:solidFill>
              </a:rPr>
              <a:t>i = 50 deg </a:t>
            </a:r>
          </a:p>
          <a:p>
            <a:endParaRPr lang="it-IT"/>
          </a:p>
          <a:p>
            <a:endParaRPr lang="it-IT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6934200" y="4724400"/>
            <a:ext cx="2057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/>
              <a:t>XSHOOTER+EVLA </a:t>
            </a:r>
          </a:p>
          <a:p>
            <a:r>
              <a:rPr lang="it-IT"/>
              <a:t>ALMA prop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3" grpId="0"/>
      <p:bldP spid="655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it-IT">
                <a:solidFill>
                  <a:srgbClr val="CC0000"/>
                </a:solidFill>
                <a:latin typeface="Comic Sans MS Bold" pitchFamily="84" charset="0"/>
                <a:ea typeface="ＭＳ Ｐゴシック" pitchFamily="84" charset="-128"/>
                <a:cs typeface="ＭＳ Ｐゴシック" pitchFamily="84" charset="-128"/>
              </a:rPr>
              <a:t>Stacking</a:t>
            </a:r>
            <a:endParaRPr lang="it-IT"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67588" name="Picture 4" descr="fekcosmos0106_p8"/>
          <p:cNvPicPr>
            <a:picLocks noChangeAspect="1" noChangeArrowheads="1"/>
          </p:cNvPicPr>
          <p:nvPr/>
        </p:nvPicPr>
        <p:blipFill>
          <a:blip r:embed="rId3"/>
          <a:srcRect l="17731" t="7848" r="16722" b="62187"/>
          <a:stretch>
            <a:fillRect/>
          </a:stretch>
        </p:blipFill>
        <p:spPr bwMode="auto">
          <a:xfrm>
            <a:off x="3810000" y="3657600"/>
            <a:ext cx="5105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762000" y="5257800"/>
            <a:ext cx="28813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000">
                <a:solidFill>
                  <a:schemeClr val="tx2"/>
                </a:solidFill>
                <a:latin typeface="Comic Sans MS" pitchFamily="84" charset="0"/>
              </a:rPr>
              <a:t>COSMOS sources </a:t>
            </a:r>
          </a:p>
          <a:p>
            <a:r>
              <a:rPr lang="it-IT" sz="2000">
                <a:solidFill>
                  <a:schemeClr val="tx2"/>
                </a:solidFill>
                <a:latin typeface="Comic Sans MS" pitchFamily="84" charset="0"/>
              </a:rPr>
              <a:t>Iwasawa+11 submitted </a:t>
            </a:r>
          </a:p>
          <a:p>
            <a:r>
              <a:rPr lang="it-IT" sz="2000">
                <a:solidFill>
                  <a:schemeClr val="tx2"/>
                </a:solidFill>
                <a:latin typeface="Comic Sans MS" pitchFamily="84" charset="0"/>
              </a:rPr>
              <a:t>L and z bins </a:t>
            </a:r>
          </a:p>
          <a:p>
            <a:r>
              <a:rPr lang="it-IT" sz="2000">
                <a:solidFill>
                  <a:schemeClr val="tx2"/>
                </a:solidFill>
                <a:latin typeface="Comic Sans MS" pitchFamily="84" charset="0"/>
              </a:rPr>
              <a:t>Falocco+ in prep</a:t>
            </a:r>
          </a:p>
        </p:txBody>
      </p:sp>
      <p:grpSp>
        <p:nvGrpSpPr>
          <p:cNvPr id="67590" name="Group 6"/>
          <p:cNvGrpSpPr>
            <a:grpSpLocks/>
          </p:cNvGrpSpPr>
          <p:nvPr/>
        </p:nvGrpSpPr>
        <p:grpSpPr bwMode="auto">
          <a:xfrm>
            <a:off x="228600" y="609600"/>
            <a:ext cx="3962400" cy="3124200"/>
            <a:chOff x="0" y="0"/>
            <a:chExt cx="4920" cy="4920"/>
          </a:xfrm>
        </p:grpSpPr>
        <p:pic>
          <p:nvPicPr>
            <p:cNvPr id="67591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0"/>
              <a:ext cx="4920" cy="4920"/>
            </a:xfrm>
            <a:prstGeom prst="rect">
              <a:avLst/>
            </a:prstGeom>
            <a:noFill/>
            <a:ln w="12700">
              <a:noFill/>
              <a:round/>
              <a:headEnd/>
              <a:tailEnd/>
            </a:ln>
          </p:spPr>
        </p:pic>
        <p:sp>
          <p:nvSpPr>
            <p:cNvPr id="67592" name="Rectangle 8"/>
            <p:cNvSpPr>
              <a:spLocks/>
            </p:cNvSpPr>
            <p:nvPr/>
          </p:nvSpPr>
          <p:spPr bwMode="auto">
            <a:xfrm>
              <a:off x="887" y="493"/>
              <a:ext cx="203" cy="67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82202" bIns="0">
              <a:prstTxWarp prst="textNoShape">
                <a:avLst/>
              </a:prstTxWarp>
              <a:spAutoFit/>
            </a:bodyPr>
            <a:lstStyle/>
            <a:p>
              <a:pPr marL="80963" defTabSz="1300163"/>
              <a:endParaRPr lang="en-US" sz="2800">
                <a:solidFill>
                  <a:schemeClr val="tx1"/>
                </a:solidFill>
                <a:latin typeface="Arial" pitchFamily="84" charset="0"/>
                <a:ea typeface="Arial" pitchFamily="84" charset="0"/>
                <a:cs typeface="Arial" pitchFamily="84" charset="0"/>
                <a:sym typeface="Arial" pitchFamily="84" charset="0"/>
              </a:endParaRPr>
            </a:p>
          </p:txBody>
        </p:sp>
      </p:grpSp>
      <p:pic>
        <p:nvPicPr>
          <p:cNvPr id="6759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14800" y="685800"/>
            <a:ext cx="4764088" cy="30480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sp>
        <p:nvSpPr>
          <p:cNvPr id="67594" name="Rectangle 4"/>
          <p:cNvSpPr>
            <a:spLocks noChangeArrowheads="1"/>
          </p:cNvSpPr>
          <p:nvPr/>
        </p:nvSpPr>
        <p:spPr bwMode="auto">
          <a:xfrm>
            <a:off x="685800" y="3810000"/>
            <a:ext cx="288131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000">
                <a:solidFill>
                  <a:schemeClr val="tx2"/>
                </a:solidFill>
                <a:latin typeface="Comic Sans MS" pitchFamily="84" charset="0"/>
              </a:rPr>
              <a:t>CDFS+N Brusa+11 </a:t>
            </a:r>
          </a:p>
          <a:p>
            <a:r>
              <a:rPr lang="it-IT" sz="2000">
                <a:solidFill>
                  <a:schemeClr val="tx2"/>
                </a:solidFill>
                <a:latin typeface="Comic Sans MS" pitchFamily="84" charset="0"/>
              </a:rPr>
              <a:t>2XMM </a:t>
            </a:r>
          </a:p>
          <a:p>
            <a:r>
              <a:rPr lang="it-IT" sz="2000">
                <a:solidFill>
                  <a:schemeClr val="tx2"/>
                </a:solidFill>
                <a:latin typeface="Comic Sans MS" pitchFamily="84" charset="0"/>
              </a:rPr>
              <a:t>Chaudhary+11 POSTER </a:t>
            </a:r>
          </a:p>
          <a:p>
            <a:endParaRPr lang="it-IT" sz="2000">
              <a:solidFill>
                <a:schemeClr val="tx2"/>
              </a:solidFill>
              <a:latin typeface="Comic Sans MS" pitchFamily="84" charset="0"/>
            </a:endParaRPr>
          </a:p>
        </p:txBody>
      </p:sp>
      <p:sp>
        <p:nvSpPr>
          <p:cNvPr id="67595" name="Line 11"/>
          <p:cNvSpPr>
            <a:spLocks noChangeShapeType="1"/>
          </p:cNvSpPr>
          <p:nvPr/>
        </p:nvSpPr>
        <p:spPr bwMode="auto">
          <a:xfrm flipV="1">
            <a:off x="2514600" y="2819400"/>
            <a:ext cx="2819400" cy="1600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596" name="Line 12"/>
          <p:cNvSpPr>
            <a:spLocks noChangeShapeType="1"/>
          </p:cNvSpPr>
          <p:nvPr/>
        </p:nvSpPr>
        <p:spPr bwMode="auto">
          <a:xfrm flipH="1" flipV="1">
            <a:off x="2286000" y="2971800"/>
            <a:ext cx="457200" cy="838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371600"/>
            <a:ext cx="8458200" cy="5334000"/>
          </a:xfrm>
        </p:spPr>
        <p:txBody>
          <a:bodyPr/>
          <a:lstStyle/>
          <a:p>
            <a:r>
              <a:rPr lang="it-IT">
                <a:latin typeface="Comic Sans MS Bold" pitchFamily="84" charset="0"/>
                <a:ea typeface="ＭＳ Ｐゴシック" pitchFamily="84" charset="-128"/>
                <a:cs typeface="ＭＳ Ｐゴシック" pitchFamily="84" charset="-128"/>
              </a:rPr>
              <a:t>eROSITA</a:t>
            </a:r>
            <a:r>
              <a:rPr lang="it-IT">
                <a:latin typeface="Comic Sans MS" pitchFamily="84" charset="0"/>
                <a:ea typeface="ＭＳ Ｐゴシック" pitchFamily="84" charset="-128"/>
                <a:cs typeface="ＭＳ Ｐゴシック" pitchFamily="84" charset="-128"/>
              </a:rPr>
              <a:t>: large samples of luminous obscured AGN over a broad range of redshifts (Predhel talk)</a:t>
            </a:r>
          </a:p>
          <a:p>
            <a:r>
              <a:rPr lang="it-IT">
                <a:latin typeface="Comic Sans MS Bold" pitchFamily="84" charset="0"/>
                <a:ea typeface="ＭＳ Ｐゴシック" pitchFamily="84" charset="-128"/>
                <a:cs typeface="ＭＳ Ｐゴシック" pitchFamily="84" charset="-128"/>
              </a:rPr>
              <a:t>NuSTAR &amp; ASTRO-H</a:t>
            </a:r>
            <a:r>
              <a:rPr lang="it-IT">
                <a:latin typeface="Comic Sans MS" pitchFamily="84" charset="0"/>
                <a:ea typeface="ＭＳ Ｐゴシック" pitchFamily="84" charset="-128"/>
                <a:cs typeface="ＭＳ Ｐゴシック" pitchFamily="84" charset="-128"/>
              </a:rPr>
              <a:t>: many relatively nearby (z &lt; 1) obscured &amp; Compton Thick AGN up to ~100 keV</a:t>
            </a:r>
            <a:r>
              <a:rPr lang="it-IT">
                <a:ea typeface="ＭＳ Ｐゴシック" pitchFamily="84" charset="-128"/>
                <a:cs typeface="ＭＳ Ｐゴシック" pitchFamily="84" charset="-128"/>
              </a:rPr>
              <a:t> (</a:t>
            </a:r>
            <a:r>
              <a:rPr lang="it-IT">
                <a:latin typeface="Comic Sans MS" pitchFamily="84" charset="0"/>
                <a:ea typeface="ＭＳ Ｐゴシック" pitchFamily="84" charset="-128"/>
                <a:cs typeface="ＭＳ Ｐゴシック" pitchFamily="84" charset="-128"/>
              </a:rPr>
              <a:t>Harrison &amp; Takahashi talks </a:t>
            </a:r>
            <a:r>
              <a:rPr lang="it-IT">
                <a:ea typeface="ＭＳ Ｐゴシック" pitchFamily="84" charset="-128"/>
                <a:cs typeface="ＭＳ Ｐゴシック" pitchFamily="84" charset="-128"/>
              </a:rPr>
              <a:t>)</a:t>
            </a:r>
          </a:p>
          <a:p>
            <a:r>
              <a:rPr lang="it-IT">
                <a:latin typeface="Comic Sans MS Bold" pitchFamily="84" charset="0"/>
                <a:ea typeface="ＭＳ Ｐゴシック" pitchFamily="84" charset="-128"/>
                <a:cs typeface="ＭＳ Ｐゴシック" pitchFamily="84" charset="-128"/>
              </a:rPr>
              <a:t>Athena</a:t>
            </a:r>
            <a:r>
              <a:rPr lang="it-IT">
                <a:latin typeface="Comic Sans MS" pitchFamily="84" charset="0"/>
                <a:ea typeface="ＭＳ Ｐゴシック" pitchFamily="84" charset="-128"/>
                <a:cs typeface="ＭＳ Ｐゴシック" pitchFamily="84" charset="-128"/>
              </a:rPr>
              <a:t> census of obscured accretion over the SMBH growth golden age (z~ 1-3) (Nandra talk )</a:t>
            </a: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304800"/>
            <a:ext cx="7772400" cy="1143000"/>
          </a:xfrm>
          <a:noFill/>
        </p:spPr>
        <p:txBody>
          <a:bodyPr/>
          <a:lstStyle/>
          <a:p>
            <a:r>
              <a:rPr lang="it-IT">
                <a:solidFill>
                  <a:srgbClr val="CC0000"/>
                </a:solidFill>
                <a:latin typeface="Comic Sans MS Bold" pitchFamily="84" charset="0"/>
                <a:ea typeface="ＭＳ Ｐゴシック" pitchFamily="84" charset="-128"/>
                <a:cs typeface="ＭＳ Ｐゴシック" pitchFamily="84" charset="-128"/>
              </a:rPr>
              <a:t>Future Perspectives </a:t>
            </a:r>
            <a:endParaRPr lang="it-IT">
              <a:ea typeface="ＭＳ Ｐゴシック" pitchFamily="84" charset="-128"/>
              <a:cs typeface="ＭＳ Ｐゴシック" pitchFamily="8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563562"/>
          </a:xfrm>
        </p:spPr>
        <p:txBody>
          <a:bodyPr/>
          <a:lstStyle/>
          <a:p>
            <a:r>
              <a:rPr lang="it-IT" sz="4000">
                <a:solidFill>
                  <a:srgbClr val="CC0000"/>
                </a:solidFill>
                <a:latin typeface="Comic Sans MS Bold" pitchFamily="84" charset="0"/>
                <a:ea typeface="ＭＳ Ｐゴシック" pitchFamily="84" charset="-128"/>
                <a:cs typeface="ＭＳ Ｐゴシック" pitchFamily="84" charset="-128"/>
              </a:rPr>
              <a:t>Science Drivers</a:t>
            </a:r>
            <a:endParaRPr lang="it-IT"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it-IT" sz="2400">
                <a:solidFill>
                  <a:schemeClr val="tx2"/>
                </a:solidFill>
                <a:latin typeface="Comic Sans MS" pitchFamily="84" charset="0"/>
                <a:ea typeface="ＭＳ Ｐゴシック" pitchFamily="84" charset="-128"/>
                <a:cs typeface="ＭＳ Ｐゴシック" pitchFamily="84" charset="-128"/>
              </a:rPr>
              <a:t>How many highly obscured AGN are missing ? How much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it-IT" sz="2400">
                <a:solidFill>
                  <a:schemeClr val="tx2"/>
                </a:solidFill>
                <a:latin typeface="Comic Sans MS" pitchFamily="84" charset="0"/>
                <a:ea typeface="ＭＳ Ｐゴシック" pitchFamily="84" charset="-128"/>
                <a:cs typeface="ＭＳ Ｐゴシック" pitchFamily="84" charset="-128"/>
              </a:rPr>
              <a:t>    do they contribute to the accretion history (XRB) and mass budget in the Universe 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it-IT" sz="2400">
                <a:solidFill>
                  <a:schemeClr val="tx2"/>
                </a:solidFill>
                <a:latin typeface="Comic Sans MS" pitchFamily="84" charset="0"/>
                <a:ea typeface="ＭＳ Ｐゴシック" pitchFamily="84" charset="-128"/>
                <a:cs typeface="ＭＳ Ｐゴシック" pitchFamily="84" charset="-128"/>
              </a:rPr>
              <a:t>Search for and spectral characterization of the most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it-IT" sz="2400">
                <a:solidFill>
                  <a:schemeClr val="tx2"/>
                </a:solidFill>
                <a:latin typeface="Comic Sans MS" pitchFamily="84" charset="0"/>
                <a:ea typeface="ＭＳ Ｐゴシック" pitchFamily="84" charset="-128"/>
                <a:cs typeface="ＭＳ Ｐゴシック" pitchFamily="84" charset="-128"/>
              </a:rPr>
              <a:t>    obscured AGN beyond the local Universe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it-IT" sz="2400">
                <a:solidFill>
                  <a:schemeClr val="tx2"/>
                </a:solidFill>
                <a:latin typeface="Comic Sans MS" pitchFamily="84" charset="0"/>
                <a:ea typeface="ＭＳ Ｐゴシック" pitchFamily="84" charset="-128"/>
                <a:cs typeface="ＭＳ Ｐゴシック" pitchFamily="84" charset="-128"/>
              </a:rPr>
              <a:t>Peculiar/rare objects, X-ray emission from galaxies, long term variability, …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it-IT" sz="2400">
                <a:solidFill>
                  <a:schemeClr val="tx2"/>
                </a:solidFill>
                <a:latin typeface="Comic Sans MS" pitchFamily="84" charset="0"/>
                <a:ea typeface="ＭＳ Ｐゴシック" pitchFamily="84" charset="-128"/>
                <a:cs typeface="ＭＳ Ｐゴシック" pitchFamily="84" charset="-128"/>
              </a:rPr>
              <a:t>Since M</a:t>
            </a:r>
            <a:r>
              <a:rPr lang="it-IT" sz="2400" baseline="-25000">
                <a:solidFill>
                  <a:schemeClr val="tx2"/>
                </a:solidFill>
                <a:latin typeface="Comic Sans MS" pitchFamily="84" charset="0"/>
                <a:ea typeface="ＭＳ Ｐゴシック" pitchFamily="84" charset="-128"/>
                <a:cs typeface="ＭＳ Ｐゴシック" pitchFamily="84" charset="-128"/>
              </a:rPr>
              <a:t>BH</a:t>
            </a:r>
            <a:r>
              <a:rPr lang="it-IT" sz="2400">
                <a:solidFill>
                  <a:schemeClr val="tx2"/>
                </a:solidFill>
                <a:latin typeface="Comic Sans MS" pitchFamily="84" charset="0"/>
                <a:ea typeface="ＭＳ Ｐゴシック" pitchFamily="84" charset="-128"/>
                <a:cs typeface="ＭＳ Ｐゴシック" pitchFamily="84" charset="-128"/>
              </a:rPr>
              <a:t> - Host(M,L,</a:t>
            </a:r>
            <a:r>
              <a:rPr lang="it-IT" sz="2400">
                <a:solidFill>
                  <a:schemeClr val="tx2"/>
                </a:solidFill>
                <a:latin typeface="Comic Sans MS" pitchFamily="84" charset="0"/>
                <a:ea typeface="ＭＳ Ｐゴシック" pitchFamily="84" charset="-128"/>
                <a:cs typeface="ＭＳ Ｐゴシック" pitchFamily="84" charset="-128"/>
                <a:sym typeface="Symbol" pitchFamily="84" charset="2"/>
              </a:rPr>
              <a:t>)</a:t>
            </a:r>
            <a:r>
              <a:rPr lang="it-IT" sz="2400">
                <a:solidFill>
                  <a:schemeClr val="tx2"/>
                </a:solidFill>
                <a:latin typeface="Comic Sans MS" pitchFamily="84" charset="0"/>
                <a:ea typeface="ＭＳ Ｐゴシック" pitchFamily="84" charset="-128"/>
                <a:cs typeface="ＭＳ Ｐゴシック" pitchFamily="84" charset="-128"/>
              </a:rPr>
              <a:t> -&gt; tight link between accretion processes and host galaxy evolution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it-IT" sz="2400">
                <a:solidFill>
                  <a:schemeClr val="tx2"/>
                </a:solidFill>
                <a:latin typeface="Comic Sans MS" pitchFamily="84" charset="0"/>
                <a:ea typeface="ＭＳ Ｐゴシック" pitchFamily="84" charset="-128"/>
                <a:cs typeface="ＭＳ Ｐゴシック" pitchFamily="84" charset="-128"/>
              </a:rPr>
              <a:t>    How strong is the absorption induced feedback ? How are heavy obscuration, star formation and gas accretion linked each other ?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it-IT" sz="2400">
                <a:solidFill>
                  <a:schemeClr val="tx2"/>
                </a:solidFill>
                <a:latin typeface="Comic Sans MS" pitchFamily="84" charset="0"/>
                <a:ea typeface="ＭＳ Ｐゴシック" pitchFamily="84" charset="-128"/>
                <a:cs typeface="ＭＳ Ｐゴシック" pitchFamily="84" charset="-128"/>
              </a:rPr>
              <a:t>SMBH in a cosmological context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it-IT" sz="2400">
              <a:solidFill>
                <a:schemeClr val="tx2"/>
              </a:solidFill>
              <a:latin typeface="Comic Sans MS" pitchFamily="84" charset="0"/>
              <a:ea typeface="ＭＳ Ｐゴシック" pitchFamily="84" charset="-128"/>
              <a:cs typeface="ＭＳ Ｐゴシック" pitchFamily="84" charset="-128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it-IT" sz="2400">
                <a:solidFill>
                  <a:schemeClr val="tx2"/>
                </a:solidFill>
                <a:latin typeface="Comic Sans MS" pitchFamily="84" charset="0"/>
                <a:ea typeface="ＭＳ Ｐゴシック" pitchFamily="84" charset="-128"/>
                <a:cs typeface="ＭＳ Ｐゴシック" pitchFamily="84" charset="-128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it-IT" sz="4000">
                <a:solidFill>
                  <a:srgbClr val="CC0000"/>
                </a:solidFill>
                <a:latin typeface="Comic Sans MS Bold" pitchFamily="84" charset="0"/>
                <a:ea typeface="ＭＳ Ｐゴシック" pitchFamily="84" charset="-128"/>
                <a:cs typeface="ＭＳ Ｐゴシック" pitchFamily="84" charset="-128"/>
              </a:rPr>
              <a:t> Summary</a:t>
            </a:r>
            <a:endParaRPr lang="it-IT">
              <a:solidFill>
                <a:srgbClr val="CC0000"/>
              </a:solidFill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70658" name="Rectangle 4"/>
          <p:cNvSpPr>
            <a:spLocks noChangeArrowheads="1"/>
          </p:cNvSpPr>
          <p:nvPr/>
        </p:nvSpPr>
        <p:spPr bwMode="auto">
          <a:xfrm>
            <a:off x="457200" y="1600200"/>
            <a:ext cx="77724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>
                <a:solidFill>
                  <a:schemeClr val="tx1"/>
                </a:solidFill>
                <a:latin typeface="Comic Sans MS" pitchFamily="84" charset="0"/>
              </a:rPr>
              <a:t>Hard X-ray (5-10 keV) logN-logS and resolved XRB fraction</a:t>
            </a:r>
          </a:p>
          <a:p>
            <a:endParaRPr lang="it-IT">
              <a:solidFill>
                <a:schemeClr val="tx1"/>
              </a:solidFill>
              <a:latin typeface="Comic Sans MS" pitchFamily="84" charset="0"/>
            </a:endParaRPr>
          </a:p>
          <a:p>
            <a:r>
              <a:rPr lang="it-IT">
                <a:solidFill>
                  <a:schemeClr val="tx1"/>
                </a:solidFill>
                <a:latin typeface="Comic Sans MS" pitchFamily="84" charset="0"/>
              </a:rPr>
              <a:t>Systematic spectral analysis  and stacking </a:t>
            </a:r>
          </a:p>
          <a:p>
            <a:r>
              <a:rPr lang="it-IT">
                <a:solidFill>
                  <a:schemeClr val="tx1"/>
                </a:solidFill>
                <a:latin typeface="Comic Sans MS" pitchFamily="84" charset="0"/>
              </a:rPr>
              <a:t> </a:t>
            </a:r>
          </a:p>
          <a:p>
            <a:r>
              <a:rPr lang="it-IT">
                <a:solidFill>
                  <a:schemeClr val="tx1"/>
                </a:solidFill>
                <a:latin typeface="Comic Sans MS" pitchFamily="84" charset="0"/>
              </a:rPr>
              <a:t>Synergies with Chandra deep survey in the CDFS </a:t>
            </a:r>
          </a:p>
          <a:p>
            <a:endParaRPr lang="it-IT">
              <a:solidFill>
                <a:schemeClr val="tx1"/>
              </a:solidFill>
              <a:latin typeface="Comic Sans MS" pitchFamily="84" charset="0"/>
            </a:endParaRPr>
          </a:p>
          <a:p>
            <a:r>
              <a:rPr lang="it-IT">
                <a:solidFill>
                  <a:schemeClr val="tx1"/>
                </a:solidFill>
                <a:latin typeface="Comic Sans MS" pitchFamily="84" charset="0"/>
              </a:rPr>
              <a:t>Multiwavelength approach </a:t>
            </a:r>
          </a:p>
          <a:p>
            <a:r>
              <a:rPr lang="it-IT">
                <a:solidFill>
                  <a:schemeClr val="tx1"/>
                </a:solidFill>
                <a:latin typeface="Comic Sans MS" pitchFamily="84" charset="0"/>
              </a:rPr>
              <a:t>(especially Far Infrared HERSCHEL and submillimeter ALMA) </a:t>
            </a:r>
          </a:p>
          <a:p>
            <a:endParaRPr lang="it-IT">
              <a:solidFill>
                <a:schemeClr val="tx1"/>
              </a:solidFill>
              <a:latin typeface="Comic Sans MS" pitchFamily="84" charset="0"/>
            </a:endParaRPr>
          </a:p>
          <a:p>
            <a:endParaRPr lang="it-IT">
              <a:solidFill>
                <a:schemeClr val="tx1"/>
              </a:solidFill>
            </a:endParaRPr>
          </a:p>
          <a:p>
            <a:r>
              <a:rPr lang="it-IT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hopkin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066800"/>
            <a:ext cx="5867400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 txBox="1">
            <a:spLocks noChangeArrowheads="1"/>
          </p:cNvSpPr>
          <p:nvPr/>
        </p:nvSpPr>
        <p:spPr bwMode="auto">
          <a:xfrm>
            <a:off x="352425" y="0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 defTabSz="434975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 sz="3200">
                <a:solidFill>
                  <a:schemeClr val="accent2"/>
                </a:solidFill>
                <a:latin typeface="Comic Sans MS Bold" pitchFamily="84" charset="0"/>
                <a:ea typeface="Optima ExtraBlack" pitchFamily="84" charset="0"/>
                <a:cs typeface="Optima ExtraBlack" pitchFamily="84" charset="0"/>
              </a:rPr>
              <a:t>AGN and galaxy co-evolution:</a:t>
            </a:r>
            <a:br>
              <a:rPr lang="en-US" sz="3200">
                <a:solidFill>
                  <a:schemeClr val="accent2"/>
                </a:solidFill>
                <a:latin typeface="Comic Sans MS Bold" pitchFamily="84" charset="0"/>
                <a:ea typeface="Optima ExtraBlack" pitchFamily="84" charset="0"/>
                <a:cs typeface="Optima ExtraBlack" pitchFamily="84" charset="0"/>
              </a:rPr>
            </a:br>
            <a:r>
              <a:rPr lang="en-US" sz="3200">
                <a:solidFill>
                  <a:schemeClr val="accent2"/>
                </a:solidFill>
                <a:latin typeface="Comic Sans MS Bold" pitchFamily="84" charset="0"/>
                <a:ea typeface="Optima ExtraBlack" pitchFamily="84" charset="0"/>
                <a:cs typeface="Optima ExtraBlack" pitchFamily="84" charset="0"/>
              </a:rPr>
              <a:t>Unified models revised</a:t>
            </a:r>
            <a:endParaRPr lang="en-US" sz="3600">
              <a:solidFill>
                <a:srgbClr val="FBFF9F"/>
              </a:solidFill>
              <a:latin typeface="Optima ExtraBlack" pitchFamily="84" charset="0"/>
              <a:ea typeface="Optima ExtraBlack" pitchFamily="84" charset="0"/>
              <a:cs typeface="Optima ExtraBlack" pitchFamily="84" charset="0"/>
            </a:endParaRPr>
          </a:p>
        </p:txBody>
      </p:sp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1981200" y="5715000"/>
            <a:ext cx="18097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prstTxWarp prst="textNoShape">
              <a:avLst/>
            </a:prstTxWarp>
            <a:spAutoFit/>
          </a:bodyPr>
          <a:lstStyle/>
          <a:p>
            <a:pPr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US">
                <a:latin typeface="Optima" pitchFamily="84" charset="0"/>
              </a:rPr>
              <a:t>Hopkins+08</a:t>
            </a:r>
          </a:p>
        </p:txBody>
      </p:sp>
      <p:sp>
        <p:nvSpPr>
          <p:cNvPr id="20484" name="Text Box 1032"/>
          <p:cNvSpPr txBox="1">
            <a:spLocks noChangeArrowheads="1"/>
          </p:cNvSpPr>
          <p:nvPr/>
        </p:nvSpPr>
        <p:spPr bwMode="auto">
          <a:xfrm>
            <a:off x="2362200" y="2743200"/>
            <a:ext cx="1266825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868363" hangingPunct="0">
              <a:lnSpc>
                <a:spcPct val="96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87388" algn="l"/>
                <a:tab pos="1376363" algn="l"/>
                <a:tab pos="2063750" algn="l"/>
                <a:tab pos="2751138" algn="l"/>
              </a:tabLst>
            </a:pPr>
            <a:r>
              <a:rPr lang="en-GB" sz="1200" b="1">
                <a:latin typeface="Optima ExtraBlack" pitchFamily="84" charset="0"/>
                <a:ea typeface="Optima ExtraBlack" pitchFamily="84" charset="0"/>
                <a:cs typeface="Optima ExtraBlack" pitchFamily="84" charset="0"/>
              </a:rPr>
              <a:t>Compton Thick</a:t>
            </a:r>
          </a:p>
          <a:p>
            <a:pPr defTabSz="868363" hangingPunct="0">
              <a:lnSpc>
                <a:spcPct val="96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87388" algn="l"/>
                <a:tab pos="1376363" algn="l"/>
                <a:tab pos="2063750" algn="l"/>
                <a:tab pos="2751138" algn="l"/>
              </a:tabLst>
            </a:pPr>
            <a:r>
              <a:rPr lang="en-GB" sz="1200" b="1">
                <a:latin typeface="Optima ExtraBlack" pitchFamily="84" charset="0"/>
                <a:ea typeface="Optima ExtraBlack" pitchFamily="84" charset="0"/>
                <a:cs typeface="Optima ExtraBlack" pitchFamily="84" charset="0"/>
              </a:rPr>
              <a:t>BH Growth</a:t>
            </a:r>
          </a:p>
        </p:txBody>
      </p:sp>
      <p:sp>
        <p:nvSpPr>
          <p:cNvPr id="20485" name="Text Box 1032"/>
          <p:cNvSpPr txBox="1">
            <a:spLocks noChangeArrowheads="1"/>
          </p:cNvSpPr>
          <p:nvPr/>
        </p:nvSpPr>
        <p:spPr bwMode="auto">
          <a:xfrm>
            <a:off x="2286000" y="3200400"/>
            <a:ext cx="1265238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defTabSz="868363" hangingPunct="0">
              <a:lnSpc>
                <a:spcPct val="96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87388" algn="l"/>
                <a:tab pos="1376363" algn="l"/>
                <a:tab pos="2063750" algn="l"/>
                <a:tab pos="2751138" algn="l"/>
              </a:tabLst>
            </a:pPr>
            <a:r>
              <a:rPr lang="en-GB" sz="1400" b="1">
                <a:latin typeface="Optima ExtraBlack" pitchFamily="84" charset="0"/>
                <a:ea typeface="Optima ExtraBlack" pitchFamily="84" charset="0"/>
                <a:cs typeface="Optima ExtraBlack" pitchFamily="84" charset="0"/>
              </a:rPr>
              <a:t>Coeval SB-AGN</a:t>
            </a:r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6400800" y="1066800"/>
            <a:ext cx="2438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prstTxWarp prst="textNoShape">
              <a:avLst/>
            </a:prstTxWarp>
          </a:bodyPr>
          <a:lstStyle/>
          <a:p>
            <a:pPr marL="382588" indent="-342900" eaLnBrk="0" hangingPunct="0">
              <a:lnSpc>
                <a:spcPct val="90000"/>
              </a:lnSpc>
              <a:spcBef>
                <a:spcPts val="1100"/>
              </a:spcBef>
              <a:buFontTx/>
              <a:buChar char="•"/>
            </a:pPr>
            <a:r>
              <a:rPr lang="en-US" sz="1100" b="1">
                <a:solidFill>
                  <a:schemeClr val="tx1"/>
                </a:solidFill>
                <a:latin typeface="Arial" pitchFamily="84" charset="0"/>
              </a:rPr>
              <a:t>Early on</a:t>
            </a:r>
            <a:r>
              <a:rPr lang="en-US" sz="1100">
                <a:solidFill>
                  <a:schemeClr val="tx1"/>
                </a:solidFill>
                <a:latin typeface="Arial" pitchFamily="84" charset="0"/>
              </a:rPr>
              <a:t> Strong galaxyinteractions= violent star-bursts</a:t>
            </a:r>
            <a:r>
              <a:rPr lang="en-US" sz="1100">
                <a:solidFill>
                  <a:srgbClr val="4B44FF"/>
                </a:solidFill>
                <a:latin typeface="Arial" pitchFamily="84" charset="0"/>
              </a:rPr>
              <a:t> </a:t>
            </a:r>
            <a:r>
              <a:rPr lang="en-US" sz="1100">
                <a:solidFill>
                  <a:srgbClr val="F22B24"/>
                </a:solidFill>
                <a:latin typeface="Comic Sans MS Bold" pitchFamily="84" charset="0"/>
              </a:rPr>
              <a:t>Heavily obscured QSOs</a:t>
            </a:r>
          </a:p>
          <a:p>
            <a:pPr marL="382588" indent="-342900" eaLnBrk="0" hangingPunct="0">
              <a:lnSpc>
                <a:spcPct val="90000"/>
              </a:lnSpc>
              <a:spcBef>
                <a:spcPts val="1100"/>
              </a:spcBef>
              <a:buFontTx/>
              <a:buChar char="•"/>
            </a:pPr>
            <a:r>
              <a:rPr lang="en-US" sz="1100" b="1">
                <a:solidFill>
                  <a:schemeClr val="tx1"/>
                </a:solidFill>
                <a:latin typeface="Arial" pitchFamily="84" charset="0"/>
              </a:rPr>
              <a:t>When galaxies coalesce </a:t>
            </a:r>
            <a:r>
              <a:rPr lang="en-US" sz="1100">
                <a:solidFill>
                  <a:schemeClr val="tx1"/>
                </a:solidFill>
                <a:latin typeface="Arial" pitchFamily="84" charset="0"/>
              </a:rPr>
              <a:t>accretion peaks QSO becomes optically visible as  AGN winds blow out gas.</a:t>
            </a:r>
            <a:r>
              <a:rPr lang="en-US" sz="1500">
                <a:solidFill>
                  <a:schemeClr val="tx1"/>
                </a:solidFill>
                <a:latin typeface="Arial" pitchFamily="84" charset="0"/>
              </a:rPr>
              <a:t> </a:t>
            </a:r>
          </a:p>
          <a:p>
            <a:pPr marL="382588" indent="-342900" eaLnBrk="0" hangingPunct="0">
              <a:lnSpc>
                <a:spcPct val="90000"/>
              </a:lnSpc>
              <a:spcBef>
                <a:spcPts val="1100"/>
              </a:spcBef>
              <a:buFontTx/>
              <a:buChar char="•"/>
            </a:pPr>
            <a:r>
              <a:rPr lang="en-US" sz="1100" b="1">
                <a:solidFill>
                  <a:schemeClr val="tx1"/>
                </a:solidFill>
                <a:latin typeface="Arial" pitchFamily="84" charset="0"/>
              </a:rPr>
              <a:t>Later times        </a:t>
            </a:r>
            <a:r>
              <a:rPr lang="en-US" sz="1100">
                <a:solidFill>
                  <a:schemeClr val="tx1"/>
                </a:solidFill>
                <a:latin typeface="Arial" pitchFamily="84" charset="0"/>
              </a:rPr>
              <a:t>SF &amp; accretion quenched red spheroid, passive evolution</a:t>
            </a:r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6477000" y="5197475"/>
            <a:ext cx="2362200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prstTxWarp prst="textNoShape">
              <a:avLst/>
            </a:prstTxWarp>
            <a:spAutoFit/>
          </a:bodyPr>
          <a:lstStyle/>
          <a:p>
            <a:pPr>
              <a:lnSpc>
                <a:spcPct val="110000"/>
              </a:lnSpc>
              <a:buFont typeface="Arial" pitchFamily="84" charset="0"/>
              <a:buNone/>
            </a:pPr>
            <a:r>
              <a:rPr lang="en-US" sz="1600">
                <a:solidFill>
                  <a:srgbClr val="FFFFFF"/>
                </a:solidFill>
                <a:latin typeface="Comic Sans MS Bold" pitchFamily="84" charset="0"/>
              </a:rPr>
              <a:t>Timescales of these phases are little constrained (so far)</a:t>
            </a:r>
          </a:p>
        </p:txBody>
      </p:sp>
      <p:sp>
        <p:nvSpPr>
          <p:cNvPr id="20488" name="Rectangle 9"/>
          <p:cNvSpPr>
            <a:spLocks noChangeArrowheads="1"/>
          </p:cNvSpPr>
          <p:nvPr/>
        </p:nvSpPr>
        <p:spPr bwMode="auto">
          <a:xfrm>
            <a:off x="6589713" y="5303838"/>
            <a:ext cx="23399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  <a:spAutoFit/>
          </a:bodyPr>
          <a:lstStyle/>
          <a:p>
            <a:pPr defTabSz="642938">
              <a:lnSpc>
                <a:spcPct val="110000"/>
              </a:lnSpc>
              <a:buFont typeface="Arial" pitchFamily="84" charset="0"/>
              <a:buNone/>
            </a:pPr>
            <a:r>
              <a:rPr lang="en-US" sz="1700">
                <a:solidFill>
                  <a:srgbClr val="F22B24"/>
                </a:solidFill>
                <a:latin typeface="Comic Sans MS Bold" pitchFamily="84" charset="0"/>
              </a:rPr>
              <a:t>Timescales of these phases are little constrained (so far)</a:t>
            </a:r>
          </a:p>
        </p:txBody>
      </p:sp>
      <p:pic>
        <p:nvPicPr>
          <p:cNvPr id="72714" name="Picture 10" descr="GalAGNEvo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338" y="896938"/>
            <a:ext cx="8572500" cy="596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5" name="Text Box 11"/>
          <p:cNvSpPr txBox="1">
            <a:spLocks/>
          </p:cNvSpPr>
          <p:nvPr/>
        </p:nvSpPr>
        <p:spPr bwMode="auto">
          <a:xfrm>
            <a:off x="1649413" y="6197600"/>
            <a:ext cx="1427162" cy="44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>
            <a:prstTxWarp prst="textNoShape">
              <a:avLst/>
            </a:prstTxWarp>
            <a:spAutoFit/>
          </a:bodyPr>
          <a:lstStyle/>
          <a:p>
            <a:pPr defTabSz="642938"/>
            <a:r>
              <a:rPr lang="it-IT" sz="2500">
                <a:solidFill>
                  <a:srgbClr val="F22B24"/>
                </a:solidFill>
                <a:latin typeface="Comic Sans MS" pitchFamily="84" charset="0"/>
                <a:ea typeface="ヒラギノ角ゴ ProN W3" pitchFamily="84" charset="-128"/>
                <a:cs typeface="ヒラギノ角ゴ ProN W3" pitchFamily="84" charset="-128"/>
              </a:rPr>
              <a:t>Cen 2011</a:t>
            </a:r>
            <a:endParaRPr lang="it-IT" sz="1700">
              <a:solidFill>
                <a:srgbClr val="000000"/>
              </a:solidFill>
              <a:latin typeface="Arial" pitchFamily="84" charset="0"/>
              <a:ea typeface="ヒラギノ角ゴ ProN W3" pitchFamily="84" charset="-128"/>
              <a:cs typeface="ヒラギノ角ゴ ProN W3" pitchFamily="84" charset="-128"/>
              <a:sym typeface="Arial" pitchFamily="8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8" name="Picture 1041" descr="nh6panels_dj"/>
          <p:cNvPicPr>
            <a:picLocks noChangeAspect="1" noChangeArrowheads="1"/>
          </p:cNvPicPr>
          <p:nvPr/>
        </p:nvPicPr>
        <p:blipFill>
          <a:blip r:embed="rId3"/>
          <a:srcRect t="3572" r="46428" b="37500"/>
          <a:stretch>
            <a:fillRect/>
          </a:stretch>
        </p:blipFill>
        <p:spPr bwMode="auto">
          <a:xfrm>
            <a:off x="0" y="1090613"/>
            <a:ext cx="4343400" cy="393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477125" cy="609600"/>
          </a:xfrm>
        </p:spPr>
        <p:txBody>
          <a:bodyPr/>
          <a:lstStyle/>
          <a:p>
            <a:pPr eaLnBrk="1" hangingPunct="1"/>
            <a:r>
              <a:rPr lang="it-IT" sz="3200">
                <a:solidFill>
                  <a:srgbClr val="CC0000"/>
                </a:solidFill>
                <a:latin typeface="Comic Sans MS Bold" pitchFamily="84" charset="0"/>
                <a:ea typeface="ＭＳ Ｐゴシック" pitchFamily="84" charset="-128"/>
                <a:cs typeface="ＭＳ Ｐゴシック" pitchFamily="84" charset="-128"/>
              </a:rPr>
              <a:t>Obscured Accretion </a:t>
            </a:r>
            <a:endParaRPr lang="it-IT" sz="3200">
              <a:solidFill>
                <a:schemeClr val="tx1"/>
              </a:solidFill>
              <a:latin typeface="Times New Roman" pitchFamily="84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21520" name="Rectangle 1032"/>
          <p:cNvSpPr>
            <a:spLocks noChangeArrowheads="1"/>
          </p:cNvSpPr>
          <p:nvPr/>
        </p:nvSpPr>
        <p:spPr bwMode="auto">
          <a:xfrm>
            <a:off x="1600200" y="5791200"/>
            <a:ext cx="6823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000">
                <a:solidFill>
                  <a:schemeClr val="tx1"/>
                </a:solidFill>
                <a:latin typeface="Comic Sans MS" pitchFamily="84" charset="0"/>
              </a:rPr>
              <a:t>Compton Thick and Obscured (logN</a:t>
            </a:r>
            <a:r>
              <a:rPr lang="it-IT" sz="2000" baseline="-25000">
                <a:solidFill>
                  <a:schemeClr val="tx1"/>
                </a:solidFill>
                <a:latin typeface="Comic Sans MS" pitchFamily="84" charset="0"/>
              </a:rPr>
              <a:t>H</a:t>
            </a:r>
            <a:r>
              <a:rPr lang="it-IT" sz="2000">
                <a:solidFill>
                  <a:schemeClr val="tx1"/>
                </a:solidFill>
                <a:latin typeface="Comic Sans MS" pitchFamily="84" charset="0"/>
              </a:rPr>
              <a:t> &gt; 23) are abundant </a:t>
            </a:r>
          </a:p>
          <a:p>
            <a:r>
              <a:rPr lang="it-IT" sz="2000">
                <a:solidFill>
                  <a:schemeClr val="tx1"/>
                </a:solidFill>
                <a:latin typeface="Comic Sans MS" pitchFamily="84" charset="0"/>
              </a:rPr>
              <a:t>nearby… what happens at moderate to high-z</a:t>
            </a:r>
            <a:r>
              <a:rPr lang="it-IT" sz="2000">
                <a:solidFill>
                  <a:schemeClr val="tx1"/>
                </a:solidFill>
              </a:rPr>
              <a:t>?</a:t>
            </a:r>
            <a:r>
              <a:rPr lang="it-IT">
                <a:solidFill>
                  <a:schemeClr val="tx1"/>
                </a:solidFill>
              </a:rPr>
              <a:t> </a:t>
            </a:r>
            <a:endParaRPr lang="it-IT"/>
          </a:p>
        </p:txBody>
      </p:sp>
      <p:sp>
        <p:nvSpPr>
          <p:cNvPr id="23557" name="Text Box 1029"/>
          <p:cNvSpPr txBox="1">
            <a:spLocks noChangeArrowheads="1"/>
          </p:cNvSpPr>
          <p:nvPr/>
        </p:nvSpPr>
        <p:spPr bwMode="auto">
          <a:xfrm>
            <a:off x="2590800" y="12954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/>
              <a:t>Gilli+07</a:t>
            </a:r>
          </a:p>
        </p:txBody>
      </p:sp>
      <p:pic>
        <p:nvPicPr>
          <p:cNvPr id="23558" name="Picture 1030" descr="210pap"/>
          <p:cNvPicPr>
            <a:picLocks noChangeAspect="1" noChangeArrowheads="1"/>
          </p:cNvPicPr>
          <p:nvPr/>
        </p:nvPicPr>
        <p:blipFill>
          <a:blip r:embed="rId4"/>
          <a:srcRect l="1961" t="12122" r="9804" b="18182"/>
          <a:stretch>
            <a:fillRect/>
          </a:stretch>
        </p:blipFill>
        <p:spPr bwMode="auto">
          <a:xfrm>
            <a:off x="4419600" y="914400"/>
            <a:ext cx="4495800" cy="48768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" name="Rectangle 1032"/>
          <p:cNvSpPr>
            <a:spLocks noChangeArrowheads="1"/>
          </p:cNvSpPr>
          <p:nvPr/>
        </p:nvSpPr>
        <p:spPr bwMode="auto">
          <a:xfrm>
            <a:off x="457200" y="5105400"/>
            <a:ext cx="34401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000">
                <a:solidFill>
                  <a:schemeClr val="tx1"/>
                </a:solidFill>
                <a:latin typeface="Comic Sans MS" pitchFamily="84" charset="0"/>
              </a:rPr>
              <a:t>   21    22     23     24     25</a:t>
            </a:r>
            <a:r>
              <a:rPr lang="it-IT">
                <a:solidFill>
                  <a:schemeClr val="tx1"/>
                </a:solidFill>
              </a:rPr>
              <a:t> </a:t>
            </a:r>
            <a:endParaRPr lang="it-IT"/>
          </a:p>
        </p:txBody>
      </p:sp>
      <p:sp>
        <p:nvSpPr>
          <p:cNvPr id="22535" name="Line 1031"/>
          <p:cNvSpPr>
            <a:spLocks noChangeShapeType="1"/>
          </p:cNvSpPr>
          <p:nvPr/>
        </p:nvSpPr>
        <p:spPr bwMode="auto">
          <a:xfrm>
            <a:off x="6248400" y="2895600"/>
            <a:ext cx="2057400" cy="9144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6" name="Line 1032"/>
          <p:cNvSpPr>
            <a:spLocks noChangeShapeType="1"/>
          </p:cNvSpPr>
          <p:nvPr/>
        </p:nvSpPr>
        <p:spPr bwMode="auto">
          <a:xfrm flipH="1">
            <a:off x="5105400" y="2895600"/>
            <a:ext cx="838200" cy="838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7" name="Line 1033"/>
          <p:cNvSpPr>
            <a:spLocks noChangeShapeType="1"/>
          </p:cNvSpPr>
          <p:nvPr/>
        </p:nvSpPr>
        <p:spPr bwMode="auto">
          <a:xfrm>
            <a:off x="5943600" y="2895600"/>
            <a:ext cx="3048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8" name="Line 1034"/>
          <p:cNvSpPr>
            <a:spLocks noChangeShapeType="1"/>
          </p:cNvSpPr>
          <p:nvPr/>
        </p:nvSpPr>
        <p:spPr bwMode="auto">
          <a:xfrm flipV="1">
            <a:off x="5029200" y="4038600"/>
            <a:ext cx="609600" cy="3048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39" name="Line 1035"/>
          <p:cNvSpPr>
            <a:spLocks noChangeShapeType="1"/>
          </p:cNvSpPr>
          <p:nvPr/>
        </p:nvSpPr>
        <p:spPr bwMode="auto">
          <a:xfrm>
            <a:off x="5638800" y="4038600"/>
            <a:ext cx="1752600" cy="83820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0" name="Line 1036"/>
          <p:cNvSpPr>
            <a:spLocks noChangeShapeType="1"/>
          </p:cNvSpPr>
          <p:nvPr/>
        </p:nvSpPr>
        <p:spPr bwMode="auto">
          <a:xfrm>
            <a:off x="2667000" y="2286000"/>
            <a:ext cx="3733800" cy="838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41" name="Line 1037"/>
          <p:cNvSpPr>
            <a:spLocks noChangeShapeType="1"/>
          </p:cNvSpPr>
          <p:nvPr/>
        </p:nvSpPr>
        <p:spPr bwMode="auto">
          <a:xfrm>
            <a:off x="3657600" y="2895600"/>
            <a:ext cx="1828800" cy="1066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0" grpId="0"/>
      <p:bldP spid="23557" grpId="0"/>
      <p:bldP spid="2" grpId="0"/>
      <p:bldP spid="22535" grpId="0" animBg="1"/>
      <p:bldP spid="22536" grpId="0" animBg="1"/>
      <p:bldP spid="22537" grpId="0" animBg="1"/>
      <p:bldP spid="22538" grpId="0" animBg="1"/>
      <p:bldP spid="22539" grpId="0" animBg="1"/>
      <p:bldP spid="22540" grpId="0" animBg="1"/>
      <p:bldP spid="225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52400"/>
            <a:ext cx="7772400" cy="685800"/>
          </a:xfrm>
        </p:spPr>
        <p:txBody>
          <a:bodyPr/>
          <a:lstStyle/>
          <a:p>
            <a:r>
              <a:rPr lang="it-IT">
                <a:solidFill>
                  <a:srgbClr val="CC0000"/>
                </a:solidFill>
                <a:latin typeface="Comic Sans MS Bold" pitchFamily="84" charset="0"/>
                <a:ea typeface="ＭＳ Ｐゴシック" pitchFamily="84" charset="-128"/>
                <a:cs typeface="ＭＳ Ｐゴシック" pitchFamily="84" charset="-128"/>
              </a:rPr>
              <a:t>Hard X-ray Counts</a:t>
            </a:r>
            <a:r>
              <a:rPr lang="it-IT">
                <a:ea typeface="ＭＳ Ｐゴシック" pitchFamily="84" charset="-128"/>
                <a:cs typeface="ＭＳ Ｐゴシック" pitchFamily="84" charset="-128"/>
              </a:rPr>
              <a:t> </a:t>
            </a:r>
          </a:p>
        </p:txBody>
      </p:sp>
      <p:pic>
        <p:nvPicPr>
          <p:cNvPr id="24578" name="Picture 5" descr="610keV"/>
          <p:cNvPicPr>
            <a:picLocks noChangeAspect="1" noChangeArrowheads="1"/>
          </p:cNvPicPr>
          <p:nvPr/>
        </p:nvPicPr>
        <p:blipFill>
          <a:blip r:embed="rId3"/>
          <a:srcRect l="6863" t="12878" r="6863" b="56061"/>
          <a:stretch>
            <a:fillRect/>
          </a:stretch>
        </p:blipFill>
        <p:spPr bwMode="auto">
          <a:xfrm>
            <a:off x="0" y="914400"/>
            <a:ext cx="632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6" descr="610keV"/>
          <p:cNvPicPr>
            <a:picLocks noChangeAspect="1" noChangeArrowheads="1"/>
          </p:cNvPicPr>
          <p:nvPr/>
        </p:nvPicPr>
        <p:blipFill>
          <a:blip r:embed="rId3"/>
          <a:srcRect l="17647" t="74243" r="8824" b="18181"/>
          <a:stretch>
            <a:fillRect/>
          </a:stretch>
        </p:blipFill>
        <p:spPr bwMode="auto">
          <a:xfrm>
            <a:off x="533400" y="6019800"/>
            <a:ext cx="5715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7" descr="1030keV"/>
          <p:cNvPicPr>
            <a:picLocks noChangeAspect="1" noChangeArrowheads="1"/>
          </p:cNvPicPr>
          <p:nvPr/>
        </p:nvPicPr>
        <p:blipFill>
          <a:blip r:embed="rId4"/>
          <a:srcRect l="7843" t="12878" r="7843" b="56061"/>
          <a:stretch>
            <a:fillRect/>
          </a:stretch>
        </p:blipFill>
        <p:spPr bwMode="auto">
          <a:xfrm>
            <a:off x="76200" y="3352800"/>
            <a:ext cx="617220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8"/>
          <p:cNvSpPr>
            <a:spLocks noChangeArrowheads="1"/>
          </p:cNvSpPr>
          <p:nvPr/>
        </p:nvSpPr>
        <p:spPr bwMode="auto">
          <a:xfrm>
            <a:off x="6400800" y="608965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>
                <a:latin typeface="Comic Sans MS" pitchFamily="84" charset="0"/>
              </a:rPr>
              <a:t>Ballantyne+11</a:t>
            </a:r>
          </a:p>
        </p:txBody>
      </p:sp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6375400" y="990600"/>
            <a:ext cx="27686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>
                <a:solidFill>
                  <a:schemeClr val="tx1"/>
                </a:solidFill>
                <a:latin typeface="Comic Sans MS" pitchFamily="84" charset="0"/>
              </a:rPr>
              <a:t>10-30 keV </a:t>
            </a:r>
          </a:p>
          <a:p>
            <a:pPr>
              <a:buFont typeface="Wingdings" pitchFamily="84" charset="2"/>
              <a:buNone/>
            </a:pPr>
            <a:r>
              <a:rPr lang="it-IT">
                <a:solidFill>
                  <a:schemeClr val="tx1"/>
                </a:solidFill>
                <a:latin typeface="Comic Sans MS" pitchFamily="84" charset="0"/>
              </a:rPr>
              <a:t>(i.e. NuSTAR)</a:t>
            </a:r>
          </a:p>
          <a:p>
            <a:pPr>
              <a:buFont typeface="Wingdings" pitchFamily="84" charset="2"/>
              <a:buNone/>
            </a:pPr>
            <a:r>
              <a:rPr lang="it-IT">
                <a:solidFill>
                  <a:schemeClr val="tx1"/>
                </a:solidFill>
                <a:latin typeface="Comic Sans MS" pitchFamily="84" charset="0"/>
              </a:rPr>
              <a:t>Brighter fluxes</a:t>
            </a:r>
          </a:p>
          <a:p>
            <a:pPr>
              <a:buFont typeface="Wingdings" pitchFamily="84" charset="2"/>
              <a:buNone/>
            </a:pPr>
            <a:r>
              <a:rPr lang="it-IT">
                <a:solidFill>
                  <a:schemeClr val="tx1"/>
                </a:solidFill>
                <a:latin typeface="Comic Sans MS" pitchFamily="84" charset="0"/>
              </a:rPr>
              <a:t>-&gt; “low z”</a:t>
            </a:r>
          </a:p>
          <a:p>
            <a:pPr>
              <a:buFont typeface="Wingdings" pitchFamily="84" charset="2"/>
              <a:buNone/>
            </a:pPr>
            <a:endParaRPr lang="it-IT">
              <a:solidFill>
                <a:schemeClr val="tx1"/>
              </a:solidFill>
              <a:latin typeface="Comic Sans MS" pitchFamily="84" charset="0"/>
            </a:endParaRPr>
          </a:p>
          <a:p>
            <a:pPr>
              <a:buFont typeface="Wingdings" pitchFamily="84" charset="2"/>
              <a:buNone/>
            </a:pPr>
            <a:r>
              <a:rPr lang="it-IT">
                <a:solidFill>
                  <a:schemeClr val="tx1"/>
                </a:solidFill>
                <a:latin typeface="Comic Sans MS" pitchFamily="84" charset="0"/>
              </a:rPr>
              <a:t>6-10 keV </a:t>
            </a:r>
          </a:p>
          <a:p>
            <a:pPr>
              <a:buFont typeface="Wingdings" pitchFamily="84" charset="2"/>
              <a:buNone/>
            </a:pPr>
            <a:r>
              <a:rPr lang="it-IT">
                <a:solidFill>
                  <a:schemeClr val="tx1"/>
                </a:solidFill>
                <a:latin typeface="Comic Sans MS" pitchFamily="84" charset="0"/>
              </a:rPr>
              <a:t>Accessible from both XMM &amp; NuSTAR</a:t>
            </a:r>
          </a:p>
          <a:p>
            <a:pPr>
              <a:buFont typeface="Wingdings" pitchFamily="84" charset="2"/>
              <a:buNone/>
            </a:pPr>
            <a:r>
              <a:rPr lang="it-IT">
                <a:solidFill>
                  <a:schemeClr val="tx1"/>
                </a:solidFill>
                <a:latin typeface="Comic Sans MS" pitchFamily="84" charset="0"/>
              </a:rPr>
              <a:t>XMM goes deeper </a:t>
            </a:r>
          </a:p>
          <a:p>
            <a:pPr>
              <a:buFont typeface="Wingdings" pitchFamily="84" charset="2"/>
              <a:buNone/>
            </a:pPr>
            <a:r>
              <a:rPr lang="it-IT">
                <a:solidFill>
                  <a:schemeClr val="tx1"/>
                </a:solidFill>
                <a:latin typeface="Comic Sans MS" pitchFamily="84" charset="0"/>
              </a:rPr>
              <a:t>- &gt; “high z”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Immagine 15" descr="otaru4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12192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1371600" y="304800"/>
            <a:ext cx="6719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>
                <a:solidFill>
                  <a:srgbClr val="CC0000"/>
                </a:solidFill>
                <a:latin typeface="Comic Sans MS Bold" pitchFamily="84" charset="0"/>
                <a:ea typeface="Arial" pitchFamily="84" charset="0"/>
                <a:cs typeface="Arial" pitchFamily="84" charset="0"/>
              </a:rPr>
              <a:t>The fraction of C-thick AGN</a:t>
            </a:r>
            <a:endParaRPr lang="it-IT" sz="3600">
              <a:solidFill>
                <a:srgbClr val="CC0000"/>
              </a:solidFill>
              <a:latin typeface="Comic Sans MS Bold" pitchFamily="84" charset="0"/>
              <a:ea typeface="Arial" pitchFamily="84" charset="0"/>
              <a:cs typeface="Arial" pitchFamily="84" charset="0"/>
            </a:endParaRP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1981200" y="4114800"/>
            <a:ext cx="109855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Unicode MS" charset="0"/>
                <a:ea typeface="Arial" charset="0"/>
                <a:cs typeface="Arial" charset="0"/>
              </a:rPr>
              <a:t>2-10 </a:t>
            </a:r>
            <a:r>
              <a:rPr lang="en-US" sz="1800" dirty="0" err="1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Unicode MS" charset="0"/>
                <a:ea typeface="Arial" charset="0"/>
                <a:cs typeface="Arial" charset="0"/>
              </a:rPr>
              <a:t>keV</a:t>
            </a:r>
            <a:endParaRPr lang="it-IT" sz="1800" dirty="0">
              <a:solidFill>
                <a:srgbClr val="0000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Unicode MS" charset="0"/>
              <a:ea typeface="Arial" charset="0"/>
              <a:cs typeface="Arial" charset="0"/>
            </a:endParaRPr>
          </a:p>
        </p:txBody>
      </p:sp>
      <p:sp>
        <p:nvSpPr>
          <p:cNvPr id="139274" name="Text Box 10"/>
          <p:cNvSpPr txBox="1">
            <a:spLocks noChangeArrowheads="1"/>
          </p:cNvSpPr>
          <p:nvPr/>
        </p:nvSpPr>
        <p:spPr bwMode="auto">
          <a:xfrm>
            <a:off x="2971800" y="2590800"/>
            <a:ext cx="109220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Unicode MS" charset="0"/>
                <a:ea typeface="Arial" charset="0"/>
                <a:cs typeface="Arial" charset="0"/>
              </a:rPr>
              <a:t>&gt; 10 </a:t>
            </a:r>
            <a:r>
              <a:rPr lang="en-US" sz="1800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Unicode MS" charset="0"/>
                <a:ea typeface="Arial" charset="0"/>
                <a:cs typeface="Arial" charset="0"/>
              </a:rPr>
              <a:t>keV</a:t>
            </a:r>
            <a:endParaRPr lang="it-IT" sz="180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Unicode MS" charset="0"/>
              <a:ea typeface="Arial" charset="0"/>
              <a:cs typeface="Arial" charset="0"/>
            </a:endParaRPr>
          </a:p>
        </p:txBody>
      </p:sp>
      <p:pic>
        <p:nvPicPr>
          <p:cNvPr id="26629" name="Picture 1032" descr="xrb"/>
          <p:cNvPicPr>
            <a:picLocks noChangeAspect="1" noChangeArrowheads="1"/>
          </p:cNvPicPr>
          <p:nvPr/>
        </p:nvPicPr>
        <p:blipFill>
          <a:blip r:embed="rId4"/>
          <a:srcRect l="2942" t="21970" r="4903" b="24243"/>
          <a:stretch>
            <a:fillRect/>
          </a:stretch>
        </p:blipFill>
        <p:spPr bwMode="auto">
          <a:xfrm>
            <a:off x="4191000" y="1524000"/>
            <a:ext cx="4953000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CasellaDiTesto 11"/>
          <p:cNvSpPr txBox="1">
            <a:spLocks noChangeArrowheads="1"/>
          </p:cNvSpPr>
          <p:nvPr/>
        </p:nvSpPr>
        <p:spPr bwMode="auto">
          <a:xfrm>
            <a:off x="4953000" y="5546725"/>
            <a:ext cx="3886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 sz="2000">
                <a:solidFill>
                  <a:schemeClr val="tx1"/>
                </a:solidFill>
                <a:latin typeface="Comic Sans MS" pitchFamily="84" charset="0"/>
              </a:rPr>
              <a:t>Resolved fraction decreases </a:t>
            </a:r>
          </a:p>
          <a:p>
            <a:r>
              <a:rPr lang="it-IT" sz="2000">
                <a:solidFill>
                  <a:schemeClr val="tx1"/>
                </a:solidFill>
                <a:latin typeface="Comic Sans MS" pitchFamily="84" charset="0"/>
              </a:rPr>
              <a:t>with energy: 90% @ 1 keV  </a:t>
            </a:r>
          </a:p>
          <a:p>
            <a:r>
              <a:rPr lang="it-IT" sz="2000">
                <a:solidFill>
                  <a:schemeClr val="tx1"/>
                </a:solidFill>
                <a:latin typeface="Comic Sans MS" pitchFamily="84" charset="0"/>
              </a:rPr>
              <a:t>50% at 8 keV 1-2% @ 30 keV</a:t>
            </a:r>
            <a:r>
              <a:rPr lang="it-IT" sz="200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COSMOS_Final"/>
          <p:cNvPicPr>
            <a:picLocks noChangeAspect="1" noChangeArrowheads="1"/>
          </p:cNvPicPr>
          <p:nvPr/>
        </p:nvPicPr>
        <p:blipFill>
          <a:blip r:embed="rId3">
            <a:lum bright="18000" contrast="30000"/>
          </a:blip>
          <a:srcRect t="3477" b="8664"/>
          <a:stretch>
            <a:fillRect/>
          </a:stretch>
        </p:blipFill>
        <p:spPr bwMode="auto">
          <a:xfrm>
            <a:off x="457200" y="2247900"/>
            <a:ext cx="4114800" cy="3771900"/>
          </a:xfrm>
          <a:prstGeom prst="rect">
            <a:avLst/>
          </a:prstGeom>
          <a:noFill/>
        </p:spPr>
      </p:pic>
      <p:grpSp>
        <p:nvGrpSpPr>
          <p:cNvPr id="73731" name="Group 3"/>
          <p:cNvGrpSpPr>
            <a:grpSpLocks/>
          </p:cNvGrpSpPr>
          <p:nvPr/>
        </p:nvGrpSpPr>
        <p:grpSpPr bwMode="auto">
          <a:xfrm>
            <a:off x="5029200" y="76200"/>
            <a:ext cx="3276600" cy="3352800"/>
            <a:chOff x="1488" y="547"/>
            <a:chExt cx="3243" cy="3203"/>
          </a:xfrm>
        </p:grpSpPr>
        <p:pic>
          <p:nvPicPr>
            <p:cNvPr id="73732" name="Picture 4" descr="propaganda2"/>
            <p:cNvPicPr>
              <a:picLocks noChangeAspect="1" noChangeArrowheads="1"/>
            </p:cNvPicPr>
            <p:nvPr/>
          </p:nvPicPr>
          <p:blipFill>
            <a:blip r:embed="rId4"/>
            <a:srcRect t="1167" b="3065"/>
            <a:stretch>
              <a:fillRect/>
            </a:stretch>
          </p:blipFill>
          <p:spPr bwMode="auto">
            <a:xfrm>
              <a:off x="1488" y="576"/>
              <a:ext cx="3243" cy="3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3733" name="Text Box 5"/>
            <p:cNvSpPr txBox="1">
              <a:spLocks noChangeArrowheads="1"/>
            </p:cNvSpPr>
            <p:nvPr/>
          </p:nvSpPr>
          <p:spPr bwMode="auto">
            <a:xfrm>
              <a:off x="1587" y="547"/>
              <a:ext cx="182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endParaRPr lang="en-GB">
                <a:solidFill>
                  <a:schemeClr val="tx1"/>
                </a:solidFill>
                <a:latin typeface="Tahoma" pitchFamily="84" charset="0"/>
              </a:endParaRPr>
            </a:p>
          </p:txBody>
        </p:sp>
      </p:grp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228600" y="1431925"/>
            <a:ext cx="4724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tx1"/>
                </a:solidFill>
                <a:latin typeface="Arial" pitchFamily="84" charset="0"/>
              </a:rPr>
              <a:t>    </a:t>
            </a:r>
            <a:r>
              <a:rPr lang="en-US" sz="2000">
                <a:solidFill>
                  <a:schemeClr val="tx1"/>
                </a:solidFill>
                <a:latin typeface="Comic Sans MS Bold" pitchFamily="84" charset="0"/>
              </a:rPr>
              <a:t> Chandra</a:t>
            </a:r>
            <a:r>
              <a:rPr lang="en-US" sz="2000">
                <a:solidFill>
                  <a:schemeClr val="tx1"/>
                </a:solidFill>
                <a:latin typeface="Arial" pitchFamily="84" charset="0"/>
              </a:rPr>
              <a:t>-</a:t>
            </a:r>
            <a:r>
              <a:rPr lang="en-US" sz="2000">
                <a:solidFill>
                  <a:schemeClr val="tx1"/>
                </a:solidFill>
                <a:latin typeface="Comic Sans MS" pitchFamily="84" charset="0"/>
              </a:rPr>
              <a:t>COSMOS 0.9deg</a:t>
            </a:r>
            <a:r>
              <a:rPr lang="en-US" sz="2000" baseline="30000">
                <a:solidFill>
                  <a:schemeClr val="tx1"/>
                </a:solidFill>
                <a:latin typeface="Comic Sans MS" pitchFamily="84" charset="0"/>
              </a:rPr>
              <a:t>2 </a:t>
            </a:r>
            <a:r>
              <a:rPr lang="en-US" sz="2000">
                <a:solidFill>
                  <a:schemeClr val="tx1"/>
                </a:solidFill>
                <a:latin typeface="Comic Sans MS" pitchFamily="84" charset="0"/>
              </a:rPr>
              <a:t>1.8 Ms</a:t>
            </a:r>
          </a:p>
          <a:p>
            <a:pPr eaLnBrk="0" hangingPunct="0"/>
            <a:r>
              <a:rPr lang="en-US" sz="2000">
                <a:solidFill>
                  <a:schemeClr val="tx1"/>
                </a:solidFill>
                <a:latin typeface="Comic Sans MS" pitchFamily="84" charset="0"/>
              </a:rPr>
              <a:t>PI Elvis </a:t>
            </a:r>
            <a:r>
              <a:rPr lang="en-US" sz="2000" baseline="30000">
                <a:solidFill>
                  <a:schemeClr val="tx1"/>
                </a:solidFill>
                <a:latin typeface="Comic Sans MS" pitchFamily="84" charset="0"/>
              </a:rPr>
              <a:t> </a:t>
            </a:r>
            <a:endParaRPr lang="en-US" sz="1800">
              <a:solidFill>
                <a:schemeClr val="tx1"/>
              </a:solidFill>
              <a:latin typeface="Comic Sans MS" pitchFamily="84" charset="0"/>
            </a:endParaRP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381000" y="6156325"/>
            <a:ext cx="4038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tx1"/>
                </a:solidFill>
                <a:latin typeface="Comic Sans MS Bold" pitchFamily="84" charset="0"/>
              </a:rPr>
              <a:t>XMM-COSMOS 2 deg</a:t>
            </a:r>
            <a:r>
              <a:rPr lang="en-US" sz="2000" baseline="30000">
                <a:solidFill>
                  <a:schemeClr val="tx1"/>
                </a:solidFill>
                <a:latin typeface="Comic Sans MS Bold" pitchFamily="84" charset="0"/>
              </a:rPr>
              <a:t>2  </a:t>
            </a:r>
            <a:r>
              <a:rPr lang="en-US" sz="2000">
                <a:solidFill>
                  <a:schemeClr val="tx1"/>
                </a:solidFill>
                <a:latin typeface="Comic Sans MS Bold" pitchFamily="84" charset="0"/>
              </a:rPr>
              <a:t>1.5 Ms</a:t>
            </a:r>
          </a:p>
          <a:p>
            <a:pPr eaLnBrk="0" hangingPunct="0"/>
            <a:r>
              <a:rPr lang="en-US" sz="2000">
                <a:solidFill>
                  <a:schemeClr val="tx1"/>
                </a:solidFill>
                <a:latin typeface="Comic Sans MS Bold" pitchFamily="84" charset="0"/>
              </a:rPr>
              <a:t>PI Hasinger </a:t>
            </a:r>
            <a:endParaRPr lang="en-US" sz="1800">
              <a:solidFill>
                <a:schemeClr val="tx1"/>
              </a:solidFill>
              <a:latin typeface="Comic Sans MS Bold" pitchFamily="84" charset="0"/>
            </a:endParaRPr>
          </a:p>
        </p:txBody>
      </p:sp>
      <p:pic>
        <p:nvPicPr>
          <p:cNvPr id="73736" name="Picture 4" descr="aegis_color2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rcRect/>
              <a:stretch>
                <a:fillRect/>
              </a:stretch>
            </p:blipFill>
          </mc:Choice>
          <mc:Fallback>
            <p:blipFill>
              <a:blip r:embed="rId6"/>
              <a:srcRect/>
              <a:stretch>
                <a:fillRect/>
              </a:stretch>
            </p:blipFill>
          </mc:Fallback>
        </mc:AlternateContent>
        <p:spPr bwMode="auto">
          <a:xfrm>
            <a:off x="5029200" y="3352800"/>
            <a:ext cx="3276600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7" name="TextBox 7"/>
          <p:cNvSpPr txBox="1">
            <a:spLocks noChangeArrowheads="1"/>
          </p:cNvSpPr>
          <p:nvPr/>
        </p:nvSpPr>
        <p:spPr bwMode="auto">
          <a:xfrm>
            <a:off x="4572000" y="6248400"/>
            <a:ext cx="396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2000">
                <a:solidFill>
                  <a:schemeClr val="tx1"/>
                </a:solidFill>
                <a:latin typeface="Comic Sans MS Bold" pitchFamily="84" charset="0"/>
              </a:rPr>
              <a:t>AEGIS-X 0.7 deg</a:t>
            </a:r>
            <a:r>
              <a:rPr lang="en-US" sz="2000" baseline="30000">
                <a:solidFill>
                  <a:schemeClr val="tx1"/>
                </a:solidFill>
                <a:latin typeface="Comic Sans MS Bold" pitchFamily="84" charset="0"/>
              </a:rPr>
              <a:t>2</a:t>
            </a:r>
            <a:r>
              <a:rPr lang="en-US" sz="2000">
                <a:solidFill>
                  <a:schemeClr val="tx1"/>
                </a:solidFill>
                <a:latin typeface="Comic Sans MS Bold" pitchFamily="84" charset="0"/>
              </a:rPr>
              <a:t>  ~3.4Ms PI Nandra</a:t>
            </a:r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381000" y="152400"/>
            <a:ext cx="411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5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it-IT" sz="3200">
                <a:solidFill>
                  <a:srgbClr val="CC0000"/>
                </a:solidFill>
                <a:latin typeface="Comic Sans MS Bold" pitchFamily="84" charset="0"/>
              </a:rPr>
              <a:t>Large area</a:t>
            </a:r>
            <a:br>
              <a:rPr lang="it-IT" sz="3200">
                <a:solidFill>
                  <a:srgbClr val="CC0000"/>
                </a:solidFill>
                <a:latin typeface="Comic Sans MS Bold" pitchFamily="84" charset="0"/>
              </a:rPr>
            </a:br>
            <a:r>
              <a:rPr lang="it-IT" sz="3200">
                <a:solidFill>
                  <a:srgbClr val="CC0000"/>
                </a:solidFill>
                <a:latin typeface="Comic Sans MS Bold" pitchFamily="84" charset="0"/>
              </a:rPr>
              <a:t> X-ray surveys</a:t>
            </a:r>
            <a:r>
              <a:rPr lang="it-IT" sz="3200">
                <a:solidFill>
                  <a:schemeClr val="folHlink"/>
                </a:solidFill>
                <a:latin typeface="Comic Sans MS" pitchFamily="84" charset="0"/>
              </a:rPr>
              <a:t> </a:t>
            </a:r>
            <a:endParaRPr lang="it-IT" sz="32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ms8"/>
          <p:cNvPicPr>
            <a:picLocks noChangeAspect="1" noChangeArrowheads="1"/>
          </p:cNvPicPr>
          <p:nvPr/>
        </p:nvPicPr>
        <p:blipFill>
          <a:blip r:embed="rId3"/>
          <a:srcRect l="29384" t="8562" r="19328" b="55977"/>
          <a:stretch>
            <a:fillRect/>
          </a:stretch>
        </p:blipFill>
        <p:spPr bwMode="auto">
          <a:xfrm>
            <a:off x="304800" y="22860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5" descr="4Ms_FB_smoothed"/>
          <p:cNvPicPr>
            <a:picLocks noChangeAspect="1" noChangeArrowheads="1"/>
          </p:cNvPicPr>
          <p:nvPr/>
        </p:nvPicPr>
        <p:blipFill>
          <a:blip r:embed="rId4"/>
          <a:srcRect l="7018" t="5957" r="5263" b="6323"/>
          <a:stretch>
            <a:fillRect/>
          </a:stretch>
        </p:blipFill>
        <p:spPr bwMode="auto">
          <a:xfrm>
            <a:off x="4724400" y="2286000"/>
            <a:ext cx="4267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142875" y="152400"/>
            <a:ext cx="90011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de-DE">
                <a:latin typeface="Comic Sans MS Bold" pitchFamily="84" charset="0"/>
              </a:rPr>
              <a:t>The deepest X-ray field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250825" y="1412875"/>
            <a:ext cx="1998663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GB" sz="1800">
                <a:latin typeface="Comic Sans MS" pitchFamily="84" charset="0"/>
              </a:rPr>
              <a:t>red   =  0.3 -1 keV</a:t>
            </a: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GB" sz="1800">
                <a:solidFill>
                  <a:srgbClr val="00FF00"/>
                </a:solidFill>
                <a:latin typeface="Comic Sans MS" pitchFamily="84" charset="0"/>
              </a:rPr>
              <a:t>green =    1 - 2 keV</a:t>
            </a:r>
          </a:p>
          <a:p>
            <a:pPr defTabSz="828675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</a:tabLst>
            </a:pPr>
            <a:r>
              <a:rPr lang="en-GB" sz="1800">
                <a:solidFill>
                  <a:srgbClr val="00B8FF"/>
                </a:solidFill>
                <a:latin typeface="Comic Sans MS" pitchFamily="84" charset="0"/>
              </a:rPr>
              <a:t>blue   =    2 -7 keV</a:t>
            </a:r>
          </a:p>
        </p:txBody>
      </p:sp>
      <p:sp>
        <p:nvSpPr>
          <p:cNvPr id="28677" name="Text Box 11"/>
          <p:cNvSpPr txBox="1">
            <a:spLocks noChangeArrowheads="1"/>
          </p:cNvSpPr>
          <p:nvPr/>
        </p:nvSpPr>
        <p:spPr bwMode="auto">
          <a:xfrm>
            <a:off x="2590800" y="685800"/>
            <a:ext cx="478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omic Sans MS Bold" pitchFamily="84" charset="0"/>
              </a:rPr>
              <a:t>4Ms Chandra Deep Field South</a:t>
            </a:r>
            <a:endParaRPr lang="it-IT"/>
          </a:p>
        </p:txBody>
      </p:sp>
      <p:sp>
        <p:nvSpPr>
          <p:cNvPr id="28678" name="Text Box 12"/>
          <p:cNvSpPr txBox="1">
            <a:spLocks noChangeArrowheads="1"/>
          </p:cNvSpPr>
          <p:nvPr/>
        </p:nvSpPr>
        <p:spPr bwMode="auto">
          <a:xfrm>
            <a:off x="5029200" y="1524000"/>
            <a:ext cx="3613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CC0000"/>
                </a:solidFill>
                <a:latin typeface="Comic Sans MS" pitchFamily="84" charset="0"/>
              </a:rPr>
              <a:t>Limiting flux &gt;~ 10</a:t>
            </a:r>
            <a:r>
              <a:rPr lang="en-US" sz="1800" baseline="30000">
                <a:solidFill>
                  <a:srgbClr val="CC0000"/>
                </a:solidFill>
                <a:latin typeface="Comic Sans MS" pitchFamily="84" charset="0"/>
              </a:rPr>
              <a:t>-17</a:t>
            </a:r>
            <a:r>
              <a:rPr lang="en-US" sz="1800">
                <a:solidFill>
                  <a:srgbClr val="CC0000"/>
                </a:solidFill>
                <a:latin typeface="Comic Sans MS" pitchFamily="84" charset="0"/>
              </a:rPr>
              <a:t> erg cm</a:t>
            </a:r>
            <a:r>
              <a:rPr lang="en-US" sz="1800" baseline="30000">
                <a:solidFill>
                  <a:srgbClr val="CC0000"/>
                </a:solidFill>
                <a:latin typeface="Comic Sans MS" pitchFamily="84" charset="0"/>
              </a:rPr>
              <a:t>-2</a:t>
            </a:r>
            <a:r>
              <a:rPr lang="en-US" sz="1800">
                <a:solidFill>
                  <a:srgbClr val="CC0000"/>
                </a:solidFill>
                <a:latin typeface="Comic Sans MS" pitchFamily="84" charset="0"/>
              </a:rPr>
              <a:t> s</a:t>
            </a:r>
            <a:r>
              <a:rPr lang="en-US" sz="1800" baseline="30000">
                <a:solidFill>
                  <a:srgbClr val="CC0000"/>
                </a:solidFill>
                <a:latin typeface="Comic Sans MS" pitchFamily="84" charset="0"/>
              </a:rPr>
              <a:t>-1</a:t>
            </a:r>
            <a:endParaRPr lang="en-US" sz="1800">
              <a:solidFill>
                <a:srgbClr val="CC0000"/>
              </a:solidFill>
              <a:latin typeface="Comic Sans MS" pitchFamily="84" charset="0"/>
            </a:endParaRPr>
          </a:p>
          <a:p>
            <a:r>
              <a:rPr lang="en-US" sz="1800">
                <a:solidFill>
                  <a:srgbClr val="CC0000"/>
                </a:solidFill>
                <a:latin typeface="Comic Sans MS" pitchFamily="84" charset="0"/>
              </a:rPr>
              <a:t>in the 0.5-2 keV band</a:t>
            </a:r>
            <a:endParaRPr lang="it-IT" sz="1800">
              <a:solidFill>
                <a:srgbClr val="CC0000"/>
              </a:solidFill>
              <a:latin typeface="Comic Sans MS" pitchFamily="84" charset="0"/>
            </a:endParaRPr>
          </a:p>
        </p:txBody>
      </p:sp>
      <p:sp>
        <p:nvSpPr>
          <p:cNvPr id="28679" name="Rectangle 1031"/>
          <p:cNvSpPr>
            <a:spLocks noChangeArrowheads="1"/>
          </p:cNvSpPr>
          <p:nvPr/>
        </p:nvSpPr>
        <p:spPr bwMode="auto">
          <a:xfrm>
            <a:off x="3040063" y="1595438"/>
            <a:ext cx="1436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>
                <a:solidFill>
                  <a:schemeClr val="tx1"/>
                </a:solidFill>
              </a:rPr>
              <a:t>PI Brandt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20234</TotalTime>
  <Words>1189</Words>
  <Application>Microsoft Office PowerPoint</Application>
  <PresentationFormat>On-screen Show (4:3)</PresentationFormat>
  <Paragraphs>250</Paragraphs>
  <Slides>30</Slides>
  <Notes>30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15</vt:i4>
      </vt:variant>
      <vt:variant>
        <vt:lpstr>Modello struttura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46" baseType="lpstr">
      <vt:lpstr>Times New Roman</vt:lpstr>
      <vt:lpstr>ＭＳ Ｐゴシック</vt:lpstr>
      <vt:lpstr>Arial</vt:lpstr>
      <vt:lpstr>Comic Sans MS Bold</vt:lpstr>
      <vt:lpstr>Comic Sans MS</vt:lpstr>
      <vt:lpstr>Symbol</vt:lpstr>
      <vt:lpstr>Optima ExtraBlack</vt:lpstr>
      <vt:lpstr>StarSymbol</vt:lpstr>
      <vt:lpstr>Optima</vt:lpstr>
      <vt:lpstr>ヒラギノ角ゴ ProN W3</vt:lpstr>
      <vt:lpstr>Wingdings</vt:lpstr>
      <vt:lpstr>Arial Unicode MS</vt:lpstr>
      <vt:lpstr>Tahoma</vt:lpstr>
      <vt:lpstr>Optima Regular</vt:lpstr>
      <vt:lpstr>StarBats</vt:lpstr>
      <vt:lpstr>Struttura predefinita</vt:lpstr>
      <vt:lpstr>The deep sky under the X-ray limelight:  The XMM ultra-deep survey in the CDFS   Andrea Comastri  INAF-Osservatorio Astronomico Bologna ITALY  P. Ranalli (UniBO), R. Gilli (INAF-BO), C. Vignali (UniBO), K. Iwasawa (ICC-Barcelona), I. Georgantopoulos (INAF-BO), N. Cappelluti (INAF-BO), E. Rovilos (INAF-BO), X. Barcons (IFCA), F.J. Carrera (IFCA), S. Falocco (IFCA), M. Brusa (MPE), H. Brunner (MPE), I. Balestra (MPE), A. Merloni (MPE), A. Finoguenov (MPE), F. Civano (CfA), F. Fiore (INAF-Roma), F. Nicastro (INAF-Roma), S. Puccetti (ASI), V. Mainieri (ESO), P. Rosati (ESO), P. Tozzi (INAF-TS), N. Brandt (PSU), J. Silverman (IPMU) Thanks to M. Diaz Trigo &amp; I. De la Calle for obs planning </vt:lpstr>
      <vt:lpstr>Presentazione di PowerPoint</vt:lpstr>
      <vt:lpstr>Science Drivers</vt:lpstr>
      <vt:lpstr>Presentazione di PowerPoint</vt:lpstr>
      <vt:lpstr>Obscured Accretion </vt:lpstr>
      <vt:lpstr>Hard X-ray Counts </vt:lpstr>
      <vt:lpstr>Presentazione di PowerPoint</vt:lpstr>
      <vt:lpstr>Presentazione di PowerPoint</vt:lpstr>
      <vt:lpstr>Presentazione di PowerPoint</vt:lpstr>
      <vt:lpstr>  X-ray surveys in Berlin 2011 </vt:lpstr>
      <vt:lpstr>Presentazione di PowerPoint</vt:lpstr>
      <vt:lpstr>Data Management</vt:lpstr>
      <vt:lpstr>ISSUES</vt:lpstr>
      <vt:lpstr>Background</vt:lpstr>
      <vt:lpstr>Presentazione di PowerPoint</vt:lpstr>
      <vt:lpstr>X-ray catalogue and logN-logS</vt:lpstr>
      <vt:lpstr>Hard X-ray Counts </vt:lpstr>
      <vt:lpstr>Simulations</vt:lpstr>
      <vt:lpstr>Spectral Analysis </vt:lpstr>
      <vt:lpstr>Presentazione di PowerPoint</vt:lpstr>
      <vt:lpstr>Spectral Survey</vt:lpstr>
      <vt:lpstr>Distant C-thick AGN in the XMM-CDFS</vt:lpstr>
      <vt:lpstr>Absorption Distribution </vt:lpstr>
      <vt:lpstr>Bright sources</vt:lpstr>
      <vt:lpstr>Iron line variability </vt:lpstr>
      <vt:lpstr>Iron Line Spectroscopy at high-z</vt:lpstr>
      <vt:lpstr>Iron Line Spectroscopy at high-z</vt:lpstr>
      <vt:lpstr>Stacking</vt:lpstr>
      <vt:lpstr>Future Perspectives </vt:lpstr>
      <vt:lpstr> Summary</vt:lpstr>
    </vt:vector>
  </TitlesOfParts>
  <Company>INAF-Osservatorio Astronomico di Bologna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nuclei galattici attivi e il fondo cosmico di raggi X</dc:title>
  <dc:creator>Roberto Gilli</dc:creator>
  <cp:lastModifiedBy>operat</cp:lastModifiedBy>
  <cp:revision>566</cp:revision>
  <dcterms:created xsi:type="dcterms:W3CDTF">2010-09-22T11:20:10Z</dcterms:created>
  <dcterms:modified xsi:type="dcterms:W3CDTF">2011-06-29T06:24:09Z</dcterms:modified>
</cp:coreProperties>
</file>