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56" r:id="rId2"/>
    <p:sldId id="990" r:id="rId3"/>
    <p:sldId id="993" r:id="rId4"/>
    <p:sldId id="901" r:id="rId5"/>
    <p:sldId id="991" r:id="rId6"/>
    <p:sldId id="941" r:id="rId7"/>
    <p:sldId id="996" r:id="rId8"/>
    <p:sldId id="910" r:id="rId9"/>
    <p:sldId id="905" r:id="rId10"/>
    <p:sldId id="998" r:id="rId11"/>
    <p:sldId id="999" r:id="rId12"/>
    <p:sldId id="994" r:id="rId13"/>
    <p:sldId id="978" r:id="rId14"/>
    <p:sldId id="1000" r:id="rId15"/>
    <p:sldId id="1003" r:id="rId16"/>
    <p:sldId id="1004" r:id="rId17"/>
    <p:sldId id="995" r:id="rId18"/>
    <p:sldId id="966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000"/>
    <a:srgbClr val="0099FF"/>
    <a:srgbClr val="FFCC00"/>
    <a:srgbClr val="FFFF00"/>
    <a:srgbClr val="0033CC"/>
    <a:srgbClr val="312E72"/>
    <a:srgbClr val="322B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651" autoAdjust="0"/>
  </p:normalViewPr>
  <p:slideViewPr>
    <p:cSldViewPr>
      <p:cViewPr varScale="1">
        <p:scale>
          <a:sx n="88" d="100"/>
          <a:sy n="88" d="100"/>
        </p:scale>
        <p:origin x="-11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B2E91D-E668-4D90-B664-E390CD5ED9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AB1FC-7432-42D7-A879-942D330027E5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672FD-AEB3-4C68-969E-54AF47D52D99}" type="slidenum">
              <a:rPr lang="en-US"/>
              <a:pPr/>
              <a:t>11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A0623-5E6A-47C4-B2B1-0B3AE8E9EA1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F8A3-7C65-4CBF-A992-414CE124F4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C0D22-4D50-4738-98A1-E6860FE7C8F4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96C62-7C06-46A7-B2F4-A60A83C7B2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2E91D-E668-4D90-B664-E390CD5ED97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FC2BD-1151-4161-A180-0A71C94259AA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A0623-5E6A-47C4-B2B1-0B3AE8E9EA1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3C613-4814-44B9-A7FE-A942DB6441D0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A21EC-750C-4B46-BFCA-6313C2C22AF3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9810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10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6FD6E56-8532-431A-BBCF-1C41C8872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F81D-40E0-4438-811B-BFC35F5E5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8DA14-6B1C-45DC-85B6-BF2E7417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7D5C-10B8-4F82-98EA-B4906A76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6197-301E-4799-B563-8234A2A81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56DA-457B-4CFB-8849-2F7B81DB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472F-6A65-4D69-95C1-EACB08B27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B41B-6098-4F3A-9350-C65C1103F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1E9A-548D-4E97-A8A7-639264A4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73DD-2B26-4AE4-B9A9-BFBFF7E6A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126F-8098-4B7B-80FB-145A9501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1064-CA23-4DC1-8F07-C502F953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9799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9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Alexis Finoguenov</a:t>
            </a:r>
          </a:p>
        </p:txBody>
      </p:sp>
      <p:sp>
        <p:nvSpPr>
          <p:cNvPr id="979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Cluster cosmology  in Deep Fields</a:t>
            </a:r>
          </a:p>
        </p:txBody>
      </p:sp>
      <p:sp>
        <p:nvSpPr>
          <p:cNvPr id="979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D2EA2BA1-F3FE-43B8-8FD0-EF76DB2D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xds_z16_xray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981200"/>
          </a:xfrm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XMM-Newton surveys of 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galaxy groups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2964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Alexis </a:t>
            </a:r>
            <a:r>
              <a:rPr lang="fr-FR" sz="4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Finoguenov</a:t>
            </a:r>
            <a:endParaRPr lang="fr-FR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MPE/UMBC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S.Giodini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V.Allevato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M. Tanaka, A. Leauthaud, O. Ilbert,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N.Cappelluti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J.Silverman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K. Kovac,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V.Smolcic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JP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Kneib,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McCracken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S. Lilly,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N.Scoville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G.Hasinger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M. Elvis, A.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Comastri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M. Cooper, J.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Mulchaey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P.Nandra</a:t>
            </a: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+COSMOS,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CDFS,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DEEP2, CFHTLS teams</a:t>
            </a:r>
            <a:endParaRPr lang="en-US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4000" dirty="0" smtClean="0">
              <a:solidFill>
                <a:srgbClr val="006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4000" dirty="0" smtClean="0">
              <a:solidFill>
                <a:srgbClr val="0065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sfr_act_10.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4191008" cy="3143256"/>
          </a:xfrm>
          <a:prstGeom prst="rect">
            <a:avLst/>
          </a:prstGeom>
        </p:spPr>
      </p:pic>
      <p:pic>
        <p:nvPicPr>
          <p:cNvPr id="10" name="Content Placeholder 9" descr="star_frac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17781" y="3998913"/>
            <a:ext cx="4626219" cy="2859087"/>
          </a:xfrm>
        </p:spPr>
      </p:pic>
      <p:pic>
        <p:nvPicPr>
          <p:cNvPr id="7" name="Picture 6" descr="tot_sfr_m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-152400"/>
            <a:ext cx="4267200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1524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Herschel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results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816480" y="979303"/>
            <a:ext cx="7511040" cy="1441"/>
          </a:xfrm>
          <a:prstGeom prst="line">
            <a:avLst/>
          </a:prstGeom>
          <a:noFill/>
          <a:ln w="9360">
            <a:solidFill>
              <a:srgbClr val="2323DC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1680" y="620705"/>
            <a:ext cx="773856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500" dirty="0">
                <a:solidFill>
                  <a:srgbClr val="000000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Increased red [OII] emitters in groups at high redshifts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43360" y="4899395"/>
            <a:ext cx="760896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solidFill>
                  <a:schemeClr val="accent2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Not only the fraction, but the strengths of [OII] increases as well.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511040" y="2253837"/>
            <a:ext cx="489600" cy="489651"/>
          </a:xfrm>
          <a:prstGeom prst="ellipse">
            <a:avLst/>
          </a:prstGeom>
          <a:solidFill>
            <a:srgbClr val="FF0000"/>
          </a:solidFill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511040" y="3004156"/>
            <a:ext cx="489600" cy="489651"/>
          </a:xfrm>
          <a:prstGeom prst="ellipse">
            <a:avLst/>
          </a:prstGeom>
          <a:solidFill>
            <a:srgbClr val="0000FF"/>
          </a:solidFill>
          <a:ln w="360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098560" y="2285521"/>
            <a:ext cx="3168000" cy="3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solidFill>
                  <a:srgbClr val="FF0000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groups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098560" y="3041599"/>
            <a:ext cx="3168000" cy="38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solidFill>
                  <a:srgbClr val="0066CC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field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24320" y="6466280"/>
            <a:ext cx="4407840" cy="33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i="1" dirty="0" smtClean="0">
                <a:solidFill>
                  <a:srgbClr val="FF0000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Tanaka, AF, </a:t>
            </a:r>
            <a:r>
              <a:rPr lang="en-US" i="1" dirty="0">
                <a:solidFill>
                  <a:srgbClr val="FF0000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et al. </a:t>
            </a:r>
            <a:r>
              <a:rPr lang="en-US" i="1" dirty="0" smtClean="0">
                <a:solidFill>
                  <a:srgbClr val="FF0000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submitted .</a:t>
            </a:r>
            <a:endParaRPr lang="en-US" i="1" dirty="0">
              <a:solidFill>
                <a:srgbClr val="FF0000"/>
              </a:solidFill>
              <a:latin typeface="Luxi Serif" pitchFamily="16" charset="0"/>
              <a:ea typeface="TLPゴシック" pitchFamily="16" charset="0"/>
              <a:cs typeface="TLPゴシック" pitchFamily="16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16480" y="5584906"/>
            <a:ext cx="7837920" cy="581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solidFill>
                  <a:schemeClr val="accent2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Based on the 30-band photometry (</a:t>
            </a:r>
            <a:r>
              <a:rPr lang="en-US" i="1" dirty="0">
                <a:solidFill>
                  <a:schemeClr val="accent2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NUV-r</a:t>
            </a:r>
            <a:r>
              <a:rPr lang="en-US" dirty="0">
                <a:solidFill>
                  <a:schemeClr val="accent2"/>
                </a:solidFill>
                <a:latin typeface="Luxi Serif" pitchFamily="16" charset="0"/>
                <a:ea typeface="TLPゴシック" pitchFamily="16" charset="0"/>
                <a:cs typeface="TLPゴシック" pitchFamily="16" charset="0"/>
              </a:rPr>
              <a:t> from Ilbert et al. 2010), we find these red [OII] emitters are not undergoing active star formation.  The [OII] emission is likely due to AGNs.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040" y="1468954"/>
            <a:ext cx="434592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649121" y="1633131"/>
            <a:ext cx="1440" cy="2449698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257440" y="1633131"/>
            <a:ext cx="620640" cy="244969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Resolving LSS with X-ray groups</a:t>
            </a:r>
          </a:p>
        </p:txBody>
      </p:sp>
      <p:pic>
        <p:nvPicPr>
          <p:cNvPr id="15363" name="Content Placeholder 6" descr="mass_procent_zcosmo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4916488" cy="4916488"/>
          </a:xfrm>
        </p:spPr>
      </p:pic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Alexis Finoguenov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View on baryons from COSMOS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76E0-1D74-48E7-89C0-A10521A6F1F1}" type="slidenum">
              <a:rPr lang="en-US" smtClean="0">
                <a:latin typeface="Tahoma" pitchFamily="34" charset="0"/>
              </a:rPr>
              <a:pPr/>
              <a:t>12</a:t>
            </a:fld>
            <a:endParaRPr lang="en-US" smtClean="0">
              <a:latin typeface="Tahoma" pitchFamily="34" charset="0"/>
            </a:endParaRPr>
          </a:p>
        </p:txBody>
      </p:sp>
      <p:pic>
        <p:nvPicPr>
          <p:cNvPr id="8" name="Content Placeholder 6" descr="ACFgro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3600" y="2362200"/>
            <a:ext cx="29718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</a:t>
            </a:r>
            <a:r>
              <a:rPr lang="en-US" smtClean="0"/>
              <a:t>AGN HOD:  </a:t>
            </a:r>
            <a:br>
              <a:rPr lang="en-US" smtClean="0"/>
            </a:br>
            <a:r>
              <a:rPr lang="en-US" smtClean="0"/>
              <a:t>marked mass function</a:t>
            </a:r>
            <a:endParaRPr lang="en-US"/>
          </a:p>
        </p:txBody>
      </p:sp>
      <p:pic>
        <p:nvPicPr>
          <p:cNvPr id="7" name="Content Placeholder 6" descr="radio_hod_08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18" t="12076" r="8111" b="19406"/>
          <a:stretch>
            <a:fillRect/>
          </a:stretch>
        </p:blipFill>
        <p:spPr>
          <a:xfrm>
            <a:off x="2438400" y="2133600"/>
            <a:ext cx="3733800" cy="3733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z~1 – DEEP2</a:t>
            </a:r>
            <a:endParaRPr lang="en-US" dirty="0"/>
          </a:p>
        </p:txBody>
      </p:sp>
      <p:pic>
        <p:nvPicPr>
          <p:cNvPr id="7" name="Content Placeholder 6" descr="mass_cat_deep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828800"/>
            <a:ext cx="4304081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3619" y="3733800"/>
            <a:ext cx="256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Erfanianfar</a:t>
            </a:r>
            <a:r>
              <a:rPr lang="en-US" dirty="0" smtClean="0"/>
              <a:t>, AF, in prep.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542928" cy="66479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CFHTLS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 cstate="print"/>
          <a:srcRect b="6894"/>
          <a:stretch>
            <a:fillRect/>
          </a:stretch>
        </p:blipFill>
        <p:spPr>
          <a:xfrm>
            <a:off x="0" y="4310420"/>
            <a:ext cx="9144000" cy="2547580"/>
          </a:xfrm>
          <a:prstGeom prst="rect">
            <a:avLst/>
          </a:prstGeom>
        </p:spPr>
      </p:pic>
      <p:pic>
        <p:nvPicPr>
          <p:cNvPr id="3" name="Picture 2" descr="cfhtlsw2_feuerwe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60032" cy="4967634"/>
          </a:xfrm>
          <a:prstGeom prst="rect">
            <a:avLst/>
          </a:prstGeom>
        </p:spPr>
      </p:pic>
      <p:pic>
        <p:nvPicPr>
          <p:cNvPr id="7" name="Picture 6" descr="m200_z_4h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8898" y="1295400"/>
            <a:ext cx="4085102" cy="3006857"/>
          </a:xfrm>
          <a:prstGeom prst="rect">
            <a:avLst/>
          </a:prstGeom>
        </p:spPr>
      </p:pic>
      <p:pic>
        <p:nvPicPr>
          <p:cNvPr id="8" name="Picture 7" descr="w1_70_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</p:spPr>
      </p:pic>
      <p:pic>
        <p:nvPicPr>
          <p:cNvPr id="9" name="Picture 8" descr="W4_60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4724400"/>
            <a:ext cx="2133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685800"/>
            <a:ext cx="3145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Lerchster</a:t>
            </a:r>
            <a:r>
              <a:rPr lang="en-US" dirty="0" smtClean="0">
                <a:solidFill>
                  <a:srgbClr val="FF0000"/>
                </a:solidFill>
              </a:rPr>
              <a:t>, …, AF et al. 2011;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Mirkazemi</a:t>
            </a:r>
            <a:r>
              <a:rPr lang="en-US" dirty="0" smtClean="0">
                <a:solidFill>
                  <a:srgbClr val="FF0000"/>
                </a:solidFill>
              </a:rPr>
              <a:t>, AF, et al. in prep.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21E9A-548D-4E97-A8A7-639264A4C5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Survey of groups explore parameter space opened by both X-ray observations and the </a:t>
            </a:r>
            <a:r>
              <a:rPr lang="en-US" sz="2400" dirty="0" err="1" smtClean="0">
                <a:solidFill>
                  <a:srgbClr val="FFC000"/>
                </a:solidFill>
              </a:rPr>
              <a:t>multiwavelength</a:t>
            </a:r>
            <a:r>
              <a:rPr lang="en-US" sz="2400" dirty="0" smtClean="0">
                <a:solidFill>
                  <a:srgbClr val="FFC000"/>
                </a:solidFill>
              </a:rPr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Contrary to cosmology goals, in group studies the least massive group is the most treasured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Unprecedented XMM coverage of COSMOS and CDFS enabled the study of </a:t>
            </a:r>
            <a:r>
              <a:rPr lang="en-US" sz="2400" dirty="0" err="1" smtClean="0">
                <a:solidFill>
                  <a:srgbClr val="FFC000"/>
                </a:solidFill>
              </a:rPr>
              <a:t>barionic</a:t>
            </a:r>
            <a:r>
              <a:rPr lang="en-US" sz="2400" dirty="0" smtClean="0">
                <a:solidFill>
                  <a:srgbClr val="FFC000"/>
                </a:solidFill>
              </a:rPr>
              <a:t> budget of groups and environmental dependence of SFR  to a z~1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Extension of those surveys towards higher-z (DEEP2) and higher mass (CFHTLS) have been achieved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Near future of group research is associated with Ultra-VISTA and CANDELS datasets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Halo_NP.063.128.png"/>
          <p:cNvPicPr>
            <a:picLocks noChangeAspect="1"/>
          </p:cNvPicPr>
          <p:nvPr/>
        </p:nvPicPr>
        <p:blipFill>
          <a:blip r:embed="rId3" cstate="print"/>
          <a:srcRect r="19116"/>
          <a:stretch>
            <a:fillRect/>
          </a:stretch>
        </p:blipFill>
        <p:spPr bwMode="auto">
          <a:xfrm>
            <a:off x="4038600" y="457200"/>
            <a:ext cx="4953000" cy="47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6" descr="log_cic.063.128.02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124200"/>
            <a:ext cx="3733800" cy="3733800"/>
          </a:xfrm>
        </p:spPr>
      </p:pic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1A9E6-CCB5-485B-BB6C-C1586171F84F}" type="slidenum">
              <a:rPr lang="fr-FR" smtClean="0">
                <a:latin typeface="Tahoma" pitchFamily="34" charset="0"/>
              </a:rPr>
              <a:pPr/>
              <a:t>17</a:t>
            </a:fld>
            <a:endParaRPr lang="fr-FR" smtClean="0">
              <a:latin typeface="Tahoma" pitchFamily="34" charset="0"/>
            </a:endParaRPr>
          </a:p>
        </p:txBody>
      </p:sp>
      <p:pic>
        <p:nvPicPr>
          <p:cNvPr id="10" name="Picture 9" descr="step_cic.063.128.02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42" name="Straight Connector 12"/>
          <p:cNvCxnSpPr>
            <a:cxnSpLocks noChangeShapeType="1"/>
          </p:cNvCxnSpPr>
          <p:nvPr/>
        </p:nvCxnSpPr>
        <p:spPr bwMode="auto">
          <a:xfrm>
            <a:off x="3124200" y="2743200"/>
            <a:ext cx="381000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343" name="Straight Connector 14"/>
          <p:cNvCxnSpPr>
            <a:cxnSpLocks noChangeShapeType="1"/>
          </p:cNvCxnSpPr>
          <p:nvPr/>
        </p:nvCxnSpPr>
        <p:spPr bwMode="auto">
          <a:xfrm>
            <a:off x="2819400" y="2743200"/>
            <a:ext cx="304800" cy="1588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1981200" y="2743200"/>
            <a:ext cx="838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4267200" y="6324600"/>
            <a:ext cx="411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A. Faltenbacher, AF, N. Drory 2010 ApJ</a:t>
            </a: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4953000" y="0"/>
            <a:ext cx="395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Fraction of matter resolved in groups</a:t>
            </a:r>
          </a:p>
        </p:txBody>
      </p:sp>
      <p:sp>
        <p:nvSpPr>
          <p:cNvPr id="14348" name="Title 17"/>
          <p:cNvSpPr>
            <a:spLocks noGrp="1"/>
          </p:cNvSpPr>
          <p:nvPr>
            <p:ph type="title"/>
          </p:nvPr>
        </p:nvSpPr>
        <p:spPr>
          <a:xfrm>
            <a:off x="4114800" y="4495800"/>
            <a:ext cx="4724400" cy="123348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Simulations…</a:t>
            </a:r>
          </a:p>
        </p:txBody>
      </p:sp>
      <p:sp>
        <p:nvSpPr>
          <p:cNvPr id="14349" name="Date Placeholder 1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Alexis Finoguenov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3200400" cy="243840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GSMF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active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passive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gsmf_env_A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Content Placeholder 6" descr="gsmf_env_ET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study galaxy groups?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Baryonic budget of the Universe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Galaxy evolution f(</a:t>
            </a:r>
            <a:r>
              <a:rPr lang="en-US" dirty="0" err="1" smtClean="0">
                <a:solidFill>
                  <a:srgbClr val="FFC000"/>
                </a:solidFill>
              </a:rPr>
              <a:t>r,M,z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ell defined size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</a:t>
            </a:r>
            <a:r>
              <a:rPr lang="en-US" dirty="0" smtClean="0">
                <a:solidFill>
                  <a:srgbClr val="FFC000"/>
                </a:solidFill>
              </a:rPr>
              <a:t>ell defined mass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Central galaxy start to dominate the total stellar mass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Bridges between clusters and the field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793037" cy="14620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Groups and their galaxies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6197-301E-4799-B563-8234A2A819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total_stellar_content_feb18a.png"/>
          <p:cNvPicPr>
            <a:picLocks noChangeAspect="1"/>
          </p:cNvPicPr>
          <p:nvPr/>
        </p:nvPicPr>
        <p:blipFill>
          <a:blip r:embed="rId3" cstate="print"/>
          <a:srcRect t="-1253" r="50000"/>
          <a:stretch>
            <a:fillRect/>
          </a:stretch>
        </p:blipFill>
        <p:spPr>
          <a:xfrm>
            <a:off x="1905000" y="1828800"/>
            <a:ext cx="5579571" cy="459281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3886200" y="3505200"/>
            <a:ext cx="3483428" cy="1698172"/>
          </a:xfrm>
          <a:custGeom>
            <a:avLst/>
            <a:gdLst>
              <a:gd name="connsiteX0" fmla="*/ 0 w 3483428"/>
              <a:gd name="connsiteY0" fmla="*/ 174172 h 1698172"/>
              <a:gd name="connsiteX1" fmla="*/ 130628 w 3483428"/>
              <a:gd name="connsiteY1" fmla="*/ 163286 h 1698172"/>
              <a:gd name="connsiteX2" fmla="*/ 195943 w 3483428"/>
              <a:gd name="connsiteY2" fmla="*/ 119743 h 1698172"/>
              <a:gd name="connsiteX3" fmla="*/ 283028 w 3483428"/>
              <a:gd name="connsiteY3" fmla="*/ 97972 h 1698172"/>
              <a:gd name="connsiteX4" fmla="*/ 348343 w 3483428"/>
              <a:gd name="connsiteY4" fmla="*/ 76200 h 1698172"/>
              <a:gd name="connsiteX5" fmla="*/ 511628 w 3483428"/>
              <a:gd name="connsiteY5" fmla="*/ 65314 h 1698172"/>
              <a:gd name="connsiteX6" fmla="*/ 620486 w 3483428"/>
              <a:gd name="connsiteY6" fmla="*/ 43543 h 1698172"/>
              <a:gd name="connsiteX7" fmla="*/ 664028 w 3483428"/>
              <a:gd name="connsiteY7" fmla="*/ 32657 h 1698172"/>
              <a:gd name="connsiteX8" fmla="*/ 772886 w 3483428"/>
              <a:gd name="connsiteY8" fmla="*/ 21772 h 1698172"/>
              <a:gd name="connsiteX9" fmla="*/ 816428 w 3483428"/>
              <a:gd name="connsiteY9" fmla="*/ 10886 h 1698172"/>
              <a:gd name="connsiteX10" fmla="*/ 849086 w 3483428"/>
              <a:gd name="connsiteY10" fmla="*/ 0 h 1698172"/>
              <a:gd name="connsiteX11" fmla="*/ 1741714 w 3483428"/>
              <a:gd name="connsiteY11" fmla="*/ 10886 h 1698172"/>
              <a:gd name="connsiteX12" fmla="*/ 1828800 w 3483428"/>
              <a:gd name="connsiteY12" fmla="*/ 54429 h 1698172"/>
              <a:gd name="connsiteX13" fmla="*/ 1861457 w 3483428"/>
              <a:gd name="connsiteY13" fmla="*/ 76200 h 1698172"/>
              <a:gd name="connsiteX14" fmla="*/ 1894114 w 3483428"/>
              <a:gd name="connsiteY14" fmla="*/ 87086 h 1698172"/>
              <a:gd name="connsiteX15" fmla="*/ 1926771 w 3483428"/>
              <a:gd name="connsiteY15" fmla="*/ 108857 h 1698172"/>
              <a:gd name="connsiteX16" fmla="*/ 2002971 w 3483428"/>
              <a:gd name="connsiteY16" fmla="*/ 141514 h 1698172"/>
              <a:gd name="connsiteX17" fmla="*/ 2111828 w 3483428"/>
              <a:gd name="connsiteY17" fmla="*/ 239486 h 1698172"/>
              <a:gd name="connsiteX18" fmla="*/ 2198914 w 3483428"/>
              <a:gd name="connsiteY18" fmla="*/ 304800 h 1698172"/>
              <a:gd name="connsiteX19" fmla="*/ 2242457 w 3483428"/>
              <a:gd name="connsiteY19" fmla="*/ 337457 h 1698172"/>
              <a:gd name="connsiteX20" fmla="*/ 2340428 w 3483428"/>
              <a:gd name="connsiteY20" fmla="*/ 424543 h 1698172"/>
              <a:gd name="connsiteX21" fmla="*/ 2514600 w 3483428"/>
              <a:gd name="connsiteY21" fmla="*/ 446314 h 1698172"/>
              <a:gd name="connsiteX22" fmla="*/ 2645228 w 3483428"/>
              <a:gd name="connsiteY22" fmla="*/ 576943 h 1698172"/>
              <a:gd name="connsiteX23" fmla="*/ 2699657 w 3483428"/>
              <a:gd name="connsiteY23" fmla="*/ 631372 h 1698172"/>
              <a:gd name="connsiteX24" fmla="*/ 2808514 w 3483428"/>
              <a:gd name="connsiteY24" fmla="*/ 751114 h 1698172"/>
              <a:gd name="connsiteX25" fmla="*/ 2841171 w 3483428"/>
              <a:gd name="connsiteY25" fmla="*/ 772886 h 1698172"/>
              <a:gd name="connsiteX26" fmla="*/ 2862943 w 3483428"/>
              <a:gd name="connsiteY26" fmla="*/ 794657 h 1698172"/>
              <a:gd name="connsiteX27" fmla="*/ 2906486 w 3483428"/>
              <a:gd name="connsiteY27" fmla="*/ 827314 h 1698172"/>
              <a:gd name="connsiteX28" fmla="*/ 2982686 w 3483428"/>
              <a:gd name="connsiteY28" fmla="*/ 914400 h 1698172"/>
              <a:gd name="connsiteX29" fmla="*/ 2993571 w 3483428"/>
              <a:gd name="connsiteY29" fmla="*/ 947057 h 1698172"/>
              <a:gd name="connsiteX30" fmla="*/ 3015343 w 3483428"/>
              <a:gd name="connsiteY30" fmla="*/ 968829 h 1698172"/>
              <a:gd name="connsiteX31" fmla="*/ 3058886 w 3483428"/>
              <a:gd name="connsiteY31" fmla="*/ 1034143 h 1698172"/>
              <a:gd name="connsiteX32" fmla="*/ 3080657 w 3483428"/>
              <a:gd name="connsiteY32" fmla="*/ 1066800 h 1698172"/>
              <a:gd name="connsiteX33" fmla="*/ 3102428 w 3483428"/>
              <a:gd name="connsiteY33" fmla="*/ 1110343 h 1698172"/>
              <a:gd name="connsiteX34" fmla="*/ 3113314 w 3483428"/>
              <a:gd name="connsiteY34" fmla="*/ 1143000 h 1698172"/>
              <a:gd name="connsiteX35" fmla="*/ 3189514 w 3483428"/>
              <a:gd name="connsiteY35" fmla="*/ 1262743 h 1698172"/>
              <a:gd name="connsiteX36" fmla="*/ 3243943 w 3483428"/>
              <a:gd name="connsiteY36" fmla="*/ 1328057 h 1698172"/>
              <a:gd name="connsiteX37" fmla="*/ 3276600 w 3483428"/>
              <a:gd name="connsiteY37" fmla="*/ 1415143 h 1698172"/>
              <a:gd name="connsiteX38" fmla="*/ 3298371 w 3483428"/>
              <a:gd name="connsiteY38" fmla="*/ 1458686 h 1698172"/>
              <a:gd name="connsiteX39" fmla="*/ 3331028 w 3483428"/>
              <a:gd name="connsiteY39" fmla="*/ 1491343 h 1698172"/>
              <a:gd name="connsiteX40" fmla="*/ 3363686 w 3483428"/>
              <a:gd name="connsiteY40" fmla="*/ 1534886 h 1698172"/>
              <a:gd name="connsiteX41" fmla="*/ 3385457 w 3483428"/>
              <a:gd name="connsiteY41" fmla="*/ 1567543 h 1698172"/>
              <a:gd name="connsiteX42" fmla="*/ 3461657 w 3483428"/>
              <a:gd name="connsiteY42" fmla="*/ 1643743 h 1698172"/>
              <a:gd name="connsiteX43" fmla="*/ 3483428 w 3483428"/>
              <a:gd name="connsiteY43" fmla="*/ 1698172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83428" h="1698172">
                <a:moveTo>
                  <a:pt x="0" y="174172"/>
                </a:moveTo>
                <a:cubicBezTo>
                  <a:pt x="43543" y="170543"/>
                  <a:pt x="88528" y="174980"/>
                  <a:pt x="130628" y="163286"/>
                </a:cubicBezTo>
                <a:cubicBezTo>
                  <a:pt x="155840" y="156283"/>
                  <a:pt x="171120" y="128018"/>
                  <a:pt x="195943" y="119743"/>
                </a:cubicBezTo>
                <a:cubicBezTo>
                  <a:pt x="295029" y="86713"/>
                  <a:pt x="138538" y="137378"/>
                  <a:pt x="283028" y="97972"/>
                </a:cubicBezTo>
                <a:cubicBezTo>
                  <a:pt x="305169" y="91934"/>
                  <a:pt x="325444" y="77727"/>
                  <a:pt x="348343" y="76200"/>
                </a:cubicBezTo>
                <a:lnTo>
                  <a:pt x="511628" y="65314"/>
                </a:lnTo>
                <a:cubicBezTo>
                  <a:pt x="547914" y="58057"/>
                  <a:pt x="584586" y="52518"/>
                  <a:pt x="620486" y="43543"/>
                </a:cubicBezTo>
                <a:cubicBezTo>
                  <a:pt x="635000" y="39914"/>
                  <a:pt x="649218" y="34773"/>
                  <a:pt x="664028" y="32657"/>
                </a:cubicBezTo>
                <a:cubicBezTo>
                  <a:pt x="700128" y="27500"/>
                  <a:pt x="736600" y="25400"/>
                  <a:pt x="772886" y="21772"/>
                </a:cubicBezTo>
                <a:cubicBezTo>
                  <a:pt x="787400" y="18143"/>
                  <a:pt x="802043" y="14996"/>
                  <a:pt x="816428" y="10886"/>
                </a:cubicBezTo>
                <a:cubicBezTo>
                  <a:pt x="827461" y="7734"/>
                  <a:pt x="837611" y="0"/>
                  <a:pt x="849086" y="0"/>
                </a:cubicBezTo>
                <a:cubicBezTo>
                  <a:pt x="1146651" y="0"/>
                  <a:pt x="1444171" y="7257"/>
                  <a:pt x="1741714" y="10886"/>
                </a:cubicBezTo>
                <a:cubicBezTo>
                  <a:pt x="1770743" y="25400"/>
                  <a:pt x="1801796" y="36426"/>
                  <a:pt x="1828800" y="54429"/>
                </a:cubicBezTo>
                <a:cubicBezTo>
                  <a:pt x="1839686" y="61686"/>
                  <a:pt x="1849755" y="70349"/>
                  <a:pt x="1861457" y="76200"/>
                </a:cubicBezTo>
                <a:cubicBezTo>
                  <a:pt x="1871720" y="81332"/>
                  <a:pt x="1883851" y="81954"/>
                  <a:pt x="1894114" y="87086"/>
                </a:cubicBezTo>
                <a:cubicBezTo>
                  <a:pt x="1905816" y="92937"/>
                  <a:pt x="1915069" y="103006"/>
                  <a:pt x="1926771" y="108857"/>
                </a:cubicBezTo>
                <a:cubicBezTo>
                  <a:pt x="2000836" y="145889"/>
                  <a:pt x="1912376" y="84892"/>
                  <a:pt x="2002971" y="141514"/>
                </a:cubicBezTo>
                <a:cubicBezTo>
                  <a:pt x="2095061" y="199070"/>
                  <a:pt x="1993099" y="150440"/>
                  <a:pt x="2111828" y="239486"/>
                </a:cubicBezTo>
                <a:lnTo>
                  <a:pt x="2198914" y="304800"/>
                </a:lnTo>
                <a:cubicBezTo>
                  <a:pt x="2213428" y="315686"/>
                  <a:pt x="2231571" y="322943"/>
                  <a:pt x="2242457" y="337457"/>
                </a:cubicBezTo>
                <a:cubicBezTo>
                  <a:pt x="2265820" y="368608"/>
                  <a:pt x="2296064" y="418998"/>
                  <a:pt x="2340428" y="424543"/>
                </a:cubicBezTo>
                <a:lnTo>
                  <a:pt x="2514600" y="446314"/>
                </a:lnTo>
                <a:lnTo>
                  <a:pt x="2645228" y="576943"/>
                </a:lnTo>
                <a:lnTo>
                  <a:pt x="2699657" y="631372"/>
                </a:lnTo>
                <a:cubicBezTo>
                  <a:pt x="2738876" y="678434"/>
                  <a:pt x="2762688" y="711016"/>
                  <a:pt x="2808514" y="751114"/>
                </a:cubicBezTo>
                <a:cubicBezTo>
                  <a:pt x="2818360" y="759729"/>
                  <a:pt x="2830955" y="764713"/>
                  <a:pt x="2841171" y="772886"/>
                </a:cubicBezTo>
                <a:cubicBezTo>
                  <a:pt x="2849185" y="779297"/>
                  <a:pt x="2855059" y="788087"/>
                  <a:pt x="2862943" y="794657"/>
                </a:cubicBezTo>
                <a:cubicBezTo>
                  <a:pt x="2876881" y="806272"/>
                  <a:pt x="2892548" y="815699"/>
                  <a:pt x="2906486" y="827314"/>
                </a:cubicBezTo>
                <a:cubicBezTo>
                  <a:pt x="2929286" y="846314"/>
                  <a:pt x="2974179" y="904192"/>
                  <a:pt x="2982686" y="914400"/>
                </a:cubicBezTo>
                <a:cubicBezTo>
                  <a:pt x="2986314" y="925286"/>
                  <a:pt x="2987668" y="937218"/>
                  <a:pt x="2993571" y="947057"/>
                </a:cubicBezTo>
                <a:cubicBezTo>
                  <a:pt x="2998851" y="955858"/>
                  <a:pt x="3009185" y="960618"/>
                  <a:pt x="3015343" y="968829"/>
                </a:cubicBezTo>
                <a:cubicBezTo>
                  <a:pt x="3031043" y="989762"/>
                  <a:pt x="3044372" y="1012372"/>
                  <a:pt x="3058886" y="1034143"/>
                </a:cubicBezTo>
                <a:cubicBezTo>
                  <a:pt x="3066143" y="1045029"/>
                  <a:pt x="3074806" y="1055098"/>
                  <a:pt x="3080657" y="1066800"/>
                </a:cubicBezTo>
                <a:cubicBezTo>
                  <a:pt x="3087914" y="1081314"/>
                  <a:pt x="3096036" y="1095428"/>
                  <a:pt x="3102428" y="1110343"/>
                </a:cubicBezTo>
                <a:cubicBezTo>
                  <a:pt x="3106948" y="1120890"/>
                  <a:pt x="3108182" y="1132737"/>
                  <a:pt x="3113314" y="1143000"/>
                </a:cubicBezTo>
                <a:cubicBezTo>
                  <a:pt x="3135667" y="1187706"/>
                  <a:pt x="3163626" y="1219597"/>
                  <a:pt x="3189514" y="1262743"/>
                </a:cubicBezTo>
                <a:cubicBezTo>
                  <a:pt x="3226344" y="1324126"/>
                  <a:pt x="3190361" y="1292336"/>
                  <a:pt x="3243943" y="1328057"/>
                </a:cubicBezTo>
                <a:cubicBezTo>
                  <a:pt x="3255914" y="1363971"/>
                  <a:pt x="3259240" y="1376084"/>
                  <a:pt x="3276600" y="1415143"/>
                </a:cubicBezTo>
                <a:cubicBezTo>
                  <a:pt x="3283191" y="1429972"/>
                  <a:pt x="3288939" y="1445481"/>
                  <a:pt x="3298371" y="1458686"/>
                </a:cubicBezTo>
                <a:cubicBezTo>
                  <a:pt x="3307319" y="1471213"/>
                  <a:pt x="3321009" y="1479655"/>
                  <a:pt x="3331028" y="1491343"/>
                </a:cubicBezTo>
                <a:cubicBezTo>
                  <a:pt x="3342835" y="1505118"/>
                  <a:pt x="3353141" y="1520122"/>
                  <a:pt x="3363686" y="1534886"/>
                </a:cubicBezTo>
                <a:cubicBezTo>
                  <a:pt x="3371290" y="1545532"/>
                  <a:pt x="3376705" y="1557819"/>
                  <a:pt x="3385457" y="1567543"/>
                </a:cubicBezTo>
                <a:cubicBezTo>
                  <a:pt x="3409487" y="1594243"/>
                  <a:pt x="3461657" y="1643743"/>
                  <a:pt x="3461657" y="1643743"/>
                </a:cubicBezTo>
                <a:cubicBezTo>
                  <a:pt x="3475109" y="1684097"/>
                  <a:pt x="3467412" y="1666137"/>
                  <a:pt x="3483428" y="1698172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58140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6" descr="mosaic4_exposmo"/>
          <p:cNvSpPr>
            <a:spLocks noChangeArrowheads="1"/>
          </p:cNvSpPr>
          <p:nvPr/>
        </p:nvSpPr>
        <p:spPr bwMode="auto">
          <a:xfrm>
            <a:off x="3429000" y="2286000"/>
            <a:ext cx="3276600" cy="519113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rgbClr val="00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43076" name="Oval 4" descr="mosaic4_exposmo"/>
          <p:cNvSpPr>
            <a:spLocks noChangeArrowheads="1"/>
          </p:cNvSpPr>
          <p:nvPr/>
        </p:nvSpPr>
        <p:spPr bwMode="auto">
          <a:xfrm>
            <a:off x="3581400" y="2057400"/>
            <a:ext cx="2895600" cy="3810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0" y="2286000"/>
            <a:ext cx="3505200" cy="369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u="sng">
                <a:solidFill>
                  <a:srgbClr val="00FF00"/>
                </a:solidFill>
                <a:ea typeface="ＭＳ Ｐゴシック"/>
                <a:cs typeface="ＭＳ Ｐゴシック"/>
              </a:rPr>
              <a:t>XMM-COSMOS</a:t>
            </a:r>
            <a:r>
              <a:rPr lang="en-US">
                <a:solidFill>
                  <a:srgbClr val="00FF00"/>
                </a:solidFill>
                <a:ea typeface="ＭＳ Ｐゴシック"/>
                <a:cs typeface="ＭＳ Ｐゴシック"/>
              </a:rPr>
              <a:t> 2deg2: 300cl  </a:t>
            </a:r>
            <a:endParaRPr lang="it-IT">
              <a:solidFill>
                <a:srgbClr val="00FF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43075" name="Oval 3" descr="mosaic4_exposmo"/>
          <p:cNvSpPr>
            <a:spLocks noChangeArrowheads="1"/>
          </p:cNvSpPr>
          <p:nvPr/>
        </p:nvSpPr>
        <p:spPr bwMode="auto">
          <a:xfrm>
            <a:off x="3962400" y="1905000"/>
            <a:ext cx="1981200" cy="304800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43077" name="Line 5"/>
          <p:cNvSpPr>
            <a:spLocks noChangeShapeType="1"/>
          </p:cNvSpPr>
          <p:nvPr/>
        </p:nvSpPr>
        <p:spPr bwMode="auto">
          <a:xfrm>
            <a:off x="4648200" y="1295400"/>
            <a:ext cx="381000" cy="5181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3078" name="Line 6"/>
          <p:cNvSpPr>
            <a:spLocks noChangeShapeType="1"/>
          </p:cNvSpPr>
          <p:nvPr/>
        </p:nvSpPr>
        <p:spPr bwMode="auto">
          <a:xfrm flipH="1">
            <a:off x="5029200" y="1295400"/>
            <a:ext cx="304800" cy="5181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4" name="Oval 7" descr="mosaic4_exposmo"/>
          <p:cNvSpPr>
            <a:spLocks noChangeArrowheads="1"/>
          </p:cNvSpPr>
          <p:nvPr/>
        </p:nvSpPr>
        <p:spPr bwMode="auto">
          <a:xfrm>
            <a:off x="1295400" y="3581400"/>
            <a:ext cx="7696200" cy="533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685800" y="6477000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10668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H="1">
            <a:off x="7620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 flipH="1">
            <a:off x="7620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762000" y="2286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 flipH="1">
            <a:off x="762000" y="914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-1524000" y="49530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4495800" y="32004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5029200" y="41148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14" name="Oval 20" descr="mosaic4_exposmo"/>
          <p:cNvSpPr>
            <a:spLocks noChangeArrowheads="1"/>
          </p:cNvSpPr>
          <p:nvPr/>
        </p:nvSpPr>
        <p:spPr bwMode="auto">
          <a:xfrm>
            <a:off x="304800" y="4883824"/>
            <a:ext cx="8534400" cy="519351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15" name="Line 21"/>
          <p:cNvSpPr>
            <a:spLocks noChangeShapeType="1"/>
          </p:cNvSpPr>
          <p:nvPr/>
        </p:nvSpPr>
        <p:spPr bwMode="auto">
          <a:xfrm flipV="1">
            <a:off x="5029200" y="5181600"/>
            <a:ext cx="3810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" name="Line 22"/>
          <p:cNvSpPr>
            <a:spLocks noChangeShapeType="1"/>
          </p:cNvSpPr>
          <p:nvPr/>
        </p:nvSpPr>
        <p:spPr bwMode="auto">
          <a:xfrm>
            <a:off x="1524000" y="5181600"/>
            <a:ext cx="3505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7" name="Line 23"/>
          <p:cNvSpPr>
            <a:spLocks noChangeShapeType="1"/>
          </p:cNvSpPr>
          <p:nvPr/>
        </p:nvSpPr>
        <p:spPr bwMode="auto">
          <a:xfrm>
            <a:off x="1295400" y="3810000"/>
            <a:ext cx="37338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 flipH="1">
            <a:off x="5029200" y="3886200"/>
            <a:ext cx="39624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9" name="Text Box 25"/>
          <p:cNvSpPr txBox="1">
            <a:spLocks noChangeArrowheads="1"/>
          </p:cNvSpPr>
          <p:nvPr/>
        </p:nvSpPr>
        <p:spPr bwMode="auto">
          <a:xfrm>
            <a:off x="250825" y="692150"/>
            <a:ext cx="550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ea typeface="ＭＳ Ｐゴシック"/>
                <a:cs typeface="ＭＳ Ｐゴシック"/>
              </a:rPr>
              <a:t>-16</a:t>
            </a:r>
            <a:endParaRPr lang="it-IT" sz="2000">
              <a:ea typeface="ＭＳ Ｐゴシック"/>
              <a:cs typeface="ＭＳ Ｐゴシック"/>
            </a:endParaRPr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250825" y="2060575"/>
            <a:ext cx="550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ea typeface="ＭＳ Ｐゴシック"/>
                <a:cs typeface="ＭＳ Ｐゴシック"/>
              </a:rPr>
              <a:t>-15</a:t>
            </a:r>
            <a:endParaRPr lang="it-IT" sz="2000">
              <a:ea typeface="ＭＳ Ｐゴシック"/>
              <a:cs typeface="ＭＳ Ｐゴシック"/>
            </a:endParaRPr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250825" y="3429000"/>
            <a:ext cx="550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ea typeface="ＭＳ Ｐゴシック"/>
                <a:cs typeface="ＭＳ Ｐゴシック"/>
              </a:rPr>
              <a:t>-14</a:t>
            </a:r>
            <a:endParaRPr lang="it-IT" sz="2000" dirty="0">
              <a:ea typeface="ＭＳ Ｐゴシック"/>
              <a:cs typeface="ＭＳ Ｐゴシック"/>
            </a:endParaRP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250825" y="4868863"/>
            <a:ext cx="550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ea typeface="ＭＳ Ｐゴシック"/>
                <a:cs typeface="ＭＳ Ｐゴシック"/>
              </a:rPr>
              <a:t>-13</a:t>
            </a:r>
            <a:endParaRPr lang="it-IT" sz="2000">
              <a:ea typeface="ＭＳ Ｐゴシック"/>
              <a:cs typeface="ＭＳ Ｐゴシック"/>
            </a:endParaRP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 rot="-5400000">
            <a:off x="-1428750" y="2357437"/>
            <a:ext cx="3162300" cy="460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omic Sans MS" pitchFamily="66" charset="0"/>
                <a:ea typeface="ＭＳ Ｐゴシック"/>
                <a:cs typeface="ＭＳ Ｐゴシック"/>
              </a:rPr>
              <a:t>Flux 0.5-2  keV (cgs)</a:t>
            </a:r>
            <a:endParaRPr lang="it-IT" sz="240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4124" name="Rectangle 30"/>
          <p:cNvSpPr>
            <a:spLocks noChangeArrowheads="1"/>
          </p:cNvSpPr>
          <p:nvPr/>
        </p:nvSpPr>
        <p:spPr bwMode="auto">
          <a:xfrm>
            <a:off x="5435600" y="1371600"/>
            <a:ext cx="3708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u="sng">
                <a:solidFill>
                  <a:srgbClr val="FF99FF"/>
                </a:solidFill>
                <a:ea typeface="ＭＳ Ｐゴシック"/>
                <a:cs typeface="ＭＳ Ｐゴシック"/>
              </a:rPr>
              <a:t>CDFN </a:t>
            </a:r>
            <a:r>
              <a:rPr lang="en-US" sz="1200">
                <a:solidFill>
                  <a:srgbClr val="FF99FF"/>
                </a:solidFill>
                <a:ea typeface="ＭＳ Ｐゴシック"/>
                <a:cs typeface="ＭＳ Ｐゴシック"/>
              </a:rPr>
              <a:t>0.2deg2 30 cl </a:t>
            </a:r>
          </a:p>
        </p:txBody>
      </p:sp>
      <p:sp>
        <p:nvSpPr>
          <p:cNvPr id="4125" name="Rectangle 31"/>
          <p:cNvSpPr>
            <a:spLocks noChangeArrowheads="1"/>
          </p:cNvSpPr>
          <p:nvPr/>
        </p:nvSpPr>
        <p:spPr bwMode="auto">
          <a:xfrm>
            <a:off x="6705600" y="2438400"/>
            <a:ext cx="2262188" cy="3381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600" u="sng">
                <a:solidFill>
                  <a:srgbClr val="0070C0"/>
                </a:solidFill>
                <a:ea typeface="ＭＳ Ｐゴシック"/>
                <a:cs typeface="ＭＳ Ｐゴシック"/>
              </a:rPr>
              <a:t>DEEP2 2.6 sq.degs</a:t>
            </a:r>
            <a:endParaRPr lang="it-IT" sz="1600">
              <a:solidFill>
                <a:srgbClr val="0070C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126" name="Rectangle 32"/>
          <p:cNvSpPr>
            <a:spLocks noChangeArrowheads="1"/>
          </p:cNvSpPr>
          <p:nvPr/>
        </p:nvSpPr>
        <p:spPr bwMode="auto">
          <a:xfrm>
            <a:off x="5791200" y="3124200"/>
            <a:ext cx="3352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dirty="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20 </a:t>
            </a:r>
            <a:r>
              <a:rPr lang="it-IT" sz="1400" dirty="0">
                <a:solidFill>
                  <a:srgbClr val="C00000"/>
                </a:solidFill>
                <a:ea typeface="ＭＳ Ｐゴシック"/>
                <a:cs typeface="ＭＳ Ｐゴシック"/>
              </a:rPr>
              <a:t>deg2 XMM-LSS (Pierre’ 04) 600 cl</a:t>
            </a:r>
          </a:p>
          <a:p>
            <a:pPr eaLnBrk="0" hangingPunct="0"/>
            <a:r>
              <a:rPr lang="it-IT" sz="1400" dirty="0">
                <a:solidFill>
                  <a:srgbClr val="C00000"/>
                </a:solidFill>
                <a:ea typeface="ＭＳ Ｐゴシック"/>
                <a:cs typeface="ＭＳ Ｐゴシック"/>
              </a:rPr>
              <a:t>SZ-CA (Boehringer’07)  </a:t>
            </a:r>
          </a:p>
        </p:txBody>
      </p:sp>
      <p:sp>
        <p:nvSpPr>
          <p:cNvPr id="4127" name="Rectangle 33"/>
          <p:cNvSpPr>
            <a:spLocks noChangeArrowheads="1"/>
          </p:cNvSpPr>
          <p:nvPr/>
        </p:nvSpPr>
        <p:spPr bwMode="auto">
          <a:xfrm>
            <a:off x="7010400" y="5562600"/>
            <a:ext cx="2133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u="sng" dirty="0" smtClean="0">
                <a:solidFill>
                  <a:srgbClr val="00B0F0"/>
                </a:solidFill>
                <a:ea typeface="ＭＳ Ｐゴシック"/>
                <a:cs typeface="ＭＳ Ｐゴシック"/>
              </a:rPr>
              <a:t>100 deg: XMM-CFHTLS: 60 massive clusters</a:t>
            </a:r>
            <a:endParaRPr lang="it-IT" sz="1400" dirty="0">
              <a:solidFill>
                <a:srgbClr val="00B0F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128" name="Rectangle 34"/>
          <p:cNvSpPr>
            <a:spLocks noChangeArrowheads="1"/>
          </p:cNvSpPr>
          <p:nvPr/>
        </p:nvSpPr>
        <p:spPr bwMode="auto">
          <a:xfrm>
            <a:off x="371475" y="0"/>
            <a:ext cx="80359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Comic Sans MS" pitchFamily="66" charset="0"/>
                <a:ea typeface="ＭＳ Ｐゴシック"/>
                <a:cs typeface="ＭＳ Ｐゴシック"/>
              </a:rPr>
              <a:t>Contiguous X-ray cluster surveys in context </a:t>
            </a:r>
            <a:endParaRPr lang="en-US" sz="280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4129" name="Line 35"/>
          <p:cNvSpPr>
            <a:spLocks noChangeShapeType="1"/>
          </p:cNvSpPr>
          <p:nvPr/>
        </p:nvSpPr>
        <p:spPr bwMode="auto">
          <a:xfrm flipH="1">
            <a:off x="5029200" y="2057400"/>
            <a:ext cx="914400" cy="449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3110" name="Line 38"/>
          <p:cNvSpPr>
            <a:spLocks noChangeShapeType="1"/>
          </p:cNvSpPr>
          <p:nvPr/>
        </p:nvSpPr>
        <p:spPr bwMode="auto">
          <a:xfrm>
            <a:off x="3581400" y="2209800"/>
            <a:ext cx="1371600" cy="4191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3111" name="Line 39"/>
          <p:cNvSpPr>
            <a:spLocks noChangeShapeType="1"/>
          </p:cNvSpPr>
          <p:nvPr/>
        </p:nvSpPr>
        <p:spPr bwMode="auto">
          <a:xfrm flipH="1">
            <a:off x="5029200" y="2209800"/>
            <a:ext cx="1447800" cy="4267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2" name="Text Box 40"/>
          <p:cNvSpPr txBox="1">
            <a:spLocks noChangeArrowheads="1"/>
          </p:cNvSpPr>
          <p:nvPr/>
        </p:nvSpPr>
        <p:spPr bwMode="auto">
          <a:xfrm>
            <a:off x="5468938" y="64770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  <a:ea typeface="ＭＳ Ｐゴシック"/>
                <a:cs typeface="ＭＳ Ｐゴシック"/>
              </a:rPr>
              <a:t>Area</a:t>
            </a:r>
          </a:p>
        </p:txBody>
      </p:sp>
      <p:sp>
        <p:nvSpPr>
          <p:cNvPr id="4133" name="Line 42"/>
          <p:cNvSpPr>
            <a:spLocks noChangeShapeType="1"/>
          </p:cNvSpPr>
          <p:nvPr/>
        </p:nvSpPr>
        <p:spPr bwMode="auto">
          <a:xfrm flipH="1">
            <a:off x="5029200" y="2438400"/>
            <a:ext cx="1524000" cy="40386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4" name="Line 43"/>
          <p:cNvSpPr>
            <a:spLocks noChangeShapeType="1"/>
          </p:cNvSpPr>
          <p:nvPr/>
        </p:nvSpPr>
        <p:spPr bwMode="auto">
          <a:xfrm>
            <a:off x="3505200" y="2438400"/>
            <a:ext cx="1524000" cy="4191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5" name="Line 44"/>
          <p:cNvSpPr>
            <a:spLocks noChangeShapeType="1"/>
          </p:cNvSpPr>
          <p:nvPr/>
        </p:nvSpPr>
        <p:spPr bwMode="auto">
          <a:xfrm>
            <a:off x="4800600" y="1524000"/>
            <a:ext cx="228600" cy="5105400"/>
          </a:xfrm>
          <a:prstGeom prst="line">
            <a:avLst/>
          </a:pr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6" name="Line 45"/>
          <p:cNvSpPr>
            <a:spLocks noChangeShapeType="1"/>
          </p:cNvSpPr>
          <p:nvPr/>
        </p:nvSpPr>
        <p:spPr bwMode="auto">
          <a:xfrm flipH="1">
            <a:off x="5029200" y="1524000"/>
            <a:ext cx="76200" cy="4876800"/>
          </a:xfrm>
          <a:prstGeom prst="line">
            <a:avLst/>
          </a:pr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3119" name="Rectangle 47"/>
          <p:cNvSpPr>
            <a:spLocks noChangeArrowheads="1"/>
          </p:cNvSpPr>
          <p:nvPr/>
        </p:nvSpPr>
        <p:spPr bwMode="auto">
          <a:xfrm>
            <a:off x="457200" y="1752600"/>
            <a:ext cx="3124200" cy="369888"/>
          </a:xfrm>
          <a:prstGeom prst="rect">
            <a:avLst/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u="sng">
                <a:solidFill>
                  <a:srgbClr val="00FF00"/>
                </a:solidFill>
                <a:ea typeface="ＭＳ Ｐゴシック"/>
                <a:cs typeface="ＭＳ Ｐゴシック"/>
              </a:rPr>
              <a:t>SXDF</a:t>
            </a:r>
            <a:r>
              <a:rPr lang="en-US">
                <a:solidFill>
                  <a:srgbClr val="00FF00"/>
                </a:solidFill>
                <a:ea typeface="ＭＳ Ｐゴシック"/>
                <a:cs typeface="ＭＳ Ｐゴシック"/>
              </a:rPr>
              <a:t> 1.1 deg2: 100 cl </a:t>
            </a:r>
            <a:endParaRPr lang="it-IT">
              <a:solidFill>
                <a:srgbClr val="00FF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138" name="Oval 48" descr="mosaic4_exposmo"/>
          <p:cNvSpPr>
            <a:spLocks noChangeArrowheads="1"/>
          </p:cNvSpPr>
          <p:nvPr/>
        </p:nvSpPr>
        <p:spPr bwMode="auto">
          <a:xfrm>
            <a:off x="4648200" y="609600"/>
            <a:ext cx="685800" cy="152400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2857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39" name="Line 49"/>
          <p:cNvSpPr>
            <a:spLocks noChangeShapeType="1"/>
          </p:cNvSpPr>
          <p:nvPr/>
        </p:nvSpPr>
        <p:spPr bwMode="auto">
          <a:xfrm>
            <a:off x="4648200" y="685800"/>
            <a:ext cx="381000" cy="5791200"/>
          </a:xfrm>
          <a:prstGeom prst="line">
            <a:avLst/>
          </a:pr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40" name="Line 50"/>
          <p:cNvSpPr>
            <a:spLocks noChangeShapeType="1"/>
          </p:cNvSpPr>
          <p:nvPr/>
        </p:nvSpPr>
        <p:spPr bwMode="auto">
          <a:xfrm flipH="1">
            <a:off x="5029200" y="685800"/>
            <a:ext cx="304800" cy="5867400"/>
          </a:xfrm>
          <a:prstGeom prst="line">
            <a:avLst/>
          </a:prstGeom>
          <a:noFill/>
          <a:ln w="952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41" name="Oval 14" descr="mosaic4_exposmo"/>
          <p:cNvSpPr>
            <a:spLocks noChangeArrowheads="1"/>
          </p:cNvSpPr>
          <p:nvPr/>
        </p:nvSpPr>
        <p:spPr bwMode="auto">
          <a:xfrm>
            <a:off x="4800600" y="1447800"/>
            <a:ext cx="304800" cy="152400"/>
          </a:xfrm>
          <a:prstGeom prst="ellips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28575">
            <a:solidFill>
              <a:srgbClr val="FF99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42" name="TextBox 54"/>
          <p:cNvSpPr txBox="1">
            <a:spLocks noChangeArrowheads="1"/>
          </p:cNvSpPr>
          <p:nvPr/>
        </p:nvSpPr>
        <p:spPr bwMode="auto">
          <a:xfrm>
            <a:off x="5562600" y="1066800"/>
            <a:ext cx="2967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C000"/>
                </a:solidFill>
              </a:rPr>
              <a:t>Lockman Hole, 0.3sq.deg</a:t>
            </a:r>
            <a:r>
              <a:rPr lang="en-US" sz="1600">
                <a:solidFill>
                  <a:srgbClr val="00B0F0"/>
                </a:solidFill>
              </a:rPr>
              <a:t>. 30cl</a:t>
            </a:r>
          </a:p>
        </p:txBody>
      </p:sp>
      <p:sp>
        <p:nvSpPr>
          <p:cNvPr id="4143" name="Oval 48" descr="mosaic4_exposmo"/>
          <p:cNvSpPr>
            <a:spLocks noChangeArrowheads="1"/>
          </p:cNvSpPr>
          <p:nvPr/>
        </p:nvSpPr>
        <p:spPr bwMode="auto">
          <a:xfrm>
            <a:off x="4648200" y="1219200"/>
            <a:ext cx="685800" cy="152400"/>
          </a:xfrm>
          <a:prstGeom prst="ellipse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44" name="Slide Number Placeholder 5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FDD27-FD71-419B-B09C-FF77C072B415}" type="slidenum">
              <a:rPr lang="en-US" smtClean="0">
                <a:latin typeface="Tahoma" pitchFamily="34" charset="0"/>
              </a:rPr>
              <a:pPr/>
              <a:t>4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4145" name="Footer Placeholder 5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Cluster cosmology  in Deep Fields</a:t>
            </a:r>
          </a:p>
        </p:txBody>
      </p:sp>
      <p:sp>
        <p:nvSpPr>
          <p:cNvPr id="4146" name="Rectangle 52"/>
          <p:cNvSpPr>
            <a:spLocks noChangeArrowheads="1"/>
          </p:cNvSpPr>
          <p:nvPr/>
        </p:nvSpPr>
        <p:spPr bwMode="auto">
          <a:xfrm>
            <a:off x="5486400" y="609600"/>
            <a:ext cx="2243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u="sng">
                <a:solidFill>
                  <a:srgbClr val="FF99FF"/>
                </a:solidFill>
                <a:ea typeface="ＭＳ Ｐゴシック"/>
                <a:cs typeface="ＭＳ Ｐゴシック"/>
              </a:rPr>
              <a:t>CDFS </a:t>
            </a:r>
            <a:r>
              <a:rPr lang="en-US" sz="1600">
                <a:solidFill>
                  <a:srgbClr val="FF99FF"/>
                </a:solidFill>
                <a:ea typeface="ＭＳ Ｐゴシック"/>
                <a:cs typeface="ＭＳ Ｐゴシック"/>
              </a:rPr>
              <a:t>0.3 sq.deg. 50cl </a:t>
            </a:r>
          </a:p>
        </p:txBody>
      </p:sp>
      <p:sp>
        <p:nvSpPr>
          <p:cNvPr id="4147" name="Line 36"/>
          <p:cNvSpPr>
            <a:spLocks noChangeShapeType="1"/>
          </p:cNvSpPr>
          <p:nvPr/>
        </p:nvSpPr>
        <p:spPr bwMode="auto">
          <a:xfrm>
            <a:off x="3962400" y="2057400"/>
            <a:ext cx="1066800" cy="449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48" name="Date Placeholder 5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Alexis Finoguenov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1905000" y="685800"/>
            <a:ext cx="609600" cy="609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rgbClr val="FF0000"/>
                </a:solidFill>
                <a:latin typeface="Tahoma" charset="0"/>
              </a:rPr>
              <a:t>l=1000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 advClick="0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4" grpId="0" animBg="1"/>
      <p:bldP spid="643075" grpId="0" animBg="1"/>
      <p:bldP spid="643077" grpId="0" animBg="1"/>
      <p:bldP spid="643078" grpId="0" animBg="1"/>
      <p:bldP spid="643110" grpId="0" animBg="1"/>
      <p:bldP spid="643111" grpId="0" animBg="1"/>
      <p:bldP spid="643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Alexis Finoguenov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Cluster cosmology  in Deep Fields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273DD-2B26-4AE4-B9A9-BFBFF7E6A2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COSMOS11_giodini-6.png"/>
          <p:cNvPicPr>
            <a:picLocks noChangeAspect="1"/>
          </p:cNvPicPr>
          <p:nvPr/>
        </p:nvPicPr>
        <p:blipFill>
          <a:blip r:embed="rId3" cstate="print"/>
          <a:srcRect t="41111" r="-1302" b="24444"/>
          <a:stretch>
            <a:fillRect/>
          </a:stretch>
        </p:blipFill>
        <p:spPr>
          <a:xfrm>
            <a:off x="0" y="2286000"/>
            <a:ext cx="9610409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028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Groups are not scaled down clusters!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295400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Quenched galaxies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6881" y="4724400"/>
            <a:ext cx="37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Mass=&gt;feedback (AGN) quenching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410200"/>
            <a:ext cx="6959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Field: mainly dwarf galaxies are quenched by environment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components are seen in 3.e13 groups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are dominated by environmental quenching</a:t>
            </a:r>
            <a:endParaRPr lang="en-US" sz="20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an08phz_x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-23813"/>
            <a:ext cx="67818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031AE9-350A-4CE0-8090-79E2DBEC1A62}" type="slidenum">
              <a:rPr lang="en-US" smtClean="0">
                <a:latin typeface="Tahoma" pitchFamily="34" charset="0"/>
              </a:rPr>
              <a:pPr/>
              <a:t>6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2895600"/>
            <a:ext cx="1131888" cy="3694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>
                <a:solidFill>
                  <a:srgbClr val="0070C0"/>
                </a:solidFill>
              </a:rPr>
              <a:t>h</a:t>
            </a:r>
            <a:r>
              <a:rPr lang="en-US" dirty="0" err="1">
                <a:solidFill>
                  <a:srgbClr val="92D050"/>
                </a:solidFill>
              </a:rPr>
              <a:t>o</a:t>
            </a:r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dirty="0" err="1">
                <a:solidFill>
                  <a:srgbClr val="7030A0"/>
                </a:solidFill>
              </a:rPr>
              <a:t>o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z=0.8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z=0.6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z=0.4</a:t>
            </a:r>
          </a:p>
          <a:p>
            <a:pPr>
              <a:defRPr/>
            </a:pPr>
            <a:r>
              <a:rPr lang="en-US" dirty="0">
                <a:solidFill>
                  <a:srgbClr val="FF33CC"/>
                </a:solidFill>
              </a:rPr>
              <a:t>z=0.2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sz="1200" dirty="0" err="1">
                <a:solidFill>
                  <a:srgbClr val="0070C0"/>
                </a:solidFill>
              </a:rPr>
              <a:t>AB</a:t>
            </a:r>
            <a:r>
              <a:rPr lang="en-US" dirty="0">
                <a:solidFill>
                  <a:srgbClr val="0070C0"/>
                </a:solidFill>
              </a:rPr>
              <a:t>&lt;25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1.4Mio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galaxies</a:t>
            </a: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BD03A2"/>
                </a:solidFill>
              </a:rPr>
              <a:t>X-ray</a:t>
            </a:r>
          </a:p>
          <a:p>
            <a:pPr>
              <a:defRPr/>
            </a:pPr>
            <a:r>
              <a:rPr lang="en-US" dirty="0">
                <a:solidFill>
                  <a:srgbClr val="BD03A2"/>
                </a:solidFill>
              </a:rPr>
              <a:t>contours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52400" y="2362200"/>
            <a:ext cx="6858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rgbClr val="FF0000"/>
                </a:solidFill>
                <a:latin typeface="Tahoma" charset="0"/>
              </a:rPr>
              <a:t>l=3000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858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COSMOS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143000"/>
            <a:ext cx="37573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Mass calibration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Variety of groups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Galaxy properties: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stellar mass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SFR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AGN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Morphology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LSS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4FAD8B-59CC-414D-9A8D-04DEF99B3645}" type="slidenum">
              <a:rPr lang="en-US" smtClean="0">
                <a:latin typeface="Tahoma" pitchFamily="34" charset="0"/>
              </a:rPr>
              <a:pPr/>
              <a:t>7</a:t>
            </a:fld>
            <a:endParaRPr lang="en-US" smtClean="0">
              <a:latin typeface="Tahom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5219701" y="3503612"/>
            <a:ext cx="6096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5400000">
            <a:off x="5526088" y="2932112"/>
            <a:ext cx="5334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176" name="Picture 7" descr="cc_odens3_40kd10_xclust_r500mass_v2.jpg"/>
          <p:cNvPicPr>
            <a:picLocks noChangeAspect="1"/>
          </p:cNvPicPr>
          <p:nvPr/>
        </p:nvPicPr>
        <p:blipFill>
          <a:blip r:embed="rId3" cstate="print"/>
          <a:srcRect l="24055" t="6667" r="25784" b="7777"/>
          <a:stretch>
            <a:fillRect/>
          </a:stretch>
        </p:blipFill>
        <p:spPr bwMode="auto">
          <a:xfrm>
            <a:off x="381000" y="-20638"/>
            <a:ext cx="35052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86200" y="57912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K.Kovac</a:t>
            </a:r>
          </a:p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419600" y="214313"/>
            <a:ext cx="4524375" cy="6238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Groups and LSS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Content Placeholder 8" descr="cosmos_vs_cdfs_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67353" y="914400"/>
            <a:ext cx="51766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4876800" y="2819400"/>
            <a:ext cx="2743200" cy="838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6705600" y="3200400"/>
            <a:ext cx="1557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zCOSMOS groups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9" name="Picture 18" descr="f1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5725" y="4324350"/>
            <a:ext cx="524827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3887"/>
          </a:xfrm>
        </p:spPr>
        <p:txBody>
          <a:bodyPr/>
          <a:lstStyle/>
          <a:p>
            <a:r>
              <a:rPr lang="en-US" smtClean="0"/>
              <a:t>Lx-Mass from weak lensing</a:t>
            </a:r>
          </a:p>
        </p:txBody>
      </p:sp>
      <p:pic>
        <p:nvPicPr>
          <p:cNvPr id="13315" name="Content Placeholder 6" descr="cosmos_m200_l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762000"/>
            <a:ext cx="6629400" cy="5800725"/>
          </a:xfrm>
        </p:spPr>
      </p:pic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600200" y="6019800"/>
            <a:ext cx="2286000" cy="457200"/>
          </a:xfrm>
          <a:noFill/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Leauthaud , AF et al. 2010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1837A6-9B4C-4108-99C0-8BBD622A42C3}" type="slidenum">
              <a:rPr lang="en-US" smtClean="0">
                <a:latin typeface="Tahoma" pitchFamily="34" charset="0"/>
              </a:rPr>
              <a:pPr/>
              <a:t>8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219200" y="4572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lgM</a:t>
            </a:r>
            <a:r>
              <a:rPr lang="en-US" dirty="0"/>
              <a:t>=0.6lgLx+C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EBE5E-2F69-4A7E-822A-AE37B85708E6}" type="slidenum">
              <a:rPr lang="en-US" smtClean="0">
                <a:latin typeface="Tahoma" pitchFamily="34" charset="0"/>
              </a:rPr>
              <a:pPr/>
              <a:t>9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4191000" y="1371600"/>
            <a:ext cx="1052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gas</a:t>
            </a:r>
          </a:p>
        </p:txBody>
      </p:sp>
      <p:pic>
        <p:nvPicPr>
          <p:cNvPr id="7174" name="Picture 13" descr="giodini-fig6.png"/>
          <p:cNvPicPr>
            <a:picLocks noChangeAspect="1"/>
          </p:cNvPicPr>
          <p:nvPr/>
        </p:nvPicPr>
        <p:blipFill>
          <a:blip r:embed="rId3" cstate="print"/>
          <a:srcRect l="9740" t="12222" r="11176" b="24445"/>
          <a:stretch>
            <a:fillRect/>
          </a:stretch>
        </p:blipFill>
        <p:spPr bwMode="auto">
          <a:xfrm>
            <a:off x="0" y="1825625"/>
            <a:ext cx="4953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Content Placeholder 11" descr="giodini-fig5a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0" contrast="30000"/>
          </a:blip>
          <a:srcRect l="12804" t="23187" r="15300" b="19406"/>
          <a:stretch>
            <a:fillRect/>
          </a:stretch>
        </p:blipFill>
        <p:spPr>
          <a:xfrm>
            <a:off x="5940425" y="3200400"/>
            <a:ext cx="3203575" cy="3309938"/>
          </a:xfrm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5410200" y="6488113"/>
            <a:ext cx="125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More stars</a:t>
            </a:r>
          </a:p>
        </p:txBody>
      </p:sp>
      <p:pic>
        <p:nvPicPr>
          <p:cNvPr id="10" name="Picture 9" descr="fig5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0"/>
            <a:ext cx="28956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621463" cy="928688"/>
          </a:xfrm>
        </p:spPr>
        <p:txBody>
          <a:bodyPr/>
          <a:lstStyle/>
          <a:p>
            <a:r>
              <a:rPr lang="en-US" sz="3600" smtClean="0"/>
              <a:t>Stellar content of galaxy groups</a:t>
            </a:r>
          </a:p>
        </p:txBody>
      </p:sp>
      <p:sp>
        <p:nvSpPr>
          <p:cNvPr id="18442" name="Date Placeholder 10"/>
          <p:cNvSpPr>
            <a:spLocks noGrp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  <a:noFill/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Giodini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6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21886</TotalTime>
  <Words>617</Words>
  <Application>Microsoft Office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Blends</vt:lpstr>
      <vt:lpstr>XMM-Newton surveys of  X-ray galaxy groups </vt:lpstr>
      <vt:lpstr>Why study galaxy groups?</vt:lpstr>
      <vt:lpstr>Groups and their galaxies </vt:lpstr>
      <vt:lpstr>Slide 4</vt:lpstr>
      <vt:lpstr>Slide 5</vt:lpstr>
      <vt:lpstr>Slide 6</vt:lpstr>
      <vt:lpstr>Groups and LSS</vt:lpstr>
      <vt:lpstr>Lx-Mass from weak lensing</vt:lpstr>
      <vt:lpstr>Stellar content of galaxy groups</vt:lpstr>
      <vt:lpstr>SFR</vt:lpstr>
      <vt:lpstr>Slide 11</vt:lpstr>
      <vt:lpstr>Resolving LSS with X-ray groups</vt:lpstr>
      <vt:lpstr>Radio AGN HOD:   marked mass function</vt:lpstr>
      <vt:lpstr>Next steps: z~1 – DEEP2</vt:lpstr>
      <vt:lpstr>  CFHTLS</vt:lpstr>
      <vt:lpstr>Summary</vt:lpstr>
      <vt:lpstr>Simulations…</vt:lpstr>
      <vt:lpstr>GSMF –  active vs  passive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Cosmologie Observationnelle</dc:title>
  <cp:lastModifiedBy>Alexis Finoguenov</cp:lastModifiedBy>
  <cp:revision>687</cp:revision>
  <dcterms:modified xsi:type="dcterms:W3CDTF">2011-06-28T08:24:24Z</dcterms:modified>
</cp:coreProperties>
</file>