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Default Extension="xlsx" ContentType="application/vnd.openxmlformats-officedocument.spreadsheetml.sheet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1"/>
  </p:notesMasterIdLst>
  <p:sldIdLst>
    <p:sldId id="283" r:id="rId4"/>
    <p:sldId id="279" r:id="rId5"/>
    <p:sldId id="327" r:id="rId6"/>
    <p:sldId id="281" r:id="rId7"/>
    <p:sldId id="286" r:id="rId8"/>
    <p:sldId id="290" r:id="rId9"/>
    <p:sldId id="304" r:id="rId10"/>
    <p:sldId id="292" r:id="rId11"/>
    <p:sldId id="301" r:id="rId12"/>
    <p:sldId id="287" r:id="rId13"/>
    <p:sldId id="302" r:id="rId14"/>
    <p:sldId id="303" r:id="rId15"/>
    <p:sldId id="310" r:id="rId16"/>
    <p:sldId id="317" r:id="rId17"/>
    <p:sldId id="311" r:id="rId18"/>
    <p:sldId id="309" r:id="rId19"/>
    <p:sldId id="308" r:id="rId20"/>
    <p:sldId id="320" r:id="rId21"/>
    <p:sldId id="318" r:id="rId22"/>
    <p:sldId id="328" r:id="rId23"/>
    <p:sldId id="329" r:id="rId24"/>
    <p:sldId id="322" r:id="rId25"/>
    <p:sldId id="330" r:id="rId26"/>
    <p:sldId id="321" r:id="rId27"/>
    <p:sldId id="324" r:id="rId28"/>
    <p:sldId id="325" r:id="rId29"/>
    <p:sldId id="319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BF70"/>
    <a:srgbClr val="F0A83E"/>
    <a:srgbClr val="E8B8AE"/>
    <a:srgbClr val="6C464F"/>
    <a:srgbClr val="D28310"/>
    <a:srgbClr val="C0B364"/>
    <a:srgbClr val="DFD37B"/>
    <a:srgbClr val="F3EF95"/>
    <a:srgbClr val="000000"/>
    <a:srgbClr val="BFBFB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499" autoAdjust="0"/>
    <p:restoredTop sz="94722" autoAdjust="0"/>
  </p:normalViewPr>
  <p:slideViewPr>
    <p:cSldViewPr>
      <p:cViewPr varScale="1">
        <p:scale>
          <a:sx n="131" d="100"/>
          <a:sy n="131" d="100"/>
        </p:scale>
        <p:origin x="-10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8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-Arbeitsblat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-Arbeitsblat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de-DE"/>
  <c:chart>
    <c:title>
      <c:tx>
        <c:rich>
          <a:bodyPr/>
          <a:lstStyle/>
          <a:p>
            <a:pPr>
              <a:defRPr sz="1039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de-DE"/>
              <a:t>off-axis blurring</a:t>
            </a:r>
          </a:p>
        </c:rich>
      </c:tx>
      <c:layout>
        <c:manualLayout>
          <c:xMode val="edge"/>
          <c:yMode val="edge"/>
          <c:x val="0.40150093808630394"/>
          <c:y val="2.0594965675057211E-2"/>
        </c:manualLayout>
      </c:layout>
      <c:spPr>
        <a:noFill/>
        <a:ln w="27788">
          <a:noFill/>
        </a:ln>
      </c:spPr>
    </c:title>
    <c:plotArea>
      <c:layout>
        <c:manualLayout>
          <c:layoutTarget val="inner"/>
          <c:xMode val="edge"/>
          <c:yMode val="edge"/>
          <c:x val="0.1106941838649156"/>
          <c:y val="0.13958810068649891"/>
          <c:w val="0.83302063789868674"/>
          <c:h val="0.71853546910755151"/>
        </c:manualLayout>
      </c:layout>
      <c:scatterChart>
        <c:scatterStyle val="lineMarker"/>
        <c:ser>
          <c:idx val="0"/>
          <c:order val="0"/>
          <c:tx>
            <c:strRef>
              <c:f>Tabelle1!$B$2</c:f>
              <c:strCache>
                <c:ptCount val="1"/>
                <c:pt idx="0">
                  <c:v>ideal</c:v>
                </c:pt>
              </c:strCache>
            </c:strRef>
          </c:tx>
          <c:spPr>
            <a:ln w="27788">
              <a:solidFill>
                <a:srgbClr val="FF000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FF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Tabelle1!$A$3:$A$20</c:f>
              <c:numCache>
                <c:formatCode>General</c:formatCode>
                <c:ptCount val="1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15</c:v>
                </c:pt>
                <c:pt idx="12">
                  <c:v>20</c:v>
                </c:pt>
                <c:pt idx="13">
                  <c:v>25</c:v>
                </c:pt>
                <c:pt idx="14">
                  <c:v>30</c:v>
                </c:pt>
                <c:pt idx="15">
                  <c:v>35</c:v>
                </c:pt>
                <c:pt idx="16">
                  <c:v>40</c:v>
                </c:pt>
                <c:pt idx="17">
                  <c:v>45</c:v>
                </c:pt>
              </c:numCache>
            </c:numRef>
          </c:xVal>
          <c:yVal>
            <c:numRef>
              <c:f>Tabelle1!$B$3:$B$20</c:f>
              <c:numCache>
                <c:formatCode>0.0</c:formatCode>
                <c:ptCount val="18"/>
                <c:pt idx="0">
                  <c:v>1.2</c:v>
                </c:pt>
                <c:pt idx="1">
                  <c:v>1.2</c:v>
                </c:pt>
                <c:pt idx="2">
                  <c:v>1.3</c:v>
                </c:pt>
                <c:pt idx="3">
                  <c:v>1.4</c:v>
                </c:pt>
                <c:pt idx="4">
                  <c:v>1.8</c:v>
                </c:pt>
                <c:pt idx="5">
                  <c:v>2.5</c:v>
                </c:pt>
                <c:pt idx="6">
                  <c:v>3.5</c:v>
                </c:pt>
                <c:pt idx="7">
                  <c:v>4.7</c:v>
                </c:pt>
                <c:pt idx="8">
                  <c:v>5.9</c:v>
                </c:pt>
                <c:pt idx="9">
                  <c:v>7.2</c:v>
                </c:pt>
                <c:pt idx="10">
                  <c:v>8.7000000000000011</c:v>
                </c:pt>
                <c:pt idx="11">
                  <c:v>20.2</c:v>
                </c:pt>
                <c:pt idx="12">
                  <c:v>33.800000000000011</c:v>
                </c:pt>
                <c:pt idx="13">
                  <c:v>54</c:v>
                </c:pt>
                <c:pt idx="14">
                  <c:v>77.400000000000006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Tabelle1!$C$2</c:f>
              <c:strCache>
                <c:ptCount val="1"/>
                <c:pt idx="0">
                  <c:v>15'' on-axis</c:v>
                </c:pt>
              </c:strCache>
            </c:strRef>
          </c:tx>
          <c:spPr>
            <a:ln w="27788">
              <a:solidFill>
                <a:srgbClr val="00800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008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Tabelle1!$A$3:$A$20</c:f>
              <c:numCache>
                <c:formatCode>General</c:formatCode>
                <c:ptCount val="1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15</c:v>
                </c:pt>
                <c:pt idx="12">
                  <c:v>20</c:v>
                </c:pt>
                <c:pt idx="13">
                  <c:v>25</c:v>
                </c:pt>
                <c:pt idx="14">
                  <c:v>30</c:v>
                </c:pt>
                <c:pt idx="15">
                  <c:v>35</c:v>
                </c:pt>
                <c:pt idx="16">
                  <c:v>40</c:v>
                </c:pt>
                <c:pt idx="17">
                  <c:v>45</c:v>
                </c:pt>
              </c:numCache>
            </c:numRef>
          </c:xVal>
          <c:yVal>
            <c:numRef>
              <c:f>Tabelle1!$C$3:$C$20</c:f>
              <c:numCache>
                <c:formatCode>0.0</c:formatCode>
                <c:ptCount val="18"/>
                <c:pt idx="0">
                  <c:v>15.047923444781341</c:v>
                </c:pt>
                <c:pt idx="1">
                  <c:v>15.047923444781341</c:v>
                </c:pt>
                <c:pt idx="2">
                  <c:v>15.05622794726488</c:v>
                </c:pt>
                <c:pt idx="3">
                  <c:v>15.065191668213187</c:v>
                </c:pt>
                <c:pt idx="4">
                  <c:v>15.107613974417005</c:v>
                </c:pt>
                <c:pt idx="5">
                  <c:v>15.20690632574555</c:v>
                </c:pt>
                <c:pt idx="6">
                  <c:v>15.402921800749365</c:v>
                </c:pt>
                <c:pt idx="7">
                  <c:v>15.719096666157379</c:v>
                </c:pt>
                <c:pt idx="8">
                  <c:v>16.118622769951532</c:v>
                </c:pt>
                <c:pt idx="9">
                  <c:v>16.63850954863446</c:v>
                </c:pt>
                <c:pt idx="10">
                  <c:v>17.340415219942109</c:v>
                </c:pt>
                <c:pt idx="11">
                  <c:v>25.16028616689405</c:v>
                </c:pt>
                <c:pt idx="12">
                  <c:v>36.978912909927466</c:v>
                </c:pt>
                <c:pt idx="13">
                  <c:v>56.044625076808209</c:v>
                </c:pt>
                <c:pt idx="14">
                  <c:v>78.840091324148034</c:v>
                </c:pt>
              </c:numCache>
            </c:numRef>
          </c:yVal>
          <c:smooth val="1"/>
        </c:ser>
        <c:dLbls/>
        <c:axId val="105179776"/>
        <c:axId val="104538496"/>
      </c:scatterChart>
      <c:valAx>
        <c:axId val="105179776"/>
        <c:scaling>
          <c:orientation val="minMax"/>
          <c:max val="45"/>
        </c:scaling>
        <c:axPos val="b"/>
        <c:majorGridlines>
          <c:spPr>
            <a:ln w="3473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/>
                  <a:t>off-axis angle [arc minutes]</a:t>
                </a:r>
              </a:p>
            </c:rich>
          </c:tx>
          <c:layout>
            <c:manualLayout>
              <c:xMode val="edge"/>
              <c:yMode val="edge"/>
              <c:x val="0.38086303939962496"/>
              <c:y val="0.91762013729977143"/>
            </c:manualLayout>
          </c:layout>
          <c:spPr>
            <a:noFill/>
            <a:ln w="27788">
              <a:noFill/>
            </a:ln>
          </c:spPr>
        </c:title>
        <c:numFmt formatCode="General" sourceLinked="1"/>
        <c:minorTickMark val="out"/>
        <c:tickLblPos val="nextTo"/>
        <c:spPr>
          <a:ln w="347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04538496"/>
        <c:crosses val="autoZero"/>
        <c:crossBetween val="midCat"/>
      </c:valAx>
      <c:valAx>
        <c:axId val="104538496"/>
        <c:scaling>
          <c:orientation val="minMax"/>
          <c:max val="80"/>
        </c:scaling>
        <c:axPos val="l"/>
        <c:majorGridlines>
          <c:spPr>
            <a:ln w="3473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/>
                  <a:t>HEW [arc seconds]</a:t>
                </a:r>
              </a:p>
            </c:rich>
          </c:tx>
          <c:layout>
            <c:manualLayout>
              <c:xMode val="edge"/>
              <c:yMode val="edge"/>
              <c:x val="2.814258911819887E-2"/>
              <c:y val="0.37528604118993142"/>
            </c:manualLayout>
          </c:layout>
          <c:spPr>
            <a:noFill/>
            <a:ln w="27788">
              <a:noFill/>
            </a:ln>
          </c:spPr>
        </c:title>
        <c:numFmt formatCode="0" sourceLinked="0"/>
        <c:minorTickMark val="out"/>
        <c:tickLblPos val="nextTo"/>
        <c:spPr>
          <a:ln w="347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05179776"/>
        <c:crosses val="autoZero"/>
        <c:crossBetween val="midCat"/>
      </c:valAx>
      <c:spPr>
        <a:solidFill>
          <a:srgbClr val="C0C0C0"/>
        </a:solidFill>
        <a:ln w="13894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0731707317073167"/>
          <c:y val="0.16018306636155608"/>
          <c:w val="0.20450281425891179"/>
          <c:h val="0.12356979405034325"/>
        </c:manualLayout>
      </c:layout>
      <c:spPr>
        <a:noFill/>
        <a:ln w="3473">
          <a:solidFill>
            <a:srgbClr val="000000"/>
          </a:solidFill>
          <a:prstDash val="solid"/>
        </a:ln>
      </c:spPr>
      <c:txPr>
        <a:bodyPr/>
        <a:lstStyle/>
        <a:p>
          <a:pPr>
            <a:defRPr sz="1006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de-DE"/>
        </a:p>
      </c:txPr>
    </c:legend>
    <c:plotVisOnly val="1"/>
    <c:dispBlanksAs val="gap"/>
  </c:chart>
  <c:spPr>
    <a:solidFill>
      <a:srgbClr val="FFFFFF"/>
    </a:solidFill>
    <a:ln w="3473">
      <a:solidFill>
        <a:srgbClr val="000000"/>
      </a:solidFill>
      <a:prstDash val="solid"/>
    </a:ln>
  </c:spPr>
  <c:txPr>
    <a:bodyPr/>
    <a:lstStyle/>
    <a:p>
      <a:pPr>
        <a:defRPr sz="8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e-DE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de-DE"/>
  <c:chart>
    <c:title>
      <c:tx>
        <c:rich>
          <a:bodyPr/>
          <a:lstStyle/>
          <a:p>
            <a:pPr>
              <a:defRPr sz="1521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Vignetting Function (without X-ray baffle)</a:t>
            </a:r>
          </a:p>
        </c:rich>
      </c:tx>
      <c:layout>
        <c:manualLayout>
          <c:xMode val="edge"/>
          <c:yMode val="edge"/>
          <c:x val="0.25140712945590993"/>
          <c:y val="2.0594965675057211E-2"/>
        </c:manualLayout>
      </c:layout>
      <c:spPr>
        <a:noFill/>
        <a:ln w="40666">
          <a:noFill/>
        </a:ln>
      </c:spPr>
    </c:title>
    <c:plotArea>
      <c:layout>
        <c:manualLayout>
          <c:layoutTarget val="inner"/>
          <c:xMode val="edge"/>
          <c:yMode val="edge"/>
          <c:x val="0.13133208255159479"/>
          <c:y val="0.13958810068649891"/>
          <c:w val="0.81238273921200743"/>
          <c:h val="0.7299771167048057"/>
        </c:manualLayout>
      </c:layout>
      <c:scatterChart>
        <c:scatterStyle val="lineMarker"/>
        <c:ser>
          <c:idx val="0"/>
          <c:order val="0"/>
          <c:tx>
            <c:strRef>
              <c:f>Tabelle1!$B$2</c:f>
              <c:strCache>
                <c:ptCount val="1"/>
                <c:pt idx="0">
                  <c:v>1 keV</c:v>
                </c:pt>
              </c:strCache>
            </c:strRef>
          </c:tx>
          <c:spPr>
            <a:ln w="40666">
              <a:solidFill>
                <a:srgbClr val="FF0000"/>
              </a:solidFill>
              <a:prstDash val="solid"/>
            </a:ln>
          </c:spPr>
          <c:marker>
            <c:symbol val="circle"/>
            <c:size val="8"/>
            <c:spPr>
              <a:solidFill>
                <a:srgbClr val="FF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Tabelle1!$A$3:$A$20</c:f>
              <c:numCache>
                <c:formatCode>General</c:formatCode>
                <c:ptCount val="1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15</c:v>
                </c:pt>
                <c:pt idx="12">
                  <c:v>20</c:v>
                </c:pt>
                <c:pt idx="13">
                  <c:v>25</c:v>
                </c:pt>
                <c:pt idx="14">
                  <c:v>30</c:v>
                </c:pt>
                <c:pt idx="15">
                  <c:v>35</c:v>
                </c:pt>
                <c:pt idx="16">
                  <c:v>40</c:v>
                </c:pt>
                <c:pt idx="17">
                  <c:v>45</c:v>
                </c:pt>
              </c:numCache>
            </c:numRef>
          </c:xVal>
          <c:yVal>
            <c:numRef>
              <c:f>Tabelle1!$F$3:$F$20</c:f>
              <c:numCache>
                <c:formatCode>0.00%</c:formatCode>
                <c:ptCount val="18"/>
                <c:pt idx="0">
                  <c:v>1</c:v>
                </c:pt>
                <c:pt idx="1">
                  <c:v>0.99896157840083077</c:v>
                </c:pt>
                <c:pt idx="2">
                  <c:v>0.98831775700934565</c:v>
                </c:pt>
                <c:pt idx="3">
                  <c:v>0.97897196261682273</c:v>
                </c:pt>
                <c:pt idx="4">
                  <c:v>0.96209761163032215</c:v>
                </c:pt>
                <c:pt idx="5">
                  <c:v>0.94963655244029088</c:v>
                </c:pt>
                <c:pt idx="6">
                  <c:v>0.92575285565939791</c:v>
                </c:pt>
                <c:pt idx="7">
                  <c:v>0.90238836967808944</c:v>
                </c:pt>
                <c:pt idx="8">
                  <c:v>0.88213914849428876</c:v>
                </c:pt>
                <c:pt idx="9">
                  <c:v>0.86318795430944961</c:v>
                </c:pt>
                <c:pt idx="10">
                  <c:v>0.83385254413291787</c:v>
                </c:pt>
                <c:pt idx="11">
                  <c:v>0.7079439252336448</c:v>
                </c:pt>
                <c:pt idx="12">
                  <c:v>0.52777777777777779</c:v>
                </c:pt>
                <c:pt idx="13">
                  <c:v>0.30036344755970934</c:v>
                </c:pt>
                <c:pt idx="14">
                  <c:v>0.17133956386292837</c:v>
                </c:pt>
                <c:pt idx="15">
                  <c:v>0.10046728971962618</c:v>
                </c:pt>
                <c:pt idx="16">
                  <c:v>5.8151609553478714E-2</c:v>
                </c:pt>
                <c:pt idx="17">
                  <c:v>3.3489096573208733E-2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Tabelle1!$C$2</c:f>
              <c:strCache>
                <c:ptCount val="1"/>
                <c:pt idx="0">
                  <c:v>4 keV</c:v>
                </c:pt>
              </c:strCache>
            </c:strRef>
          </c:tx>
          <c:spPr>
            <a:ln w="40666">
              <a:solidFill>
                <a:srgbClr val="008000"/>
              </a:solidFill>
              <a:prstDash val="solid"/>
            </a:ln>
          </c:spPr>
          <c:marker>
            <c:symbol val="circle"/>
            <c:size val="8"/>
            <c:spPr>
              <a:solidFill>
                <a:srgbClr val="008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Tabelle1!$A$3:$A$20</c:f>
              <c:numCache>
                <c:formatCode>General</c:formatCode>
                <c:ptCount val="1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15</c:v>
                </c:pt>
                <c:pt idx="12">
                  <c:v>20</c:v>
                </c:pt>
                <c:pt idx="13">
                  <c:v>25</c:v>
                </c:pt>
                <c:pt idx="14">
                  <c:v>30</c:v>
                </c:pt>
                <c:pt idx="15">
                  <c:v>35</c:v>
                </c:pt>
                <c:pt idx="16">
                  <c:v>40</c:v>
                </c:pt>
                <c:pt idx="17">
                  <c:v>45</c:v>
                </c:pt>
              </c:numCache>
            </c:numRef>
          </c:xVal>
          <c:yVal>
            <c:numRef>
              <c:f>Tabelle1!$G$3:$G$20</c:f>
              <c:numCache>
                <c:formatCode>0.00%</c:formatCode>
                <c:ptCount val="18"/>
                <c:pt idx="0">
                  <c:v>1</c:v>
                </c:pt>
                <c:pt idx="1">
                  <c:v>0.98239436619718312</c:v>
                </c:pt>
                <c:pt idx="2">
                  <c:v>0.96478873239436636</c:v>
                </c:pt>
                <c:pt idx="3">
                  <c:v>0.94366197183098599</c:v>
                </c:pt>
                <c:pt idx="4">
                  <c:v>0.90727699530516426</c:v>
                </c:pt>
                <c:pt idx="5">
                  <c:v>0.87089201877934275</c:v>
                </c:pt>
                <c:pt idx="6">
                  <c:v>0.84154929577464788</c:v>
                </c:pt>
                <c:pt idx="7">
                  <c:v>0.79460093896713613</c:v>
                </c:pt>
                <c:pt idx="8">
                  <c:v>0.7617370892018781</c:v>
                </c:pt>
                <c:pt idx="9">
                  <c:v>0.72300469483568075</c:v>
                </c:pt>
                <c:pt idx="10">
                  <c:v>0.68544600938967148</c:v>
                </c:pt>
                <c:pt idx="11">
                  <c:v>0.44835680751173712</c:v>
                </c:pt>
                <c:pt idx="12">
                  <c:v>0.20774647887323944</c:v>
                </c:pt>
                <c:pt idx="13">
                  <c:v>8.8028169014084529E-2</c:v>
                </c:pt>
                <c:pt idx="14">
                  <c:v>4.6948356807511735E-2</c:v>
                </c:pt>
                <c:pt idx="15">
                  <c:v>2.6995305164319253E-2</c:v>
                </c:pt>
                <c:pt idx="16">
                  <c:v>1.8779342723004692E-2</c:v>
                </c:pt>
                <c:pt idx="17">
                  <c:v>1.0563380281690141E-2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Tabelle1!$D$2</c:f>
              <c:strCache>
                <c:ptCount val="1"/>
                <c:pt idx="0">
                  <c:v>7 keV</c:v>
                </c:pt>
              </c:strCache>
            </c:strRef>
          </c:tx>
          <c:spPr>
            <a:ln w="40666">
              <a:solidFill>
                <a:srgbClr val="000080"/>
              </a:solidFill>
              <a:prstDash val="solid"/>
            </a:ln>
          </c:spPr>
          <c:marker>
            <c:symbol val="circle"/>
            <c:size val="8"/>
            <c:spPr>
              <a:solidFill>
                <a:srgbClr val="00008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Tabelle1!$A$3:$A$20</c:f>
              <c:numCache>
                <c:formatCode>General</c:formatCode>
                <c:ptCount val="1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15</c:v>
                </c:pt>
                <c:pt idx="12">
                  <c:v>20</c:v>
                </c:pt>
                <c:pt idx="13">
                  <c:v>25</c:v>
                </c:pt>
                <c:pt idx="14">
                  <c:v>30</c:v>
                </c:pt>
                <c:pt idx="15">
                  <c:v>35</c:v>
                </c:pt>
                <c:pt idx="16">
                  <c:v>40</c:v>
                </c:pt>
                <c:pt idx="17">
                  <c:v>45</c:v>
                </c:pt>
              </c:numCache>
            </c:numRef>
          </c:xVal>
          <c:yVal>
            <c:numRef>
              <c:f>Tabelle1!$H$3:$H$20</c:f>
              <c:numCache>
                <c:formatCode>0.00%</c:formatCode>
                <c:ptCount val="18"/>
                <c:pt idx="0">
                  <c:v>1</c:v>
                </c:pt>
                <c:pt idx="1">
                  <c:v>0.95894428152492672</c:v>
                </c:pt>
                <c:pt idx="2">
                  <c:v>0.92375366568914963</c:v>
                </c:pt>
                <c:pt idx="3">
                  <c:v>0.87976539589442815</c:v>
                </c:pt>
                <c:pt idx="4">
                  <c:v>0.81524926686217014</c:v>
                </c:pt>
                <c:pt idx="5">
                  <c:v>0.7624633431085045</c:v>
                </c:pt>
                <c:pt idx="6">
                  <c:v>0.69501466275659829</c:v>
                </c:pt>
                <c:pt idx="7">
                  <c:v>0.62756598240469208</c:v>
                </c:pt>
                <c:pt idx="8">
                  <c:v>0.57184750733137835</c:v>
                </c:pt>
                <c:pt idx="9">
                  <c:v>0.51906158357771259</c:v>
                </c:pt>
                <c:pt idx="10">
                  <c:v>0.46041055718475082</c:v>
                </c:pt>
                <c:pt idx="11">
                  <c:v>0.19648093841642233</c:v>
                </c:pt>
                <c:pt idx="12">
                  <c:v>6.7448680351906168E-2</c:v>
                </c:pt>
                <c:pt idx="13">
                  <c:v>2.9325513196480937E-2</c:v>
                </c:pt>
                <c:pt idx="14">
                  <c:v>1.7595307917888561E-2</c:v>
                </c:pt>
                <c:pt idx="15">
                  <c:v>1.1730205278592377E-2</c:v>
                </c:pt>
                <c:pt idx="16">
                  <c:v>5.8651026392961877E-3</c:v>
                </c:pt>
                <c:pt idx="17">
                  <c:v>5.8651026392961877E-3</c:v>
                </c:pt>
              </c:numCache>
            </c:numRef>
          </c:yVal>
          <c:smooth val="1"/>
        </c:ser>
        <c:dLbls/>
        <c:axId val="104521728"/>
        <c:axId val="104460672"/>
      </c:scatterChart>
      <c:valAx>
        <c:axId val="104521728"/>
        <c:scaling>
          <c:orientation val="minMax"/>
          <c:max val="45"/>
        </c:scaling>
        <c:axPos val="b"/>
        <c:majorGridlines>
          <c:spPr>
            <a:ln w="5083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81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/>
                  <a:t>off-axis angle [arc minutes]</a:t>
                </a:r>
              </a:p>
            </c:rich>
          </c:tx>
          <c:layout>
            <c:manualLayout>
              <c:xMode val="edge"/>
              <c:yMode val="edge"/>
              <c:x val="0.3902439024390244"/>
              <c:y val="0.92906178489702507"/>
            </c:manualLayout>
          </c:layout>
          <c:spPr>
            <a:noFill/>
            <a:ln w="40666">
              <a:noFill/>
            </a:ln>
          </c:spPr>
        </c:title>
        <c:numFmt formatCode="General" sourceLinked="1"/>
        <c:minorTickMark val="out"/>
        <c:tickLblPos val="nextTo"/>
        <c:spPr>
          <a:ln w="508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81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04460672"/>
        <c:crosses val="autoZero"/>
        <c:crossBetween val="midCat"/>
      </c:valAx>
      <c:valAx>
        <c:axId val="104460672"/>
        <c:scaling>
          <c:orientation val="minMax"/>
          <c:max val="1"/>
          <c:min val="0"/>
        </c:scaling>
        <c:axPos val="l"/>
        <c:majorGridlines>
          <c:spPr>
            <a:ln w="5083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81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/>
                  <a:t>vignetting</a:t>
                </a:r>
              </a:p>
            </c:rich>
          </c:tx>
          <c:layout>
            <c:manualLayout>
              <c:xMode val="edge"/>
              <c:yMode val="edge"/>
              <c:x val="1.8761726078799251E-2"/>
              <c:y val="0.43478260869565227"/>
            </c:manualLayout>
          </c:layout>
          <c:spPr>
            <a:noFill/>
            <a:ln w="40666">
              <a:noFill/>
            </a:ln>
          </c:spPr>
        </c:title>
        <c:numFmt formatCode="0%" sourceLinked="0"/>
        <c:minorTickMark val="out"/>
        <c:tickLblPos val="nextTo"/>
        <c:spPr>
          <a:ln w="508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81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04521728"/>
        <c:crosses val="autoZero"/>
        <c:crossBetween val="midCat"/>
        <c:majorUnit val="0.1"/>
        <c:minorUnit val="1.0000000000000002E-2"/>
      </c:valAx>
      <c:spPr>
        <a:solidFill>
          <a:srgbClr val="C0C0C0"/>
        </a:solidFill>
        <a:ln w="20333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054409005628518"/>
          <c:y val="0.14874141876430211"/>
          <c:w val="0.20450281425891179"/>
          <c:h val="0.12356979405034325"/>
        </c:manualLayout>
      </c:layout>
      <c:spPr>
        <a:noFill/>
        <a:ln w="5083">
          <a:solidFill>
            <a:srgbClr val="000000"/>
          </a:solidFill>
          <a:prstDash val="solid"/>
        </a:ln>
      </c:spPr>
      <c:txPr>
        <a:bodyPr/>
        <a:lstStyle/>
        <a:p>
          <a:pPr>
            <a:defRPr sz="1473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de-DE"/>
        </a:p>
      </c:txPr>
    </c:legend>
    <c:plotVisOnly val="1"/>
    <c:dispBlanksAs val="gap"/>
  </c:chart>
  <c:spPr>
    <a:solidFill>
      <a:srgbClr val="FFFFFF"/>
    </a:solidFill>
    <a:ln w="5083">
      <a:solidFill>
        <a:srgbClr val="000000"/>
      </a:solidFill>
      <a:prstDash val="solid"/>
    </a:ln>
  </c:spPr>
  <c:txPr>
    <a:bodyPr/>
    <a:lstStyle/>
    <a:p>
      <a:pPr>
        <a:defRPr sz="1281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e-DE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B2B9C3D-6989-4E18-A343-6A303D72D8A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5873725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069915B-FB88-425F-8337-6EB52C1113A0}" type="slidenum">
              <a:rPr lang="de-DE" sz="1200" smtClean="0"/>
              <a:pPr eaLnBrk="1" hangingPunct="1"/>
              <a:t>1</a:t>
            </a:fld>
            <a:endParaRPr lang="de-DE" sz="1200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680E59B-D66F-4BF7-8167-3B1544462336}" type="slidenum">
              <a:rPr lang="de-DE" sz="1200" smtClean="0"/>
              <a:pPr eaLnBrk="1" hangingPunct="1"/>
              <a:t>2</a:t>
            </a:fld>
            <a:endParaRPr lang="de-DE" sz="120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680E59B-D66F-4BF7-8167-3B1544462336}" type="slidenum">
              <a:rPr lang="de-DE" sz="1200" smtClean="0"/>
              <a:pPr eaLnBrk="1" hangingPunct="1"/>
              <a:t>3</a:t>
            </a:fld>
            <a:endParaRPr lang="de-DE" sz="120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5CC7517-255A-42F2-AF4B-9109F5E5AF2F}" type="slidenum">
              <a:rPr lang="de-DE" sz="1200" smtClean="0"/>
              <a:pPr eaLnBrk="1" hangingPunct="1"/>
              <a:t>4</a:t>
            </a:fld>
            <a:endParaRPr lang="de-DE" sz="1200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Basic data of the x-ray optics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0A74AA1-CC7C-45F2-A4C0-3A819BA74D46}" type="slidenum">
              <a:rPr lang="de-DE" sz="1200" smtClean="0"/>
              <a:pPr eaLnBrk="1" hangingPunct="1"/>
              <a:t>8</a:t>
            </a:fld>
            <a:endParaRPr lang="de-DE" sz="1200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Point spread function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12C9EC1-D38F-4C73-B965-CD170DC4A75B}" type="slidenum">
              <a:rPr lang="de-DE" sz="1200" smtClean="0"/>
              <a:pPr eaLnBrk="1" hangingPunct="1"/>
              <a:t>12</a:t>
            </a:fld>
            <a:endParaRPr lang="de-DE" sz="1200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E3BBD-B1E1-4716-B013-86A90C52014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954240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BC3EF-C02B-43D4-BB2A-35181898323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028792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96D94-1268-4B40-998A-4E46E2D372A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164891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362686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644732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60994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2133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054094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741929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48734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316819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50420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FA615-83A4-4174-81CE-8108ED8FF5D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3164872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359469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82358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1219200"/>
            <a:ext cx="1943100" cy="5029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219200"/>
            <a:ext cx="5676900" cy="50292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022231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29.06.2011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62916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29.06.2011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48393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29.06.2011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72254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29.06.2011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8319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29.06.2011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2582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29.06.2011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95673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29.06.2011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4085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F621A-8C91-48B2-8A04-6452CDE1F3E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937106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29.06.2011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9027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29.06.2011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86369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29.06.2011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80607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29.06.2011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8287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965F2-5E3D-44CE-A1F2-A73766D0D31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075042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44C47-786D-4DCA-A856-BCC3D9BC966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568855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94338-60E2-407E-B3AC-9A42F4906C1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07567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5E0F6-36DA-4440-86EE-BC0B3F7EDBE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434205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3CBB8-B61D-48FA-A376-502FB9D3E41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515392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E4BD8-1BEF-4EDB-B2C3-E3CB1784393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736536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B749E"/>
            </a:gs>
            <a:gs pos="100000">
              <a:srgbClr val="4544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6BE57FE-4BD0-4350-90F5-B94A2ABD7BF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21920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336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Hier klicken, um Master-Textformat zu bearbeiten.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685800"/>
            <a:ext cx="9140825" cy="7620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533400"/>
            <a:ext cx="9140825" cy="152400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de-DE">
              <a:solidFill>
                <a:srgbClr val="000000"/>
              </a:solidFill>
            </a:endParaRPr>
          </a:p>
        </p:txBody>
      </p:sp>
      <p:sp>
        <p:nvSpPr>
          <p:cNvPr id="26630" name="WordArt 6"/>
          <p:cNvSpPr>
            <a:spLocks noChangeArrowheads="1" noChangeShapeType="1" noTextEdit="1"/>
          </p:cNvSpPr>
          <p:nvPr/>
        </p:nvSpPr>
        <p:spPr bwMode="auto">
          <a:xfrm>
            <a:off x="1143000" y="304800"/>
            <a:ext cx="2770188" cy="5318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6819"/>
              </a:avLst>
            </a:prstTxWarp>
          </a:bodyPr>
          <a:lstStyle/>
          <a:p>
            <a:pPr algn="ctr" eaLnBrk="0" hangingPunct="0"/>
            <a:r>
              <a:rPr lang="de-DE" sz="4800" kern="10" spc="960">
                <a:gradFill rotWithShape="0">
                  <a:gsLst>
                    <a:gs pos="0">
                      <a:srgbClr val="3D003D"/>
                    </a:gs>
                    <a:gs pos="100000">
                      <a:srgbClr val="AC568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ABRIXAS</a:t>
            </a:r>
          </a:p>
        </p:txBody>
      </p:sp>
    </p:spTree>
    <p:extLst>
      <p:ext uri="{BB962C8B-B14F-4D97-AF65-F5344CB8AC3E}">
        <p14:creationId xmlns:p14="http://schemas.microsoft.com/office/powerpoint/2010/main" xmlns="" val="281451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29.06.2011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587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tiff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-Dokument1.doc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C464F"/>
            </a:gs>
            <a:gs pos="100000">
              <a:srgbClr val="45445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34925" y="332656"/>
            <a:ext cx="9074150" cy="1973262"/>
            <a:chOff x="22" y="-93"/>
            <a:chExt cx="5716" cy="1243"/>
          </a:xfrm>
        </p:grpSpPr>
        <p:sp>
          <p:nvSpPr>
            <p:cNvPr id="2057" name="Oval 3"/>
            <p:cNvSpPr>
              <a:spLocks noChangeAspect="1" noChangeArrowheads="1"/>
            </p:cNvSpPr>
            <p:nvPr/>
          </p:nvSpPr>
          <p:spPr bwMode="auto">
            <a:xfrm>
              <a:off x="521" y="845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58" name="Oval 4"/>
            <p:cNvSpPr>
              <a:spLocks noChangeArrowheads="1"/>
            </p:cNvSpPr>
            <p:nvPr/>
          </p:nvSpPr>
          <p:spPr bwMode="auto">
            <a:xfrm>
              <a:off x="567" y="817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59" name="Oval 5"/>
            <p:cNvSpPr>
              <a:spLocks noChangeAspect="1" noChangeArrowheads="1"/>
            </p:cNvSpPr>
            <p:nvPr/>
          </p:nvSpPr>
          <p:spPr bwMode="auto">
            <a:xfrm>
              <a:off x="382" y="869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60" name="Oval 6"/>
            <p:cNvSpPr>
              <a:spLocks noChangeAspect="1" noChangeArrowheads="1"/>
            </p:cNvSpPr>
            <p:nvPr/>
          </p:nvSpPr>
          <p:spPr bwMode="auto">
            <a:xfrm>
              <a:off x="521" y="754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61" name="Oval 7"/>
            <p:cNvSpPr>
              <a:spLocks noChangeAspect="1" noChangeArrowheads="1"/>
            </p:cNvSpPr>
            <p:nvPr/>
          </p:nvSpPr>
          <p:spPr bwMode="auto">
            <a:xfrm>
              <a:off x="588" y="958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62" name="Oval 8"/>
            <p:cNvSpPr>
              <a:spLocks noChangeArrowheads="1"/>
            </p:cNvSpPr>
            <p:nvPr/>
          </p:nvSpPr>
          <p:spPr bwMode="auto">
            <a:xfrm>
              <a:off x="135" y="822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63" name="Oval 9"/>
            <p:cNvSpPr>
              <a:spLocks noChangeAspect="1" noChangeArrowheads="1"/>
            </p:cNvSpPr>
            <p:nvPr/>
          </p:nvSpPr>
          <p:spPr bwMode="auto">
            <a:xfrm>
              <a:off x="2698" y="-5"/>
              <a:ext cx="34" cy="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64" name="Oval 10"/>
            <p:cNvSpPr>
              <a:spLocks noChangeAspect="1" noChangeArrowheads="1"/>
            </p:cNvSpPr>
            <p:nvPr/>
          </p:nvSpPr>
          <p:spPr bwMode="auto">
            <a:xfrm>
              <a:off x="1564" y="730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65" name="Oval 11"/>
            <p:cNvSpPr>
              <a:spLocks noChangeAspect="1" noChangeArrowheads="1"/>
            </p:cNvSpPr>
            <p:nvPr/>
          </p:nvSpPr>
          <p:spPr bwMode="auto">
            <a:xfrm>
              <a:off x="703" y="1002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66" name="Oval 12"/>
            <p:cNvSpPr>
              <a:spLocks noChangeArrowheads="1"/>
            </p:cNvSpPr>
            <p:nvPr/>
          </p:nvSpPr>
          <p:spPr bwMode="auto">
            <a:xfrm>
              <a:off x="470" y="973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67" name="Oval 13"/>
            <p:cNvSpPr>
              <a:spLocks noChangeAspect="1" noChangeArrowheads="1"/>
            </p:cNvSpPr>
            <p:nvPr/>
          </p:nvSpPr>
          <p:spPr bwMode="auto">
            <a:xfrm>
              <a:off x="2199" y="572"/>
              <a:ext cx="34" cy="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68" name="Oval 14"/>
            <p:cNvSpPr>
              <a:spLocks noChangeAspect="1" noChangeArrowheads="1"/>
            </p:cNvSpPr>
            <p:nvPr/>
          </p:nvSpPr>
          <p:spPr bwMode="auto">
            <a:xfrm>
              <a:off x="23" y="845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69" name="Oval 15"/>
            <p:cNvSpPr>
              <a:spLocks noChangeAspect="1" noChangeArrowheads="1"/>
            </p:cNvSpPr>
            <p:nvPr/>
          </p:nvSpPr>
          <p:spPr bwMode="auto">
            <a:xfrm>
              <a:off x="69" y="799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70" name="Oval 16"/>
            <p:cNvSpPr>
              <a:spLocks noChangeAspect="1" noChangeArrowheads="1"/>
            </p:cNvSpPr>
            <p:nvPr/>
          </p:nvSpPr>
          <p:spPr bwMode="auto">
            <a:xfrm>
              <a:off x="204" y="981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71" name="Oval 17"/>
            <p:cNvSpPr>
              <a:spLocks noChangeAspect="1" noChangeArrowheads="1"/>
            </p:cNvSpPr>
            <p:nvPr/>
          </p:nvSpPr>
          <p:spPr bwMode="auto">
            <a:xfrm>
              <a:off x="657" y="799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72" name="Oval 18"/>
            <p:cNvSpPr>
              <a:spLocks noChangeArrowheads="1"/>
            </p:cNvSpPr>
            <p:nvPr/>
          </p:nvSpPr>
          <p:spPr bwMode="auto">
            <a:xfrm>
              <a:off x="506" y="793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73" name="Oval 19"/>
            <p:cNvSpPr>
              <a:spLocks noChangeAspect="1" noChangeArrowheads="1"/>
            </p:cNvSpPr>
            <p:nvPr/>
          </p:nvSpPr>
          <p:spPr bwMode="auto">
            <a:xfrm>
              <a:off x="657" y="708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74" name="Oval 20"/>
            <p:cNvSpPr>
              <a:spLocks noChangeArrowheads="1"/>
            </p:cNvSpPr>
            <p:nvPr/>
          </p:nvSpPr>
          <p:spPr bwMode="auto">
            <a:xfrm>
              <a:off x="884" y="709"/>
              <a:ext cx="46" cy="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75" name="Oval 21"/>
            <p:cNvSpPr>
              <a:spLocks noChangeAspect="1" noChangeArrowheads="1"/>
            </p:cNvSpPr>
            <p:nvPr/>
          </p:nvSpPr>
          <p:spPr bwMode="auto">
            <a:xfrm>
              <a:off x="1172" y="981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76" name="Oval 22"/>
            <p:cNvSpPr>
              <a:spLocks noChangeAspect="1" noChangeArrowheads="1"/>
            </p:cNvSpPr>
            <p:nvPr/>
          </p:nvSpPr>
          <p:spPr bwMode="auto">
            <a:xfrm>
              <a:off x="1814" y="618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77" name="Oval 23"/>
            <p:cNvSpPr>
              <a:spLocks noChangeArrowheads="1"/>
            </p:cNvSpPr>
            <p:nvPr/>
          </p:nvSpPr>
          <p:spPr bwMode="auto">
            <a:xfrm>
              <a:off x="1042" y="981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78" name="Oval 24"/>
            <p:cNvSpPr>
              <a:spLocks noChangeAspect="1" noChangeArrowheads="1"/>
            </p:cNvSpPr>
            <p:nvPr/>
          </p:nvSpPr>
          <p:spPr bwMode="auto">
            <a:xfrm>
              <a:off x="1178" y="890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79" name="Oval 25"/>
            <p:cNvSpPr>
              <a:spLocks noChangeAspect="1" noChangeArrowheads="1"/>
            </p:cNvSpPr>
            <p:nvPr/>
          </p:nvSpPr>
          <p:spPr bwMode="auto">
            <a:xfrm>
              <a:off x="1066" y="890"/>
              <a:ext cx="34" cy="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80" name="Oval 26"/>
            <p:cNvSpPr>
              <a:spLocks noChangeArrowheads="1"/>
            </p:cNvSpPr>
            <p:nvPr/>
          </p:nvSpPr>
          <p:spPr bwMode="auto">
            <a:xfrm>
              <a:off x="1291" y="1048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81" name="Oval 27"/>
            <p:cNvSpPr>
              <a:spLocks noChangeAspect="1" noChangeArrowheads="1"/>
            </p:cNvSpPr>
            <p:nvPr/>
          </p:nvSpPr>
          <p:spPr bwMode="auto">
            <a:xfrm>
              <a:off x="921" y="854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82" name="Oval 28"/>
            <p:cNvSpPr>
              <a:spLocks noChangeAspect="1" noChangeArrowheads="1"/>
            </p:cNvSpPr>
            <p:nvPr/>
          </p:nvSpPr>
          <p:spPr bwMode="auto">
            <a:xfrm>
              <a:off x="1245" y="1003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83" name="Oval 29"/>
            <p:cNvSpPr>
              <a:spLocks noChangeArrowheads="1"/>
            </p:cNvSpPr>
            <p:nvPr/>
          </p:nvSpPr>
          <p:spPr bwMode="auto">
            <a:xfrm>
              <a:off x="4876" y="572"/>
              <a:ext cx="46" cy="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84" name="Oval 30"/>
            <p:cNvSpPr>
              <a:spLocks noChangeAspect="1" noChangeArrowheads="1"/>
            </p:cNvSpPr>
            <p:nvPr/>
          </p:nvSpPr>
          <p:spPr bwMode="auto">
            <a:xfrm>
              <a:off x="1406" y="800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85" name="Oval 31"/>
            <p:cNvSpPr>
              <a:spLocks noChangeArrowheads="1"/>
            </p:cNvSpPr>
            <p:nvPr/>
          </p:nvSpPr>
          <p:spPr bwMode="auto">
            <a:xfrm>
              <a:off x="1519" y="935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86" name="Oval 32"/>
            <p:cNvSpPr>
              <a:spLocks noChangeAspect="1" noChangeArrowheads="1"/>
            </p:cNvSpPr>
            <p:nvPr/>
          </p:nvSpPr>
          <p:spPr bwMode="auto">
            <a:xfrm>
              <a:off x="1178" y="1094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87" name="Oval 33"/>
            <p:cNvSpPr>
              <a:spLocks noChangeAspect="1" noChangeArrowheads="1"/>
            </p:cNvSpPr>
            <p:nvPr/>
          </p:nvSpPr>
          <p:spPr bwMode="auto">
            <a:xfrm>
              <a:off x="1412" y="697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88" name="Oval 34"/>
            <p:cNvSpPr>
              <a:spLocks noChangeAspect="1" noChangeArrowheads="1"/>
            </p:cNvSpPr>
            <p:nvPr/>
          </p:nvSpPr>
          <p:spPr bwMode="auto">
            <a:xfrm>
              <a:off x="1950" y="753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89" name="Oval 35"/>
            <p:cNvSpPr>
              <a:spLocks noChangeArrowheads="1"/>
            </p:cNvSpPr>
            <p:nvPr/>
          </p:nvSpPr>
          <p:spPr bwMode="auto">
            <a:xfrm>
              <a:off x="884" y="845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90" name="Oval 36"/>
            <p:cNvSpPr>
              <a:spLocks noChangeAspect="1" noChangeArrowheads="1"/>
            </p:cNvSpPr>
            <p:nvPr/>
          </p:nvSpPr>
          <p:spPr bwMode="auto">
            <a:xfrm>
              <a:off x="997" y="1026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91" name="Oval 37"/>
            <p:cNvSpPr>
              <a:spLocks noChangeAspect="1" noChangeArrowheads="1"/>
            </p:cNvSpPr>
            <p:nvPr/>
          </p:nvSpPr>
          <p:spPr bwMode="auto">
            <a:xfrm>
              <a:off x="2290" y="799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92" name="Oval 38"/>
            <p:cNvSpPr>
              <a:spLocks noChangeAspect="1" noChangeArrowheads="1"/>
            </p:cNvSpPr>
            <p:nvPr/>
          </p:nvSpPr>
          <p:spPr bwMode="auto">
            <a:xfrm>
              <a:off x="1314" y="935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93" name="Oval 39"/>
            <p:cNvSpPr>
              <a:spLocks noChangeAspect="1" noChangeArrowheads="1"/>
            </p:cNvSpPr>
            <p:nvPr/>
          </p:nvSpPr>
          <p:spPr bwMode="auto">
            <a:xfrm>
              <a:off x="1360" y="889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94" name="Oval 40"/>
            <p:cNvSpPr>
              <a:spLocks noChangeArrowheads="1"/>
            </p:cNvSpPr>
            <p:nvPr/>
          </p:nvSpPr>
          <p:spPr bwMode="auto">
            <a:xfrm>
              <a:off x="1224" y="799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95" name="Oval 41"/>
            <p:cNvSpPr>
              <a:spLocks noChangeArrowheads="1"/>
            </p:cNvSpPr>
            <p:nvPr/>
          </p:nvSpPr>
          <p:spPr bwMode="auto">
            <a:xfrm>
              <a:off x="1314" y="572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96" name="Oval 42"/>
            <p:cNvSpPr>
              <a:spLocks noChangeArrowheads="1"/>
            </p:cNvSpPr>
            <p:nvPr/>
          </p:nvSpPr>
          <p:spPr bwMode="auto">
            <a:xfrm>
              <a:off x="3265" y="936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97" name="Oval 43"/>
            <p:cNvSpPr>
              <a:spLocks noChangeAspect="1" noChangeArrowheads="1"/>
            </p:cNvSpPr>
            <p:nvPr/>
          </p:nvSpPr>
          <p:spPr bwMode="auto">
            <a:xfrm>
              <a:off x="3311" y="890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98" name="Oval 44"/>
            <p:cNvSpPr>
              <a:spLocks noChangeArrowheads="1"/>
            </p:cNvSpPr>
            <p:nvPr/>
          </p:nvSpPr>
          <p:spPr bwMode="auto">
            <a:xfrm>
              <a:off x="1632" y="754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99" name="Oval 45"/>
            <p:cNvSpPr>
              <a:spLocks noChangeAspect="1" noChangeArrowheads="1"/>
            </p:cNvSpPr>
            <p:nvPr/>
          </p:nvSpPr>
          <p:spPr bwMode="auto">
            <a:xfrm>
              <a:off x="3265" y="845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00" name="Oval 46"/>
            <p:cNvSpPr>
              <a:spLocks noChangeAspect="1" noChangeArrowheads="1"/>
            </p:cNvSpPr>
            <p:nvPr/>
          </p:nvSpPr>
          <p:spPr bwMode="auto">
            <a:xfrm>
              <a:off x="1745" y="981"/>
              <a:ext cx="34" cy="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01" name="Oval 47"/>
            <p:cNvSpPr>
              <a:spLocks noChangeArrowheads="1"/>
            </p:cNvSpPr>
            <p:nvPr/>
          </p:nvSpPr>
          <p:spPr bwMode="auto">
            <a:xfrm>
              <a:off x="2630" y="50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02" name="Oval 48"/>
            <p:cNvSpPr>
              <a:spLocks noChangeAspect="1" noChangeArrowheads="1"/>
            </p:cNvSpPr>
            <p:nvPr/>
          </p:nvSpPr>
          <p:spPr bwMode="auto">
            <a:xfrm>
              <a:off x="1745" y="1139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03" name="Oval 49"/>
            <p:cNvSpPr>
              <a:spLocks noChangeAspect="1" noChangeArrowheads="1"/>
            </p:cNvSpPr>
            <p:nvPr/>
          </p:nvSpPr>
          <p:spPr bwMode="auto">
            <a:xfrm>
              <a:off x="2630" y="754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04" name="Oval 50"/>
            <p:cNvSpPr>
              <a:spLocks noChangeAspect="1" noChangeArrowheads="1"/>
            </p:cNvSpPr>
            <p:nvPr/>
          </p:nvSpPr>
          <p:spPr bwMode="auto">
            <a:xfrm>
              <a:off x="157" y="709"/>
              <a:ext cx="34" cy="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05" name="Oval 51"/>
            <p:cNvSpPr>
              <a:spLocks noChangeAspect="1" noChangeArrowheads="1"/>
            </p:cNvSpPr>
            <p:nvPr/>
          </p:nvSpPr>
          <p:spPr bwMode="auto">
            <a:xfrm>
              <a:off x="1950" y="911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06" name="Oval 52"/>
            <p:cNvSpPr>
              <a:spLocks noChangeAspect="1" noChangeArrowheads="1"/>
            </p:cNvSpPr>
            <p:nvPr/>
          </p:nvSpPr>
          <p:spPr bwMode="auto">
            <a:xfrm>
              <a:off x="157" y="845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07" name="Oval 53"/>
            <p:cNvSpPr>
              <a:spLocks noChangeArrowheads="1"/>
            </p:cNvSpPr>
            <p:nvPr/>
          </p:nvSpPr>
          <p:spPr bwMode="auto">
            <a:xfrm>
              <a:off x="22" y="618"/>
              <a:ext cx="46" cy="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08" name="Oval 54"/>
            <p:cNvSpPr>
              <a:spLocks noChangeAspect="1" noChangeArrowheads="1"/>
            </p:cNvSpPr>
            <p:nvPr/>
          </p:nvSpPr>
          <p:spPr bwMode="auto">
            <a:xfrm>
              <a:off x="1088" y="709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09" name="Oval 55"/>
            <p:cNvSpPr>
              <a:spLocks noChangeAspect="1" noChangeArrowheads="1"/>
            </p:cNvSpPr>
            <p:nvPr/>
          </p:nvSpPr>
          <p:spPr bwMode="auto">
            <a:xfrm>
              <a:off x="22" y="732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10" name="Oval 56"/>
            <p:cNvSpPr>
              <a:spLocks noChangeArrowheads="1"/>
            </p:cNvSpPr>
            <p:nvPr/>
          </p:nvSpPr>
          <p:spPr bwMode="auto">
            <a:xfrm>
              <a:off x="952" y="709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11" name="Oval 57"/>
            <p:cNvSpPr>
              <a:spLocks noChangeAspect="1" noChangeArrowheads="1"/>
            </p:cNvSpPr>
            <p:nvPr/>
          </p:nvSpPr>
          <p:spPr bwMode="auto">
            <a:xfrm>
              <a:off x="3401" y="890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12" name="Oval 58"/>
            <p:cNvSpPr>
              <a:spLocks noChangeArrowheads="1"/>
            </p:cNvSpPr>
            <p:nvPr/>
          </p:nvSpPr>
          <p:spPr bwMode="auto">
            <a:xfrm>
              <a:off x="2563" y="845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13" name="Oval 59"/>
            <p:cNvSpPr>
              <a:spLocks noChangeAspect="1" noChangeArrowheads="1"/>
            </p:cNvSpPr>
            <p:nvPr/>
          </p:nvSpPr>
          <p:spPr bwMode="auto">
            <a:xfrm>
              <a:off x="3401" y="799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14" name="Oval 60"/>
            <p:cNvSpPr>
              <a:spLocks noChangeAspect="1" noChangeArrowheads="1"/>
            </p:cNvSpPr>
            <p:nvPr/>
          </p:nvSpPr>
          <p:spPr bwMode="auto">
            <a:xfrm>
              <a:off x="4422" y="573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15" name="Oval 61"/>
            <p:cNvSpPr>
              <a:spLocks noChangeArrowheads="1"/>
            </p:cNvSpPr>
            <p:nvPr/>
          </p:nvSpPr>
          <p:spPr bwMode="auto">
            <a:xfrm>
              <a:off x="4468" y="545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16" name="Oval 62"/>
            <p:cNvSpPr>
              <a:spLocks noChangeArrowheads="1"/>
            </p:cNvSpPr>
            <p:nvPr/>
          </p:nvSpPr>
          <p:spPr bwMode="auto">
            <a:xfrm>
              <a:off x="5125" y="527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17" name="Oval 63"/>
            <p:cNvSpPr>
              <a:spLocks noChangeAspect="1" noChangeArrowheads="1"/>
            </p:cNvSpPr>
            <p:nvPr/>
          </p:nvSpPr>
          <p:spPr bwMode="auto">
            <a:xfrm>
              <a:off x="4194" y="573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18" name="Oval 64"/>
            <p:cNvSpPr>
              <a:spLocks noChangeAspect="1" noChangeArrowheads="1"/>
            </p:cNvSpPr>
            <p:nvPr/>
          </p:nvSpPr>
          <p:spPr bwMode="auto">
            <a:xfrm>
              <a:off x="748" y="1026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19" name="Oval 65"/>
            <p:cNvSpPr>
              <a:spLocks noChangeAspect="1" noChangeArrowheads="1"/>
            </p:cNvSpPr>
            <p:nvPr/>
          </p:nvSpPr>
          <p:spPr bwMode="auto">
            <a:xfrm>
              <a:off x="1644" y="935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20" name="Oval 66"/>
            <p:cNvSpPr>
              <a:spLocks noChangeAspect="1" noChangeArrowheads="1"/>
            </p:cNvSpPr>
            <p:nvPr/>
          </p:nvSpPr>
          <p:spPr bwMode="auto">
            <a:xfrm>
              <a:off x="3560" y="346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21" name="Oval 67"/>
            <p:cNvSpPr>
              <a:spLocks noChangeArrowheads="1"/>
            </p:cNvSpPr>
            <p:nvPr/>
          </p:nvSpPr>
          <p:spPr bwMode="auto">
            <a:xfrm>
              <a:off x="3606" y="318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22" name="Oval 68"/>
            <p:cNvSpPr>
              <a:spLocks noChangeAspect="1" noChangeArrowheads="1"/>
            </p:cNvSpPr>
            <p:nvPr/>
          </p:nvSpPr>
          <p:spPr bwMode="auto">
            <a:xfrm>
              <a:off x="3421" y="370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23" name="Oval 69"/>
            <p:cNvSpPr>
              <a:spLocks noChangeAspect="1" noChangeArrowheads="1"/>
            </p:cNvSpPr>
            <p:nvPr/>
          </p:nvSpPr>
          <p:spPr bwMode="auto">
            <a:xfrm>
              <a:off x="3627" y="459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24" name="Oval 70"/>
            <p:cNvSpPr>
              <a:spLocks noChangeArrowheads="1"/>
            </p:cNvSpPr>
            <p:nvPr/>
          </p:nvSpPr>
          <p:spPr bwMode="auto">
            <a:xfrm>
              <a:off x="4580" y="95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25" name="Oval 71"/>
            <p:cNvSpPr>
              <a:spLocks noChangeArrowheads="1"/>
            </p:cNvSpPr>
            <p:nvPr/>
          </p:nvSpPr>
          <p:spPr bwMode="auto">
            <a:xfrm>
              <a:off x="3152" y="595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26" name="Oval 72"/>
            <p:cNvSpPr>
              <a:spLocks noChangeArrowheads="1"/>
            </p:cNvSpPr>
            <p:nvPr/>
          </p:nvSpPr>
          <p:spPr bwMode="auto">
            <a:xfrm>
              <a:off x="3627" y="368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27" name="Oval 73"/>
            <p:cNvSpPr>
              <a:spLocks noChangeAspect="1" noChangeArrowheads="1"/>
            </p:cNvSpPr>
            <p:nvPr/>
          </p:nvSpPr>
          <p:spPr bwMode="auto">
            <a:xfrm>
              <a:off x="4603" y="231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28" name="Oval 74"/>
            <p:cNvSpPr>
              <a:spLocks noChangeAspect="1" noChangeArrowheads="1"/>
            </p:cNvSpPr>
            <p:nvPr/>
          </p:nvSpPr>
          <p:spPr bwMode="auto">
            <a:xfrm>
              <a:off x="3742" y="503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29" name="Oval 75"/>
            <p:cNvSpPr>
              <a:spLocks noChangeArrowheads="1"/>
            </p:cNvSpPr>
            <p:nvPr/>
          </p:nvSpPr>
          <p:spPr bwMode="auto">
            <a:xfrm>
              <a:off x="3509" y="474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30" name="Oval 76"/>
            <p:cNvSpPr>
              <a:spLocks noChangeAspect="1" noChangeArrowheads="1"/>
            </p:cNvSpPr>
            <p:nvPr/>
          </p:nvSpPr>
          <p:spPr bwMode="auto">
            <a:xfrm>
              <a:off x="3735" y="431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31" name="Oval 77"/>
            <p:cNvSpPr>
              <a:spLocks noChangeAspect="1" noChangeArrowheads="1"/>
            </p:cNvSpPr>
            <p:nvPr/>
          </p:nvSpPr>
          <p:spPr bwMode="auto">
            <a:xfrm>
              <a:off x="5238" y="73"/>
              <a:ext cx="34" cy="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32" name="Oval 78"/>
            <p:cNvSpPr>
              <a:spLocks noChangeAspect="1" noChangeArrowheads="1"/>
            </p:cNvSpPr>
            <p:nvPr/>
          </p:nvSpPr>
          <p:spPr bwMode="auto">
            <a:xfrm>
              <a:off x="3062" y="346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33" name="Oval 79"/>
            <p:cNvSpPr>
              <a:spLocks noChangeAspect="1" noChangeArrowheads="1"/>
            </p:cNvSpPr>
            <p:nvPr/>
          </p:nvSpPr>
          <p:spPr bwMode="auto">
            <a:xfrm>
              <a:off x="3108" y="300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34" name="Oval 80"/>
            <p:cNvSpPr>
              <a:spLocks noChangeAspect="1" noChangeArrowheads="1"/>
            </p:cNvSpPr>
            <p:nvPr/>
          </p:nvSpPr>
          <p:spPr bwMode="auto">
            <a:xfrm>
              <a:off x="3243" y="482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35" name="Oval 81"/>
            <p:cNvSpPr>
              <a:spLocks noChangeAspect="1" noChangeArrowheads="1"/>
            </p:cNvSpPr>
            <p:nvPr/>
          </p:nvSpPr>
          <p:spPr bwMode="auto">
            <a:xfrm>
              <a:off x="3379" y="391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36" name="Oval 82"/>
            <p:cNvSpPr>
              <a:spLocks noChangeAspect="1" noChangeArrowheads="1"/>
            </p:cNvSpPr>
            <p:nvPr/>
          </p:nvSpPr>
          <p:spPr bwMode="auto">
            <a:xfrm>
              <a:off x="3696" y="300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37" name="Oval 83"/>
            <p:cNvSpPr>
              <a:spLocks noChangeArrowheads="1"/>
            </p:cNvSpPr>
            <p:nvPr/>
          </p:nvSpPr>
          <p:spPr bwMode="auto">
            <a:xfrm>
              <a:off x="3742" y="275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38" name="Oval 84"/>
            <p:cNvSpPr>
              <a:spLocks noChangeArrowheads="1"/>
            </p:cNvSpPr>
            <p:nvPr/>
          </p:nvSpPr>
          <p:spPr bwMode="auto">
            <a:xfrm>
              <a:off x="3545" y="294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39" name="Oval 85"/>
            <p:cNvSpPr>
              <a:spLocks noChangeAspect="1" noChangeArrowheads="1"/>
            </p:cNvSpPr>
            <p:nvPr/>
          </p:nvSpPr>
          <p:spPr bwMode="auto">
            <a:xfrm>
              <a:off x="3696" y="209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40" name="Oval 86"/>
            <p:cNvSpPr>
              <a:spLocks noChangeArrowheads="1"/>
            </p:cNvSpPr>
            <p:nvPr/>
          </p:nvSpPr>
          <p:spPr bwMode="auto">
            <a:xfrm>
              <a:off x="3923" y="210"/>
              <a:ext cx="46" cy="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41" name="Oval 87"/>
            <p:cNvSpPr>
              <a:spLocks noChangeAspect="1" noChangeArrowheads="1"/>
            </p:cNvSpPr>
            <p:nvPr/>
          </p:nvSpPr>
          <p:spPr bwMode="auto">
            <a:xfrm>
              <a:off x="4211" y="482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42" name="Oval 88"/>
            <p:cNvSpPr>
              <a:spLocks noChangeAspect="1" noChangeArrowheads="1"/>
            </p:cNvSpPr>
            <p:nvPr/>
          </p:nvSpPr>
          <p:spPr bwMode="auto">
            <a:xfrm>
              <a:off x="4853" y="119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43" name="Oval 89"/>
            <p:cNvSpPr>
              <a:spLocks noChangeArrowheads="1"/>
            </p:cNvSpPr>
            <p:nvPr/>
          </p:nvSpPr>
          <p:spPr bwMode="auto">
            <a:xfrm>
              <a:off x="4081" y="482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44" name="Oval 90"/>
            <p:cNvSpPr>
              <a:spLocks noChangeAspect="1" noChangeArrowheads="1"/>
            </p:cNvSpPr>
            <p:nvPr/>
          </p:nvSpPr>
          <p:spPr bwMode="auto">
            <a:xfrm>
              <a:off x="4217" y="391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45" name="Oval 91"/>
            <p:cNvSpPr>
              <a:spLocks noChangeAspect="1" noChangeArrowheads="1"/>
            </p:cNvSpPr>
            <p:nvPr/>
          </p:nvSpPr>
          <p:spPr bwMode="auto">
            <a:xfrm>
              <a:off x="4376" y="211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46" name="Oval 92"/>
            <p:cNvSpPr>
              <a:spLocks noChangeAspect="1" noChangeArrowheads="1"/>
            </p:cNvSpPr>
            <p:nvPr/>
          </p:nvSpPr>
          <p:spPr bwMode="auto">
            <a:xfrm>
              <a:off x="3960" y="355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47" name="Oval 93"/>
            <p:cNvSpPr>
              <a:spLocks noChangeAspect="1" noChangeArrowheads="1"/>
            </p:cNvSpPr>
            <p:nvPr/>
          </p:nvSpPr>
          <p:spPr bwMode="auto">
            <a:xfrm>
              <a:off x="4284" y="504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48" name="Oval 94"/>
            <p:cNvSpPr>
              <a:spLocks noChangeAspect="1" noChangeArrowheads="1"/>
            </p:cNvSpPr>
            <p:nvPr/>
          </p:nvSpPr>
          <p:spPr bwMode="auto">
            <a:xfrm>
              <a:off x="4445" y="301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49" name="Oval 95"/>
            <p:cNvSpPr>
              <a:spLocks noChangeAspect="1" noChangeArrowheads="1"/>
            </p:cNvSpPr>
            <p:nvPr/>
          </p:nvSpPr>
          <p:spPr bwMode="auto">
            <a:xfrm>
              <a:off x="4558" y="436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0" name="Oval 96"/>
            <p:cNvSpPr>
              <a:spLocks noChangeAspect="1" noChangeArrowheads="1"/>
            </p:cNvSpPr>
            <p:nvPr/>
          </p:nvSpPr>
          <p:spPr bwMode="auto">
            <a:xfrm>
              <a:off x="4451" y="198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1" name="Oval 97"/>
            <p:cNvSpPr>
              <a:spLocks noChangeAspect="1" noChangeArrowheads="1"/>
            </p:cNvSpPr>
            <p:nvPr/>
          </p:nvSpPr>
          <p:spPr bwMode="auto">
            <a:xfrm>
              <a:off x="4989" y="254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2" name="Oval 98"/>
            <p:cNvSpPr>
              <a:spLocks noChangeArrowheads="1"/>
            </p:cNvSpPr>
            <p:nvPr/>
          </p:nvSpPr>
          <p:spPr bwMode="auto">
            <a:xfrm>
              <a:off x="3923" y="346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3" name="Oval 99"/>
            <p:cNvSpPr>
              <a:spLocks noChangeAspect="1" noChangeArrowheads="1"/>
            </p:cNvSpPr>
            <p:nvPr/>
          </p:nvSpPr>
          <p:spPr bwMode="auto">
            <a:xfrm>
              <a:off x="4036" y="527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4" name="Oval 100"/>
            <p:cNvSpPr>
              <a:spLocks noChangeAspect="1" noChangeArrowheads="1"/>
            </p:cNvSpPr>
            <p:nvPr/>
          </p:nvSpPr>
          <p:spPr bwMode="auto">
            <a:xfrm>
              <a:off x="4353" y="436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5" name="Oval 101"/>
            <p:cNvSpPr>
              <a:spLocks noChangeAspect="1" noChangeArrowheads="1"/>
            </p:cNvSpPr>
            <p:nvPr/>
          </p:nvSpPr>
          <p:spPr bwMode="auto">
            <a:xfrm>
              <a:off x="4399" y="390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6" name="Oval 102"/>
            <p:cNvSpPr>
              <a:spLocks noChangeArrowheads="1"/>
            </p:cNvSpPr>
            <p:nvPr/>
          </p:nvSpPr>
          <p:spPr bwMode="auto">
            <a:xfrm>
              <a:off x="4263" y="300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7" name="Oval 103"/>
            <p:cNvSpPr>
              <a:spLocks noChangeAspect="1" noChangeArrowheads="1"/>
            </p:cNvSpPr>
            <p:nvPr/>
          </p:nvSpPr>
          <p:spPr bwMode="auto">
            <a:xfrm>
              <a:off x="4353" y="73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8" name="Oval 104"/>
            <p:cNvSpPr>
              <a:spLocks noChangeAspect="1" noChangeArrowheads="1"/>
            </p:cNvSpPr>
            <p:nvPr/>
          </p:nvSpPr>
          <p:spPr bwMode="auto">
            <a:xfrm>
              <a:off x="4671" y="255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9" name="Oval 105"/>
            <p:cNvSpPr>
              <a:spLocks noChangeAspect="1" noChangeArrowheads="1"/>
            </p:cNvSpPr>
            <p:nvPr/>
          </p:nvSpPr>
          <p:spPr bwMode="auto">
            <a:xfrm>
              <a:off x="4784" y="482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0" name="Oval 106"/>
            <p:cNvSpPr>
              <a:spLocks noChangeAspect="1" noChangeArrowheads="1"/>
            </p:cNvSpPr>
            <p:nvPr/>
          </p:nvSpPr>
          <p:spPr bwMode="auto">
            <a:xfrm>
              <a:off x="4738" y="368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1" name="Oval 107"/>
            <p:cNvSpPr>
              <a:spLocks noChangeAspect="1" noChangeArrowheads="1"/>
            </p:cNvSpPr>
            <p:nvPr/>
          </p:nvSpPr>
          <p:spPr bwMode="auto">
            <a:xfrm>
              <a:off x="3196" y="210"/>
              <a:ext cx="34" cy="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2" name="Oval 108"/>
            <p:cNvSpPr>
              <a:spLocks noChangeArrowheads="1"/>
            </p:cNvSpPr>
            <p:nvPr/>
          </p:nvSpPr>
          <p:spPr bwMode="auto">
            <a:xfrm>
              <a:off x="3332" y="504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3" name="Oval 109"/>
            <p:cNvSpPr>
              <a:spLocks noChangeAspect="1" noChangeArrowheads="1"/>
            </p:cNvSpPr>
            <p:nvPr/>
          </p:nvSpPr>
          <p:spPr bwMode="auto">
            <a:xfrm>
              <a:off x="4989" y="412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4" name="Oval 110"/>
            <p:cNvSpPr>
              <a:spLocks noChangeAspect="1" noChangeArrowheads="1"/>
            </p:cNvSpPr>
            <p:nvPr/>
          </p:nvSpPr>
          <p:spPr bwMode="auto">
            <a:xfrm>
              <a:off x="3196" y="346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5" name="Oval 111"/>
            <p:cNvSpPr>
              <a:spLocks noChangeAspect="1" noChangeArrowheads="1"/>
            </p:cNvSpPr>
            <p:nvPr/>
          </p:nvSpPr>
          <p:spPr bwMode="auto">
            <a:xfrm>
              <a:off x="3332" y="255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6" name="Oval 112"/>
            <p:cNvSpPr>
              <a:spLocks noChangeArrowheads="1"/>
            </p:cNvSpPr>
            <p:nvPr/>
          </p:nvSpPr>
          <p:spPr bwMode="auto">
            <a:xfrm>
              <a:off x="3061" y="119"/>
              <a:ext cx="46" cy="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7" name="Oval 113"/>
            <p:cNvSpPr>
              <a:spLocks noChangeAspect="1" noChangeArrowheads="1"/>
            </p:cNvSpPr>
            <p:nvPr/>
          </p:nvSpPr>
          <p:spPr bwMode="auto">
            <a:xfrm>
              <a:off x="3061" y="233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8" name="Oval 114"/>
            <p:cNvSpPr>
              <a:spLocks noChangeArrowheads="1"/>
            </p:cNvSpPr>
            <p:nvPr/>
          </p:nvSpPr>
          <p:spPr bwMode="auto">
            <a:xfrm>
              <a:off x="3991" y="210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9" name="Oval 115"/>
            <p:cNvSpPr>
              <a:spLocks noChangeArrowheads="1"/>
            </p:cNvSpPr>
            <p:nvPr/>
          </p:nvSpPr>
          <p:spPr bwMode="auto">
            <a:xfrm>
              <a:off x="4626" y="300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0" name="Oval 116"/>
            <p:cNvSpPr>
              <a:spLocks noChangeAspect="1" noChangeArrowheads="1"/>
            </p:cNvSpPr>
            <p:nvPr/>
          </p:nvSpPr>
          <p:spPr bwMode="auto">
            <a:xfrm>
              <a:off x="4683" y="436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1" name="Oval 117"/>
            <p:cNvSpPr>
              <a:spLocks noChangeArrowheads="1"/>
            </p:cNvSpPr>
            <p:nvPr/>
          </p:nvSpPr>
          <p:spPr bwMode="auto">
            <a:xfrm>
              <a:off x="1815" y="100"/>
              <a:ext cx="46" cy="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2" name="Oval 118"/>
            <p:cNvSpPr>
              <a:spLocks noChangeArrowheads="1"/>
            </p:cNvSpPr>
            <p:nvPr/>
          </p:nvSpPr>
          <p:spPr bwMode="auto">
            <a:xfrm>
              <a:off x="204" y="464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3" name="Oval 119"/>
            <p:cNvSpPr>
              <a:spLocks noChangeArrowheads="1"/>
            </p:cNvSpPr>
            <p:nvPr/>
          </p:nvSpPr>
          <p:spPr bwMode="auto">
            <a:xfrm>
              <a:off x="250" y="418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4" name="Oval 120"/>
            <p:cNvSpPr>
              <a:spLocks noChangeAspect="1" noChangeArrowheads="1"/>
            </p:cNvSpPr>
            <p:nvPr/>
          </p:nvSpPr>
          <p:spPr bwMode="auto">
            <a:xfrm>
              <a:off x="340" y="418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5" name="Oval 121"/>
            <p:cNvSpPr>
              <a:spLocks noChangeAspect="1" noChangeArrowheads="1"/>
            </p:cNvSpPr>
            <p:nvPr/>
          </p:nvSpPr>
          <p:spPr bwMode="auto">
            <a:xfrm>
              <a:off x="386" y="372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6" name="Oval 122"/>
            <p:cNvSpPr>
              <a:spLocks noChangeArrowheads="1"/>
            </p:cNvSpPr>
            <p:nvPr/>
          </p:nvSpPr>
          <p:spPr bwMode="auto">
            <a:xfrm>
              <a:off x="340" y="327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7" name="Oval 123"/>
            <p:cNvSpPr>
              <a:spLocks noChangeArrowheads="1"/>
            </p:cNvSpPr>
            <p:nvPr/>
          </p:nvSpPr>
          <p:spPr bwMode="auto">
            <a:xfrm>
              <a:off x="1565" y="481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8" name="Oval 124"/>
            <p:cNvSpPr>
              <a:spLocks noChangeAspect="1" noChangeArrowheads="1"/>
            </p:cNvSpPr>
            <p:nvPr/>
          </p:nvSpPr>
          <p:spPr bwMode="auto">
            <a:xfrm>
              <a:off x="1973" y="373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9" name="Oval 125"/>
            <p:cNvSpPr>
              <a:spLocks noChangeArrowheads="1"/>
            </p:cNvSpPr>
            <p:nvPr/>
          </p:nvSpPr>
          <p:spPr bwMode="auto">
            <a:xfrm>
              <a:off x="1586" y="531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0" name="Oval 126"/>
            <p:cNvSpPr>
              <a:spLocks noChangeArrowheads="1"/>
            </p:cNvSpPr>
            <p:nvPr/>
          </p:nvSpPr>
          <p:spPr bwMode="auto">
            <a:xfrm>
              <a:off x="2427" y="373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1" name="Oval 127"/>
            <p:cNvSpPr>
              <a:spLocks noChangeArrowheads="1"/>
            </p:cNvSpPr>
            <p:nvPr/>
          </p:nvSpPr>
          <p:spPr bwMode="auto">
            <a:xfrm>
              <a:off x="1468" y="637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2" name="Oval 128"/>
            <p:cNvSpPr>
              <a:spLocks noChangeArrowheads="1"/>
            </p:cNvSpPr>
            <p:nvPr/>
          </p:nvSpPr>
          <p:spPr bwMode="auto">
            <a:xfrm>
              <a:off x="1694" y="594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3" name="Oval 129"/>
            <p:cNvSpPr>
              <a:spLocks noChangeArrowheads="1"/>
            </p:cNvSpPr>
            <p:nvPr/>
          </p:nvSpPr>
          <p:spPr bwMode="auto">
            <a:xfrm>
              <a:off x="787" y="389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4" name="Oval 130"/>
            <p:cNvSpPr>
              <a:spLocks noChangeAspect="1" noChangeArrowheads="1"/>
            </p:cNvSpPr>
            <p:nvPr/>
          </p:nvSpPr>
          <p:spPr bwMode="auto">
            <a:xfrm>
              <a:off x="1067" y="463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5" name="Oval 131"/>
            <p:cNvSpPr>
              <a:spLocks noChangeArrowheads="1"/>
            </p:cNvSpPr>
            <p:nvPr/>
          </p:nvSpPr>
          <p:spPr bwMode="auto">
            <a:xfrm>
              <a:off x="1553" y="270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6" name="Oval 132"/>
            <p:cNvSpPr>
              <a:spLocks noChangeAspect="1" noChangeArrowheads="1"/>
            </p:cNvSpPr>
            <p:nvPr/>
          </p:nvSpPr>
          <p:spPr bwMode="auto">
            <a:xfrm>
              <a:off x="57" y="527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7" name="Oval 133"/>
            <p:cNvSpPr>
              <a:spLocks noChangeAspect="1" noChangeArrowheads="1"/>
            </p:cNvSpPr>
            <p:nvPr/>
          </p:nvSpPr>
          <p:spPr bwMode="auto">
            <a:xfrm>
              <a:off x="1701" y="438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8" name="Oval 134"/>
            <p:cNvSpPr>
              <a:spLocks noChangeAspect="1" noChangeArrowheads="1"/>
            </p:cNvSpPr>
            <p:nvPr/>
          </p:nvSpPr>
          <p:spPr bwMode="auto">
            <a:xfrm>
              <a:off x="1292" y="153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9" name="Oval 135"/>
            <p:cNvSpPr>
              <a:spLocks noChangeAspect="1" noChangeArrowheads="1"/>
            </p:cNvSpPr>
            <p:nvPr/>
          </p:nvSpPr>
          <p:spPr bwMode="auto">
            <a:xfrm>
              <a:off x="1655" y="372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0" name="Oval 136"/>
            <p:cNvSpPr>
              <a:spLocks noChangeArrowheads="1"/>
            </p:cNvSpPr>
            <p:nvPr/>
          </p:nvSpPr>
          <p:spPr bwMode="auto">
            <a:xfrm>
              <a:off x="928" y="549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1" name="Oval 137"/>
            <p:cNvSpPr>
              <a:spLocks noChangeArrowheads="1"/>
            </p:cNvSpPr>
            <p:nvPr/>
          </p:nvSpPr>
          <p:spPr bwMode="auto">
            <a:xfrm>
              <a:off x="1247" y="391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2" name="Oval 138"/>
            <p:cNvSpPr>
              <a:spLocks noChangeAspect="1" noChangeArrowheads="1"/>
            </p:cNvSpPr>
            <p:nvPr/>
          </p:nvSpPr>
          <p:spPr bwMode="auto">
            <a:xfrm>
              <a:off x="1020" y="539"/>
              <a:ext cx="34" cy="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3" name="Oval 139"/>
            <p:cNvSpPr>
              <a:spLocks noChangeAspect="1" noChangeArrowheads="1"/>
            </p:cNvSpPr>
            <p:nvPr/>
          </p:nvSpPr>
          <p:spPr bwMode="auto">
            <a:xfrm>
              <a:off x="793" y="436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4" name="Oval 140"/>
            <p:cNvSpPr>
              <a:spLocks noChangeAspect="1" noChangeArrowheads="1"/>
            </p:cNvSpPr>
            <p:nvPr/>
          </p:nvSpPr>
          <p:spPr bwMode="auto">
            <a:xfrm>
              <a:off x="1361" y="101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5" name="Oval 141"/>
            <p:cNvSpPr>
              <a:spLocks noChangeArrowheads="1"/>
            </p:cNvSpPr>
            <p:nvPr/>
          </p:nvSpPr>
          <p:spPr bwMode="auto">
            <a:xfrm>
              <a:off x="1407" y="73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6" name="Oval 142"/>
            <p:cNvSpPr>
              <a:spLocks noChangeAspect="1" noChangeArrowheads="1"/>
            </p:cNvSpPr>
            <p:nvPr/>
          </p:nvSpPr>
          <p:spPr bwMode="auto">
            <a:xfrm>
              <a:off x="2085" y="119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7" name="Oval 143"/>
            <p:cNvSpPr>
              <a:spLocks noChangeAspect="1" noChangeArrowheads="1"/>
            </p:cNvSpPr>
            <p:nvPr/>
          </p:nvSpPr>
          <p:spPr bwMode="auto">
            <a:xfrm>
              <a:off x="2018" y="350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8" name="Oval 144"/>
            <p:cNvSpPr>
              <a:spLocks noChangeAspect="1" noChangeArrowheads="1"/>
            </p:cNvSpPr>
            <p:nvPr/>
          </p:nvSpPr>
          <p:spPr bwMode="auto">
            <a:xfrm>
              <a:off x="1133" y="101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9" name="Oval 145"/>
            <p:cNvSpPr>
              <a:spLocks noChangeAspect="1" noChangeArrowheads="1"/>
            </p:cNvSpPr>
            <p:nvPr/>
          </p:nvSpPr>
          <p:spPr bwMode="auto">
            <a:xfrm>
              <a:off x="2518" y="373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0" name="Oval 146"/>
            <p:cNvSpPr>
              <a:spLocks noChangeArrowheads="1"/>
            </p:cNvSpPr>
            <p:nvPr/>
          </p:nvSpPr>
          <p:spPr bwMode="auto">
            <a:xfrm>
              <a:off x="2518" y="282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1" name="Oval 147"/>
            <p:cNvSpPr>
              <a:spLocks noChangeArrowheads="1"/>
            </p:cNvSpPr>
            <p:nvPr/>
          </p:nvSpPr>
          <p:spPr bwMode="auto">
            <a:xfrm>
              <a:off x="2553" y="822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2" name="Oval 148"/>
            <p:cNvSpPr>
              <a:spLocks noChangeAspect="1" noChangeArrowheads="1"/>
            </p:cNvSpPr>
            <p:nvPr/>
          </p:nvSpPr>
          <p:spPr bwMode="auto">
            <a:xfrm>
              <a:off x="2290" y="164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3" name="Oval 149"/>
            <p:cNvSpPr>
              <a:spLocks noChangeArrowheads="1"/>
            </p:cNvSpPr>
            <p:nvPr/>
          </p:nvSpPr>
          <p:spPr bwMode="auto">
            <a:xfrm>
              <a:off x="173" y="122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4" name="Oval 150"/>
            <p:cNvSpPr>
              <a:spLocks noChangeArrowheads="1"/>
            </p:cNvSpPr>
            <p:nvPr/>
          </p:nvSpPr>
          <p:spPr bwMode="auto">
            <a:xfrm>
              <a:off x="818" y="168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5" name="Oval 151"/>
            <p:cNvSpPr>
              <a:spLocks noChangeAspect="1" noChangeArrowheads="1"/>
            </p:cNvSpPr>
            <p:nvPr/>
          </p:nvSpPr>
          <p:spPr bwMode="auto">
            <a:xfrm>
              <a:off x="884" y="232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6" name="Oval 152"/>
            <p:cNvSpPr>
              <a:spLocks noChangeArrowheads="1"/>
            </p:cNvSpPr>
            <p:nvPr/>
          </p:nvSpPr>
          <p:spPr bwMode="auto">
            <a:xfrm>
              <a:off x="590" y="5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7" name="Oval 153"/>
            <p:cNvSpPr>
              <a:spLocks noChangeArrowheads="1"/>
            </p:cNvSpPr>
            <p:nvPr/>
          </p:nvSpPr>
          <p:spPr bwMode="auto">
            <a:xfrm>
              <a:off x="1743" y="634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8" name="Oval 154"/>
            <p:cNvSpPr>
              <a:spLocks noChangeArrowheads="1"/>
            </p:cNvSpPr>
            <p:nvPr/>
          </p:nvSpPr>
          <p:spPr bwMode="auto">
            <a:xfrm>
              <a:off x="1724" y="645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9" name="Oval 155"/>
            <p:cNvSpPr>
              <a:spLocks noChangeArrowheads="1"/>
            </p:cNvSpPr>
            <p:nvPr/>
          </p:nvSpPr>
          <p:spPr bwMode="auto">
            <a:xfrm>
              <a:off x="1225" y="327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10" name="Oval 156"/>
            <p:cNvSpPr>
              <a:spLocks noChangeArrowheads="1"/>
            </p:cNvSpPr>
            <p:nvPr/>
          </p:nvSpPr>
          <p:spPr bwMode="auto">
            <a:xfrm>
              <a:off x="2145" y="484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11" name="Oval 157"/>
            <p:cNvSpPr>
              <a:spLocks noChangeArrowheads="1"/>
            </p:cNvSpPr>
            <p:nvPr/>
          </p:nvSpPr>
          <p:spPr bwMode="auto">
            <a:xfrm>
              <a:off x="1804" y="28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12" name="Oval 158"/>
            <p:cNvSpPr>
              <a:spLocks noChangeArrowheads="1"/>
            </p:cNvSpPr>
            <p:nvPr/>
          </p:nvSpPr>
          <p:spPr bwMode="auto">
            <a:xfrm>
              <a:off x="1495" y="636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13" name="Oval 159"/>
            <p:cNvSpPr>
              <a:spLocks noChangeAspect="1" noChangeArrowheads="1"/>
            </p:cNvSpPr>
            <p:nvPr/>
          </p:nvSpPr>
          <p:spPr bwMode="auto">
            <a:xfrm>
              <a:off x="5239" y="890"/>
              <a:ext cx="34" cy="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14" name="Oval 160"/>
            <p:cNvSpPr>
              <a:spLocks noChangeArrowheads="1"/>
            </p:cNvSpPr>
            <p:nvPr/>
          </p:nvSpPr>
          <p:spPr bwMode="auto">
            <a:xfrm>
              <a:off x="4626" y="953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15" name="Oval 161"/>
            <p:cNvSpPr>
              <a:spLocks noChangeArrowheads="1"/>
            </p:cNvSpPr>
            <p:nvPr/>
          </p:nvSpPr>
          <p:spPr bwMode="auto">
            <a:xfrm>
              <a:off x="4444" y="981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16" name="Oval 162"/>
            <p:cNvSpPr>
              <a:spLocks noChangeArrowheads="1"/>
            </p:cNvSpPr>
            <p:nvPr/>
          </p:nvSpPr>
          <p:spPr bwMode="auto">
            <a:xfrm>
              <a:off x="5034" y="845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17" name="Oval 163"/>
            <p:cNvSpPr>
              <a:spLocks noChangeAspect="1" noChangeArrowheads="1"/>
            </p:cNvSpPr>
            <p:nvPr/>
          </p:nvSpPr>
          <p:spPr bwMode="auto">
            <a:xfrm>
              <a:off x="4105" y="799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18" name="Oval 164"/>
            <p:cNvSpPr>
              <a:spLocks noChangeAspect="1" noChangeArrowheads="1"/>
            </p:cNvSpPr>
            <p:nvPr/>
          </p:nvSpPr>
          <p:spPr bwMode="auto">
            <a:xfrm>
              <a:off x="5488" y="845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19" name="Oval 165"/>
            <p:cNvSpPr>
              <a:spLocks noChangeArrowheads="1"/>
            </p:cNvSpPr>
            <p:nvPr/>
          </p:nvSpPr>
          <p:spPr bwMode="auto">
            <a:xfrm>
              <a:off x="3848" y="861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20" name="Oval 166"/>
            <p:cNvSpPr>
              <a:spLocks noChangeAspect="1" noChangeArrowheads="1"/>
            </p:cNvSpPr>
            <p:nvPr/>
          </p:nvSpPr>
          <p:spPr bwMode="auto">
            <a:xfrm>
              <a:off x="4128" y="935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21" name="Oval 167"/>
            <p:cNvSpPr>
              <a:spLocks noChangeArrowheads="1"/>
            </p:cNvSpPr>
            <p:nvPr/>
          </p:nvSpPr>
          <p:spPr bwMode="auto">
            <a:xfrm>
              <a:off x="4614" y="742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22" name="Oval 168"/>
            <p:cNvSpPr>
              <a:spLocks noChangeAspect="1" noChangeArrowheads="1"/>
            </p:cNvSpPr>
            <p:nvPr/>
          </p:nvSpPr>
          <p:spPr bwMode="auto">
            <a:xfrm>
              <a:off x="3606" y="981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23" name="Oval 169"/>
            <p:cNvSpPr>
              <a:spLocks noChangeAspect="1" noChangeArrowheads="1"/>
            </p:cNvSpPr>
            <p:nvPr/>
          </p:nvSpPr>
          <p:spPr bwMode="auto">
            <a:xfrm>
              <a:off x="4216" y="981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24" name="Oval 170"/>
            <p:cNvSpPr>
              <a:spLocks noChangeAspect="1" noChangeArrowheads="1"/>
            </p:cNvSpPr>
            <p:nvPr/>
          </p:nvSpPr>
          <p:spPr bwMode="auto">
            <a:xfrm>
              <a:off x="4352" y="890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25" name="Oval 171"/>
            <p:cNvSpPr>
              <a:spLocks noChangeAspect="1" noChangeArrowheads="1"/>
            </p:cNvSpPr>
            <p:nvPr/>
          </p:nvSpPr>
          <p:spPr bwMode="auto">
            <a:xfrm>
              <a:off x="4081" y="754"/>
              <a:ext cx="34" cy="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26" name="Oval 172"/>
            <p:cNvSpPr>
              <a:spLocks noChangeAspect="1" noChangeArrowheads="1"/>
            </p:cNvSpPr>
            <p:nvPr/>
          </p:nvSpPr>
          <p:spPr bwMode="auto">
            <a:xfrm>
              <a:off x="4081" y="868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27" name="Oval 173"/>
            <p:cNvSpPr>
              <a:spLocks noChangeAspect="1" noChangeArrowheads="1"/>
            </p:cNvSpPr>
            <p:nvPr/>
          </p:nvSpPr>
          <p:spPr bwMode="auto">
            <a:xfrm>
              <a:off x="5146" y="731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28" name="Oval 174"/>
            <p:cNvSpPr>
              <a:spLocks noChangeAspect="1" noChangeArrowheads="1"/>
            </p:cNvSpPr>
            <p:nvPr/>
          </p:nvSpPr>
          <p:spPr bwMode="auto">
            <a:xfrm>
              <a:off x="5079" y="822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29" name="Oval 175"/>
            <p:cNvSpPr>
              <a:spLocks noChangeAspect="1" noChangeArrowheads="1"/>
            </p:cNvSpPr>
            <p:nvPr/>
          </p:nvSpPr>
          <p:spPr bwMode="auto">
            <a:xfrm>
              <a:off x="5579" y="845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30" name="Oval 176"/>
            <p:cNvSpPr>
              <a:spLocks noChangeAspect="1" noChangeArrowheads="1"/>
            </p:cNvSpPr>
            <p:nvPr/>
          </p:nvSpPr>
          <p:spPr bwMode="auto">
            <a:xfrm>
              <a:off x="5579" y="754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31" name="Oval 177"/>
            <p:cNvSpPr>
              <a:spLocks noChangeArrowheads="1"/>
            </p:cNvSpPr>
            <p:nvPr/>
          </p:nvSpPr>
          <p:spPr bwMode="auto">
            <a:xfrm>
              <a:off x="5715" y="799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32" name="Oval 178"/>
            <p:cNvSpPr>
              <a:spLocks noChangeArrowheads="1"/>
            </p:cNvSpPr>
            <p:nvPr/>
          </p:nvSpPr>
          <p:spPr bwMode="auto">
            <a:xfrm>
              <a:off x="5351" y="845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33" name="Oval 179"/>
            <p:cNvSpPr>
              <a:spLocks noChangeAspect="1" noChangeArrowheads="1"/>
            </p:cNvSpPr>
            <p:nvPr/>
          </p:nvSpPr>
          <p:spPr bwMode="auto">
            <a:xfrm>
              <a:off x="3879" y="731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34" name="Oval 180"/>
            <p:cNvSpPr>
              <a:spLocks noChangeArrowheads="1"/>
            </p:cNvSpPr>
            <p:nvPr/>
          </p:nvSpPr>
          <p:spPr bwMode="auto">
            <a:xfrm>
              <a:off x="3879" y="640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35" name="Oval 181"/>
            <p:cNvSpPr>
              <a:spLocks noChangeAspect="1" noChangeArrowheads="1"/>
            </p:cNvSpPr>
            <p:nvPr/>
          </p:nvSpPr>
          <p:spPr bwMode="auto">
            <a:xfrm>
              <a:off x="4015" y="685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36" name="Oval 182"/>
            <p:cNvSpPr>
              <a:spLocks noChangeArrowheads="1"/>
            </p:cNvSpPr>
            <p:nvPr/>
          </p:nvSpPr>
          <p:spPr bwMode="auto">
            <a:xfrm>
              <a:off x="3651" y="731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37" name="Oval 183"/>
            <p:cNvSpPr>
              <a:spLocks noChangeArrowheads="1"/>
            </p:cNvSpPr>
            <p:nvPr/>
          </p:nvSpPr>
          <p:spPr bwMode="auto">
            <a:xfrm>
              <a:off x="4804" y="1106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38" name="Oval 184"/>
            <p:cNvSpPr>
              <a:spLocks noChangeArrowheads="1"/>
            </p:cNvSpPr>
            <p:nvPr/>
          </p:nvSpPr>
          <p:spPr bwMode="auto">
            <a:xfrm>
              <a:off x="4286" y="799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39" name="Oval 185"/>
            <p:cNvSpPr>
              <a:spLocks noChangeArrowheads="1"/>
            </p:cNvSpPr>
            <p:nvPr/>
          </p:nvSpPr>
          <p:spPr bwMode="auto">
            <a:xfrm>
              <a:off x="5206" y="956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40" name="Oval 186"/>
            <p:cNvSpPr>
              <a:spLocks noChangeArrowheads="1"/>
            </p:cNvSpPr>
            <p:nvPr/>
          </p:nvSpPr>
          <p:spPr bwMode="auto">
            <a:xfrm>
              <a:off x="4865" y="754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41" name="Oval 187"/>
            <p:cNvSpPr>
              <a:spLocks noChangeAspect="1" noChangeArrowheads="1"/>
            </p:cNvSpPr>
            <p:nvPr/>
          </p:nvSpPr>
          <p:spPr bwMode="auto">
            <a:xfrm>
              <a:off x="3538" y="829"/>
              <a:ext cx="34" cy="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42" name="Oval 188"/>
            <p:cNvSpPr>
              <a:spLocks noChangeAspect="1" noChangeArrowheads="1"/>
            </p:cNvSpPr>
            <p:nvPr/>
          </p:nvSpPr>
          <p:spPr bwMode="auto">
            <a:xfrm>
              <a:off x="1746" y="783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43" name="Oval 189"/>
            <p:cNvSpPr>
              <a:spLocks noChangeArrowheads="1"/>
            </p:cNvSpPr>
            <p:nvPr/>
          </p:nvSpPr>
          <p:spPr bwMode="auto">
            <a:xfrm>
              <a:off x="3492" y="73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44" name="Oval 190"/>
            <p:cNvSpPr>
              <a:spLocks noChangeArrowheads="1"/>
            </p:cNvSpPr>
            <p:nvPr/>
          </p:nvSpPr>
          <p:spPr bwMode="auto">
            <a:xfrm>
              <a:off x="2743" y="572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45" name="Oval 191"/>
            <p:cNvSpPr>
              <a:spLocks noChangeArrowheads="1"/>
            </p:cNvSpPr>
            <p:nvPr/>
          </p:nvSpPr>
          <p:spPr bwMode="auto">
            <a:xfrm>
              <a:off x="3333" y="784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46" name="Oval 192"/>
            <p:cNvSpPr>
              <a:spLocks noChangeArrowheads="1"/>
            </p:cNvSpPr>
            <p:nvPr/>
          </p:nvSpPr>
          <p:spPr bwMode="auto">
            <a:xfrm>
              <a:off x="2404" y="738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47" name="Oval 193"/>
            <p:cNvSpPr>
              <a:spLocks noChangeArrowheads="1"/>
            </p:cNvSpPr>
            <p:nvPr/>
          </p:nvSpPr>
          <p:spPr bwMode="auto">
            <a:xfrm>
              <a:off x="2946" y="942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48" name="Oval 194"/>
            <p:cNvSpPr>
              <a:spLocks noChangeAspect="1" noChangeArrowheads="1"/>
            </p:cNvSpPr>
            <p:nvPr/>
          </p:nvSpPr>
          <p:spPr bwMode="auto">
            <a:xfrm>
              <a:off x="3787" y="784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49" name="Oval 195"/>
            <p:cNvSpPr>
              <a:spLocks noChangeArrowheads="1"/>
            </p:cNvSpPr>
            <p:nvPr/>
          </p:nvSpPr>
          <p:spPr bwMode="auto">
            <a:xfrm>
              <a:off x="2828" y="1048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50" name="Oval 196"/>
            <p:cNvSpPr>
              <a:spLocks noChangeAspect="1" noChangeArrowheads="1"/>
            </p:cNvSpPr>
            <p:nvPr/>
          </p:nvSpPr>
          <p:spPr bwMode="auto">
            <a:xfrm>
              <a:off x="3054" y="1005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51" name="Oval 197"/>
            <p:cNvSpPr>
              <a:spLocks noChangeArrowheads="1"/>
            </p:cNvSpPr>
            <p:nvPr/>
          </p:nvSpPr>
          <p:spPr bwMode="auto">
            <a:xfrm>
              <a:off x="2147" y="800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52" name="Oval 198"/>
            <p:cNvSpPr>
              <a:spLocks noChangeAspect="1" noChangeArrowheads="1"/>
            </p:cNvSpPr>
            <p:nvPr/>
          </p:nvSpPr>
          <p:spPr bwMode="auto">
            <a:xfrm>
              <a:off x="2427" y="874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53" name="Oval 199"/>
            <p:cNvSpPr>
              <a:spLocks noChangeArrowheads="1"/>
            </p:cNvSpPr>
            <p:nvPr/>
          </p:nvSpPr>
          <p:spPr bwMode="auto">
            <a:xfrm>
              <a:off x="2913" y="681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54" name="Oval 200"/>
            <p:cNvSpPr>
              <a:spLocks noChangeAspect="1" noChangeArrowheads="1"/>
            </p:cNvSpPr>
            <p:nvPr/>
          </p:nvSpPr>
          <p:spPr bwMode="auto">
            <a:xfrm>
              <a:off x="1905" y="920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55" name="Oval 201"/>
            <p:cNvSpPr>
              <a:spLocks noChangeAspect="1" noChangeArrowheads="1"/>
            </p:cNvSpPr>
            <p:nvPr/>
          </p:nvSpPr>
          <p:spPr bwMode="auto">
            <a:xfrm>
              <a:off x="3061" y="849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56" name="Oval 202"/>
            <p:cNvSpPr>
              <a:spLocks noChangeAspect="1" noChangeArrowheads="1"/>
            </p:cNvSpPr>
            <p:nvPr/>
          </p:nvSpPr>
          <p:spPr bwMode="auto">
            <a:xfrm>
              <a:off x="2864" y="709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57" name="Oval 203"/>
            <p:cNvSpPr>
              <a:spLocks noChangeAspect="1" noChangeArrowheads="1"/>
            </p:cNvSpPr>
            <p:nvPr/>
          </p:nvSpPr>
          <p:spPr bwMode="auto">
            <a:xfrm>
              <a:off x="3015" y="783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58" name="Oval 204"/>
            <p:cNvSpPr>
              <a:spLocks noChangeAspect="1" noChangeArrowheads="1"/>
            </p:cNvSpPr>
            <p:nvPr/>
          </p:nvSpPr>
          <p:spPr bwMode="auto">
            <a:xfrm>
              <a:off x="2245" y="28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59" name="Oval 205"/>
            <p:cNvSpPr>
              <a:spLocks noChangeArrowheads="1"/>
            </p:cNvSpPr>
            <p:nvPr/>
          </p:nvSpPr>
          <p:spPr bwMode="auto">
            <a:xfrm>
              <a:off x="2651" y="829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60" name="Oval 206"/>
            <p:cNvSpPr>
              <a:spLocks noChangeAspect="1" noChangeArrowheads="1"/>
            </p:cNvSpPr>
            <p:nvPr/>
          </p:nvSpPr>
          <p:spPr bwMode="auto">
            <a:xfrm>
              <a:off x="2380" y="693"/>
              <a:ext cx="34" cy="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61" name="Oval 207"/>
            <p:cNvSpPr>
              <a:spLocks noChangeAspect="1" noChangeArrowheads="1"/>
            </p:cNvSpPr>
            <p:nvPr/>
          </p:nvSpPr>
          <p:spPr bwMode="auto">
            <a:xfrm>
              <a:off x="2380" y="807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62" name="Oval 208"/>
            <p:cNvSpPr>
              <a:spLocks noChangeAspect="1" noChangeArrowheads="1"/>
            </p:cNvSpPr>
            <p:nvPr/>
          </p:nvSpPr>
          <p:spPr bwMode="auto">
            <a:xfrm>
              <a:off x="3445" y="670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63" name="Oval 209"/>
            <p:cNvSpPr>
              <a:spLocks noChangeAspect="1" noChangeArrowheads="1"/>
            </p:cNvSpPr>
            <p:nvPr/>
          </p:nvSpPr>
          <p:spPr bwMode="auto">
            <a:xfrm>
              <a:off x="3878" y="784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64" name="Oval 210"/>
            <p:cNvSpPr>
              <a:spLocks noChangeAspect="1" noChangeArrowheads="1"/>
            </p:cNvSpPr>
            <p:nvPr/>
          </p:nvSpPr>
          <p:spPr bwMode="auto">
            <a:xfrm>
              <a:off x="3878" y="693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65" name="Oval 211"/>
            <p:cNvSpPr>
              <a:spLocks noChangeArrowheads="1"/>
            </p:cNvSpPr>
            <p:nvPr/>
          </p:nvSpPr>
          <p:spPr bwMode="auto">
            <a:xfrm>
              <a:off x="4014" y="738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66" name="Oval 212"/>
            <p:cNvSpPr>
              <a:spLocks noChangeAspect="1" noChangeArrowheads="1"/>
            </p:cNvSpPr>
            <p:nvPr/>
          </p:nvSpPr>
          <p:spPr bwMode="auto">
            <a:xfrm>
              <a:off x="3650" y="784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67" name="Oval 213"/>
            <p:cNvSpPr>
              <a:spLocks noChangeAspect="1" noChangeArrowheads="1"/>
            </p:cNvSpPr>
            <p:nvPr/>
          </p:nvSpPr>
          <p:spPr bwMode="auto">
            <a:xfrm>
              <a:off x="2178" y="579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68" name="Oval 214"/>
            <p:cNvSpPr>
              <a:spLocks noChangeArrowheads="1"/>
            </p:cNvSpPr>
            <p:nvPr/>
          </p:nvSpPr>
          <p:spPr bwMode="auto">
            <a:xfrm>
              <a:off x="2314" y="624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69" name="Oval 215"/>
            <p:cNvSpPr>
              <a:spLocks noChangeArrowheads="1"/>
            </p:cNvSpPr>
            <p:nvPr/>
          </p:nvSpPr>
          <p:spPr bwMode="auto">
            <a:xfrm>
              <a:off x="1950" y="670"/>
              <a:ext cx="23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70" name="Oval 216"/>
            <p:cNvSpPr>
              <a:spLocks noChangeArrowheads="1"/>
            </p:cNvSpPr>
            <p:nvPr/>
          </p:nvSpPr>
          <p:spPr bwMode="auto">
            <a:xfrm>
              <a:off x="3103" y="1045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71" name="Oval 217"/>
            <p:cNvSpPr>
              <a:spLocks noChangeArrowheads="1"/>
            </p:cNvSpPr>
            <p:nvPr/>
          </p:nvSpPr>
          <p:spPr bwMode="auto">
            <a:xfrm>
              <a:off x="3084" y="1056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72" name="Oval 218"/>
            <p:cNvSpPr>
              <a:spLocks noChangeArrowheads="1"/>
            </p:cNvSpPr>
            <p:nvPr/>
          </p:nvSpPr>
          <p:spPr bwMode="auto">
            <a:xfrm>
              <a:off x="2585" y="738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73" name="Oval 219"/>
            <p:cNvSpPr>
              <a:spLocks noChangeArrowheads="1"/>
            </p:cNvSpPr>
            <p:nvPr/>
          </p:nvSpPr>
          <p:spPr bwMode="auto">
            <a:xfrm>
              <a:off x="3505" y="895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74" name="Oval 220"/>
            <p:cNvSpPr>
              <a:spLocks noChangeArrowheads="1"/>
            </p:cNvSpPr>
            <p:nvPr/>
          </p:nvSpPr>
          <p:spPr bwMode="auto">
            <a:xfrm>
              <a:off x="3164" y="693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75" name="Oval 221"/>
            <p:cNvSpPr>
              <a:spLocks noChangeArrowheads="1"/>
            </p:cNvSpPr>
            <p:nvPr/>
          </p:nvSpPr>
          <p:spPr bwMode="auto">
            <a:xfrm>
              <a:off x="2855" y="1047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76" name="Oval 222"/>
            <p:cNvSpPr>
              <a:spLocks noChangeAspect="1" noChangeArrowheads="1"/>
            </p:cNvSpPr>
            <p:nvPr/>
          </p:nvSpPr>
          <p:spPr bwMode="auto">
            <a:xfrm>
              <a:off x="5602" y="164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77" name="Oval 223"/>
            <p:cNvSpPr>
              <a:spLocks noChangeAspect="1" noChangeArrowheads="1"/>
            </p:cNvSpPr>
            <p:nvPr/>
          </p:nvSpPr>
          <p:spPr bwMode="auto">
            <a:xfrm>
              <a:off x="5602" y="153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78" name="Oval 224"/>
            <p:cNvSpPr>
              <a:spLocks noChangeAspect="1" noChangeArrowheads="1"/>
            </p:cNvSpPr>
            <p:nvPr/>
          </p:nvSpPr>
          <p:spPr bwMode="auto">
            <a:xfrm>
              <a:off x="5715" y="164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79" name="Oval 225"/>
            <p:cNvSpPr>
              <a:spLocks noChangeAspect="1" noChangeArrowheads="1"/>
            </p:cNvSpPr>
            <p:nvPr/>
          </p:nvSpPr>
          <p:spPr bwMode="auto">
            <a:xfrm>
              <a:off x="5488" y="527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80" name="Oval 226"/>
            <p:cNvSpPr>
              <a:spLocks noChangeAspect="1" noChangeArrowheads="1"/>
            </p:cNvSpPr>
            <p:nvPr/>
          </p:nvSpPr>
          <p:spPr bwMode="auto">
            <a:xfrm>
              <a:off x="3560" y="255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81" name="Oval 227"/>
            <p:cNvSpPr>
              <a:spLocks noChangeAspect="1" noChangeArrowheads="1"/>
            </p:cNvSpPr>
            <p:nvPr/>
          </p:nvSpPr>
          <p:spPr bwMode="auto">
            <a:xfrm>
              <a:off x="5329" y="300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82" name="Oval 228"/>
            <p:cNvSpPr>
              <a:spLocks noChangeAspect="1" noChangeArrowheads="1"/>
            </p:cNvSpPr>
            <p:nvPr/>
          </p:nvSpPr>
          <p:spPr bwMode="auto">
            <a:xfrm>
              <a:off x="4127" y="210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83" name="Oval 229"/>
            <p:cNvSpPr>
              <a:spLocks noChangeAspect="1" noChangeArrowheads="1"/>
            </p:cNvSpPr>
            <p:nvPr/>
          </p:nvSpPr>
          <p:spPr bwMode="auto">
            <a:xfrm>
              <a:off x="3447" y="844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84" name="Oval 230"/>
            <p:cNvSpPr>
              <a:spLocks noChangeAspect="1" noChangeArrowheads="1"/>
            </p:cNvSpPr>
            <p:nvPr/>
          </p:nvSpPr>
          <p:spPr bwMode="auto">
            <a:xfrm>
              <a:off x="4716" y="844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85" name="Oval 231"/>
            <p:cNvSpPr>
              <a:spLocks noChangeAspect="1" noChangeArrowheads="1"/>
            </p:cNvSpPr>
            <p:nvPr/>
          </p:nvSpPr>
          <p:spPr bwMode="auto">
            <a:xfrm>
              <a:off x="3378" y="761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86" name="Oval 232"/>
            <p:cNvSpPr>
              <a:spLocks noChangeAspect="1" noChangeArrowheads="1"/>
            </p:cNvSpPr>
            <p:nvPr/>
          </p:nvSpPr>
          <p:spPr bwMode="auto">
            <a:xfrm>
              <a:off x="4264" y="224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87" name="Oval 233"/>
            <p:cNvSpPr>
              <a:spLocks noChangeAspect="1" noChangeArrowheads="1"/>
            </p:cNvSpPr>
            <p:nvPr/>
          </p:nvSpPr>
          <p:spPr bwMode="auto">
            <a:xfrm>
              <a:off x="2336" y="-48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88" name="Oval 234"/>
            <p:cNvSpPr>
              <a:spLocks noChangeAspect="1" noChangeArrowheads="1"/>
            </p:cNvSpPr>
            <p:nvPr/>
          </p:nvSpPr>
          <p:spPr bwMode="auto">
            <a:xfrm>
              <a:off x="4105" y="-3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89" name="Oval 235"/>
            <p:cNvSpPr>
              <a:spLocks noChangeAspect="1" noChangeArrowheads="1"/>
            </p:cNvSpPr>
            <p:nvPr/>
          </p:nvSpPr>
          <p:spPr bwMode="auto">
            <a:xfrm>
              <a:off x="2903" y="-93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90" name="Oval 236"/>
            <p:cNvSpPr>
              <a:spLocks noChangeAspect="1" noChangeArrowheads="1"/>
            </p:cNvSpPr>
            <p:nvPr/>
          </p:nvSpPr>
          <p:spPr bwMode="auto">
            <a:xfrm>
              <a:off x="2223" y="541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91" name="Oval 237"/>
            <p:cNvSpPr>
              <a:spLocks noChangeAspect="1" noChangeArrowheads="1"/>
            </p:cNvSpPr>
            <p:nvPr/>
          </p:nvSpPr>
          <p:spPr bwMode="auto">
            <a:xfrm>
              <a:off x="3538" y="607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92" name="Oval 238"/>
            <p:cNvSpPr>
              <a:spLocks noChangeAspect="1" noChangeArrowheads="1"/>
            </p:cNvSpPr>
            <p:nvPr/>
          </p:nvSpPr>
          <p:spPr bwMode="auto">
            <a:xfrm>
              <a:off x="3492" y="541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93" name="Oval 239"/>
            <p:cNvSpPr>
              <a:spLocks noChangeAspect="1" noChangeArrowheads="1"/>
            </p:cNvSpPr>
            <p:nvPr/>
          </p:nvSpPr>
          <p:spPr bwMode="auto">
            <a:xfrm>
              <a:off x="2154" y="458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94" name="Oval 240"/>
            <p:cNvSpPr>
              <a:spLocks noChangeAspect="1" noChangeArrowheads="1"/>
            </p:cNvSpPr>
            <p:nvPr/>
          </p:nvSpPr>
          <p:spPr bwMode="auto">
            <a:xfrm>
              <a:off x="5727" y="436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95" name="Oval 241"/>
            <p:cNvSpPr>
              <a:spLocks noChangeAspect="1" noChangeArrowheads="1"/>
            </p:cNvSpPr>
            <p:nvPr/>
          </p:nvSpPr>
          <p:spPr bwMode="auto">
            <a:xfrm>
              <a:off x="3799" y="164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96" name="Oval 242"/>
            <p:cNvSpPr>
              <a:spLocks noChangeAspect="1" noChangeArrowheads="1"/>
            </p:cNvSpPr>
            <p:nvPr/>
          </p:nvSpPr>
          <p:spPr bwMode="auto">
            <a:xfrm>
              <a:off x="5568" y="209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97" name="Oval 243"/>
            <p:cNvSpPr>
              <a:spLocks noChangeAspect="1" noChangeArrowheads="1"/>
            </p:cNvSpPr>
            <p:nvPr/>
          </p:nvSpPr>
          <p:spPr bwMode="auto">
            <a:xfrm>
              <a:off x="4366" y="119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98" name="Oval 244"/>
            <p:cNvSpPr>
              <a:spLocks noChangeAspect="1" noChangeArrowheads="1"/>
            </p:cNvSpPr>
            <p:nvPr/>
          </p:nvSpPr>
          <p:spPr bwMode="auto">
            <a:xfrm>
              <a:off x="3686" y="753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99" name="Oval 245"/>
            <p:cNvSpPr>
              <a:spLocks noChangeAspect="1" noChangeArrowheads="1"/>
            </p:cNvSpPr>
            <p:nvPr/>
          </p:nvSpPr>
          <p:spPr bwMode="auto">
            <a:xfrm>
              <a:off x="5001" y="819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00" name="Oval 246"/>
            <p:cNvSpPr>
              <a:spLocks noChangeAspect="1" noChangeArrowheads="1"/>
            </p:cNvSpPr>
            <p:nvPr/>
          </p:nvSpPr>
          <p:spPr bwMode="auto">
            <a:xfrm>
              <a:off x="4955" y="753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01" name="Oval 247"/>
            <p:cNvSpPr>
              <a:spLocks noChangeAspect="1" noChangeArrowheads="1"/>
            </p:cNvSpPr>
            <p:nvPr/>
          </p:nvSpPr>
          <p:spPr bwMode="auto">
            <a:xfrm>
              <a:off x="3617" y="670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02" name="Oval 248"/>
            <p:cNvSpPr>
              <a:spLocks noChangeArrowheads="1"/>
            </p:cNvSpPr>
            <p:nvPr/>
          </p:nvSpPr>
          <p:spPr bwMode="auto">
            <a:xfrm>
              <a:off x="2154" y="935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03" name="Oval 249"/>
            <p:cNvSpPr>
              <a:spLocks noChangeAspect="1" noChangeArrowheads="1"/>
            </p:cNvSpPr>
            <p:nvPr/>
          </p:nvSpPr>
          <p:spPr bwMode="auto">
            <a:xfrm>
              <a:off x="340" y="890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04" name="Oval 250"/>
            <p:cNvSpPr>
              <a:spLocks noChangeAspect="1" noChangeArrowheads="1"/>
            </p:cNvSpPr>
            <p:nvPr/>
          </p:nvSpPr>
          <p:spPr bwMode="auto">
            <a:xfrm>
              <a:off x="476" y="73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05" name="Oval 251"/>
            <p:cNvSpPr>
              <a:spLocks noChangeAspect="1" noChangeArrowheads="1"/>
            </p:cNvSpPr>
            <p:nvPr/>
          </p:nvSpPr>
          <p:spPr bwMode="auto">
            <a:xfrm>
              <a:off x="68" y="108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06" name="Oval 252"/>
            <p:cNvSpPr>
              <a:spLocks noChangeAspect="1" noChangeArrowheads="1"/>
            </p:cNvSpPr>
            <p:nvPr/>
          </p:nvSpPr>
          <p:spPr bwMode="auto">
            <a:xfrm>
              <a:off x="476" y="572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07" name="Oval 253"/>
            <p:cNvSpPr>
              <a:spLocks noChangeAspect="1" noChangeArrowheads="1"/>
            </p:cNvSpPr>
            <p:nvPr/>
          </p:nvSpPr>
          <p:spPr bwMode="auto">
            <a:xfrm>
              <a:off x="68" y="391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08" name="Oval 254"/>
            <p:cNvSpPr>
              <a:spLocks noChangeAspect="1" noChangeArrowheads="1"/>
            </p:cNvSpPr>
            <p:nvPr/>
          </p:nvSpPr>
          <p:spPr bwMode="auto">
            <a:xfrm>
              <a:off x="1541" y="594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09" name="Oval 255"/>
            <p:cNvSpPr>
              <a:spLocks noChangeAspect="1" noChangeArrowheads="1"/>
            </p:cNvSpPr>
            <p:nvPr/>
          </p:nvSpPr>
          <p:spPr bwMode="auto">
            <a:xfrm>
              <a:off x="588" y="867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10" name="Oval 256"/>
            <p:cNvSpPr>
              <a:spLocks noChangeAspect="1" noChangeArrowheads="1"/>
            </p:cNvSpPr>
            <p:nvPr/>
          </p:nvSpPr>
          <p:spPr bwMode="auto">
            <a:xfrm>
              <a:off x="873" y="845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11" name="Oval 257"/>
            <p:cNvSpPr>
              <a:spLocks noChangeAspect="1" noChangeArrowheads="1"/>
            </p:cNvSpPr>
            <p:nvPr/>
          </p:nvSpPr>
          <p:spPr bwMode="auto">
            <a:xfrm>
              <a:off x="703" y="774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12" name="Oval 258"/>
            <p:cNvSpPr>
              <a:spLocks noChangeAspect="1" noChangeArrowheads="1"/>
            </p:cNvSpPr>
            <p:nvPr/>
          </p:nvSpPr>
          <p:spPr bwMode="auto">
            <a:xfrm>
              <a:off x="1337" y="710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13" name="Oval 259"/>
            <p:cNvSpPr>
              <a:spLocks noChangeAspect="1" noChangeArrowheads="1"/>
            </p:cNvSpPr>
            <p:nvPr/>
          </p:nvSpPr>
          <p:spPr bwMode="auto">
            <a:xfrm>
              <a:off x="975" y="1048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14" name="Oval 260"/>
            <p:cNvSpPr>
              <a:spLocks noChangeAspect="1" noChangeArrowheads="1"/>
            </p:cNvSpPr>
            <p:nvPr/>
          </p:nvSpPr>
          <p:spPr bwMode="auto">
            <a:xfrm>
              <a:off x="1699" y="867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15" name="Oval 261"/>
            <p:cNvSpPr>
              <a:spLocks noChangeAspect="1" noChangeArrowheads="1"/>
            </p:cNvSpPr>
            <p:nvPr/>
          </p:nvSpPr>
          <p:spPr bwMode="auto">
            <a:xfrm>
              <a:off x="293" y="845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16" name="Oval 262"/>
            <p:cNvSpPr>
              <a:spLocks noChangeAspect="1" noChangeArrowheads="1"/>
            </p:cNvSpPr>
            <p:nvPr/>
          </p:nvSpPr>
          <p:spPr bwMode="auto">
            <a:xfrm>
              <a:off x="293" y="754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17" name="Oval 263"/>
            <p:cNvSpPr>
              <a:spLocks noChangeAspect="1" noChangeArrowheads="1"/>
            </p:cNvSpPr>
            <p:nvPr/>
          </p:nvSpPr>
          <p:spPr bwMode="auto">
            <a:xfrm>
              <a:off x="1587" y="799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18" name="Oval 264"/>
            <p:cNvSpPr>
              <a:spLocks noChangeAspect="1" noChangeArrowheads="1"/>
            </p:cNvSpPr>
            <p:nvPr/>
          </p:nvSpPr>
          <p:spPr bwMode="auto">
            <a:xfrm>
              <a:off x="204" y="141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19" name="Oval 265"/>
            <p:cNvSpPr>
              <a:spLocks noChangeAspect="1" noChangeArrowheads="1"/>
            </p:cNvSpPr>
            <p:nvPr/>
          </p:nvSpPr>
          <p:spPr bwMode="auto">
            <a:xfrm>
              <a:off x="1156" y="607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20" name="Oval 266"/>
            <p:cNvSpPr>
              <a:spLocks noChangeAspect="1" noChangeArrowheads="1"/>
            </p:cNvSpPr>
            <p:nvPr/>
          </p:nvSpPr>
          <p:spPr bwMode="auto">
            <a:xfrm>
              <a:off x="817" y="367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21" name="Oval 267"/>
            <p:cNvSpPr>
              <a:spLocks noChangeAspect="1" noChangeArrowheads="1"/>
            </p:cNvSpPr>
            <p:nvPr/>
          </p:nvSpPr>
          <p:spPr bwMode="auto">
            <a:xfrm>
              <a:off x="2178" y="670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22" name="Oval 268"/>
            <p:cNvSpPr>
              <a:spLocks noChangeAspect="1" noChangeArrowheads="1"/>
            </p:cNvSpPr>
            <p:nvPr/>
          </p:nvSpPr>
          <p:spPr bwMode="auto">
            <a:xfrm>
              <a:off x="1586" y="470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23" name="Oval 269"/>
            <p:cNvSpPr>
              <a:spLocks noChangeAspect="1" noChangeArrowheads="1"/>
            </p:cNvSpPr>
            <p:nvPr/>
          </p:nvSpPr>
          <p:spPr bwMode="auto">
            <a:xfrm>
              <a:off x="633" y="743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24" name="Oval 270"/>
            <p:cNvSpPr>
              <a:spLocks noChangeAspect="1" noChangeArrowheads="1"/>
            </p:cNvSpPr>
            <p:nvPr/>
          </p:nvSpPr>
          <p:spPr bwMode="auto">
            <a:xfrm>
              <a:off x="741" y="806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25" name="Oval 271"/>
            <p:cNvSpPr>
              <a:spLocks noChangeAspect="1" noChangeArrowheads="1"/>
            </p:cNvSpPr>
            <p:nvPr/>
          </p:nvSpPr>
          <p:spPr bwMode="auto">
            <a:xfrm>
              <a:off x="748" y="650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26" name="Oval 272"/>
            <p:cNvSpPr>
              <a:spLocks noChangeAspect="1" noChangeArrowheads="1"/>
            </p:cNvSpPr>
            <p:nvPr/>
          </p:nvSpPr>
          <p:spPr bwMode="auto">
            <a:xfrm>
              <a:off x="1382" y="586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27" name="Oval 273"/>
            <p:cNvSpPr>
              <a:spLocks noChangeAspect="1" noChangeArrowheads="1"/>
            </p:cNvSpPr>
            <p:nvPr/>
          </p:nvSpPr>
          <p:spPr bwMode="auto">
            <a:xfrm>
              <a:off x="1020" y="924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28" name="Oval 274"/>
            <p:cNvSpPr>
              <a:spLocks noChangeAspect="1" noChangeArrowheads="1"/>
            </p:cNvSpPr>
            <p:nvPr/>
          </p:nvSpPr>
          <p:spPr bwMode="auto">
            <a:xfrm>
              <a:off x="1744" y="743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29" name="Oval 275"/>
            <p:cNvSpPr>
              <a:spLocks noChangeAspect="1" noChangeArrowheads="1"/>
            </p:cNvSpPr>
            <p:nvPr/>
          </p:nvSpPr>
          <p:spPr bwMode="auto">
            <a:xfrm>
              <a:off x="338" y="721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30" name="Oval 276"/>
            <p:cNvSpPr>
              <a:spLocks noChangeAspect="1" noChangeArrowheads="1"/>
            </p:cNvSpPr>
            <p:nvPr/>
          </p:nvSpPr>
          <p:spPr bwMode="auto">
            <a:xfrm>
              <a:off x="338" y="630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31" name="Oval 277"/>
            <p:cNvSpPr>
              <a:spLocks noChangeAspect="1" noChangeArrowheads="1"/>
            </p:cNvSpPr>
            <p:nvPr/>
          </p:nvSpPr>
          <p:spPr bwMode="auto">
            <a:xfrm>
              <a:off x="1632" y="675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32" name="Oval 278"/>
            <p:cNvSpPr>
              <a:spLocks noChangeAspect="1" noChangeArrowheads="1"/>
            </p:cNvSpPr>
            <p:nvPr/>
          </p:nvSpPr>
          <p:spPr bwMode="auto">
            <a:xfrm>
              <a:off x="249" y="17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33" name="Oval 279"/>
            <p:cNvSpPr>
              <a:spLocks noChangeAspect="1" noChangeArrowheads="1"/>
            </p:cNvSpPr>
            <p:nvPr/>
          </p:nvSpPr>
          <p:spPr bwMode="auto">
            <a:xfrm>
              <a:off x="1201" y="425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34" name="Oval 280"/>
            <p:cNvSpPr>
              <a:spLocks noChangeAspect="1" noChangeArrowheads="1"/>
            </p:cNvSpPr>
            <p:nvPr/>
          </p:nvSpPr>
          <p:spPr bwMode="auto">
            <a:xfrm>
              <a:off x="862" y="243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35" name="Oval 281"/>
            <p:cNvSpPr>
              <a:spLocks noChangeAspect="1" noChangeArrowheads="1"/>
            </p:cNvSpPr>
            <p:nvPr/>
          </p:nvSpPr>
          <p:spPr bwMode="auto">
            <a:xfrm>
              <a:off x="2223" y="546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36" name="Oval 282"/>
            <p:cNvSpPr>
              <a:spLocks noChangeAspect="1" noChangeArrowheads="1"/>
            </p:cNvSpPr>
            <p:nvPr/>
          </p:nvSpPr>
          <p:spPr bwMode="auto">
            <a:xfrm>
              <a:off x="2720" y="118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37" name="Oval 283"/>
            <p:cNvSpPr>
              <a:spLocks noChangeAspect="1" noChangeArrowheads="1"/>
            </p:cNvSpPr>
            <p:nvPr/>
          </p:nvSpPr>
          <p:spPr bwMode="auto">
            <a:xfrm>
              <a:off x="1735" y="164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38" name="Oval 284"/>
            <p:cNvSpPr>
              <a:spLocks noChangeAspect="1" noChangeArrowheads="1"/>
            </p:cNvSpPr>
            <p:nvPr/>
          </p:nvSpPr>
          <p:spPr bwMode="auto">
            <a:xfrm>
              <a:off x="1875" y="28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39" name="Oval 285"/>
            <p:cNvSpPr>
              <a:spLocks noChangeAspect="1" noChangeArrowheads="1"/>
            </p:cNvSpPr>
            <p:nvPr/>
          </p:nvSpPr>
          <p:spPr bwMode="auto">
            <a:xfrm>
              <a:off x="1882" y="44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40" name="Oval 286"/>
            <p:cNvSpPr>
              <a:spLocks noChangeAspect="1" noChangeArrowheads="1"/>
            </p:cNvSpPr>
            <p:nvPr/>
          </p:nvSpPr>
          <p:spPr bwMode="auto">
            <a:xfrm>
              <a:off x="2516" y="234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41" name="Oval 287"/>
            <p:cNvSpPr>
              <a:spLocks noChangeAspect="1" noChangeArrowheads="1"/>
            </p:cNvSpPr>
            <p:nvPr/>
          </p:nvSpPr>
          <p:spPr bwMode="auto">
            <a:xfrm>
              <a:off x="2154" y="572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42" name="Oval 288"/>
            <p:cNvSpPr>
              <a:spLocks noChangeAspect="1" noChangeArrowheads="1"/>
            </p:cNvSpPr>
            <p:nvPr/>
          </p:nvSpPr>
          <p:spPr bwMode="auto">
            <a:xfrm>
              <a:off x="2878" y="391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43" name="Oval 289"/>
            <p:cNvSpPr>
              <a:spLocks noChangeAspect="1" noChangeArrowheads="1"/>
            </p:cNvSpPr>
            <p:nvPr/>
          </p:nvSpPr>
          <p:spPr bwMode="auto">
            <a:xfrm>
              <a:off x="1245" y="409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44" name="Oval 290"/>
            <p:cNvSpPr>
              <a:spLocks noChangeAspect="1" noChangeArrowheads="1"/>
            </p:cNvSpPr>
            <p:nvPr/>
          </p:nvSpPr>
          <p:spPr bwMode="auto">
            <a:xfrm>
              <a:off x="1245" y="318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45" name="Oval 291"/>
            <p:cNvSpPr>
              <a:spLocks noChangeAspect="1" noChangeArrowheads="1"/>
            </p:cNvSpPr>
            <p:nvPr/>
          </p:nvSpPr>
          <p:spPr bwMode="auto">
            <a:xfrm>
              <a:off x="2766" y="323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46" name="Oval 292"/>
            <p:cNvSpPr>
              <a:spLocks noChangeAspect="1" noChangeArrowheads="1"/>
            </p:cNvSpPr>
            <p:nvPr/>
          </p:nvSpPr>
          <p:spPr bwMode="auto">
            <a:xfrm>
              <a:off x="2562" y="33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47" name="Oval 293"/>
            <p:cNvSpPr>
              <a:spLocks noChangeAspect="1" noChangeArrowheads="1"/>
            </p:cNvSpPr>
            <p:nvPr/>
          </p:nvSpPr>
          <p:spPr bwMode="auto">
            <a:xfrm>
              <a:off x="3357" y="194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48" name="Oval 294"/>
            <p:cNvSpPr>
              <a:spLocks noChangeArrowheads="1"/>
            </p:cNvSpPr>
            <p:nvPr/>
          </p:nvSpPr>
          <p:spPr bwMode="auto">
            <a:xfrm>
              <a:off x="4647" y="983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49" name="Oval 295"/>
            <p:cNvSpPr>
              <a:spLocks noChangeAspect="1" noChangeArrowheads="1"/>
            </p:cNvSpPr>
            <p:nvPr/>
          </p:nvSpPr>
          <p:spPr bwMode="auto">
            <a:xfrm>
              <a:off x="4529" y="1089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50" name="Oval 296"/>
            <p:cNvSpPr>
              <a:spLocks noChangeAspect="1" noChangeArrowheads="1"/>
            </p:cNvSpPr>
            <p:nvPr/>
          </p:nvSpPr>
          <p:spPr bwMode="auto">
            <a:xfrm>
              <a:off x="4755" y="1046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51" name="Oval 297"/>
            <p:cNvSpPr>
              <a:spLocks noChangeAspect="1" noChangeArrowheads="1"/>
            </p:cNvSpPr>
            <p:nvPr/>
          </p:nvSpPr>
          <p:spPr bwMode="auto">
            <a:xfrm>
              <a:off x="4565" y="909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52" name="Oval 298"/>
            <p:cNvSpPr>
              <a:spLocks noChangeArrowheads="1"/>
            </p:cNvSpPr>
            <p:nvPr/>
          </p:nvSpPr>
          <p:spPr bwMode="auto">
            <a:xfrm>
              <a:off x="4785" y="1097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53" name="Oval 299"/>
            <p:cNvSpPr>
              <a:spLocks noChangeAspect="1" noChangeArrowheads="1"/>
            </p:cNvSpPr>
            <p:nvPr/>
          </p:nvSpPr>
          <p:spPr bwMode="auto">
            <a:xfrm>
              <a:off x="4762" y="890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54" name="Oval 300"/>
            <p:cNvSpPr>
              <a:spLocks noChangeArrowheads="1"/>
            </p:cNvSpPr>
            <p:nvPr/>
          </p:nvSpPr>
          <p:spPr bwMode="auto">
            <a:xfrm>
              <a:off x="5357" y="212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55" name="Oval 301"/>
            <p:cNvSpPr>
              <a:spLocks noChangeAspect="1" noChangeArrowheads="1"/>
            </p:cNvSpPr>
            <p:nvPr/>
          </p:nvSpPr>
          <p:spPr bwMode="auto">
            <a:xfrm>
              <a:off x="5239" y="318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56" name="Oval 302"/>
            <p:cNvSpPr>
              <a:spLocks noChangeAspect="1" noChangeArrowheads="1"/>
            </p:cNvSpPr>
            <p:nvPr/>
          </p:nvSpPr>
          <p:spPr bwMode="auto">
            <a:xfrm>
              <a:off x="5465" y="275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57" name="Oval 303"/>
            <p:cNvSpPr>
              <a:spLocks noChangeAspect="1" noChangeArrowheads="1"/>
            </p:cNvSpPr>
            <p:nvPr/>
          </p:nvSpPr>
          <p:spPr bwMode="auto">
            <a:xfrm>
              <a:off x="5727" y="561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58" name="Oval 304"/>
            <p:cNvSpPr>
              <a:spLocks noChangeArrowheads="1"/>
            </p:cNvSpPr>
            <p:nvPr/>
          </p:nvSpPr>
          <p:spPr bwMode="auto">
            <a:xfrm>
              <a:off x="5495" y="326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59" name="Oval 305"/>
            <p:cNvSpPr>
              <a:spLocks noChangeAspect="1" noChangeArrowheads="1"/>
            </p:cNvSpPr>
            <p:nvPr/>
          </p:nvSpPr>
          <p:spPr bwMode="auto">
            <a:xfrm>
              <a:off x="5472" y="119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60" name="Oval 306"/>
            <p:cNvSpPr>
              <a:spLocks noChangeArrowheads="1"/>
            </p:cNvSpPr>
            <p:nvPr/>
          </p:nvSpPr>
          <p:spPr bwMode="auto">
            <a:xfrm>
              <a:off x="5180" y="121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61" name="Oval 307"/>
            <p:cNvSpPr>
              <a:spLocks noChangeAspect="1" noChangeArrowheads="1"/>
            </p:cNvSpPr>
            <p:nvPr/>
          </p:nvSpPr>
          <p:spPr bwMode="auto">
            <a:xfrm>
              <a:off x="5062" y="227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62" name="Oval 308"/>
            <p:cNvSpPr>
              <a:spLocks noChangeAspect="1" noChangeArrowheads="1"/>
            </p:cNvSpPr>
            <p:nvPr/>
          </p:nvSpPr>
          <p:spPr bwMode="auto">
            <a:xfrm>
              <a:off x="5288" y="184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63" name="Oval 309"/>
            <p:cNvSpPr>
              <a:spLocks noChangeAspect="1" noChangeArrowheads="1"/>
            </p:cNvSpPr>
            <p:nvPr/>
          </p:nvSpPr>
          <p:spPr bwMode="auto">
            <a:xfrm>
              <a:off x="5098" y="47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64" name="Oval 310"/>
            <p:cNvSpPr>
              <a:spLocks noChangeArrowheads="1"/>
            </p:cNvSpPr>
            <p:nvPr/>
          </p:nvSpPr>
          <p:spPr bwMode="auto">
            <a:xfrm>
              <a:off x="4785" y="28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65" name="Oval 311"/>
            <p:cNvSpPr>
              <a:spLocks noChangeAspect="1" noChangeArrowheads="1"/>
            </p:cNvSpPr>
            <p:nvPr/>
          </p:nvSpPr>
          <p:spPr bwMode="auto">
            <a:xfrm>
              <a:off x="5295" y="28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66" name="Oval 312"/>
            <p:cNvSpPr>
              <a:spLocks noChangeArrowheads="1"/>
            </p:cNvSpPr>
            <p:nvPr/>
          </p:nvSpPr>
          <p:spPr bwMode="auto">
            <a:xfrm>
              <a:off x="2771" y="484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67" name="Oval 313"/>
            <p:cNvSpPr>
              <a:spLocks noChangeAspect="1" noChangeArrowheads="1"/>
            </p:cNvSpPr>
            <p:nvPr/>
          </p:nvSpPr>
          <p:spPr bwMode="auto">
            <a:xfrm>
              <a:off x="2653" y="590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68" name="Oval 314"/>
            <p:cNvSpPr>
              <a:spLocks noChangeAspect="1" noChangeArrowheads="1"/>
            </p:cNvSpPr>
            <p:nvPr/>
          </p:nvSpPr>
          <p:spPr bwMode="auto">
            <a:xfrm>
              <a:off x="2879" y="547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69" name="Oval 315"/>
            <p:cNvSpPr>
              <a:spLocks noChangeAspect="1" noChangeArrowheads="1"/>
            </p:cNvSpPr>
            <p:nvPr/>
          </p:nvSpPr>
          <p:spPr bwMode="auto">
            <a:xfrm>
              <a:off x="2689" y="410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70" name="Oval 316"/>
            <p:cNvSpPr>
              <a:spLocks noChangeArrowheads="1"/>
            </p:cNvSpPr>
            <p:nvPr/>
          </p:nvSpPr>
          <p:spPr bwMode="auto">
            <a:xfrm>
              <a:off x="2909" y="598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71" name="Oval 317"/>
            <p:cNvSpPr>
              <a:spLocks noChangeAspect="1" noChangeArrowheads="1"/>
            </p:cNvSpPr>
            <p:nvPr/>
          </p:nvSpPr>
          <p:spPr bwMode="auto">
            <a:xfrm>
              <a:off x="2886" y="391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72" name="Oval 318"/>
            <p:cNvSpPr>
              <a:spLocks noChangeArrowheads="1"/>
            </p:cNvSpPr>
            <p:nvPr/>
          </p:nvSpPr>
          <p:spPr bwMode="auto">
            <a:xfrm>
              <a:off x="2907" y="529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73" name="Oval 319"/>
            <p:cNvSpPr>
              <a:spLocks noChangeAspect="1" noChangeArrowheads="1"/>
            </p:cNvSpPr>
            <p:nvPr/>
          </p:nvSpPr>
          <p:spPr bwMode="auto">
            <a:xfrm>
              <a:off x="2789" y="635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74" name="Oval 320"/>
            <p:cNvSpPr>
              <a:spLocks noChangeAspect="1" noChangeArrowheads="1"/>
            </p:cNvSpPr>
            <p:nvPr/>
          </p:nvSpPr>
          <p:spPr bwMode="auto">
            <a:xfrm>
              <a:off x="2825" y="455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75" name="Oval 321"/>
            <p:cNvSpPr>
              <a:spLocks noChangeArrowheads="1"/>
            </p:cNvSpPr>
            <p:nvPr/>
          </p:nvSpPr>
          <p:spPr bwMode="auto">
            <a:xfrm>
              <a:off x="3045" y="643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76" name="Oval 322"/>
            <p:cNvSpPr>
              <a:spLocks noChangeAspect="1" noChangeArrowheads="1"/>
            </p:cNvSpPr>
            <p:nvPr/>
          </p:nvSpPr>
          <p:spPr bwMode="auto">
            <a:xfrm>
              <a:off x="3022" y="436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77" name="Oval 323"/>
            <p:cNvSpPr>
              <a:spLocks noChangeAspect="1" noChangeArrowheads="1"/>
            </p:cNvSpPr>
            <p:nvPr/>
          </p:nvSpPr>
          <p:spPr bwMode="auto">
            <a:xfrm>
              <a:off x="2925" y="592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78" name="Oval 324"/>
            <p:cNvSpPr>
              <a:spLocks noChangeAspect="1" noChangeArrowheads="1"/>
            </p:cNvSpPr>
            <p:nvPr/>
          </p:nvSpPr>
          <p:spPr bwMode="auto">
            <a:xfrm>
              <a:off x="3061" y="728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79" name="Oval 325"/>
            <p:cNvSpPr>
              <a:spLocks noChangeAspect="1" noChangeArrowheads="1"/>
            </p:cNvSpPr>
            <p:nvPr/>
          </p:nvSpPr>
          <p:spPr bwMode="auto">
            <a:xfrm>
              <a:off x="2608" y="516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80" name="Oval 326"/>
            <p:cNvSpPr>
              <a:spLocks noChangeAspect="1" noChangeArrowheads="1"/>
            </p:cNvSpPr>
            <p:nvPr/>
          </p:nvSpPr>
          <p:spPr bwMode="auto">
            <a:xfrm>
              <a:off x="2658" y="607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81" name="Oval 327"/>
            <p:cNvSpPr>
              <a:spLocks noChangeAspect="1" noChangeArrowheads="1"/>
            </p:cNvSpPr>
            <p:nvPr/>
          </p:nvSpPr>
          <p:spPr bwMode="auto">
            <a:xfrm>
              <a:off x="2642" y="610"/>
              <a:ext cx="11" cy="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051" name="WordArt 328"/>
          <p:cNvSpPr>
            <a:spLocks noChangeArrowheads="1" noChangeShapeType="1" noTextEdit="1"/>
          </p:cNvSpPr>
          <p:nvPr/>
        </p:nvSpPr>
        <p:spPr bwMode="auto">
          <a:xfrm>
            <a:off x="827584" y="2235373"/>
            <a:ext cx="7428707" cy="5032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 spc="640" dirty="0" smtClean="0">
                <a:gradFill rotWithShape="1">
                  <a:gsLst>
                    <a:gs pos="0">
                      <a:srgbClr val="AAAAAA"/>
                    </a:gs>
                    <a:gs pos="100000">
                      <a:srgbClr val="DDDDDD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Mirror Module Development</a:t>
            </a:r>
            <a:endParaRPr lang="en-US" sz="3200" kern="10" spc="640" dirty="0">
              <a:gradFill rotWithShape="1">
                <a:gsLst>
                  <a:gs pos="0">
                    <a:srgbClr val="AAAAAA"/>
                  </a:gs>
                  <a:gs pos="100000">
                    <a:srgbClr val="DDDDDD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2052" name="WordArt 329"/>
          <p:cNvSpPr>
            <a:spLocks noChangeArrowheads="1" noChangeShapeType="1" noTextEdit="1"/>
          </p:cNvSpPr>
          <p:nvPr/>
        </p:nvSpPr>
        <p:spPr bwMode="auto">
          <a:xfrm>
            <a:off x="971550" y="866056"/>
            <a:ext cx="7200900" cy="7921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DE" sz="4000" kern="10" spc="800">
                <a:gradFill rotWithShape="1">
                  <a:gsLst>
                    <a:gs pos="0">
                      <a:srgbClr val="AAAAAA"/>
                    </a:gs>
                    <a:gs pos="100000">
                      <a:srgbClr val="DDDDDD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eROSITA</a:t>
            </a:r>
          </a:p>
        </p:txBody>
      </p:sp>
      <p:sp>
        <p:nvSpPr>
          <p:cNvPr id="57676" name="Text Box 332"/>
          <p:cNvSpPr txBox="1">
            <a:spLocks noChangeArrowheads="1"/>
          </p:cNvSpPr>
          <p:nvPr/>
        </p:nvSpPr>
        <p:spPr bwMode="auto">
          <a:xfrm>
            <a:off x="2648173" y="2852936"/>
            <a:ext cx="4156075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en-US" sz="3200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Design 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en-US" sz="3200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32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Manufacturing</a:t>
            </a:r>
            <a:endParaRPr lang="en-US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3200" dirty="0" smtClean="0">
                <a:solidFill>
                  <a:srgbClr val="F4BF7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Recent X-Ray tests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en-US" sz="32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3200" dirty="0">
                <a:solidFill>
                  <a:srgbClr val="E8B8A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Status</a:t>
            </a:r>
          </a:p>
        </p:txBody>
      </p:sp>
      <p:sp>
        <p:nvSpPr>
          <p:cNvPr id="332" name="Textfeld 331"/>
          <p:cNvSpPr txBox="1"/>
          <p:nvPr/>
        </p:nvSpPr>
        <p:spPr bwMode="auto">
          <a:xfrm>
            <a:off x="820584" y="6448430"/>
            <a:ext cx="823213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de-DE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0" y="5949280"/>
            <a:ext cx="9144000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Vadim</a:t>
            </a:r>
            <a:r>
              <a:rPr lang="en-US" sz="1600" i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Burwitz</a:t>
            </a:r>
            <a:r>
              <a:rPr lang="en-US" sz="1600" i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, Peter Friedrich  on behalf of the </a:t>
            </a:r>
            <a:r>
              <a:rPr lang="en-US" sz="1600" i="1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eROSITA</a:t>
            </a:r>
            <a:r>
              <a:rPr lang="en-US" sz="1600" i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team</a:t>
            </a:r>
            <a:endParaRPr lang="en-US" sz="1600" i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7568406" y="5373376"/>
            <a:ext cx="1449349" cy="1440000"/>
            <a:chOff x="7003188" y="3717032"/>
            <a:chExt cx="1449349" cy="1440000"/>
          </a:xfrm>
        </p:grpSpPr>
        <p:sp>
          <p:nvSpPr>
            <p:cNvPr id="4" name="Ellipse 3"/>
            <p:cNvSpPr/>
            <p:nvPr/>
          </p:nvSpPr>
          <p:spPr>
            <a:xfrm>
              <a:off x="7012537" y="3717032"/>
              <a:ext cx="1440000" cy="144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82" name="Picture 334" descr="C:\Users\Dr. Peter Friedrich\Documents\Projekte\eROSITA\Öffentlichkeit\eROSITA_Sticker_Institute_120_300dpi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3188" y="3717032"/>
              <a:ext cx="1440000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0" y="206375"/>
            <a:ext cx="91440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bg2">
                        <a:gamma/>
                        <a:shade val="68627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68627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4000" b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Point Spread Function (PSF)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000" b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Angular Resolution Error Budget Summary</a:t>
            </a:r>
            <a:endParaRPr lang="de-DE" sz="2000" b="1">
              <a:solidFill>
                <a:srgbClr val="DDDDD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179388" y="2009775"/>
            <a:ext cx="8739187" cy="2308324"/>
          </a:xfrm>
          <a:prstGeom prst="rect">
            <a:avLst/>
          </a:prstGeom>
          <a:solidFill>
            <a:srgbClr val="322F5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4000" rIns="144000">
            <a:spAutoFit/>
          </a:bodyPr>
          <a:lstStyle/>
          <a:p>
            <a:pPr>
              <a:spcAft>
                <a:spcPct val="50000"/>
              </a:spcAft>
              <a:buFontTx/>
              <a:buChar char="•"/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On-Axis PSF: 15’’ HEW</a:t>
            </a:r>
          </a:p>
          <a:p>
            <a:pPr>
              <a:spcAft>
                <a:spcPct val="50000"/>
              </a:spcAft>
              <a:buFontTx/>
              <a:buChar char="•"/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Average PSF over the 61’ FOV: 26’’ HEW</a:t>
            </a:r>
          </a:p>
          <a:p>
            <a:pPr>
              <a:spcBef>
                <a:spcPct val="200000"/>
              </a:spcBef>
              <a:spcAft>
                <a:spcPct val="50000"/>
              </a:spcAft>
              <a:buFontTx/>
              <a:buChar char="•"/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Angular resolution of the survey: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~30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’’ HEW</a:t>
            </a:r>
          </a:p>
        </p:txBody>
      </p:sp>
      <p:sp>
        <p:nvSpPr>
          <p:cNvPr id="10244" name="AutoShape 5"/>
          <p:cNvSpPr>
            <a:spLocks/>
          </p:cNvSpPr>
          <p:nvPr/>
        </p:nvSpPr>
        <p:spPr bwMode="auto">
          <a:xfrm>
            <a:off x="6659563" y="2068513"/>
            <a:ext cx="287337" cy="936625"/>
          </a:xfrm>
          <a:prstGeom prst="rightBrace">
            <a:avLst>
              <a:gd name="adj1" fmla="val 27164"/>
              <a:gd name="adj2" fmla="val 50000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6948488" y="2284413"/>
            <a:ext cx="2087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DDDDDD"/>
                </a:solidFill>
                <a:latin typeface="Arial" charset="0"/>
              </a:rPr>
              <a:t>mirror system</a:t>
            </a:r>
          </a:p>
        </p:txBody>
      </p:sp>
      <p:sp>
        <p:nvSpPr>
          <p:cNvPr id="10246" name="Line 7"/>
          <p:cNvSpPr>
            <a:spLocks noChangeShapeType="1"/>
          </p:cNvSpPr>
          <p:nvPr/>
        </p:nvSpPr>
        <p:spPr bwMode="auto">
          <a:xfrm>
            <a:off x="2411413" y="3076575"/>
            <a:ext cx="0" cy="7921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247" name="Text Box 8"/>
          <p:cNvSpPr txBox="1">
            <a:spLocks noChangeArrowheads="1"/>
          </p:cNvSpPr>
          <p:nvPr/>
        </p:nvSpPr>
        <p:spPr bwMode="auto">
          <a:xfrm>
            <a:off x="2484438" y="3292475"/>
            <a:ext cx="5903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DDDDDD"/>
                </a:solidFill>
                <a:latin typeface="Arial" charset="0"/>
              </a:rPr>
              <a:t>15’’ </a:t>
            </a:r>
            <a:r>
              <a:rPr lang="en-US">
                <a:solidFill>
                  <a:srgbClr val="DDDDDD"/>
                </a:solidFill>
                <a:latin typeface="Arial" charset="0"/>
                <a:cs typeface="Arial" charset="0"/>
              </a:rPr>
              <a:t>→ detector, structure, attitude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4758" t="22379" r="20940" b="6392"/>
          <a:stretch>
            <a:fillRect/>
          </a:stretch>
        </p:blipFill>
        <p:spPr bwMode="auto">
          <a:xfrm>
            <a:off x="468313" y="1477963"/>
            <a:ext cx="5286375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0" y="206375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bg2">
                        <a:gamma/>
                        <a:shade val="68627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68627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4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X-Ray Baffle against </a:t>
            </a:r>
            <a:r>
              <a:rPr lang="en-GB" sz="4000" b="1" dirty="0" err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Straylight</a:t>
            </a:r>
            <a:endParaRPr lang="en-GB" sz="4000" b="1" dirty="0">
              <a:solidFill>
                <a:srgbClr val="DDDDD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11268" name="Picture 4" descr="sim_nobaffle_1keV_offax060_p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02375" y="1255713"/>
            <a:ext cx="2662238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sim_baffle5_1keV_offax060_p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275388" y="4208463"/>
            <a:ext cx="2689225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feld 1"/>
          <p:cNvSpPr txBox="1">
            <a:spLocks noChangeArrowheads="1"/>
          </p:cNvSpPr>
          <p:nvPr/>
        </p:nvSpPr>
        <p:spPr bwMode="auto">
          <a:xfrm>
            <a:off x="6275388" y="900113"/>
            <a:ext cx="26622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>
                <a:solidFill>
                  <a:schemeClr val="bg1"/>
                </a:solidFill>
                <a:latin typeface="Arial" charset="0"/>
                <a:cs typeface="Arial" charset="0"/>
              </a:rPr>
              <a:t>without baffle</a:t>
            </a:r>
          </a:p>
        </p:txBody>
      </p:sp>
      <p:sp>
        <p:nvSpPr>
          <p:cNvPr id="11271" name="Textfeld 6"/>
          <p:cNvSpPr txBox="1">
            <a:spLocks noChangeArrowheads="1"/>
          </p:cNvSpPr>
          <p:nvPr/>
        </p:nvSpPr>
        <p:spPr bwMode="auto">
          <a:xfrm>
            <a:off x="6280150" y="3871913"/>
            <a:ext cx="2662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>
                <a:solidFill>
                  <a:schemeClr val="bg1"/>
                </a:solidFill>
                <a:latin typeface="Arial" charset="0"/>
                <a:cs typeface="Arial" charset="0"/>
              </a:rPr>
              <a:t>with baffle</a:t>
            </a:r>
          </a:p>
        </p:txBody>
      </p:sp>
      <p:sp>
        <p:nvSpPr>
          <p:cNvPr id="11272" name="Textfeld 7"/>
          <p:cNvSpPr txBox="1">
            <a:spLocks noChangeArrowheads="1"/>
          </p:cNvSpPr>
          <p:nvPr/>
        </p:nvSpPr>
        <p:spPr bwMode="auto">
          <a:xfrm rot="-5400000">
            <a:off x="4759325" y="3871913"/>
            <a:ext cx="2662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800" dirty="0" err="1">
                <a:solidFill>
                  <a:srgbClr val="FFFF00"/>
                </a:solidFill>
                <a:latin typeface="Arial" charset="0"/>
                <a:cs typeface="Arial" charset="0"/>
              </a:rPr>
              <a:t>source</a:t>
            </a:r>
            <a:r>
              <a:rPr lang="de-DE" sz="1800" dirty="0">
                <a:solidFill>
                  <a:srgbClr val="FFFF00"/>
                </a:solidFill>
                <a:latin typeface="Arial" charset="0"/>
                <a:cs typeface="Arial" charset="0"/>
              </a:rPr>
              <a:t> 1° off-</a:t>
            </a:r>
            <a:r>
              <a:rPr lang="de-DE" sz="1800" dirty="0" err="1">
                <a:solidFill>
                  <a:srgbClr val="FFFF00"/>
                </a:solidFill>
                <a:latin typeface="Arial" charset="0"/>
                <a:cs typeface="Arial" charset="0"/>
              </a:rPr>
              <a:t>axis</a:t>
            </a:r>
            <a:endParaRPr lang="de-DE" sz="1800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7950" y="1485900"/>
            <a:ext cx="9036050" cy="45354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z="2000" dirty="0" smtClean="0">
                <a:solidFill>
                  <a:schemeClr val="bg1"/>
                </a:solidFill>
                <a:latin typeface="Arial" charset="0"/>
              </a:rPr>
              <a:t>System of 54 cylindrical shells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2000" dirty="0" smtClean="0">
                <a:solidFill>
                  <a:schemeClr val="bg1"/>
                </a:solidFill>
                <a:latin typeface="Arial" charset="0"/>
              </a:rPr>
              <a:t>height outer 50 mm, height inner 110 mm, wall thickness 125 µm</a:t>
            </a:r>
            <a:br>
              <a:rPr lang="en-GB" sz="2000" dirty="0" smtClean="0">
                <a:solidFill>
                  <a:schemeClr val="bg1"/>
                </a:solidFill>
                <a:latin typeface="Arial" charset="0"/>
              </a:rPr>
            </a:br>
            <a:endParaRPr lang="en-GB" sz="2000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sz="2000" dirty="0" err="1" smtClean="0">
                <a:solidFill>
                  <a:schemeClr val="bg1"/>
                </a:solidFill>
                <a:latin typeface="Arial" charset="0"/>
              </a:rPr>
              <a:t>Straylight</a:t>
            </a:r>
            <a:r>
              <a:rPr lang="en-GB" sz="2000" dirty="0" smtClean="0">
                <a:solidFill>
                  <a:schemeClr val="bg1"/>
                </a:solidFill>
                <a:latin typeface="Arial" charset="0"/>
              </a:rPr>
              <a:t> reduction from ~30% to ~1.5% @1keV (~43% to ~4% @4keV)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2000" dirty="0" smtClean="0">
              <a:solidFill>
                <a:schemeClr val="bg1"/>
              </a:solidFill>
              <a:latin typeface="Arial" charset="0"/>
            </a:endParaRPr>
          </a:p>
          <a:p>
            <a:pPr lvl="1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GB" sz="2000" dirty="0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en-GB" sz="2000" dirty="0" smtClean="0">
                <a:solidFill>
                  <a:schemeClr val="bg1"/>
                </a:solidFill>
                <a:latin typeface="Arial" charset="0"/>
              </a:rPr>
            </a:br>
            <a:r>
              <a:rPr lang="en-GB" sz="2000" dirty="0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en-GB" sz="2000" dirty="0" smtClean="0">
                <a:solidFill>
                  <a:schemeClr val="bg1"/>
                </a:solidFill>
                <a:latin typeface="Arial" charset="0"/>
              </a:rPr>
            </a:br>
            <a:r>
              <a:rPr lang="en-GB" sz="2000" dirty="0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en-GB" sz="2000" dirty="0" smtClean="0">
                <a:solidFill>
                  <a:schemeClr val="bg1"/>
                </a:solidFill>
                <a:latin typeface="Arial" charset="0"/>
              </a:rPr>
            </a:br>
            <a:r>
              <a:rPr lang="en-GB" sz="2000" dirty="0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en-GB" sz="2000" dirty="0" smtClean="0">
                <a:solidFill>
                  <a:schemeClr val="bg1"/>
                </a:solidFill>
                <a:latin typeface="Arial" charset="0"/>
              </a:rPr>
            </a:br>
            <a:endParaRPr lang="en-GB" sz="2000" dirty="0" smtClean="0">
              <a:solidFill>
                <a:schemeClr val="bg1"/>
              </a:solidFill>
              <a:latin typeface="Arial" charset="0"/>
            </a:endParaRPr>
          </a:p>
          <a:p>
            <a:pPr lvl="1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GB" sz="2000" dirty="0" smtClean="0">
              <a:solidFill>
                <a:schemeClr val="bg1"/>
              </a:solidFill>
              <a:latin typeface="Arial" charset="0"/>
            </a:endParaRPr>
          </a:p>
          <a:p>
            <a:pPr lvl="1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GB" sz="2000" dirty="0" smtClean="0">
              <a:solidFill>
                <a:schemeClr val="bg1"/>
              </a:solidFill>
              <a:latin typeface="Arial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GB" sz="2000" dirty="0" smtClean="0">
              <a:solidFill>
                <a:schemeClr val="bg1"/>
              </a:solidFill>
              <a:latin typeface="Arial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GB" sz="2000" dirty="0" smtClean="0">
              <a:solidFill>
                <a:schemeClr val="bg1"/>
              </a:solidFill>
              <a:latin typeface="Arial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GB" sz="2000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sz="2000" dirty="0" smtClean="0">
                <a:solidFill>
                  <a:schemeClr val="bg1"/>
                </a:solidFill>
                <a:latin typeface="Arial" charset="0"/>
              </a:rPr>
              <a:t>mounted on spider wheel on top of mirror module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2000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sz="2000" dirty="0" smtClean="0">
                <a:solidFill>
                  <a:schemeClr val="bg1"/>
                </a:solidFill>
                <a:latin typeface="Arial" charset="0"/>
              </a:rPr>
              <a:t>QM ready and under test</a:t>
            </a: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25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9750" y="2849563"/>
            <a:ext cx="384651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148263" y="2854325"/>
            <a:ext cx="3527425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206375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bg2">
                        <a:gamma/>
                        <a:shade val="68627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68627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X-Ray Baffle against </a:t>
            </a:r>
            <a:r>
              <a:rPr lang="en-US" sz="4000" b="1" dirty="0" err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Straylight</a:t>
            </a:r>
            <a:endParaRPr lang="de-DE" sz="4000" b="1" dirty="0">
              <a:solidFill>
                <a:srgbClr val="DDDDD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D7B55"/>
            </a:gs>
            <a:gs pos="100000">
              <a:srgbClr val="4544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C:\Users\Dr. Peter Friedrich\Documents\MPE\Dienstreisen\Merate 2010\DSC057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211763" y="836613"/>
            <a:ext cx="3781425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 descr="C:\Users\Dr. Peter Friedrich\Documents\Projekte\eROSITA\Aufträge\ABRIXAS-Mandrels Zeiss\DSC025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3850" y="2597150"/>
            <a:ext cx="4638675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206375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bg2">
                        <a:gamma/>
                        <a:shade val="68627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68627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Mandrels</a:t>
            </a:r>
            <a:endParaRPr lang="de-DE" sz="4000" b="1" dirty="0">
              <a:solidFill>
                <a:srgbClr val="DDDDD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3317" name="Textfeld 1"/>
          <p:cNvSpPr txBox="1">
            <a:spLocks noChangeArrowheads="1"/>
          </p:cNvSpPr>
          <p:nvPr/>
        </p:nvSpPr>
        <p:spPr bwMode="auto">
          <a:xfrm>
            <a:off x="323850" y="2032000"/>
            <a:ext cx="46386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>
                <a:solidFill>
                  <a:schemeClr val="bg1"/>
                </a:solidFill>
              </a:rPr>
              <a:t>Refurbished ABRIXAS mandrels</a:t>
            </a:r>
          </a:p>
        </p:txBody>
      </p:sp>
      <p:sp>
        <p:nvSpPr>
          <p:cNvPr id="13318" name="Textfeld 5"/>
          <p:cNvSpPr txBox="1">
            <a:spLocks noChangeArrowheads="1"/>
          </p:cNvSpPr>
          <p:nvPr/>
        </p:nvSpPr>
        <p:spPr bwMode="auto">
          <a:xfrm>
            <a:off x="5211763" y="5932488"/>
            <a:ext cx="3781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>
                <a:solidFill>
                  <a:schemeClr val="bg1"/>
                </a:solidFill>
              </a:rPr>
              <a:t>Polishing of new mandrels</a:t>
            </a:r>
          </a:p>
        </p:txBody>
      </p:sp>
      <p:pic>
        <p:nvPicPr>
          <p:cNvPr id="7" name="Picture 4" descr="C:\Users\Dr. Peter Friedrich\Eigene Bilder\Logos\eROSITA-Logos\Logo_MLT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83882" y="5157272"/>
            <a:ext cx="80613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C:\Users\Dr. Peter Friedrich\Eigene Bilder\Logos\eROSITA-Logos\Logo_Zei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9992" y="5706616"/>
            <a:ext cx="685859" cy="68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D7B55"/>
            </a:gs>
            <a:gs pos="100000">
              <a:srgbClr val="4544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r. Peter Friedrich\Documents\Projekte\eROSITA\Aufträge\Spiegel-FM KT-MLT\Bilder\DSC039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5576" y="1268413"/>
            <a:ext cx="7089775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206375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bg2">
                        <a:gamma/>
                        <a:shade val="68627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68627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Electroforming Baths</a:t>
            </a:r>
            <a:endParaRPr lang="de-DE" sz="4000" b="1" dirty="0">
              <a:solidFill>
                <a:srgbClr val="DDDDD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14340" name="Picture 4" descr="C:\Users\Dr. Peter Friedrich\Eigene Bilder\Logos\eROSITA-Logos\Logo_MLT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018622" y="5864950"/>
            <a:ext cx="80613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D7B55"/>
            </a:gs>
            <a:gs pos="100000">
              <a:srgbClr val="4544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C:\Users\Dr. Peter Friedrich\Documents\MPE\Dienstreisen\Lecco 2010\DSC048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7950" y="1916113"/>
            <a:ext cx="57912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 descr="C:\Users\Dr. Peter Friedrich\Documents\MPE\Dienstreisen\Lecco 2010\DSC048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651500" y="1355725"/>
            <a:ext cx="3338513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206375"/>
            <a:ext cx="91440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bg2">
                        <a:gamma/>
                        <a:shade val="68627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68627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Vertical Optical Bench</a:t>
            </a:r>
            <a:br>
              <a:rPr lang="en-US" sz="4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US" b="1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(mirror integration facility)</a:t>
            </a:r>
            <a:endParaRPr lang="de-DE" b="1" dirty="0">
              <a:solidFill>
                <a:srgbClr val="DDDDD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5" name="Picture 4" descr="C:\Users\Dr. Peter Friedrich\Eigene Bilder\Logos\eROSITA-Logos\Logo_MLT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83882" y="5863363"/>
            <a:ext cx="80613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D7B55"/>
            </a:gs>
            <a:gs pos="100000">
              <a:srgbClr val="4544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C:\Users\Dr. Peter Friedrich\Documents\PANTER\Experimentaufbau\November 2009\IMG_4013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19250" y="981075"/>
            <a:ext cx="7035800" cy="587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206375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bg2">
                        <a:gamma/>
                        <a:shade val="68627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68627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Test Mirrors</a:t>
            </a:r>
            <a:endParaRPr lang="de-DE" sz="4000" b="1" dirty="0">
              <a:solidFill>
                <a:srgbClr val="DDDDD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D7B55"/>
            </a:gs>
            <a:gs pos="100000">
              <a:srgbClr val="4544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Dr. Peter Friedrich\Documents\Projekte\eROSITA\Spiegelsystem\Spiegelmodul\Bilder\DSC047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7950" y="1922463"/>
            <a:ext cx="4535488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C:\Users\Dr. Peter Friedrich\Documents\Projekte\eROSITA\Spiegelsystem\Spiegelmodul\Bilder\IMG_09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318000" y="3716338"/>
            <a:ext cx="467995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C:\Users\Dr. Peter Friedrich\Documents\Projekte\eROSITA\Spiegelsystem\Spiegelmodul\Bilder\DSC047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87900" y="471488"/>
            <a:ext cx="2057400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C:\Users\Dr. Peter Friedrich\Documents\Projekte\eROSITA\Spiegelsystem\Spiegelmodul\Bilder\DSC0479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948488" y="839788"/>
            <a:ext cx="2049462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" descr="C:\Users\Dr. Peter Friedrich\Documents\Projekte\eROSITA\Aufträge\Spiegel-FM KT-MLT\Bilder\DSC0477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0675" y="133350"/>
            <a:ext cx="230663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124075" y="-26988"/>
            <a:ext cx="7019925" cy="70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bg2">
                        <a:gamma/>
                        <a:shade val="68627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68627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Mirror Module Structure</a:t>
            </a:r>
            <a:endParaRPr lang="de-DE" sz="4000" b="1" dirty="0">
              <a:solidFill>
                <a:srgbClr val="DDDDD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17416" name="Picture 8" descr="C:\Users\Dr. Peter Friedrich\Eigene Bilder\Logos\eROSITA-Logos\Logo_Kayser_Thred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885483" y="6022113"/>
            <a:ext cx="10874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D7B55"/>
            </a:gs>
            <a:gs pos="100000">
              <a:srgbClr val="4544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Dr. Peter Friedrich\Documents\Projekte\eROSITA\Spiegelsystem\Röntgenbaffle\Zusammenbau\Rotationsstand\Bilder\2010_12_07\DSC076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57763" y="923925"/>
            <a:ext cx="4146550" cy="552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C:\Users\Dr. Peter Friedrich\Documents\Projekte\eROSITA\Spiegelsystem\Röntgenbaffle\Zusammenbau\Rotationsstand\Bilder\2010_12_08\DSC077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9388" y="350838"/>
            <a:ext cx="3386137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C:\Users\Dr. Peter Friedrich\Documents\Projekte\eROSITA\Spiegelsystem\Röntgenbaffle\Zusammenbau\Rotationsstand\Bilder\2010_12_08\DSC077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7313" y="3357563"/>
            <a:ext cx="4789487" cy="327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771775" y="206375"/>
            <a:ext cx="63722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bg2">
                        <a:gamma/>
                        <a:shade val="68627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68627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X-Ray Baffle</a:t>
            </a:r>
            <a:endParaRPr lang="de-DE" sz="4000" b="1" dirty="0">
              <a:solidFill>
                <a:srgbClr val="DDDDD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19462" name="Picture 6" descr="C:\Users\Dr. Peter Friedrich\Eigene Bilder\Logos\eROSITA-Logos\Logo_Laserjob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31840" y="2686107"/>
            <a:ext cx="1152251" cy="51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Dr. Peter Friedrich\Eigene Bilder\Logos\eROSITA-Logos\Logo_MPE_grü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384313" y="59157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D7B55"/>
            </a:gs>
            <a:gs pos="100000">
              <a:srgbClr val="45445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Dr. Peter Friedrich\Documents\Projekte\eROSITA\Spiegelsystem\Röntgenbaffle\Zusammenbau\Rotationsstand\Bilder\2010_12_13\DSC077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6513" y="1484313"/>
            <a:ext cx="5362575" cy="402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C:\Users\Dr. Peter Friedrich\Documents\Projekte\eROSITA\Spiegelsystem\Röntgenbaffle\Zusammenbau\Rotationsstand\Bilder\2010_12_08\DSC077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26088" y="1644650"/>
            <a:ext cx="339090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206375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bg2">
                        <a:gamma/>
                        <a:shade val="68627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68627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X-Ray Baffle</a:t>
            </a:r>
            <a:endParaRPr lang="de-DE" sz="4000" b="1" dirty="0">
              <a:solidFill>
                <a:srgbClr val="DDDDD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8437" name="Textfeld 1"/>
          <p:cNvSpPr txBox="1">
            <a:spLocks noChangeArrowheads="1"/>
          </p:cNvSpPr>
          <p:nvPr/>
        </p:nvSpPr>
        <p:spPr bwMode="auto">
          <a:xfrm>
            <a:off x="36513" y="5505450"/>
            <a:ext cx="5362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>
                <a:solidFill>
                  <a:schemeClr val="bg1"/>
                </a:solidFill>
              </a:rPr>
              <a:t>X-ray baffle QM</a:t>
            </a:r>
          </a:p>
        </p:txBody>
      </p:sp>
      <p:sp>
        <p:nvSpPr>
          <p:cNvPr id="18438" name="Textfeld 2"/>
          <p:cNvSpPr txBox="1">
            <a:spLocks noChangeArrowheads="1"/>
          </p:cNvSpPr>
          <p:nvPr/>
        </p:nvSpPr>
        <p:spPr bwMode="auto">
          <a:xfrm>
            <a:off x="5195888" y="6135688"/>
            <a:ext cx="4056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>
                <a:solidFill>
                  <a:schemeClr val="bg1"/>
                </a:solidFill>
              </a:rPr>
              <a:t>Rotation table for Integration</a:t>
            </a:r>
          </a:p>
        </p:txBody>
      </p:sp>
      <p:pic>
        <p:nvPicPr>
          <p:cNvPr id="18439" name="Picture 7" descr="C:\Users\Dr. Peter Friedrich\Eigene Bilder\Logos\eROSITA-Logos\Logo_MPE_grü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6513" y="5736431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-ROSITA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52975" y="2206848"/>
            <a:ext cx="4283075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E-ROSITA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2238" y="2206848"/>
            <a:ext cx="4456112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0" y="206375"/>
            <a:ext cx="91440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bg2">
                        <a:gamma/>
                        <a:shade val="68627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68627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Mirror Design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From </a:t>
            </a:r>
            <a:r>
              <a:rPr lang="en-US" sz="2000" b="1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ABRIXAS (ROSITA, DUO) </a:t>
            </a:r>
            <a:r>
              <a:rPr lang="en-US" sz="2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to </a:t>
            </a:r>
            <a:r>
              <a:rPr lang="en-US" sz="2000" b="1" dirty="0" err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eROSITA</a:t>
            </a:r>
            <a:endParaRPr lang="en-US" sz="2000" b="1" dirty="0">
              <a:solidFill>
                <a:srgbClr val="DDDDD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07950" y="5805263"/>
            <a:ext cx="42481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Aft>
                <a:spcPct val="50000"/>
              </a:spcAft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Weight and diameter of the mirror system depending on the number of mirror shells</a:t>
            </a:r>
          </a:p>
        </p:txBody>
      </p:sp>
      <p:grpSp>
        <p:nvGrpSpPr>
          <p:cNvPr id="3078" name="Group 16"/>
          <p:cNvGrpSpPr>
            <a:grpSpLocks/>
          </p:cNvGrpSpPr>
          <p:nvPr/>
        </p:nvGrpSpPr>
        <p:grpSpPr bwMode="auto">
          <a:xfrm>
            <a:off x="179388" y="1667098"/>
            <a:ext cx="1368425" cy="3481387"/>
            <a:chOff x="113" y="1661"/>
            <a:chExt cx="862" cy="2193"/>
          </a:xfrm>
        </p:grpSpPr>
        <p:sp>
          <p:nvSpPr>
            <p:cNvPr id="3090" name="Line 6"/>
            <p:cNvSpPr>
              <a:spLocks noChangeShapeType="1"/>
            </p:cNvSpPr>
            <p:nvPr/>
          </p:nvSpPr>
          <p:spPr bwMode="auto">
            <a:xfrm>
              <a:off x="504" y="1858"/>
              <a:ext cx="0" cy="1996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1" name="Text Box 10"/>
            <p:cNvSpPr txBox="1">
              <a:spLocks noChangeArrowheads="1"/>
            </p:cNvSpPr>
            <p:nvPr/>
          </p:nvSpPr>
          <p:spPr bwMode="auto">
            <a:xfrm>
              <a:off x="113" y="1661"/>
              <a:ext cx="86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FF6600"/>
                  </a:solidFill>
                  <a:latin typeface="Comic Sans MS" pitchFamily="66" charset="0"/>
                </a:rPr>
                <a:t>ABRIXAS</a:t>
              </a:r>
            </a:p>
          </p:txBody>
        </p:sp>
      </p:grpSp>
      <p:grpSp>
        <p:nvGrpSpPr>
          <p:cNvPr id="3079" name="Group 17"/>
          <p:cNvGrpSpPr>
            <a:grpSpLocks/>
          </p:cNvGrpSpPr>
          <p:nvPr/>
        </p:nvGrpSpPr>
        <p:grpSpPr bwMode="auto">
          <a:xfrm>
            <a:off x="4859338" y="1667098"/>
            <a:ext cx="1368425" cy="3481387"/>
            <a:chOff x="3061" y="1661"/>
            <a:chExt cx="862" cy="2193"/>
          </a:xfrm>
        </p:grpSpPr>
        <p:sp>
          <p:nvSpPr>
            <p:cNvPr id="3088" name="Line 8"/>
            <p:cNvSpPr>
              <a:spLocks noChangeShapeType="1"/>
            </p:cNvSpPr>
            <p:nvPr/>
          </p:nvSpPr>
          <p:spPr bwMode="auto">
            <a:xfrm>
              <a:off x="3469" y="1858"/>
              <a:ext cx="0" cy="1996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9" name="Text Box 13"/>
            <p:cNvSpPr txBox="1">
              <a:spLocks noChangeArrowheads="1"/>
            </p:cNvSpPr>
            <p:nvPr/>
          </p:nvSpPr>
          <p:spPr bwMode="auto">
            <a:xfrm>
              <a:off x="3061" y="1661"/>
              <a:ext cx="86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FF6600"/>
                  </a:solidFill>
                  <a:latin typeface="Comic Sans MS" pitchFamily="66" charset="0"/>
                </a:rPr>
                <a:t>ABRIXAS</a:t>
              </a:r>
            </a:p>
          </p:txBody>
        </p:sp>
      </p:grpSp>
      <p:grpSp>
        <p:nvGrpSpPr>
          <p:cNvPr id="3080" name="Group 19"/>
          <p:cNvGrpSpPr>
            <a:grpSpLocks/>
          </p:cNvGrpSpPr>
          <p:nvPr/>
        </p:nvGrpSpPr>
        <p:grpSpPr bwMode="auto">
          <a:xfrm>
            <a:off x="2843213" y="1667098"/>
            <a:ext cx="1368425" cy="3481387"/>
            <a:chOff x="1791" y="1661"/>
            <a:chExt cx="862" cy="2193"/>
          </a:xfrm>
        </p:grpSpPr>
        <p:sp>
          <p:nvSpPr>
            <p:cNvPr id="3086" name="Line 7"/>
            <p:cNvSpPr>
              <a:spLocks noChangeShapeType="1"/>
            </p:cNvSpPr>
            <p:nvPr/>
          </p:nvSpPr>
          <p:spPr bwMode="auto">
            <a:xfrm>
              <a:off x="2214" y="1858"/>
              <a:ext cx="0" cy="19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7" name="Text Box 14"/>
            <p:cNvSpPr txBox="1">
              <a:spLocks noChangeArrowheads="1"/>
            </p:cNvSpPr>
            <p:nvPr/>
          </p:nvSpPr>
          <p:spPr bwMode="auto">
            <a:xfrm>
              <a:off x="1791" y="1661"/>
              <a:ext cx="86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FF0000"/>
                  </a:solidFill>
                  <a:latin typeface="Comic Sans MS" pitchFamily="66" charset="0"/>
                </a:rPr>
                <a:t>eROSITA</a:t>
              </a:r>
            </a:p>
          </p:txBody>
        </p:sp>
      </p:grpSp>
      <p:grpSp>
        <p:nvGrpSpPr>
          <p:cNvPr id="3081" name="Group 18"/>
          <p:cNvGrpSpPr>
            <a:grpSpLocks/>
          </p:cNvGrpSpPr>
          <p:nvPr/>
        </p:nvGrpSpPr>
        <p:grpSpPr bwMode="auto">
          <a:xfrm>
            <a:off x="7524750" y="1660748"/>
            <a:ext cx="1368425" cy="3487737"/>
            <a:chOff x="4740" y="1657"/>
            <a:chExt cx="862" cy="2197"/>
          </a:xfrm>
        </p:grpSpPr>
        <p:sp>
          <p:nvSpPr>
            <p:cNvPr id="3084" name="Line 9"/>
            <p:cNvSpPr>
              <a:spLocks noChangeShapeType="1"/>
            </p:cNvSpPr>
            <p:nvPr/>
          </p:nvSpPr>
          <p:spPr bwMode="auto">
            <a:xfrm>
              <a:off x="5178" y="1858"/>
              <a:ext cx="0" cy="19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5" name="Text Box 15"/>
            <p:cNvSpPr txBox="1">
              <a:spLocks noChangeArrowheads="1"/>
            </p:cNvSpPr>
            <p:nvPr/>
          </p:nvSpPr>
          <p:spPr bwMode="auto">
            <a:xfrm>
              <a:off x="4740" y="1657"/>
              <a:ext cx="86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FF0000"/>
                  </a:solidFill>
                  <a:latin typeface="Comic Sans MS" pitchFamily="66" charset="0"/>
                </a:rPr>
                <a:t>eROSITA</a:t>
              </a:r>
            </a:p>
          </p:txBody>
        </p:sp>
      </p:grpSp>
      <p:sp>
        <p:nvSpPr>
          <p:cNvPr id="3082" name="Rectangle 20"/>
          <p:cNvSpPr>
            <a:spLocks noChangeArrowheads="1"/>
          </p:cNvSpPr>
          <p:nvPr/>
        </p:nvSpPr>
        <p:spPr bwMode="auto">
          <a:xfrm>
            <a:off x="4748353" y="5807098"/>
            <a:ext cx="42481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Aft>
                <a:spcPct val="50000"/>
              </a:spcAft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Effective area of the mirror system for different energies depending on the number of mirror shells</a:t>
            </a:r>
          </a:p>
        </p:txBody>
      </p:sp>
      <p:pic>
        <p:nvPicPr>
          <p:cNvPr id="3083" name="Picture 3" descr="abrixas_xtel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7950" y="268288"/>
            <a:ext cx="1295400" cy="12890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706808" y="5414780"/>
            <a:ext cx="3312046" cy="213485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noAutofit/>
          </a:bodyPr>
          <a:lstStyle/>
          <a:p>
            <a:pPr algn="ctr"/>
            <a:r>
              <a:rPr lang="en-US" sz="1800" dirty="0" smtClean="0">
                <a:latin typeface="Arial" pitchFamily="34" charset="0"/>
                <a:cs typeface="Arial" pitchFamily="34" charset="0"/>
              </a:rPr>
              <a:t>Number of mirror shells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395583" y="5414391"/>
            <a:ext cx="3312046" cy="23826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noAutofit/>
          </a:bodyPr>
          <a:lstStyle/>
          <a:p>
            <a:pPr algn="ctr"/>
            <a:r>
              <a:rPr lang="en-US" sz="1800" dirty="0" smtClean="0">
                <a:latin typeface="Arial" pitchFamily="34" charset="0"/>
                <a:cs typeface="Arial" pitchFamily="34" charset="0"/>
              </a:rPr>
              <a:t>Number of mirror shells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 rot="20323016">
            <a:off x="1391949" y="3483138"/>
            <a:ext cx="1440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Diameter</a:t>
            </a:r>
            <a:endParaRPr lang="de-DE" sz="18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 rot="20323016">
            <a:off x="806418" y="4251077"/>
            <a:ext cx="1440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Arial" pitchFamily="34" charset="0"/>
                <a:cs typeface="Arial" pitchFamily="34" charset="0"/>
              </a:rPr>
              <a:t>Weight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 rot="19517652">
            <a:off x="6740845" y="3891640"/>
            <a:ext cx="981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de-DE" sz="1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keV</a:t>
            </a:r>
            <a:endParaRPr lang="de-DE" sz="1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 rot="21351337">
            <a:off x="6312255" y="4649688"/>
            <a:ext cx="981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rgbClr val="72CF4D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de-DE" sz="1800" dirty="0" smtClean="0">
                <a:solidFill>
                  <a:srgbClr val="72CF4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dirty="0" err="1" smtClean="0">
                <a:solidFill>
                  <a:srgbClr val="72CF4D"/>
                </a:solidFill>
                <a:latin typeface="Arial" pitchFamily="34" charset="0"/>
                <a:cs typeface="Arial" pitchFamily="34" charset="0"/>
              </a:rPr>
              <a:t>keV</a:t>
            </a:r>
            <a:endParaRPr lang="de-DE" sz="1800" dirty="0">
              <a:solidFill>
                <a:srgbClr val="72CF4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7273603" y="4862853"/>
            <a:ext cx="981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rgbClr val="009BD2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de-DE" sz="1800" dirty="0" smtClean="0">
                <a:solidFill>
                  <a:srgbClr val="009BD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dirty="0" err="1" smtClean="0">
                <a:solidFill>
                  <a:srgbClr val="009BD2"/>
                </a:solidFill>
                <a:latin typeface="Arial" pitchFamily="34" charset="0"/>
                <a:cs typeface="Arial" pitchFamily="34" charset="0"/>
              </a:rPr>
              <a:t>keV</a:t>
            </a:r>
            <a:endParaRPr lang="de-DE" sz="1800" dirty="0">
              <a:solidFill>
                <a:srgbClr val="009BD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3" descr="C:\Users\Dr. Peter Friedrich\Documents\PANTER\Experimentaufbau\Juni 2011\2011-06-01-FM1b-Einbau\IMG_829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727194" y="268289"/>
            <a:ext cx="1309302" cy="12890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D7B55"/>
            </a:gs>
            <a:gs pos="100000">
              <a:srgbClr val="45445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206375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bg2">
                        <a:gamma/>
                        <a:shade val="68627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68627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X-Ray Baffle</a:t>
            </a:r>
            <a:endParaRPr lang="de-DE" sz="4000" b="1" dirty="0">
              <a:solidFill>
                <a:srgbClr val="DDDDD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8437" name="Textfeld 1"/>
          <p:cNvSpPr txBox="1">
            <a:spLocks noChangeArrowheads="1"/>
          </p:cNvSpPr>
          <p:nvPr/>
        </p:nvSpPr>
        <p:spPr bwMode="auto">
          <a:xfrm>
            <a:off x="3889945" y="5199285"/>
            <a:ext cx="5362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dirty="0" smtClean="0">
                <a:solidFill>
                  <a:schemeClr val="bg1"/>
                </a:solidFill>
              </a:rPr>
              <a:t>…</a:t>
            </a:r>
            <a:r>
              <a:rPr lang="de-DE" dirty="0" err="1" smtClean="0">
                <a:solidFill>
                  <a:schemeClr val="bg1"/>
                </a:solidFill>
              </a:rPr>
              <a:t>under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optical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control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8438" name="Textfeld 2"/>
          <p:cNvSpPr txBox="1">
            <a:spLocks noChangeArrowheads="1"/>
          </p:cNvSpPr>
          <p:nvPr/>
        </p:nvSpPr>
        <p:spPr bwMode="auto">
          <a:xfrm>
            <a:off x="193313" y="6351414"/>
            <a:ext cx="3514591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dirty="0" err="1">
                <a:solidFill>
                  <a:schemeClr val="bg1"/>
                </a:solidFill>
              </a:rPr>
              <a:t>a</a:t>
            </a:r>
            <a:r>
              <a:rPr lang="de-DE" dirty="0" err="1" smtClean="0">
                <a:solidFill>
                  <a:schemeClr val="bg1"/>
                </a:solidFill>
              </a:rPr>
              <a:t>lignment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to</a:t>
            </a:r>
            <a:r>
              <a:rPr lang="de-DE" dirty="0" smtClean="0">
                <a:solidFill>
                  <a:schemeClr val="bg1"/>
                </a:solidFill>
              </a:rPr>
              <a:t> MM…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7" name="Picture 7" descr="C:\Users\Dr. Peter Friedrich\Eigene Bilder\Logos\eROSITA-Logos\Logo_MPE_grü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14757" y="595508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 descr="C:\Users\Dr. Peter Friedrich\Documents\Projekte\eROSITA\Spiegelsystem\Röntgenbaffle\Justage\Integrationsstand\Bilder\IMG_15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889945" y="1471518"/>
            <a:ext cx="5085872" cy="367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C:\Users\Dr. Peter Friedrich\Documents\Projekte\eROSITA\Spiegelsystem\Röntgenbaffle\Justage\Integrationsstand\Bilder\IMG_15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8768" y="997624"/>
            <a:ext cx="3589136" cy="538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126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D7B55"/>
            </a:gs>
            <a:gs pos="100000">
              <a:srgbClr val="45445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206375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bg2">
                        <a:gamma/>
                        <a:shade val="68627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68627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X-Ray </a:t>
            </a:r>
            <a:r>
              <a:rPr lang="en-US" sz="4000" b="1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Test Facility PANTER</a:t>
            </a:r>
            <a:endParaRPr lang="de-DE" sz="4000" b="1" dirty="0">
              <a:solidFill>
                <a:srgbClr val="DDDDD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40962" name="Picture 2" descr="C:\Users\Dr. Peter Friedrich\Documents\PANTER\Experimentaufbau\Juni 2011\2011_06_03_FM1b_add_aperture\IMG_83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04250" y="1048215"/>
            <a:ext cx="8919467" cy="565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Dr. Peter Friedrich\Eigene Bilder\Logos\eROSITA-Logos\Logo_MPE_grü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303717" y="5936275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2861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28310"/>
            </a:gs>
            <a:gs pos="100000">
              <a:srgbClr val="4544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206375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FM1 with 31 shells in X-Ray Test</a:t>
            </a:r>
          </a:p>
        </p:txBody>
      </p:sp>
      <p:pic>
        <p:nvPicPr>
          <p:cNvPr id="41986" name="Picture 2" descr="C:\Users\Dr. Peter Friedrich\Documents\PANTER\Experimentaufbau\Juni 2011\2011_06_03_FM1b_add_aperture\IMG_83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1520" y="988190"/>
            <a:ext cx="8640960" cy="575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4137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28310"/>
            </a:gs>
            <a:gs pos="100000">
              <a:srgbClr val="4544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59749103"/>
              </p:ext>
            </p:extLst>
          </p:nvPr>
        </p:nvGraphicFramePr>
        <p:xfrm>
          <a:off x="467544" y="1484784"/>
          <a:ext cx="8208911" cy="2016224"/>
        </p:xfrm>
        <a:graphic>
          <a:graphicData uri="http://schemas.openxmlformats.org/drawingml/2006/table">
            <a:tbl>
              <a:tblPr firstRow="1" firstCol="1" bandRow="1"/>
              <a:tblGrid>
                <a:gridCol w="1431186"/>
                <a:gridCol w="1031164"/>
                <a:gridCol w="1431186"/>
                <a:gridCol w="1369768"/>
                <a:gridCol w="1259863"/>
                <a:gridCol w="1685744"/>
              </a:tblGrid>
              <a:tr h="288032"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Target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Energy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PSF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Date</a:t>
                      </a:r>
                      <a:endParaRPr lang="de-DE" sz="160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HEW*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W90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scattering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C-K</a:t>
                      </a:r>
                      <a:endParaRPr lang="de-DE" sz="160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0.28 </a:t>
                      </a:r>
                      <a:r>
                        <a:rPr lang="en-GB" sz="1600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keV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r>
                        <a:rPr lang="en-GB" sz="1600" baseline="300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th</a:t>
                      </a: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June 2011</a:t>
                      </a:r>
                      <a:endParaRPr lang="de-DE" sz="1600" dirty="0" smtClean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Al-K</a:t>
                      </a: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1.49 keV</a:t>
                      </a:r>
                      <a:endParaRPr lang="de-DE" sz="160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16.0 </a:t>
                      </a:r>
                      <a:r>
                        <a:rPr lang="de-DE" sz="1600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arcsec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74.3 </a:t>
                      </a:r>
                      <a:r>
                        <a:rPr lang="de-DE" sz="1600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arcsec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5.1%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en-GB" sz="1600" baseline="300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th</a:t>
                      </a: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June 2011</a:t>
                      </a:r>
                      <a:endParaRPr lang="de-DE" sz="1600" dirty="0" smtClean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Ag-L</a:t>
                      </a:r>
                      <a:endParaRPr lang="de-DE" sz="160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2.98 keV</a:t>
                      </a:r>
                      <a:endParaRPr lang="de-DE" sz="160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16.3 </a:t>
                      </a:r>
                      <a:r>
                        <a:rPr lang="de-DE" sz="1600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arcsec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92.8</a:t>
                      </a:r>
                      <a:r>
                        <a:rPr lang="de-DE" sz="1600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de-DE" sz="1600" baseline="0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arcsec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6.9%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r>
                        <a:rPr lang="en-GB" sz="1600" baseline="300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th</a:t>
                      </a: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June 2011</a:t>
                      </a:r>
                      <a:endParaRPr lang="de-DE" sz="1600" dirty="0" smtClean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Cr-K</a:t>
                      </a:r>
                      <a:endParaRPr lang="de-DE" sz="160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5.41 keV</a:t>
                      </a:r>
                      <a:endParaRPr lang="de-DE" sz="160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17.0 </a:t>
                      </a:r>
                      <a:r>
                        <a:rPr lang="de-DE" sz="1600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arcsec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130.3 </a:t>
                      </a:r>
                      <a:r>
                        <a:rPr lang="de-DE" sz="1600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arcsec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9.5%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en-GB" sz="1600" baseline="300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th</a:t>
                      </a: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June 2011</a:t>
                      </a:r>
                      <a:endParaRPr lang="de-DE" sz="1600" dirty="0" smtClean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Cu-K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8.04 keV</a:t>
                      </a:r>
                      <a:endParaRPr lang="de-DE" sz="160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15.6 </a:t>
                      </a:r>
                      <a:r>
                        <a:rPr lang="de-DE" sz="1600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arcsec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140.9 </a:t>
                      </a:r>
                      <a:r>
                        <a:rPr lang="de-DE" sz="1600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arcsec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11.8%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r>
                        <a:rPr lang="en-GB" sz="1600" baseline="300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th</a:t>
                      </a: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June 2011</a:t>
                      </a:r>
                      <a:endParaRPr lang="de-DE" sz="1600" dirty="0" smtClean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20060400"/>
              </p:ext>
            </p:extLst>
          </p:nvPr>
        </p:nvGraphicFramePr>
        <p:xfrm>
          <a:off x="467544" y="3645024"/>
          <a:ext cx="8208912" cy="2456304"/>
        </p:xfrm>
        <a:graphic>
          <a:graphicData uri="http://schemas.openxmlformats.org/drawingml/2006/table">
            <a:tbl>
              <a:tblPr firstRow="1" firstCol="1" bandRow="1"/>
              <a:tblGrid>
                <a:gridCol w="1431186"/>
                <a:gridCol w="1031165"/>
                <a:gridCol w="1431186"/>
                <a:gridCol w="1369768"/>
                <a:gridCol w="1259863"/>
                <a:gridCol w="1685744"/>
              </a:tblGrid>
              <a:tr h="307038"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Group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Energy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PSF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Date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30703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HEW*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W90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scattering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307038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Shells 40-54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1.49 </a:t>
                      </a:r>
                      <a:r>
                        <a:rPr lang="en-GB" sz="1600" dirty="0" err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keV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13.8 </a:t>
                      </a:r>
                      <a:r>
                        <a:rPr lang="de-DE" sz="1600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arcsec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43.5 </a:t>
                      </a:r>
                      <a:r>
                        <a:rPr lang="de-DE" sz="1600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arcsec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2.5%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r>
                        <a:rPr lang="en-GB" sz="1600" baseline="300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th</a:t>
                      </a: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June 2011</a:t>
                      </a:r>
                      <a:endParaRPr lang="de-DE" sz="1600" dirty="0" smtClean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307038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Shells 24-39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1.49 </a:t>
                      </a:r>
                      <a:r>
                        <a:rPr lang="en-GB" sz="1600" dirty="0" err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keV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17.8 </a:t>
                      </a:r>
                      <a:r>
                        <a:rPr lang="de-DE" sz="1600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arcsec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94.6</a:t>
                      </a:r>
                      <a:r>
                        <a:rPr lang="de-DE" sz="1600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de-DE" sz="1600" baseline="0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arcsec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5.2%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r>
                        <a:rPr lang="en-GB" sz="1600" baseline="300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th</a:t>
                      </a: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June 2011</a:t>
                      </a:r>
                      <a:endParaRPr lang="de-DE" sz="1600" dirty="0" smtClean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307038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Shells 34-39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1.49 </a:t>
                      </a:r>
                      <a:r>
                        <a:rPr lang="en-GB" sz="1600" dirty="0" err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keV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19.5 </a:t>
                      </a:r>
                      <a:r>
                        <a:rPr lang="de-DE" sz="1600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arcsec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101.6 </a:t>
                      </a:r>
                      <a:r>
                        <a:rPr lang="de-DE" sz="1600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arcsec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9.0%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</a:t>
                      </a:r>
                      <a:r>
                        <a:rPr lang="en-GB" sz="1600" baseline="300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th</a:t>
                      </a: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June 2011</a:t>
                      </a:r>
                      <a:endParaRPr lang="de-DE" sz="1600" dirty="0" smtClean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307038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Shells 28-33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1.49 </a:t>
                      </a:r>
                      <a:r>
                        <a:rPr lang="de-DE" sz="1600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keV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17.3 </a:t>
                      </a:r>
                      <a:r>
                        <a:rPr lang="de-DE" sz="1600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arcsec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100.6 </a:t>
                      </a:r>
                      <a:r>
                        <a:rPr lang="de-DE" sz="1600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arcsec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8.4%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en-GB" sz="1600" baseline="300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th</a:t>
                      </a: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June 2011</a:t>
                      </a:r>
                      <a:endParaRPr lang="de-DE" sz="1600" dirty="0" smtClean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307038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Shells 24-27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1.49 </a:t>
                      </a:r>
                      <a:r>
                        <a:rPr lang="de-DE" sz="1600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keV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16.5 </a:t>
                      </a:r>
                      <a:r>
                        <a:rPr lang="de-DE" sz="1600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arcsec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84.5</a:t>
                      </a:r>
                      <a:r>
                        <a:rPr lang="de-DE" sz="1600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de-DE" sz="1600" baseline="0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arcsec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3.2%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r>
                        <a:rPr lang="en-GB" sz="1600" baseline="300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th</a:t>
                      </a: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June 2011</a:t>
                      </a:r>
                      <a:endParaRPr lang="de-DE" sz="1600" dirty="0" smtClean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307038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Shells 24-27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5.41 </a:t>
                      </a:r>
                      <a:r>
                        <a:rPr lang="de-DE" sz="1600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keV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20.9 </a:t>
                      </a:r>
                      <a:r>
                        <a:rPr lang="de-DE" sz="1600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arcsec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186.7 </a:t>
                      </a:r>
                      <a:r>
                        <a:rPr lang="de-DE" sz="1600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arcsec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14.3%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en-GB" sz="1600" baseline="300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th</a:t>
                      </a: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June 2011</a:t>
                      </a:r>
                      <a:endParaRPr lang="de-DE" sz="1600" dirty="0" smtClean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467544" y="6237312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Calibri"/>
              </a:rPr>
              <a:t>*HEW determined by using the sub-pixel resolution which is based on the detailed analysis of split events; the effective resolution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from </a:t>
            </a:r>
            <a:r>
              <a:rPr lang="en-US" sz="1600" dirty="0">
                <a:solidFill>
                  <a:schemeClr val="bg1"/>
                </a:solidFill>
                <a:latin typeface="Calibri"/>
              </a:rPr>
              <a:t>this method is approximately 5 </a:t>
            </a:r>
            <a:r>
              <a:rPr lang="en-US" sz="1600" dirty="0" err="1">
                <a:solidFill>
                  <a:schemeClr val="bg1"/>
                </a:solidFill>
                <a:latin typeface="Calibri"/>
              </a:rPr>
              <a:t>arcsec</a:t>
            </a:r>
            <a:r>
              <a:rPr lang="en-US" sz="1600" dirty="0">
                <a:solidFill>
                  <a:schemeClr val="bg1"/>
                </a:solidFill>
                <a:latin typeface="Calibri"/>
              </a:rPr>
              <a:t>. 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206375"/>
            <a:ext cx="91440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PSF of FM1 with 31 shells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MM and Mirror Groups</a:t>
            </a:r>
            <a:endParaRPr lang="en-US" sz="2000" b="1" dirty="0">
              <a:solidFill>
                <a:srgbClr val="DDDDD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864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547688"/>
          </a:xfrm>
          <a:solidFill>
            <a:srgbClr val="FF9900"/>
          </a:solidFill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sz="2400" b="1">
                <a:solidFill>
                  <a:schemeClr val="accent2"/>
                </a:solidFill>
                <a:latin typeface="Arial" charset="0"/>
              </a:rPr>
              <a:t>Spatial Resolution (HEW)</a:t>
            </a:r>
          </a:p>
        </p:txBody>
      </p:sp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1371600" y="1774825"/>
          <a:ext cx="6613525" cy="3879850"/>
        </p:xfrm>
        <a:graphic>
          <a:graphicData uri="http://schemas.openxmlformats.org/presentationml/2006/ole">
            <p:oleObj spid="_x0000_s38917" name="Document" r:id="rId3" imgW="3690620" imgH="2164080" progId="Word.Document.8">
              <p:embed/>
            </p:oleObj>
          </a:graphicData>
        </a:graphic>
      </p:graphicFrame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990600" y="5697538"/>
            <a:ext cx="746760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>
                <a:solidFill>
                  <a:srgbClr val="3333CC"/>
                </a:solidFill>
                <a:latin typeface="Arial" charset="0"/>
              </a:rPr>
              <a:t>Goal:</a:t>
            </a:r>
            <a:r>
              <a:rPr lang="en-US" sz="1800" b="1">
                <a:solidFill>
                  <a:srgbClr val="3333CC"/>
                </a:solidFill>
                <a:latin typeface="Arial" charset="0"/>
              </a:rPr>
              <a:t> 42’’</a:t>
            </a:r>
            <a:r>
              <a:rPr lang="en-US" sz="1800">
                <a:solidFill>
                  <a:srgbClr val="3333CC"/>
                </a:solidFill>
                <a:latin typeface="Arial" charset="0"/>
              </a:rPr>
              <a:t> </a:t>
            </a:r>
            <a:r>
              <a:rPr lang="en-US" sz="1800" b="1">
                <a:solidFill>
                  <a:srgbClr val="3333CC"/>
                </a:solidFill>
                <a:latin typeface="Arial" charset="0"/>
              </a:rPr>
              <a:t>HEW </a:t>
            </a:r>
            <a:r>
              <a:rPr lang="en-US" sz="1800">
                <a:solidFill>
                  <a:srgbClr val="3333CC"/>
                </a:solidFill>
                <a:latin typeface="Arial" charset="0"/>
              </a:rPr>
              <a:t>on-axis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>
                <a:solidFill>
                  <a:srgbClr val="3333CC"/>
                </a:solidFill>
                <a:latin typeface="Arial" charset="0"/>
              </a:rPr>
              <a:t>Basic goal: </a:t>
            </a:r>
            <a:r>
              <a:rPr lang="en-US" sz="1800" b="1">
                <a:solidFill>
                  <a:srgbClr val="3333CC"/>
                </a:solidFill>
                <a:latin typeface="Arial" charset="0"/>
              </a:rPr>
              <a:t>60’’ HEW</a:t>
            </a:r>
            <a:r>
              <a:rPr lang="en-US" sz="1800">
                <a:solidFill>
                  <a:srgbClr val="3333CC"/>
                </a:solidFill>
                <a:latin typeface="Arial" charset="0"/>
              </a:rPr>
              <a:t> in the survey (integration over all off-axis angles)</a:t>
            </a:r>
            <a:endParaRPr lang="en-US" sz="1800" b="1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2" name="Rechteck 1"/>
          <p:cNvSpPr/>
          <p:nvPr/>
        </p:nvSpPr>
        <p:spPr>
          <a:xfrm rot="688936">
            <a:off x="5487727" y="417455"/>
            <a:ext cx="310591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3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f</a:t>
            </a:r>
            <a:r>
              <a:rPr lang="de-DE" sz="32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or</a:t>
            </a:r>
            <a:r>
              <a:rPr lang="de-DE" sz="32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de-DE" sz="32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comparison</a:t>
            </a:r>
            <a:r>
              <a:rPr lang="de-DE" sz="32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de-DE" sz="1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(</a:t>
            </a:r>
            <a:r>
              <a:rPr lang="de-DE" sz="1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from</a:t>
            </a:r>
            <a:r>
              <a:rPr lang="de-DE" sz="1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Friedrich et al. SPIE 1998)</a:t>
            </a:r>
            <a:endParaRPr lang="de-DE" sz="1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756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28310"/>
            </a:gs>
            <a:gs pos="100000">
              <a:srgbClr val="4544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77828172"/>
              </p:ext>
            </p:extLst>
          </p:nvPr>
        </p:nvGraphicFramePr>
        <p:xfrm>
          <a:off x="467543" y="1484784"/>
          <a:ext cx="8208913" cy="1944618"/>
        </p:xfrm>
        <a:graphic>
          <a:graphicData uri="http://schemas.openxmlformats.org/drawingml/2006/table">
            <a:tbl>
              <a:tblPr firstRow="1" firstCol="1" bandRow="1"/>
              <a:tblGrid>
                <a:gridCol w="1431186"/>
                <a:gridCol w="1031165"/>
                <a:gridCol w="1431186"/>
                <a:gridCol w="1369768"/>
                <a:gridCol w="1259864"/>
                <a:gridCol w="1685744"/>
              </a:tblGrid>
              <a:tr h="324103"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Target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Energy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Effective Area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Date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32410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measured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calculated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loss / win</a:t>
                      </a:r>
                      <a:endParaRPr lang="de-DE" sz="160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324103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C-K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0.28 </a:t>
                      </a:r>
                      <a:r>
                        <a:rPr lang="en-GB" sz="1600" dirty="0" err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keV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113.299 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cm</a:t>
                      </a:r>
                      <a:r>
                        <a:rPr lang="en-GB" sz="1600" baseline="300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119.89 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cm</a:t>
                      </a:r>
                      <a:r>
                        <a:rPr lang="en-GB" sz="1600" baseline="300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-5.5%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r>
                        <a:rPr lang="en-GB" sz="1600" baseline="300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th</a:t>
                      </a: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June 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2011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324103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Al-K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1.49 keV</a:t>
                      </a:r>
                      <a:endParaRPr lang="de-DE" sz="160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106.770 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cm</a:t>
                      </a:r>
                      <a:r>
                        <a:rPr lang="en-GB" sz="1600" baseline="300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118.38 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cm</a:t>
                      </a:r>
                      <a:r>
                        <a:rPr lang="en-GB" sz="1600" baseline="300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-9.8%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en-GB" sz="1600" baseline="300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th</a:t>
                      </a: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June 2011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324103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Cr-K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5.41 keV</a:t>
                      </a:r>
                      <a:endParaRPr lang="de-DE" sz="160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57.714 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cm</a:t>
                      </a:r>
                      <a:r>
                        <a:rPr lang="en-GB" sz="1600" baseline="300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63.69</a:t>
                      </a: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cm</a:t>
                      </a:r>
                      <a:r>
                        <a:rPr lang="en-GB" sz="1600" baseline="300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-9.4%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r>
                        <a:rPr lang="en-GB" sz="1600" baseline="300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th</a:t>
                      </a: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June 2011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324103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Cu-K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8.04 keV</a:t>
                      </a:r>
                      <a:endParaRPr lang="de-DE" sz="160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24.350 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cm</a:t>
                      </a:r>
                      <a:r>
                        <a:rPr lang="en-GB" sz="1600" baseline="300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28.84</a:t>
                      </a: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cm</a:t>
                      </a:r>
                      <a:r>
                        <a:rPr lang="en-GB" sz="1600" baseline="300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15.6%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r>
                        <a:rPr lang="en-GB" sz="1600" baseline="300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th</a:t>
                      </a: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June 2011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80708743"/>
              </p:ext>
            </p:extLst>
          </p:nvPr>
        </p:nvGraphicFramePr>
        <p:xfrm>
          <a:off x="467543" y="3717032"/>
          <a:ext cx="8208913" cy="2196712"/>
        </p:xfrm>
        <a:graphic>
          <a:graphicData uri="http://schemas.openxmlformats.org/drawingml/2006/table">
            <a:tbl>
              <a:tblPr firstRow="1" firstCol="1" bandRow="1"/>
              <a:tblGrid>
                <a:gridCol w="1431186"/>
                <a:gridCol w="1031165"/>
                <a:gridCol w="1431186"/>
                <a:gridCol w="1369768"/>
                <a:gridCol w="1259864"/>
                <a:gridCol w="1685744"/>
              </a:tblGrid>
              <a:tr h="313816"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Group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Energy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Effective Area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Date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3138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measured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calculated</a:t>
                      </a:r>
                      <a:endParaRPr lang="de-DE" sz="160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loss / win</a:t>
                      </a:r>
                      <a:endParaRPr lang="de-DE" sz="160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313816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Group 40-54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1.49 </a:t>
                      </a:r>
                      <a:r>
                        <a:rPr lang="en-GB" sz="1600" dirty="0" err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keV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28.322 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cm</a:t>
                      </a:r>
                      <a:r>
                        <a:rPr lang="en-GB" sz="1600" baseline="300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34.29 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cm</a:t>
                      </a:r>
                      <a:r>
                        <a:rPr lang="en-GB" sz="1600" baseline="300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17.4%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en-GB" sz="1600" baseline="300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th</a:t>
                      </a: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June 2011</a:t>
                      </a:r>
                      <a:endParaRPr lang="de-DE" sz="1600" dirty="0" smtClean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313816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Group</a:t>
                      </a:r>
                      <a:r>
                        <a:rPr lang="en-GB" sz="1600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24-39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1.49 </a:t>
                      </a:r>
                      <a:r>
                        <a:rPr lang="en-GB" sz="1600" dirty="0" err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keV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79.655 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cm</a:t>
                      </a:r>
                      <a:r>
                        <a:rPr lang="en-GB" sz="1600" baseline="300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84.09 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cm</a:t>
                      </a:r>
                      <a:r>
                        <a:rPr lang="en-GB" sz="1600" baseline="300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-5.3%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en-GB" sz="1600" baseline="300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th</a:t>
                      </a: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June 2011</a:t>
                      </a:r>
                      <a:endParaRPr lang="de-DE" sz="1600" dirty="0" smtClean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313816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Group</a:t>
                      </a:r>
                      <a:r>
                        <a:rPr lang="en-GB" sz="1600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34-39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1.49 </a:t>
                      </a:r>
                      <a:r>
                        <a:rPr lang="en-GB" sz="1600" dirty="0" err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keV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21.876 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cm</a:t>
                      </a:r>
                      <a:r>
                        <a:rPr lang="en-GB" sz="1600" baseline="300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23.83 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cm</a:t>
                      </a:r>
                      <a:r>
                        <a:rPr lang="en-GB" sz="1600" baseline="300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-8.2%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en-GB" sz="1600" baseline="300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th</a:t>
                      </a: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June 2011</a:t>
                      </a:r>
                      <a:endParaRPr lang="de-DE" sz="1600" dirty="0" smtClean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313816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Group</a:t>
                      </a:r>
                      <a:r>
                        <a:rPr lang="en-GB" sz="1600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28-33</a:t>
                      </a: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1.49 </a:t>
                      </a:r>
                      <a:r>
                        <a:rPr lang="en-GB" sz="1600" dirty="0" err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keV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30.594 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cm</a:t>
                      </a:r>
                      <a:r>
                        <a:rPr lang="en-GB" sz="1600" baseline="300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32.45 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cm</a:t>
                      </a:r>
                      <a:r>
                        <a:rPr lang="en-GB" sz="1600" baseline="300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-5.7%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en-GB" sz="1600" baseline="300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th</a:t>
                      </a: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June 2011</a:t>
                      </a:r>
                      <a:endParaRPr lang="de-DE" sz="1600" dirty="0" smtClean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313816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Group</a:t>
                      </a:r>
                      <a:r>
                        <a:rPr lang="en-GB" sz="1600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24-27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1.49 </a:t>
                      </a:r>
                      <a:r>
                        <a:rPr lang="en-GB" sz="1600" dirty="0" err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keV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26.004 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cm</a:t>
                      </a:r>
                      <a:r>
                        <a:rPr lang="en-GB" sz="1600" baseline="300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27.81 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cm</a:t>
                      </a:r>
                      <a:r>
                        <a:rPr lang="en-GB" sz="1600" baseline="300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-6.5%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en-GB" sz="1600" baseline="300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th</a:t>
                      </a:r>
                      <a:r>
                        <a:rPr lang="en-GB" sz="16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June 2011</a:t>
                      </a:r>
                      <a:endParaRPr lang="de-DE" sz="1600" dirty="0" smtClean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206375"/>
            <a:ext cx="91440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Eff. Area of FM1 with 31 shells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MM and Mirror Groups</a:t>
            </a:r>
            <a:endParaRPr lang="en-US" sz="2000" b="1" dirty="0">
              <a:solidFill>
                <a:srgbClr val="DDDDD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807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28310"/>
            </a:gs>
            <a:gs pos="100000">
              <a:srgbClr val="4544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23528" y="932527"/>
            <a:ext cx="4032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Calibri"/>
              </a:rPr>
              <a:t>The X-ray optical axis is defined by </a:t>
            </a:r>
            <a:r>
              <a:rPr lang="en-US" sz="1800" dirty="0">
                <a:solidFill>
                  <a:schemeClr val="bg1"/>
                </a:solidFill>
                <a:latin typeface="Calibri"/>
              </a:rPr>
              <a:t>the HEW minimum of a PSF </a:t>
            </a:r>
            <a:r>
              <a:rPr lang="en-US" sz="1800" dirty="0" smtClean="0">
                <a:solidFill>
                  <a:schemeClr val="bg1"/>
                </a:solidFill>
                <a:latin typeface="Calibri"/>
              </a:rPr>
              <a:t>cross-scan. </a:t>
            </a:r>
            <a:endParaRPr lang="en-US" sz="1800" dirty="0">
              <a:solidFill>
                <a:schemeClr val="bg1"/>
              </a:solidFill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latin typeface="Calibri"/>
              </a:rPr>
              <a:t>The alignment </a:t>
            </a:r>
            <a:r>
              <a:rPr lang="en-US" sz="1800" dirty="0" smtClean="0">
                <a:solidFill>
                  <a:schemeClr val="bg1"/>
                </a:solidFill>
                <a:latin typeface="Calibri"/>
              </a:rPr>
              <a:t>of the </a:t>
            </a:r>
            <a:r>
              <a:rPr lang="en-US" sz="1800" dirty="0">
                <a:solidFill>
                  <a:schemeClr val="bg1"/>
                </a:solidFill>
                <a:latin typeface="Calibri"/>
              </a:rPr>
              <a:t>X-ray optical axis </a:t>
            </a:r>
            <a:r>
              <a:rPr lang="en-US" sz="1800" dirty="0" smtClean="0">
                <a:solidFill>
                  <a:schemeClr val="bg1"/>
                </a:solidFill>
                <a:latin typeface="Calibri"/>
              </a:rPr>
              <a:t>is measured </a:t>
            </a:r>
            <a:r>
              <a:rPr lang="en-US" sz="1800" dirty="0">
                <a:solidFill>
                  <a:schemeClr val="bg1"/>
                </a:solidFill>
                <a:latin typeface="Calibri"/>
              </a:rPr>
              <a:t>with respect </a:t>
            </a:r>
            <a:r>
              <a:rPr lang="en-US" sz="1800" dirty="0" smtClean="0">
                <a:solidFill>
                  <a:schemeClr val="bg1"/>
                </a:solidFill>
                <a:latin typeface="Calibri"/>
              </a:rPr>
              <a:t>to </a:t>
            </a:r>
            <a:r>
              <a:rPr lang="en-US" sz="1800" dirty="0">
                <a:solidFill>
                  <a:schemeClr val="bg1"/>
                </a:solidFill>
                <a:latin typeface="Calibri"/>
              </a:rPr>
              <a:t>the reference </a:t>
            </a:r>
            <a:r>
              <a:rPr lang="en-US" sz="1800" dirty="0" smtClean="0">
                <a:solidFill>
                  <a:schemeClr val="bg1"/>
                </a:solidFill>
                <a:latin typeface="Calibri"/>
              </a:rPr>
              <a:t>mirror; accuracy 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≈ </a:t>
            </a:r>
            <a:r>
              <a:rPr lang="en-US" sz="1800" dirty="0" smtClean="0">
                <a:solidFill>
                  <a:schemeClr val="bg1"/>
                </a:solidFill>
                <a:latin typeface="Calibri"/>
              </a:rPr>
              <a:t>10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″.</a:t>
            </a:r>
            <a:endParaRPr lang="en-US" sz="1800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050" name="Picture 2" descr="C:\Users\Dr. Peter Friedrich\Documents\PANTER\Experimentaufbau\März 2011\2011-03-21_FM1a_Überprüfung_optisches_Alignment\IMG_12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95536" y="2409548"/>
            <a:ext cx="3744416" cy="433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206375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Optical Axis Alignment and Focus</a:t>
            </a:r>
            <a:endParaRPr lang="en-US" sz="4000" b="1" dirty="0">
              <a:solidFill>
                <a:srgbClr val="DDDDD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8" name="Picture 2" descr="C:\Users\Dr. Peter Friedrich\Documents\PANTER\Experimentaufbau\März 2011\2011-03-21_FM1a_Fokallängenmessung\IMG_12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076056" y="2409804"/>
            <a:ext cx="3739353" cy="433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4932040" y="932527"/>
            <a:ext cx="4176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Calibri"/>
              </a:rPr>
              <a:t>The focal length is measured </a:t>
            </a:r>
            <a:r>
              <a:rPr lang="en-US" sz="1800" dirty="0">
                <a:solidFill>
                  <a:schemeClr val="bg1"/>
                </a:solidFill>
                <a:latin typeface="Calibri"/>
              </a:rPr>
              <a:t>with </a:t>
            </a:r>
            <a:r>
              <a:rPr lang="en-US" sz="1800" dirty="0" smtClean="0">
                <a:solidFill>
                  <a:schemeClr val="bg1"/>
                </a:solidFill>
                <a:latin typeface="Calibri"/>
              </a:rPr>
              <a:t>a mechanical-optical gauge  giving the distance between the in-focus position of the detector and the reference mirror in the MM; accuracy 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≤ 0.1 mm.</a:t>
            </a:r>
            <a:endParaRPr lang="en-US" sz="18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496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00000"/>
            </a:gs>
            <a:gs pos="100000">
              <a:srgbClr val="4544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4445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bg2">
                        <a:gamma/>
                        <a:shade val="68627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68627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Status Summary</a:t>
            </a:r>
            <a:endParaRPr lang="de-DE" sz="4000" b="1" dirty="0">
              <a:solidFill>
                <a:srgbClr val="DDDDD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20483" name="Picture 2" descr="C:\Users\Dr. Peter Friedrich\Documents\Projekte\eROSITA\Spiegelsystem\Spiegelmodul\Bilder\DSC047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9388" y="3933825"/>
            <a:ext cx="1438275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2" descr="C:\Users\Dr. Peter Friedrich\Documents\Projekte\eROSITA\Spiegelsystem\Röntgenbaffle\Zusammenbau\Rotationsstand\Bilder\2010_12_13\DSC077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80975" y="5608638"/>
            <a:ext cx="15113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" descr="C:\Users\Dr. Peter Friedrich\Documents\MPE\Dienstreisen\Merate 2010\DSC057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9388" y="836613"/>
            <a:ext cx="130492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" descr="C:\Users\Dr. Peter Friedrich\Documents\PANTER\Experimentaufbau\November 2009\IMG_4013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9388" y="2362200"/>
            <a:ext cx="1514475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979613" y="836613"/>
            <a:ext cx="6985000" cy="59093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Mandrels: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27 refurbished ABRIXAS mandrels available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11 new </a:t>
            </a:r>
            <a:r>
              <a:rPr lang="en-GB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mandrels </a:t>
            </a:r>
            <a:r>
              <a:rPr lang="en-GB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completed, other </a:t>
            </a:r>
            <a:r>
              <a:rPr lang="en-GB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16 </a:t>
            </a:r>
            <a:r>
              <a:rPr lang="en-GB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GB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progress</a:t>
            </a:r>
          </a:p>
          <a:p>
            <a:pPr>
              <a:defRPr/>
            </a:pPr>
            <a:r>
              <a:rPr lang="en-GB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(Completed MLT Mandrels 1,12,17,18, 20, 22, 23, 24, 25, 26, 27, </a:t>
            </a:r>
            <a:r>
              <a:rPr lang="en-GB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Zeiss</a:t>
            </a: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refurbished 28-54) </a:t>
            </a:r>
            <a:r>
              <a:rPr lang="en-GB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en-GB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Mirror Module DM and Test </a:t>
            </a:r>
            <a:r>
              <a:rPr lang="en-GB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Mirrors:</a:t>
            </a:r>
            <a:endParaRPr lang="en-GB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DM (3 real mirror shells + 24 dummy shells) X-ray tested before and after vibration / thermal cycling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 “multi-shell drums” with 5 or 6 mirror shells tested: </a:t>
            </a: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HEW 14.8”, 20.8”, 22.8”, 16.1” (corrected for pixel resolution)</a:t>
            </a: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alignment contribution: 2.9”, 7.8”, 11.3”, 3.8”</a:t>
            </a:r>
          </a:p>
          <a:p>
            <a:pPr>
              <a:defRPr/>
            </a:pPr>
            <a:endParaRPr lang="en-GB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Mirror Module </a:t>
            </a:r>
            <a:r>
              <a:rPr lang="en-GB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FMs:</a:t>
            </a:r>
            <a:endParaRPr lang="en-GB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all 8 FM structures </a:t>
            </a:r>
            <a:r>
              <a:rPr lang="en-GB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(1 spare) ready </a:t>
            </a:r>
            <a:r>
              <a:rPr lang="en-GB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for mirror integration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integration of FM 1 </a:t>
            </a:r>
            <a:r>
              <a:rPr lang="en-GB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and FM 2 have been started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X-rays </a:t>
            </a:r>
            <a:r>
              <a:rPr lang="en-GB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test </a:t>
            </a:r>
            <a:r>
              <a:rPr lang="en-GB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 partially integrated FMs (15/31 shells) are successfully done; no significant alignment contribution</a:t>
            </a:r>
            <a:endParaRPr lang="en-GB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en-GB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X-ray Baffle: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QM </a:t>
            </a:r>
            <a:r>
              <a:rPr lang="en-GB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has been </a:t>
            </a:r>
            <a:r>
              <a:rPr lang="en-GB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built </a:t>
            </a:r>
            <a:r>
              <a:rPr lang="en-GB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(improvements </a:t>
            </a:r>
            <a:r>
              <a:rPr lang="en-GB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for </a:t>
            </a:r>
            <a:r>
              <a:rPr lang="en-GB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FM identified)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successful integration to mirror module DM, first X-ray test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GB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 vibration test and thermal vacuum test </a:t>
            </a:r>
            <a:endParaRPr lang="en-GB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0" y="206375"/>
            <a:ext cx="91440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bg2">
                        <a:gamma/>
                        <a:shade val="68627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68627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Mirror Design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From </a:t>
            </a:r>
            <a:r>
              <a:rPr lang="en-US" sz="2000" b="1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ABRIXAS (ROSITA, DUO) </a:t>
            </a:r>
            <a:r>
              <a:rPr lang="en-US" sz="2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to </a:t>
            </a:r>
            <a:r>
              <a:rPr lang="en-US" sz="2000" b="1" dirty="0" err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eROSITA</a:t>
            </a:r>
            <a:endParaRPr lang="en-US" sz="2000" b="1" dirty="0">
              <a:solidFill>
                <a:srgbClr val="DDDDD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083" name="Picture 3" descr="abrixas_xtel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7950" y="268288"/>
            <a:ext cx="1295400" cy="12890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Dr. Peter Friedrich\Documents\PANTER\Experimentaufbau\Juni 2011\2011-06-01-FM1b-Einbau\IMG_829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727194" y="268289"/>
            <a:ext cx="1309302" cy="12890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18140" y="2708920"/>
            <a:ext cx="7842292" cy="16619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324000" indent="-342900">
              <a:spcBef>
                <a:spcPts val="18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Much larger collecting area (factor 5 at low energies)</a:t>
            </a:r>
          </a:p>
          <a:p>
            <a:pPr marL="324000" indent="-342900">
              <a:spcBef>
                <a:spcPts val="18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Better on-axis angular resolution (15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″ on-axis)</a:t>
            </a:r>
            <a:endParaRPr lang="en-US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24000" indent="-342900">
              <a:spcBef>
                <a:spcPts val="18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Larger field-of-view (61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′ Ø)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257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07950" y="1488455"/>
            <a:ext cx="7848600" cy="5180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Mirror Type				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Wolter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1</a:t>
            </a:r>
          </a:p>
          <a:p>
            <a:pPr>
              <a:spcBef>
                <a:spcPts val="800"/>
              </a:spcBef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Number of mirror modules		7</a:t>
            </a:r>
          </a:p>
          <a:p>
            <a:pPr>
              <a:spcBef>
                <a:spcPts val="800"/>
              </a:spcBef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Orientation of mirror modules	parallel</a:t>
            </a:r>
          </a:p>
          <a:p>
            <a:pPr>
              <a:spcBef>
                <a:spcPts val="800"/>
              </a:spcBef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Degree of nesting			54</a:t>
            </a:r>
          </a:p>
          <a:p>
            <a:pPr>
              <a:spcBef>
                <a:spcPts val="800"/>
              </a:spcBef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Focal length				1600 mm</a:t>
            </a:r>
          </a:p>
          <a:p>
            <a:pPr>
              <a:spcBef>
                <a:spcPts val="800"/>
              </a:spcBef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Largest mirror diameter		365 mm</a:t>
            </a:r>
          </a:p>
          <a:p>
            <a:pPr>
              <a:spcBef>
                <a:spcPts val="800"/>
              </a:spcBef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Smallest mirror diameter	 	76 mm</a:t>
            </a:r>
          </a:p>
          <a:p>
            <a:pPr>
              <a:spcBef>
                <a:spcPts val="800"/>
              </a:spcBef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Micro-roughness			&lt;0.5 nm</a:t>
            </a:r>
          </a:p>
          <a:p>
            <a:pPr>
              <a:spcBef>
                <a:spcPts val="800"/>
              </a:spcBef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Energy range			~0.2  – 10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keV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>
              <a:spcBef>
                <a:spcPts val="800"/>
              </a:spcBef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Coating				Gold (&gt; 50 nm)</a:t>
            </a:r>
          </a:p>
          <a:p>
            <a:pPr>
              <a:spcBef>
                <a:spcPts val="800"/>
              </a:spcBef>
              <a:defRPr/>
            </a:pPr>
            <a:r>
              <a:rPr lang="en-US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Field-of-view				</a:t>
            </a:r>
            <a:r>
              <a:rPr lang="en-US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61’ </a:t>
            </a:r>
            <a:r>
              <a:rPr lang="en-US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Symbol" pitchFamily="18" charset="2"/>
              </a:rPr>
              <a:t>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0" y="206375"/>
            <a:ext cx="91440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Mirror Design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Basic Data of the </a:t>
            </a:r>
            <a:r>
              <a:rPr lang="en-US" sz="2000" b="1" dirty="0" err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eROSITA</a:t>
            </a:r>
            <a:r>
              <a:rPr lang="en-US" sz="2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Telescope</a:t>
            </a:r>
          </a:p>
        </p:txBody>
      </p:sp>
      <p:pic>
        <p:nvPicPr>
          <p:cNvPr id="4100" name="Bild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019925" y="1412875"/>
            <a:ext cx="19939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8" descr="SPIEGELMODUL_ROENTGENBAFFE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019925" y="3500438"/>
            <a:ext cx="1985963" cy="328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0" y="44450"/>
            <a:ext cx="9144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bg2">
                        <a:gamma/>
                        <a:shade val="68627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68627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Comparison with XMM and ROSAT</a:t>
            </a:r>
            <a:br>
              <a:rPr lang="en-US" sz="4000" b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US" sz="2000" b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On-axis effective area</a:t>
            </a:r>
          </a:p>
        </p:txBody>
      </p:sp>
      <p:pic>
        <p:nvPicPr>
          <p:cNvPr id="5123" name="Picture 6" descr="effective_ar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2775" y="1106488"/>
            <a:ext cx="7920038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0" y="44450"/>
            <a:ext cx="9144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bg2">
                        <a:gamma/>
                        <a:shade val="68627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68627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Comparison with XMM and ROSAT</a:t>
            </a:r>
            <a:br>
              <a:rPr lang="en-US" sz="4000" b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US" sz="2000" b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Grasp: effective area </a:t>
            </a:r>
            <a:r>
              <a:rPr lang="en-US" sz="2000" b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× field-of-view</a:t>
            </a:r>
          </a:p>
        </p:txBody>
      </p:sp>
      <p:pic>
        <p:nvPicPr>
          <p:cNvPr id="6147" name="Picture 5" descr="instrument_gras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7700" y="1119188"/>
            <a:ext cx="7885113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0" y="44450"/>
            <a:ext cx="9144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bg2">
                        <a:gamma/>
                        <a:shade val="68627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68627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Comparison with ROSAT</a:t>
            </a:r>
            <a:br>
              <a:rPr lang="en-US" sz="4000" b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US" sz="2000" b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Survey efficiency: effective area </a:t>
            </a:r>
            <a:r>
              <a:rPr lang="en-US" sz="2000" b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× field-of-view × survey duration</a:t>
            </a:r>
          </a:p>
        </p:txBody>
      </p:sp>
      <p:pic>
        <p:nvPicPr>
          <p:cNvPr id="7171" name="Picture 4" descr="survey_sensitiv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4213" y="1154113"/>
            <a:ext cx="78486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cross_sc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651" t="3915" r="3308" b="8118"/>
          <a:stretch>
            <a:fillRect/>
          </a:stretch>
        </p:blipFill>
        <p:spPr bwMode="auto">
          <a:xfrm>
            <a:off x="34925" y="1989138"/>
            <a:ext cx="3889375" cy="3887787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6831" name="Group 31"/>
          <p:cNvGrpSpPr>
            <a:grpSpLocks/>
          </p:cNvGrpSpPr>
          <p:nvPr/>
        </p:nvGrpSpPr>
        <p:grpSpPr bwMode="auto">
          <a:xfrm>
            <a:off x="684213" y="2924175"/>
            <a:ext cx="2160587" cy="2159000"/>
            <a:chOff x="431" y="1842"/>
            <a:chExt cx="1361" cy="1360"/>
          </a:xfrm>
        </p:grpSpPr>
        <p:grpSp>
          <p:nvGrpSpPr>
            <p:cNvPr id="8199" name="Group 5"/>
            <p:cNvGrpSpPr>
              <a:grpSpLocks/>
            </p:cNvGrpSpPr>
            <p:nvPr/>
          </p:nvGrpSpPr>
          <p:grpSpPr bwMode="auto">
            <a:xfrm>
              <a:off x="431" y="1842"/>
              <a:ext cx="1360" cy="1360"/>
              <a:chOff x="1474" y="2704"/>
              <a:chExt cx="907" cy="907"/>
            </a:xfrm>
          </p:grpSpPr>
          <p:sp>
            <p:nvSpPr>
              <p:cNvPr id="8203" name="Rectangle 6"/>
              <p:cNvSpPr>
                <a:spLocks noChangeArrowheads="1"/>
              </p:cNvSpPr>
              <p:nvPr/>
            </p:nvSpPr>
            <p:spPr bwMode="auto">
              <a:xfrm>
                <a:off x="1474" y="2704"/>
                <a:ext cx="907" cy="907"/>
              </a:xfrm>
              <a:prstGeom prst="rect">
                <a:avLst/>
              </a:prstGeom>
              <a:solidFill>
                <a:srgbClr val="E0A500">
                  <a:alpha val="2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204" name="Oval 7"/>
              <p:cNvSpPr>
                <a:spLocks noChangeArrowheads="1"/>
              </p:cNvSpPr>
              <p:nvPr/>
            </p:nvSpPr>
            <p:spPr bwMode="auto">
              <a:xfrm>
                <a:off x="1474" y="2704"/>
                <a:ext cx="907" cy="907"/>
              </a:xfrm>
              <a:prstGeom prst="ellipse">
                <a:avLst/>
              </a:prstGeom>
              <a:solidFill>
                <a:srgbClr val="E0A500">
                  <a:alpha val="2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8200" name="Group 10"/>
            <p:cNvGrpSpPr>
              <a:grpSpLocks/>
            </p:cNvGrpSpPr>
            <p:nvPr/>
          </p:nvGrpSpPr>
          <p:grpSpPr bwMode="auto">
            <a:xfrm>
              <a:off x="431" y="2296"/>
              <a:ext cx="1361" cy="231"/>
              <a:chOff x="1111" y="2337"/>
              <a:chExt cx="907" cy="231"/>
            </a:xfrm>
          </p:grpSpPr>
          <p:sp>
            <p:nvSpPr>
              <p:cNvPr id="8201" name="Text Box 11"/>
              <p:cNvSpPr txBox="1">
                <a:spLocks noChangeArrowheads="1"/>
              </p:cNvSpPr>
              <p:nvPr/>
            </p:nvSpPr>
            <p:spPr bwMode="auto">
              <a:xfrm>
                <a:off x="1111" y="2337"/>
                <a:ext cx="90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>
                        <a:alpha val="20000"/>
                      </a:scheme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800" b="1">
                    <a:solidFill>
                      <a:srgbClr val="FFFF99"/>
                    </a:solidFill>
                    <a:latin typeface="Arial" charset="0"/>
                  </a:rPr>
                  <a:t>61’</a:t>
                </a:r>
              </a:p>
            </p:txBody>
          </p:sp>
          <p:sp>
            <p:nvSpPr>
              <p:cNvPr id="8202" name="Line 12"/>
              <p:cNvSpPr>
                <a:spLocks noChangeShapeType="1"/>
              </p:cNvSpPr>
              <p:nvPr/>
            </p:nvSpPr>
            <p:spPr bwMode="auto">
              <a:xfrm>
                <a:off x="1111" y="2523"/>
                <a:ext cx="907" cy="0"/>
              </a:xfrm>
              <a:prstGeom prst="line">
                <a:avLst/>
              </a:prstGeom>
              <a:noFill/>
              <a:ln w="19050">
                <a:solidFill>
                  <a:srgbClr val="FFFF99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  <p:sp>
        <p:nvSpPr>
          <p:cNvPr id="8196" name="Text Box 13"/>
          <p:cNvSpPr txBox="1">
            <a:spLocks noChangeArrowheads="1"/>
          </p:cNvSpPr>
          <p:nvPr/>
        </p:nvSpPr>
        <p:spPr bwMode="auto">
          <a:xfrm>
            <a:off x="1403350" y="5516563"/>
            <a:ext cx="2520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800" dirty="0">
                <a:solidFill>
                  <a:srgbClr val="C0B364"/>
                </a:solidFill>
                <a:latin typeface="Arial" charset="0"/>
              </a:rPr>
              <a:t>from ABRIXAS test</a:t>
            </a:r>
          </a:p>
        </p:txBody>
      </p:sp>
      <p:sp>
        <p:nvSpPr>
          <p:cNvPr id="76828" name="Text Box 28"/>
          <p:cNvSpPr txBox="1">
            <a:spLocks noChangeArrowheads="1"/>
          </p:cNvSpPr>
          <p:nvPr/>
        </p:nvSpPr>
        <p:spPr bwMode="auto">
          <a:xfrm>
            <a:off x="0" y="206375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bg2">
                        <a:gamma/>
                        <a:shade val="68627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68627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4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Point </a:t>
            </a:r>
            <a:r>
              <a:rPr lang="de-DE" sz="4000" b="1" dirty="0" err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Spread</a:t>
            </a:r>
            <a:r>
              <a:rPr lang="de-DE" sz="4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de-DE" sz="4000" b="1" dirty="0" err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Function</a:t>
            </a:r>
            <a:r>
              <a:rPr lang="de-DE" sz="4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(PSF)</a:t>
            </a:r>
          </a:p>
        </p:txBody>
      </p:sp>
      <p:graphicFrame>
        <p:nvGraphicFramePr>
          <p:cNvPr id="2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846071367"/>
              </p:ext>
            </p:extLst>
          </p:nvPr>
        </p:nvGraphicFramePr>
        <p:xfrm>
          <a:off x="3845475" y="1459693"/>
          <a:ext cx="5548738" cy="4537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6316445" y="4945647"/>
            <a:ext cx="2592288" cy="369332"/>
          </a:xfrm>
          <a:prstGeom prst="rect">
            <a:avLst/>
          </a:prstGeom>
          <a:solidFill>
            <a:srgbClr val="BFBFBF">
              <a:alpha val="69804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80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eROSITA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design (calc.)</a:t>
            </a:r>
            <a:endParaRPr lang="en-US" sz="1800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521955" y="216099"/>
          <a:ext cx="8170275" cy="6697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500034" y="206375"/>
            <a:ext cx="8215370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bg2">
                        <a:gamma/>
                        <a:shade val="68627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68627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Vignetting</a:t>
            </a:r>
            <a:r>
              <a:rPr lang="en-US" sz="4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Function</a:t>
            </a:r>
          </a:p>
        </p:txBody>
      </p:sp>
      <p:sp>
        <p:nvSpPr>
          <p:cNvPr id="9220" name="Line 5"/>
          <p:cNvSpPr>
            <a:spLocks noChangeShapeType="1"/>
          </p:cNvSpPr>
          <p:nvPr/>
        </p:nvSpPr>
        <p:spPr bwMode="auto">
          <a:xfrm flipH="1">
            <a:off x="6070600" y="1114425"/>
            <a:ext cx="0" cy="4894263"/>
          </a:xfrm>
          <a:prstGeom prst="line">
            <a:avLst/>
          </a:prstGeom>
          <a:noFill/>
          <a:ln w="50800">
            <a:solidFill>
              <a:srgbClr val="512373">
                <a:alpha val="6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5908840" y="2627620"/>
            <a:ext cx="823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 b="1" dirty="0" err="1">
                <a:solidFill>
                  <a:srgbClr val="764EA6"/>
                </a:solidFill>
                <a:latin typeface="Arial" charset="0"/>
              </a:rPr>
              <a:t>FoV</a:t>
            </a:r>
            <a:endParaRPr lang="de-DE" sz="1800" b="1" dirty="0">
              <a:solidFill>
                <a:srgbClr val="764EA6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brixas">
  <a:themeElements>
    <a:clrScheme name="abrixas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brixas.pot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stealth" w="med" len="med"/>
          <a:tailEnd type="stealth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stealth" w="med" len="med"/>
          <a:tailEnd type="stealth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brixas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brixas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brixas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brixas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brixas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brixas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brixas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1006</Words>
  <Application>Microsoft Office PowerPoint</Application>
  <PresentationFormat>Bildschirmpräsentation (4:3)</PresentationFormat>
  <Paragraphs>283</Paragraphs>
  <Slides>27</Slides>
  <Notes>6</Notes>
  <HiddenSlides>0</HiddenSlides>
  <MMClips>0</MMClips>
  <ScaleCrop>false</ScaleCrop>
  <HeadingPairs>
    <vt:vector size="6" baseType="variant">
      <vt:variant>
        <vt:lpstr>Design</vt:lpstr>
      </vt:variant>
      <vt:variant>
        <vt:i4>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1" baseType="lpstr">
      <vt:lpstr>Standarddesign</vt:lpstr>
      <vt:lpstr>abrixas</vt:lpstr>
      <vt:lpstr>Larissa-Design</vt:lpstr>
      <vt:lpstr>Document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Spatial Resolution (HEW)</vt:lpstr>
      <vt:lpstr>Folie 25</vt:lpstr>
      <vt:lpstr>Folie 26</vt:lpstr>
      <vt:lpstr>Folie 27</vt:lpstr>
    </vt:vector>
  </TitlesOfParts>
  <Company>MPE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eROSITA</dc:subject>
  <dc:creator>Dr. Peter Friedrich</dc:creator>
  <cp:lastModifiedBy>burwitz</cp:lastModifiedBy>
  <cp:revision>176</cp:revision>
  <dcterms:created xsi:type="dcterms:W3CDTF">1601-01-01T00:00:00Z</dcterms:created>
  <dcterms:modified xsi:type="dcterms:W3CDTF">2011-06-30T14:09:08Z</dcterms:modified>
</cp:coreProperties>
</file>