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docProps/core.xml" ContentType="application/vnd.openxmlformats-package.core-properties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Default Extension="pdf" ContentType="application/pdf"/>
  <Default Extension="gif" ContentType="image/gif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7"/>
  </p:notesMasterIdLst>
  <p:sldIdLst>
    <p:sldId id="257" r:id="rId2"/>
    <p:sldId id="299" r:id="rId3"/>
    <p:sldId id="300" r:id="rId4"/>
    <p:sldId id="262" r:id="rId5"/>
    <p:sldId id="271" r:id="rId6"/>
    <p:sldId id="286" r:id="rId7"/>
    <p:sldId id="305" r:id="rId8"/>
    <p:sldId id="274" r:id="rId9"/>
    <p:sldId id="275" r:id="rId10"/>
    <p:sldId id="273" r:id="rId11"/>
    <p:sldId id="298" r:id="rId12"/>
    <p:sldId id="308" r:id="rId13"/>
    <p:sldId id="309" r:id="rId14"/>
    <p:sldId id="310" r:id="rId15"/>
    <p:sldId id="311" r:id="rId1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B19900"/>
    <a:srgbClr val="BFAE00"/>
    <a:srgbClr val="3FFFE8"/>
    <a:srgbClr val="2DB9B0"/>
    <a:srgbClr val="EE1DE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0113" autoAdjust="0"/>
  </p:normalViewPr>
  <p:slideViewPr>
    <p:cSldViewPr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viewProps" Target="viewProps.xml"/><Relationship Id="rId4" Type="http://schemas.openxmlformats.org/officeDocument/2006/relationships/slide" Target="slides/slide3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4B99B-9747-BF45-97E2-894305402100}" type="datetimeFigureOut">
              <a:rPr lang="it-IT" smtClean="0"/>
              <a:pPr/>
              <a:t>27-06-2011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AD9245-D0C6-3C48-AB8C-65651AD6309C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20E5-94DB-254C-86EF-0FEA142ABE06}" type="datetimeFigureOut">
              <a:rPr lang="it-IT" smtClean="0"/>
              <a:pPr/>
              <a:t>27-06-2011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E3F42-62E5-EF45-B11D-5AE879AF34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20E5-94DB-254C-86EF-0FEA142ABE06}" type="datetimeFigureOut">
              <a:rPr lang="it-IT" smtClean="0"/>
              <a:pPr/>
              <a:t>27-06-2011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E3F42-62E5-EF45-B11D-5AE879AF34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20E5-94DB-254C-86EF-0FEA142ABE06}" type="datetimeFigureOut">
              <a:rPr lang="it-IT" smtClean="0"/>
              <a:pPr/>
              <a:t>27-06-2011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E3F42-62E5-EF45-B11D-5AE879AF34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20E5-94DB-254C-86EF-0FEA142ABE06}" type="datetimeFigureOut">
              <a:rPr lang="it-IT" smtClean="0"/>
              <a:pPr/>
              <a:t>27-06-2011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E3F42-62E5-EF45-B11D-5AE879AF34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20E5-94DB-254C-86EF-0FEA142ABE06}" type="datetimeFigureOut">
              <a:rPr lang="it-IT" smtClean="0"/>
              <a:pPr/>
              <a:t>27-06-2011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E3F42-62E5-EF45-B11D-5AE879AF34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20E5-94DB-254C-86EF-0FEA142ABE06}" type="datetimeFigureOut">
              <a:rPr lang="it-IT" smtClean="0"/>
              <a:pPr/>
              <a:t>27-06-2011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E3F42-62E5-EF45-B11D-5AE879AF34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20E5-94DB-254C-86EF-0FEA142ABE06}" type="datetimeFigureOut">
              <a:rPr lang="it-IT" smtClean="0"/>
              <a:pPr/>
              <a:t>27-06-2011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E3F42-62E5-EF45-B11D-5AE879AF34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20E5-94DB-254C-86EF-0FEA142ABE06}" type="datetimeFigureOut">
              <a:rPr lang="it-IT" smtClean="0"/>
              <a:pPr/>
              <a:t>27-06-2011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E3F42-62E5-EF45-B11D-5AE879AF34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20E5-94DB-254C-86EF-0FEA142ABE06}" type="datetimeFigureOut">
              <a:rPr lang="it-IT" smtClean="0"/>
              <a:pPr/>
              <a:t>27-06-2011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E3F42-62E5-EF45-B11D-5AE879AF34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20E5-94DB-254C-86EF-0FEA142ABE06}" type="datetimeFigureOut">
              <a:rPr lang="it-IT" smtClean="0"/>
              <a:pPr/>
              <a:t>27-06-2011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E3F42-62E5-EF45-B11D-5AE879AF34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20E5-94DB-254C-86EF-0FEA142ABE06}" type="datetimeFigureOut">
              <a:rPr lang="it-IT" smtClean="0"/>
              <a:pPr/>
              <a:t>27-06-2011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E3F42-62E5-EF45-B11D-5AE879AF34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120E5-94DB-254C-86EF-0FEA142ABE06}" type="datetimeFigureOut">
              <a:rPr lang="it-IT" smtClean="0"/>
              <a:pPr/>
              <a:t>27-06-2011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E3F42-62E5-EF45-B11D-5AE879AF34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3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image" Target="../media/image13.pd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df"/><Relationship Id="rId3" Type="http://schemas.openxmlformats.org/officeDocument/2006/relationships/image" Target="../media/image12.png"/><Relationship Id="rId5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df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905000"/>
            <a:ext cx="8229600" cy="3030537"/>
          </a:xfrm>
        </p:spPr>
        <p:txBody>
          <a:bodyPr>
            <a:noAutofit/>
          </a:bodyPr>
          <a:lstStyle/>
          <a:p>
            <a:pPr algn="r">
              <a:lnSpc>
                <a:spcPct val="80000"/>
              </a:lnSpc>
            </a:pPr>
            <a:r>
              <a:rPr lang="en-US" sz="2800" dirty="0">
                <a:solidFill>
                  <a:srgbClr val="008000"/>
                </a:solidFill>
                <a:latin typeface="Calibri"/>
              </a:rPr>
              <a:t>R. </a:t>
            </a:r>
            <a:r>
              <a:rPr lang="en-US" sz="2800" dirty="0" smtClean="0">
                <a:solidFill>
                  <a:srgbClr val="008000"/>
                </a:solidFill>
                <a:latin typeface="Calibri"/>
              </a:rPr>
              <a:t>Gilli</a:t>
            </a:r>
            <a:endParaRPr lang="en-US" sz="2800" dirty="0" smtClean="0">
              <a:solidFill>
                <a:srgbClr val="008000"/>
              </a:solidFill>
            </a:endParaRPr>
          </a:p>
          <a:p>
            <a:pPr algn="r">
              <a:lnSpc>
                <a:spcPct val="80000"/>
              </a:lnSpc>
            </a:pPr>
            <a:r>
              <a:rPr lang="en-US" sz="2800" dirty="0" smtClean="0">
                <a:solidFill>
                  <a:srgbClr val="008000"/>
                </a:solidFill>
              </a:rPr>
              <a:t>M</a:t>
            </a:r>
            <a:r>
              <a:rPr lang="en-US" sz="2800" dirty="0" smtClean="0">
                <a:solidFill>
                  <a:srgbClr val="008000"/>
                </a:solidFill>
              </a:rPr>
              <a:t>. </a:t>
            </a:r>
            <a:r>
              <a:rPr lang="en-US" sz="2800" dirty="0" err="1" smtClean="0">
                <a:solidFill>
                  <a:srgbClr val="008000"/>
                </a:solidFill>
              </a:rPr>
              <a:t>Mignoli</a:t>
            </a:r>
            <a:endParaRPr lang="en-US" sz="2800" dirty="0" smtClean="0">
              <a:solidFill>
                <a:srgbClr val="008000"/>
              </a:solidFill>
            </a:endParaRPr>
          </a:p>
          <a:p>
            <a:pPr algn="r">
              <a:lnSpc>
                <a:spcPct val="80000"/>
              </a:lnSpc>
            </a:pPr>
            <a:r>
              <a:rPr lang="en-US" sz="2800" dirty="0" smtClean="0">
                <a:solidFill>
                  <a:srgbClr val="008000"/>
                </a:solidFill>
              </a:rPr>
              <a:t>C</a:t>
            </a:r>
            <a:r>
              <a:rPr lang="en-US" sz="2800" dirty="0" smtClean="0">
                <a:solidFill>
                  <a:srgbClr val="008000"/>
                </a:solidFill>
              </a:rPr>
              <a:t>. </a:t>
            </a:r>
            <a:r>
              <a:rPr lang="en-US" sz="2800" dirty="0" err="1" smtClean="0">
                <a:solidFill>
                  <a:srgbClr val="008000"/>
                </a:solidFill>
              </a:rPr>
              <a:t>Vignali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endParaRPr lang="en-US" sz="2800" dirty="0" smtClean="0">
              <a:solidFill>
                <a:srgbClr val="008000"/>
              </a:solidFill>
            </a:endParaRPr>
          </a:p>
          <a:p>
            <a:pPr algn="r">
              <a:lnSpc>
                <a:spcPct val="80000"/>
              </a:lnSpc>
            </a:pPr>
            <a:r>
              <a:rPr lang="en-US" sz="2800" dirty="0" smtClean="0">
                <a:solidFill>
                  <a:srgbClr val="008000"/>
                </a:solidFill>
                <a:latin typeface="Calibri"/>
              </a:rPr>
              <a:t>A</a:t>
            </a:r>
            <a:r>
              <a:rPr lang="en-US" sz="2800" dirty="0" smtClean="0">
                <a:solidFill>
                  <a:srgbClr val="008000"/>
                </a:solidFill>
                <a:latin typeface="Calibri"/>
              </a:rPr>
              <a:t>. </a:t>
            </a:r>
            <a:r>
              <a:rPr lang="en-US" sz="2800" dirty="0" err="1" smtClean="0">
                <a:solidFill>
                  <a:srgbClr val="008000"/>
                </a:solidFill>
                <a:latin typeface="Calibri"/>
              </a:rPr>
              <a:t>Comastri</a:t>
            </a:r>
            <a:r>
              <a:rPr lang="en-US" sz="2800" dirty="0" smtClean="0">
                <a:solidFill>
                  <a:srgbClr val="008000"/>
                </a:solidFill>
                <a:latin typeface="Calibri"/>
              </a:rPr>
              <a:t> </a:t>
            </a:r>
          </a:p>
          <a:p>
            <a:pPr marL="457200" indent="-457200" algn="r">
              <a:lnSpc>
                <a:spcPct val="80000"/>
              </a:lnSpc>
            </a:pPr>
            <a:r>
              <a:rPr lang="en-US" sz="2800" dirty="0" smtClean="0">
                <a:solidFill>
                  <a:srgbClr val="008000"/>
                </a:solidFill>
                <a:latin typeface="Calibri"/>
              </a:rPr>
              <a:t>G. </a:t>
            </a:r>
            <a:r>
              <a:rPr lang="en-US" sz="2800" dirty="0" err="1" smtClean="0">
                <a:solidFill>
                  <a:srgbClr val="008000"/>
                </a:solidFill>
                <a:latin typeface="Calibri"/>
              </a:rPr>
              <a:t>Zamorani</a:t>
            </a:r>
            <a:endParaRPr lang="en-US" sz="2800" dirty="0" smtClean="0">
              <a:solidFill>
                <a:srgbClr val="008000"/>
              </a:solidFill>
              <a:latin typeface="Calibri"/>
            </a:endParaRPr>
          </a:p>
          <a:p>
            <a:pPr marL="457200" indent="-457200" algn="r">
              <a:lnSpc>
                <a:spcPct val="80000"/>
              </a:lnSpc>
            </a:pPr>
            <a:r>
              <a:rPr lang="en-US" sz="2800" dirty="0" smtClean="0">
                <a:solidFill>
                  <a:srgbClr val="008000"/>
                </a:solidFill>
                <a:latin typeface="Calibri"/>
              </a:rPr>
              <a:t>K. </a:t>
            </a:r>
            <a:r>
              <a:rPr lang="en-US" sz="2800" dirty="0" err="1" smtClean="0">
                <a:solidFill>
                  <a:srgbClr val="008000"/>
                </a:solidFill>
                <a:latin typeface="Calibri"/>
              </a:rPr>
              <a:t>Iwasawa</a:t>
            </a:r>
            <a:endParaRPr lang="en-US" sz="2800" dirty="0" smtClean="0">
              <a:solidFill>
                <a:srgbClr val="008000"/>
              </a:solidFill>
              <a:latin typeface="Calibri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04800" y="1905000"/>
            <a:ext cx="7239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i="1" dirty="0" smtClean="0">
                <a:solidFill>
                  <a:srgbClr val="FF0000"/>
                </a:solidFill>
              </a:rPr>
              <a:t>[Ne </a:t>
            </a:r>
            <a:r>
              <a:rPr lang="it-IT" sz="3200" i="1" dirty="0" err="1" smtClean="0">
                <a:solidFill>
                  <a:srgbClr val="FF0000"/>
                </a:solidFill>
              </a:rPr>
              <a:t>V</a:t>
            </a:r>
            <a:r>
              <a:rPr lang="it-IT" sz="3200" i="1" dirty="0" smtClean="0">
                <a:solidFill>
                  <a:srgbClr val="FF0000"/>
                </a:solidFill>
              </a:rPr>
              <a:t>]</a:t>
            </a:r>
            <a:r>
              <a:rPr lang="it-IT" sz="3200" i="1" dirty="0" err="1" smtClean="0">
                <a:solidFill>
                  <a:srgbClr val="FF0000"/>
                </a:solidFill>
              </a:rPr>
              <a:t>-selected</a:t>
            </a:r>
            <a:r>
              <a:rPr lang="it-IT" sz="3200" i="1" dirty="0" smtClean="0">
                <a:solidFill>
                  <a:srgbClr val="FF0000"/>
                </a:solidFill>
              </a:rPr>
              <a:t> </a:t>
            </a:r>
            <a:r>
              <a:rPr lang="it-IT" sz="3200" i="1" dirty="0" err="1" smtClean="0">
                <a:solidFill>
                  <a:srgbClr val="FF0000"/>
                </a:solidFill>
              </a:rPr>
              <a:t>heavily</a:t>
            </a:r>
            <a:r>
              <a:rPr lang="it-IT" sz="3200" i="1" dirty="0" smtClean="0">
                <a:solidFill>
                  <a:srgbClr val="FF0000"/>
                </a:solidFill>
              </a:rPr>
              <a:t> </a:t>
            </a:r>
            <a:r>
              <a:rPr lang="it-IT" sz="3200" i="1" dirty="0" err="1" smtClean="0">
                <a:solidFill>
                  <a:srgbClr val="FF0000"/>
                </a:solidFill>
              </a:rPr>
              <a:t>obscured</a:t>
            </a:r>
            <a:r>
              <a:rPr lang="it-IT" sz="3200" i="1" dirty="0" smtClean="0">
                <a:solidFill>
                  <a:srgbClr val="FF0000"/>
                </a:solidFill>
              </a:rPr>
              <a:t> AGN</a:t>
            </a:r>
            <a:r>
              <a:rPr lang="it-IT" sz="3200" i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it-IT" sz="3200" i="1" dirty="0" smtClean="0">
                <a:solidFill>
                  <a:srgbClr val="FF0000"/>
                </a:solidFill>
              </a:rPr>
              <a:t>at </a:t>
            </a:r>
            <a:r>
              <a:rPr lang="it-IT" sz="3200" i="1" dirty="0" smtClean="0">
                <a:solidFill>
                  <a:srgbClr val="FF0000"/>
                </a:solidFill>
              </a:rPr>
              <a:t>the </a:t>
            </a:r>
            <a:r>
              <a:rPr lang="it-IT" sz="3200" i="1" dirty="0" err="1" smtClean="0">
                <a:solidFill>
                  <a:srgbClr val="FF0000"/>
                </a:solidFill>
              </a:rPr>
              <a:t>epoch</a:t>
            </a:r>
            <a:r>
              <a:rPr lang="it-IT" sz="3200" i="1" dirty="0" smtClean="0">
                <a:solidFill>
                  <a:srgbClr val="FF0000"/>
                </a:solidFill>
              </a:rPr>
              <a:t> </a:t>
            </a:r>
            <a:r>
              <a:rPr lang="it-IT" sz="3200" i="1" dirty="0" err="1" smtClean="0">
                <a:solidFill>
                  <a:srgbClr val="FF0000"/>
                </a:solidFill>
              </a:rPr>
              <a:t>of</a:t>
            </a:r>
            <a:r>
              <a:rPr lang="it-IT" sz="3200" i="1" dirty="0" smtClean="0">
                <a:solidFill>
                  <a:srgbClr val="FF0000"/>
                </a:solidFill>
              </a:rPr>
              <a:t> the </a:t>
            </a:r>
            <a:r>
              <a:rPr lang="it-IT" sz="3200" i="1" dirty="0" err="1" smtClean="0">
                <a:solidFill>
                  <a:srgbClr val="FF0000"/>
                </a:solidFill>
              </a:rPr>
              <a:t>X-ray</a:t>
            </a:r>
            <a:r>
              <a:rPr lang="it-IT" sz="3200" i="1" dirty="0" smtClean="0">
                <a:solidFill>
                  <a:srgbClr val="FF0000"/>
                </a:solidFill>
              </a:rPr>
              <a:t> background</a:t>
            </a:r>
            <a:endParaRPr lang="it-IT" sz="32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706437"/>
          </a:xfrm>
        </p:spPr>
        <p:txBody>
          <a:bodyPr/>
          <a:lstStyle/>
          <a:p>
            <a:r>
              <a:rPr lang="en-US" sz="3600" i="1" dirty="0" smtClean="0">
                <a:solidFill>
                  <a:srgbClr val="FF0000"/>
                </a:solidFill>
                <a:latin typeface="Calibri"/>
              </a:rPr>
              <a:t>A candidate [</a:t>
            </a:r>
            <a:r>
              <a:rPr lang="en-US" sz="3600" i="1" dirty="0" err="1" smtClean="0">
                <a:solidFill>
                  <a:srgbClr val="FF0000"/>
                </a:solidFill>
                <a:latin typeface="Calibri"/>
              </a:rPr>
              <a:t>NeV</a:t>
            </a:r>
            <a:r>
              <a:rPr lang="en-US" sz="3600" i="1" dirty="0" smtClean="0">
                <a:solidFill>
                  <a:srgbClr val="FF0000"/>
                </a:solidFill>
                <a:latin typeface="Calibri"/>
              </a:rPr>
              <a:t>]-selected C-thick </a:t>
            </a:r>
            <a:r>
              <a:rPr lang="en-US" sz="3600" i="1" dirty="0" err="1" smtClean="0">
                <a:solidFill>
                  <a:srgbClr val="FF0000"/>
                </a:solidFill>
                <a:latin typeface="Calibri"/>
              </a:rPr>
              <a:t>QSOs</a:t>
            </a:r>
            <a:endParaRPr lang="it-IT" sz="3600" i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48489" name="Text Box 9"/>
          <p:cNvSpPr txBox="1">
            <a:spLocks noChangeArrowheads="1"/>
          </p:cNvSpPr>
          <p:nvPr/>
        </p:nvSpPr>
        <p:spPr bwMode="auto">
          <a:xfrm>
            <a:off x="971550" y="2276475"/>
            <a:ext cx="1846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/>
            <a:r>
              <a:rPr lang="en-US" dirty="0" smtClean="0"/>
              <a:t> </a:t>
            </a:r>
            <a:endParaRPr lang="it-IT" dirty="0"/>
          </a:p>
        </p:txBody>
      </p:sp>
      <p:pic>
        <p:nvPicPr>
          <p:cNvPr id="10" name="Immagine 9" descr="xspec10330.pdf"/>
          <p:cNvPicPr>
            <a:picLocks noChangeAspect="1"/>
          </p:cNvPicPr>
          <p:nvPr/>
        </p:nvPicPr>
        <p:blipFill>
          <a:blip r:embed="rId2"/>
          <a:srcRect l="4308"/>
          <a:stretch>
            <a:fillRect/>
          </a:stretch>
        </p:blipFill>
        <p:spPr>
          <a:xfrm rot="5400000">
            <a:off x="5084670" y="741270"/>
            <a:ext cx="3385295" cy="4733364"/>
          </a:xfrm>
          <a:prstGeom prst="rect">
            <a:avLst/>
          </a:prstGeom>
        </p:spPr>
      </p:pic>
      <p:pic>
        <p:nvPicPr>
          <p:cNvPr id="11" name="Immagine 10" descr="opt.10330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771946" y="822209"/>
            <a:ext cx="3251033" cy="4349814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6096000" y="4800600"/>
            <a:ext cx="22269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Γ = -1.2</a:t>
            </a:r>
          </a:p>
          <a:p>
            <a:r>
              <a:rPr lang="it-IT" dirty="0" smtClean="0"/>
              <a:t>EW &gt; 0.7 </a:t>
            </a:r>
            <a:r>
              <a:rPr lang="it-IT" dirty="0" err="1" smtClean="0"/>
              <a:t>keV</a:t>
            </a:r>
            <a:endParaRPr lang="it-IT" dirty="0" smtClean="0"/>
          </a:p>
          <a:p>
            <a:r>
              <a:rPr lang="it-IT" dirty="0" err="1" smtClean="0"/>
              <a:t>L</a:t>
            </a:r>
            <a:r>
              <a:rPr lang="it-IT" baseline="-25000" dirty="0" smtClean="0"/>
              <a:t>(2-10)</a:t>
            </a:r>
            <a:r>
              <a:rPr lang="it-IT" dirty="0" smtClean="0"/>
              <a:t> </a:t>
            </a:r>
            <a:r>
              <a:rPr lang="it-IT" dirty="0" err="1" smtClean="0"/>
              <a:t>obs</a:t>
            </a:r>
            <a:r>
              <a:rPr lang="it-IT" dirty="0" smtClean="0"/>
              <a:t>. = 10</a:t>
            </a:r>
            <a:r>
              <a:rPr lang="it-IT" baseline="30000" dirty="0" smtClean="0"/>
              <a:t>44 </a:t>
            </a:r>
            <a:r>
              <a:rPr lang="it-IT" dirty="0" smtClean="0"/>
              <a:t>erg/</a:t>
            </a:r>
            <a:r>
              <a:rPr lang="it-IT" dirty="0" err="1" smtClean="0"/>
              <a:t>s</a:t>
            </a:r>
            <a:r>
              <a:rPr lang="it-IT" baseline="30000" dirty="0" smtClean="0"/>
              <a:t> </a:t>
            </a:r>
            <a:endParaRPr lang="it-IT" baseline="30000" dirty="0"/>
          </a:p>
        </p:txBody>
      </p:sp>
      <p:cxnSp>
        <p:nvCxnSpPr>
          <p:cNvPr id="20" name="Connettore 2 19"/>
          <p:cNvCxnSpPr/>
          <p:nvPr/>
        </p:nvCxnSpPr>
        <p:spPr>
          <a:xfrm flipV="1">
            <a:off x="4410635" y="4800600"/>
            <a:ext cx="999565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516978" y="5077599"/>
            <a:ext cx="40553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Prominent Fe K</a:t>
            </a:r>
            <a:r>
              <a:rPr lang="it-IT" dirty="0" smtClean="0">
                <a:latin typeface="Symbol"/>
              </a:rPr>
              <a:t>a</a:t>
            </a:r>
            <a:r>
              <a:rPr lang="it-IT" dirty="0" smtClean="0"/>
              <a:t> line over a very hard</a:t>
            </a:r>
            <a:r>
              <a:rPr lang="it-IT" dirty="0" smtClean="0"/>
              <a:t> </a:t>
            </a:r>
          </a:p>
          <a:p>
            <a:r>
              <a:rPr lang="it-IT" dirty="0" smtClean="0"/>
              <a:t>continuum </a:t>
            </a:r>
            <a:r>
              <a:rPr lang="it-IT" dirty="0" smtClean="0">
                <a:sym typeface="Wingdings"/>
              </a:rPr>
              <a:t> </a:t>
            </a:r>
            <a:r>
              <a:rPr lang="it-IT" dirty="0" smtClean="0">
                <a:sym typeface="Wingdings"/>
              </a:rPr>
              <a:t>sign of Compton-</a:t>
            </a:r>
            <a:r>
              <a:rPr lang="it-IT" dirty="0" smtClean="0">
                <a:sym typeface="Wingdings"/>
              </a:rPr>
              <a:t>reflection</a:t>
            </a:r>
          </a:p>
          <a:p>
            <a:r>
              <a:rPr lang="it-IT" dirty="0" err="1" smtClean="0">
                <a:sym typeface="Wingdings"/>
              </a:rPr>
              <a:t>to</a:t>
            </a:r>
            <a:r>
              <a:rPr lang="it-IT" dirty="0" smtClean="0">
                <a:sym typeface="Wingdings"/>
              </a:rPr>
              <a:t> </a:t>
            </a:r>
            <a:r>
              <a:rPr lang="it-IT" dirty="0" err="1" smtClean="0">
                <a:sym typeface="Wingdings"/>
              </a:rPr>
              <a:t>be</a:t>
            </a:r>
            <a:r>
              <a:rPr lang="it-IT" dirty="0" smtClean="0">
                <a:sym typeface="Wingdings"/>
              </a:rPr>
              <a:t> </a:t>
            </a:r>
            <a:r>
              <a:rPr lang="it-IT" dirty="0" err="1" smtClean="0">
                <a:sym typeface="Wingdings"/>
              </a:rPr>
              <a:t>observed</a:t>
            </a:r>
            <a:r>
              <a:rPr lang="it-IT" dirty="0" smtClean="0">
                <a:sym typeface="Wingdings"/>
              </a:rPr>
              <a:t> </a:t>
            </a:r>
            <a:r>
              <a:rPr lang="it-IT" dirty="0" err="1" smtClean="0">
                <a:sym typeface="Wingdings"/>
              </a:rPr>
              <a:t>with</a:t>
            </a:r>
            <a:r>
              <a:rPr lang="it-IT" dirty="0" smtClean="0">
                <a:sym typeface="Wingdings"/>
              </a:rPr>
              <a:t> 80ks XMM</a:t>
            </a:r>
            <a:r>
              <a:rPr lang="it-IT" dirty="0" smtClean="0">
                <a:sym typeface="Wingdings"/>
              </a:rPr>
              <a:t>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583612" cy="706437"/>
          </a:xfrm>
        </p:spPr>
        <p:txBody>
          <a:bodyPr>
            <a:normAutofit fontScale="90000"/>
          </a:bodyPr>
          <a:lstStyle/>
          <a:p>
            <a:r>
              <a:rPr lang="en-US" sz="3600" i="1" dirty="0" smtClean="0">
                <a:solidFill>
                  <a:srgbClr val="FF0000"/>
                </a:solidFill>
                <a:latin typeface="Calibri"/>
              </a:rPr>
              <a:t>The [OII]/[</a:t>
            </a:r>
            <a:r>
              <a:rPr lang="en-US" sz="3600" i="1" dirty="0" err="1" smtClean="0">
                <a:solidFill>
                  <a:srgbClr val="FF0000"/>
                </a:solidFill>
                <a:latin typeface="Calibri"/>
              </a:rPr>
              <a:t>NeV</a:t>
            </a:r>
            <a:r>
              <a:rPr lang="en-US" sz="3600" i="1" dirty="0" smtClean="0">
                <a:solidFill>
                  <a:srgbClr val="FF0000"/>
                </a:solidFill>
                <a:latin typeface="Calibri"/>
              </a:rPr>
              <a:t>] </a:t>
            </a:r>
            <a:r>
              <a:rPr lang="en-US" sz="3600" i="1" dirty="0" smtClean="0">
                <a:solidFill>
                  <a:srgbClr val="FF0000"/>
                </a:solidFill>
                <a:latin typeface="Calibri"/>
              </a:rPr>
              <a:t>ratio in </a:t>
            </a:r>
            <a:r>
              <a:rPr lang="en-US" sz="3600" i="1" dirty="0" err="1" smtClean="0">
                <a:solidFill>
                  <a:srgbClr val="FF0000"/>
                </a:solidFill>
                <a:latin typeface="Calibri"/>
              </a:rPr>
              <a:t>QSOs</a:t>
            </a:r>
            <a:r>
              <a:rPr lang="en-US" sz="3600" i="1" dirty="0" smtClean="0">
                <a:solidFill>
                  <a:srgbClr val="FF0000"/>
                </a:solidFill>
                <a:latin typeface="Calibri"/>
              </a:rPr>
              <a:t>  (Lx ≥ 10</a:t>
            </a:r>
            <a:r>
              <a:rPr lang="en-US" sz="3600" i="1" baseline="30000" dirty="0" smtClean="0">
                <a:solidFill>
                  <a:srgbClr val="FF0000"/>
                </a:solidFill>
                <a:latin typeface="Calibri"/>
              </a:rPr>
              <a:t>44</a:t>
            </a:r>
            <a:r>
              <a:rPr lang="en-US" sz="3600" i="1" dirty="0" smtClean="0">
                <a:solidFill>
                  <a:srgbClr val="FF0000"/>
                </a:solidFill>
                <a:latin typeface="Calibri"/>
              </a:rPr>
              <a:t> erg/</a:t>
            </a:r>
            <a:r>
              <a:rPr lang="en-US" sz="3600" i="1" dirty="0" err="1" smtClean="0">
                <a:solidFill>
                  <a:srgbClr val="FF0000"/>
                </a:solidFill>
                <a:latin typeface="Calibri"/>
              </a:rPr>
              <a:t>s</a:t>
            </a:r>
            <a:r>
              <a:rPr lang="en-US" sz="3600" i="1" dirty="0" smtClean="0">
                <a:solidFill>
                  <a:srgbClr val="FF0000"/>
                </a:solidFill>
                <a:latin typeface="Calibri"/>
              </a:rPr>
              <a:t>)</a:t>
            </a:r>
            <a:endParaRPr lang="it-IT" sz="3600" i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48489" name="Text Box 9"/>
          <p:cNvSpPr txBox="1">
            <a:spLocks noChangeArrowheads="1"/>
          </p:cNvSpPr>
          <p:nvPr/>
        </p:nvSpPr>
        <p:spPr bwMode="auto">
          <a:xfrm>
            <a:off x="971550" y="2276475"/>
            <a:ext cx="1846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/>
            <a:r>
              <a:rPr lang="en-US" dirty="0" smtClean="0"/>
              <a:t> 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79388" y="4953000"/>
            <a:ext cx="38765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Evidence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enhanced</a:t>
            </a:r>
            <a:r>
              <a:rPr lang="it-IT" dirty="0" smtClean="0"/>
              <a:t> </a:t>
            </a:r>
            <a:r>
              <a:rPr lang="it-IT" dirty="0" smtClean="0"/>
              <a:t>star </a:t>
            </a:r>
            <a:r>
              <a:rPr lang="it-IT" dirty="0" err="1" smtClean="0"/>
              <a:t>formation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increasing</a:t>
            </a:r>
            <a:r>
              <a:rPr lang="it-IT" dirty="0" smtClean="0"/>
              <a:t> </a:t>
            </a:r>
            <a:r>
              <a:rPr lang="it-IT" dirty="0" err="1" smtClean="0"/>
              <a:t>absorption</a:t>
            </a:r>
            <a:r>
              <a:rPr lang="it-IT" dirty="0" smtClean="0"/>
              <a:t> </a:t>
            </a:r>
            <a:r>
              <a:rPr lang="it-IT" dirty="0" smtClean="0"/>
              <a:t>in </a:t>
            </a:r>
            <a:r>
              <a:rPr lang="it-IT" dirty="0" err="1" smtClean="0"/>
              <a:t>z</a:t>
            </a:r>
            <a:r>
              <a:rPr lang="it-IT" dirty="0" smtClean="0"/>
              <a:t>&gt;0.4 </a:t>
            </a:r>
            <a:r>
              <a:rPr lang="it-IT" dirty="0" err="1" smtClean="0"/>
              <a:t>QSOs</a:t>
            </a:r>
            <a:r>
              <a:rPr lang="it-IT" dirty="0" smtClean="0"/>
              <a:t>? (</a:t>
            </a:r>
            <a:r>
              <a:rPr lang="it-IT" dirty="0" smtClean="0"/>
              <a:t>see also Kim+06</a:t>
            </a:r>
            <a:r>
              <a:rPr lang="it-IT" dirty="0" smtClean="0"/>
              <a:t>) </a:t>
            </a:r>
            <a:r>
              <a:rPr lang="it-IT" dirty="0" smtClean="0">
                <a:sym typeface="Wingdings"/>
              </a:rPr>
              <a:t></a:t>
            </a:r>
            <a:endParaRPr lang="it-IT" dirty="0" smtClean="0"/>
          </a:p>
          <a:p>
            <a:r>
              <a:rPr lang="it-IT" dirty="0" err="1" smtClean="0"/>
              <a:t>c</a:t>
            </a:r>
            <a:r>
              <a:rPr lang="it-IT" dirty="0" err="1" smtClean="0"/>
              <a:t>onsistent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merger-driven</a:t>
            </a:r>
            <a:endParaRPr lang="it-IT" dirty="0" smtClean="0"/>
          </a:p>
          <a:p>
            <a:r>
              <a:rPr lang="it-IT" dirty="0" err="1" smtClean="0"/>
              <a:t>evolutionary</a:t>
            </a:r>
            <a:r>
              <a:rPr lang="it-IT" dirty="0" smtClean="0"/>
              <a:t> </a:t>
            </a:r>
            <a:r>
              <a:rPr lang="it-IT" dirty="0" err="1" smtClean="0"/>
              <a:t>sequence</a:t>
            </a:r>
            <a:endParaRPr lang="it-IT" dirty="0" smtClean="0"/>
          </a:p>
          <a:p>
            <a:endParaRPr lang="it-IT" dirty="0"/>
          </a:p>
        </p:txBody>
      </p:sp>
      <p:pic>
        <p:nvPicPr>
          <p:cNvPr id="10" name="Immagine 9" descr="lnexz_sdss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t="11111" r="3987" b="17778"/>
              <a:stretch>
                <a:fillRect/>
              </a:stretch>
            </p:blipFill>
          </mc:Choice>
          <mc:Fallback>
            <p:blipFill>
              <a:blip r:embed="rId3"/>
              <a:srcRect t="11111" r="3987" b="17778"/>
              <a:stretch>
                <a:fillRect/>
              </a:stretch>
            </p:blipFill>
          </mc:Fallback>
        </mc:AlternateContent>
        <p:spPr>
          <a:xfrm>
            <a:off x="0" y="1080016"/>
            <a:ext cx="3657600" cy="3505718"/>
          </a:xfrm>
          <a:prstGeom prst="rect">
            <a:avLst/>
          </a:prstGeom>
        </p:spPr>
      </p:pic>
      <p:grpSp>
        <p:nvGrpSpPr>
          <p:cNvPr id="12" name="Gruppo 11"/>
          <p:cNvGrpSpPr/>
          <p:nvPr/>
        </p:nvGrpSpPr>
        <p:grpSpPr>
          <a:xfrm>
            <a:off x="3657600" y="1371600"/>
            <a:ext cx="5486400" cy="5127724"/>
            <a:chOff x="4055918" y="1622524"/>
            <a:chExt cx="5088082" cy="4876800"/>
          </a:xfrm>
        </p:grpSpPr>
        <p:pic>
          <p:nvPicPr>
            <p:cNvPr id="6" name="Immagine 5" descr="oiinenh_sdss.pdf"/>
            <p:cNvPicPr>
              <a:picLocks noChangeAspect="1"/>
            </p:cNvPicPr>
            <p:nvPr/>
          </p:nvPicPr>
          <mc:AlternateContent>
            <mc:Choice xmlns:ma="http://schemas.microsoft.com/office/mac/drawingml/2008/main" Requires="ma">
              <p:blipFill>
                <a:blip r:embed="rId4"/>
                <a:srcRect t="11111" r="3987" b="17778"/>
                <a:stretch>
                  <a:fillRect/>
                </a:stretch>
              </p:blipFill>
            </mc:Choice>
            <mc:Fallback>
              <p:blipFill>
                <a:blip r:embed="rId5"/>
                <a:srcRect t="11111" r="3987" b="17778"/>
                <a:stretch>
                  <a:fillRect/>
                </a:stretch>
              </p:blipFill>
            </mc:Fallback>
          </mc:AlternateContent>
          <p:spPr>
            <a:xfrm>
              <a:off x="4055918" y="1622524"/>
              <a:ext cx="5088082" cy="4876800"/>
            </a:xfrm>
            <a:prstGeom prst="rect">
              <a:avLst/>
            </a:prstGeom>
          </p:spPr>
        </p:pic>
        <p:sp>
          <p:nvSpPr>
            <p:cNvPr id="9" name="CasellaDiTesto 8"/>
            <p:cNvSpPr txBox="1"/>
            <p:nvPr/>
          </p:nvSpPr>
          <p:spPr>
            <a:xfrm>
              <a:off x="7564355" y="1907143"/>
              <a:ext cx="12397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err="1" smtClean="0"/>
                <a:t>z</a:t>
              </a:r>
              <a:r>
                <a:rPr lang="it-IT" dirty="0" smtClean="0"/>
                <a:t>&gt;0.4 </a:t>
              </a:r>
              <a:r>
                <a:rPr lang="it-IT" dirty="0" err="1" smtClean="0"/>
                <a:t>QSOs</a:t>
              </a:r>
              <a:endParaRPr lang="it-IT" dirty="0"/>
            </a:p>
          </p:txBody>
        </p:sp>
        <p:sp>
          <p:nvSpPr>
            <p:cNvPr id="11" name="Rettangolo 10"/>
            <p:cNvSpPr/>
            <p:nvPr/>
          </p:nvSpPr>
          <p:spPr>
            <a:xfrm>
              <a:off x="5867400" y="6159073"/>
              <a:ext cx="685800" cy="3402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>
            <p:ph type="body" idx="1"/>
          </p:nvPr>
        </p:nvSpPr>
        <p:spPr>
          <a:xfrm>
            <a:off x="321469" y="1371600"/>
            <a:ext cx="8822531" cy="4014788"/>
          </a:xfrm>
          <a:ln/>
        </p:spPr>
        <p:txBody>
          <a:bodyPr>
            <a:normAutofit lnSpcReduction="10000"/>
          </a:bodyPr>
          <a:lstStyle/>
          <a:p>
            <a:pPr marL="0" indent="-258952">
              <a:lnSpc>
                <a:spcPct val="95000"/>
              </a:lnSpc>
              <a:spcBef>
                <a:spcPts val="0"/>
              </a:spcBef>
              <a:buNone/>
            </a:pPr>
            <a:endParaRPr lang="en-US" sz="2300" dirty="0" smtClean="0"/>
          </a:p>
          <a:p>
            <a:pPr marL="0" indent="-258952">
              <a:lnSpc>
                <a:spcPct val="95000"/>
              </a:lnSpc>
              <a:spcBef>
                <a:spcPts val="0"/>
              </a:spcBef>
              <a:buNone/>
            </a:pPr>
            <a:r>
              <a:rPr lang="en-US" sz="2300" dirty="0" smtClean="0"/>
              <a:t>The </a:t>
            </a:r>
            <a:r>
              <a:rPr lang="en-US" sz="2300" dirty="0"/>
              <a:t>20k </a:t>
            </a:r>
            <a:r>
              <a:rPr lang="en-US" sz="2300" dirty="0" err="1"/>
              <a:t>zCOSMOS</a:t>
            </a:r>
            <a:r>
              <a:rPr lang="en-US" sz="2300" dirty="0"/>
              <a:t>-Bright catalogue</a:t>
            </a:r>
            <a:r>
              <a:rPr lang="en-US" sz="2300" dirty="0" smtClean="0"/>
              <a:t> </a:t>
            </a:r>
          </a:p>
          <a:p>
            <a:pPr marL="0" indent="-258952">
              <a:lnSpc>
                <a:spcPct val="95000"/>
              </a:lnSpc>
              <a:spcBef>
                <a:spcPts val="0"/>
              </a:spcBef>
              <a:buNone/>
            </a:pPr>
            <a:r>
              <a:rPr lang="en-US" sz="2300" dirty="0" smtClean="0"/>
              <a:t>includes </a:t>
            </a:r>
            <a:r>
              <a:rPr lang="en-US" sz="2300" dirty="0" smtClean="0">
                <a:solidFill>
                  <a:srgbClr val="7F007F"/>
                </a:solidFill>
              </a:rPr>
              <a:t>18141 </a:t>
            </a:r>
            <a:r>
              <a:rPr lang="en-US" sz="2300" dirty="0">
                <a:solidFill>
                  <a:srgbClr val="7F007F"/>
                </a:solidFill>
              </a:rPr>
              <a:t>galaxies and </a:t>
            </a:r>
            <a:r>
              <a:rPr lang="en-US" sz="2300" dirty="0" smtClean="0">
                <a:solidFill>
                  <a:srgbClr val="7F007F"/>
                </a:solidFill>
              </a:rPr>
              <a:t>AGN</a:t>
            </a:r>
            <a:endParaRPr lang="en-US" sz="2300" dirty="0" smtClean="0">
              <a:solidFill>
                <a:srgbClr val="7F007F"/>
              </a:solidFill>
            </a:endParaRPr>
          </a:p>
          <a:p>
            <a:pPr marL="0" indent="-258952">
              <a:lnSpc>
                <a:spcPct val="95000"/>
              </a:lnSpc>
              <a:spcBef>
                <a:spcPts val="0"/>
              </a:spcBef>
              <a:buNone/>
            </a:pPr>
            <a:r>
              <a:rPr lang="en-US" sz="2300" dirty="0" smtClean="0"/>
              <a:t>with </a:t>
            </a:r>
            <a:r>
              <a:rPr lang="en-US" sz="2300" dirty="0"/>
              <a:t>measured </a:t>
            </a:r>
            <a:r>
              <a:rPr lang="en-US" sz="2300" dirty="0" err="1" smtClean="0"/>
              <a:t>redshifts</a:t>
            </a:r>
            <a:r>
              <a:rPr lang="en-US" sz="2300" dirty="0" smtClean="0"/>
              <a:t> to I</a:t>
            </a:r>
            <a:r>
              <a:rPr lang="en-US" sz="2300" baseline="-25000" dirty="0" smtClean="0"/>
              <a:t>AB</a:t>
            </a:r>
            <a:r>
              <a:rPr lang="en-US" sz="2300" dirty="0" smtClean="0"/>
              <a:t>&lt;22.5 </a:t>
            </a:r>
          </a:p>
          <a:p>
            <a:pPr marL="0" indent="-258952">
              <a:lnSpc>
                <a:spcPct val="95000"/>
              </a:lnSpc>
              <a:spcBef>
                <a:spcPts val="0"/>
              </a:spcBef>
              <a:buNone/>
            </a:pPr>
            <a:r>
              <a:rPr lang="en-US" sz="2300" dirty="0" smtClean="0"/>
              <a:t>(93% spectroscopic completeness).</a:t>
            </a:r>
          </a:p>
          <a:p>
            <a:pPr marL="0" indent="-258952">
              <a:lnSpc>
                <a:spcPct val="95000"/>
              </a:lnSpc>
              <a:spcBef>
                <a:spcPts val="0"/>
              </a:spcBef>
              <a:buNone/>
            </a:pPr>
            <a:endParaRPr lang="en-US" sz="2300" dirty="0" smtClean="0"/>
          </a:p>
          <a:p>
            <a:pPr marL="0" indent="-457200">
              <a:lnSpc>
                <a:spcPct val="95000"/>
              </a:lnSpc>
              <a:spcBef>
                <a:spcPts val="0"/>
              </a:spcBef>
              <a:buNone/>
            </a:pPr>
            <a:endParaRPr lang="en-US" sz="2300" dirty="0" smtClean="0"/>
          </a:p>
          <a:p>
            <a:pPr marL="0" indent="-457200">
              <a:lnSpc>
                <a:spcPct val="95000"/>
              </a:lnSpc>
              <a:spcBef>
                <a:spcPts val="0"/>
              </a:spcBef>
              <a:buNone/>
            </a:pPr>
            <a:r>
              <a:rPr lang="en-US" sz="2300" dirty="0" smtClean="0"/>
              <a:t> ~7400 galaxies </a:t>
            </a:r>
            <a:r>
              <a:rPr lang="en-US" sz="2300" dirty="0"/>
              <a:t>with 0.65&lt;</a:t>
            </a:r>
            <a:r>
              <a:rPr lang="en-US" sz="2300" dirty="0" err="1"/>
              <a:t>z</a:t>
            </a:r>
            <a:r>
              <a:rPr lang="en-US" sz="2300" dirty="0"/>
              <a:t>&lt;</a:t>
            </a:r>
            <a:r>
              <a:rPr lang="en-US" sz="2300" dirty="0" smtClean="0"/>
              <a:t>1.20 all searched for [</a:t>
            </a:r>
            <a:r>
              <a:rPr lang="en-US" sz="2300" dirty="0" err="1" smtClean="0"/>
              <a:t>Ne</a:t>
            </a:r>
            <a:r>
              <a:rPr lang="en-US" sz="2300" dirty="0" err="1" smtClean="0"/>
              <a:t>V</a:t>
            </a:r>
            <a:r>
              <a:rPr lang="en-US" sz="2300" dirty="0" smtClean="0"/>
              <a:t>] emission</a:t>
            </a:r>
          </a:p>
          <a:p>
            <a:pPr marL="0" indent="-457200">
              <a:lnSpc>
                <a:spcPct val="95000"/>
              </a:lnSpc>
              <a:spcBef>
                <a:spcPts val="0"/>
              </a:spcBef>
              <a:buNone/>
            </a:pPr>
            <a:endParaRPr lang="en-US" sz="2300" dirty="0" smtClean="0"/>
          </a:p>
          <a:p>
            <a:pPr marL="0" indent="-457200">
              <a:lnSpc>
                <a:spcPct val="95000"/>
              </a:lnSpc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94 [</a:t>
            </a:r>
            <a:r>
              <a:rPr lang="en-US" sz="2400" dirty="0" err="1" smtClean="0">
                <a:solidFill>
                  <a:srgbClr val="FF0000"/>
                </a:solidFill>
              </a:rPr>
              <a:t>NeV</a:t>
            </a:r>
            <a:r>
              <a:rPr lang="en-US" sz="2400" dirty="0" smtClean="0">
                <a:solidFill>
                  <a:srgbClr val="FF0000"/>
                </a:solidFill>
              </a:rPr>
              <a:t>]-selected type-2 AGN, 72 fall in the deep area covered</a:t>
            </a:r>
          </a:p>
          <a:p>
            <a:pPr marL="0" indent="-457200">
              <a:lnSpc>
                <a:spcPct val="95000"/>
              </a:lnSpc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by Chandra (up to 200ks exposure), median </a:t>
            </a:r>
            <a:r>
              <a:rPr lang="en-US" sz="2400" dirty="0" err="1" smtClean="0">
                <a:solidFill>
                  <a:srgbClr val="FF0000"/>
                </a:solidFill>
              </a:rPr>
              <a:t>z</a:t>
            </a:r>
            <a:r>
              <a:rPr lang="en-US" sz="2400" dirty="0" smtClean="0">
                <a:solidFill>
                  <a:srgbClr val="FF0000"/>
                </a:solidFill>
              </a:rPr>
              <a:t> ~ 0.9</a:t>
            </a:r>
          </a:p>
          <a:p>
            <a:pPr marL="0" indent="-457200">
              <a:lnSpc>
                <a:spcPct val="95000"/>
              </a:lnSpc>
              <a:spcBef>
                <a:spcPts val="0"/>
              </a:spcBef>
              <a:buNone/>
            </a:pPr>
            <a:endParaRPr lang="en-US" sz="2300" dirty="0" smtClean="0"/>
          </a:p>
          <a:p>
            <a:pPr marL="0" indent="-457200">
              <a:lnSpc>
                <a:spcPct val="95000"/>
              </a:lnSpc>
              <a:spcBef>
                <a:spcPts val="0"/>
              </a:spcBef>
              <a:buNone/>
            </a:pPr>
            <a:r>
              <a:rPr lang="en-US" sz="2300" dirty="0" smtClean="0"/>
              <a:t>(there are 60 type-1 AGN in </a:t>
            </a:r>
            <a:r>
              <a:rPr lang="en-US" sz="2300" dirty="0" err="1" smtClean="0"/>
              <a:t>zCOSMOS</a:t>
            </a:r>
            <a:r>
              <a:rPr lang="en-US" sz="2300" dirty="0" smtClean="0"/>
              <a:t> in the same </a:t>
            </a:r>
            <a:r>
              <a:rPr lang="en-US" sz="2300" dirty="0" err="1" smtClean="0"/>
              <a:t>redshift</a:t>
            </a:r>
            <a:r>
              <a:rPr lang="en-US" sz="2300" dirty="0" smtClean="0"/>
              <a:t> range)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844570" y="152400"/>
            <a:ext cx="4479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600" i="1" dirty="0" err="1" smtClean="0">
                <a:solidFill>
                  <a:srgbClr val="FF0000"/>
                </a:solidFill>
                <a:latin typeface="Calibri"/>
              </a:rPr>
              <a:t>Extension</a:t>
            </a:r>
            <a:r>
              <a:rPr lang="it-IT" sz="3600" i="1" dirty="0" smtClean="0">
                <a:solidFill>
                  <a:srgbClr val="FF0000"/>
                </a:solidFill>
                <a:latin typeface="Calibri"/>
              </a:rPr>
              <a:t> </a:t>
            </a:r>
            <a:r>
              <a:rPr lang="it-IT" sz="3600" i="1" dirty="0" err="1" smtClean="0">
                <a:solidFill>
                  <a:srgbClr val="FF0000"/>
                </a:solidFill>
                <a:latin typeface="Calibri"/>
              </a:rPr>
              <a:t>to</a:t>
            </a:r>
            <a:r>
              <a:rPr lang="it-IT" sz="3600" i="1" dirty="0" smtClean="0">
                <a:solidFill>
                  <a:srgbClr val="FF0000"/>
                </a:solidFill>
                <a:latin typeface="Calibri"/>
              </a:rPr>
              <a:t> COSMOS</a:t>
            </a:r>
            <a:endParaRPr lang="it-IT" sz="3600" i="1" dirty="0">
              <a:solidFill>
                <a:srgbClr val="FF0000"/>
              </a:solidFill>
              <a:latin typeface="Calibri"/>
            </a:endParaRPr>
          </a:p>
        </p:txBody>
      </p:sp>
      <p:grpSp>
        <p:nvGrpSpPr>
          <p:cNvPr id="5" name="Gruppo 4"/>
          <p:cNvGrpSpPr/>
          <p:nvPr/>
        </p:nvGrpSpPr>
        <p:grpSpPr>
          <a:xfrm>
            <a:off x="5715000" y="381000"/>
            <a:ext cx="3176378" cy="3124200"/>
            <a:chOff x="1852822" y="1151313"/>
            <a:chExt cx="5097087" cy="5097087"/>
          </a:xfrm>
        </p:grpSpPr>
        <p:pic>
          <p:nvPicPr>
            <p:cNvPr id="6" name="Immagine 5" descr="v09_nomartinez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52822" y="1151313"/>
              <a:ext cx="5097087" cy="5097087"/>
            </a:xfrm>
            <a:prstGeom prst="rect">
              <a:avLst/>
            </a:prstGeom>
          </p:spPr>
        </p:pic>
        <p:sp>
          <p:nvSpPr>
            <p:cNvPr id="7" name="Rettangolo 6"/>
            <p:cNvSpPr/>
            <p:nvPr/>
          </p:nvSpPr>
          <p:spPr>
            <a:xfrm>
              <a:off x="2560897" y="1445402"/>
              <a:ext cx="1172903" cy="4261499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5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8" name="CasellaDiTesto 7"/>
          <p:cNvSpPr txBox="1"/>
          <p:nvPr/>
        </p:nvSpPr>
        <p:spPr>
          <a:xfrm>
            <a:off x="6240848" y="205740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SDSS</a:t>
            </a:r>
            <a:endParaRPr lang="it-IT" sz="16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048000" y="1033046"/>
            <a:ext cx="9284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COSMOS</a:t>
            </a:r>
            <a:endParaRPr lang="it-IT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>
            <p:ph type="body" idx="1"/>
          </p:nvPr>
        </p:nvSpPr>
        <p:spPr>
          <a:xfrm>
            <a:off x="5354305" y="5092303"/>
            <a:ext cx="3527227" cy="1441847"/>
          </a:xfrm>
          <a:ln/>
        </p:spPr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SzPct val="101000"/>
              <a:buNone/>
            </a:pPr>
            <a:r>
              <a:rPr lang="en-US" sz="1800" dirty="0" smtClean="0">
                <a:solidFill>
                  <a:srgbClr val="EE1DE6"/>
                </a:solidFill>
              </a:rPr>
              <a:t>Only ~ 1/3 of </a:t>
            </a:r>
            <a:r>
              <a:rPr lang="en-US" sz="1800" dirty="0">
                <a:solidFill>
                  <a:srgbClr val="EE1DE6"/>
                </a:solidFill>
              </a:rPr>
              <a:t>[</a:t>
            </a:r>
            <a:r>
              <a:rPr lang="en-US" sz="1800" dirty="0" err="1">
                <a:solidFill>
                  <a:srgbClr val="EE1DE6"/>
                </a:solidFill>
              </a:rPr>
              <a:t>NeV</a:t>
            </a:r>
            <a:r>
              <a:rPr lang="en-US" sz="1800" dirty="0" smtClean="0">
                <a:solidFill>
                  <a:srgbClr val="EE1DE6"/>
                </a:solidFill>
              </a:rPr>
              <a:t>] type-2 within the DD type-</a:t>
            </a:r>
            <a:r>
              <a:rPr lang="en-US" sz="1800" dirty="0">
                <a:solidFill>
                  <a:srgbClr val="EE1DE6"/>
                </a:solidFill>
              </a:rPr>
              <a:t>2 </a:t>
            </a:r>
            <a:r>
              <a:rPr lang="en-US" sz="1800" dirty="0" smtClean="0">
                <a:solidFill>
                  <a:srgbClr val="EE1DE6"/>
                </a:solidFill>
              </a:rPr>
              <a:t>region, and only</a:t>
            </a:r>
          </a:p>
          <a:p>
            <a:pPr marL="0" algn="just">
              <a:spcBef>
                <a:spcPts val="0"/>
              </a:spcBef>
              <a:buSzPct val="101000"/>
              <a:buNone/>
            </a:pPr>
            <a:r>
              <a:rPr lang="en-US" sz="1800" dirty="0" smtClean="0">
                <a:solidFill>
                  <a:srgbClr val="EE1DE6"/>
                </a:solidFill>
              </a:rPr>
              <a:t>~ 1/3 of </a:t>
            </a:r>
            <a:r>
              <a:rPr lang="en-US" sz="1800" dirty="0">
                <a:solidFill>
                  <a:srgbClr val="EE1DE6"/>
                </a:solidFill>
              </a:rPr>
              <a:t>DD-</a:t>
            </a:r>
            <a:r>
              <a:rPr lang="en-US" sz="1800" dirty="0" smtClean="0">
                <a:solidFill>
                  <a:srgbClr val="EE1DE6"/>
                </a:solidFill>
              </a:rPr>
              <a:t>selected type-2 are </a:t>
            </a:r>
            <a:r>
              <a:rPr lang="en-US" sz="1800" dirty="0">
                <a:solidFill>
                  <a:srgbClr val="EE1DE6"/>
                </a:solidFill>
              </a:rPr>
              <a:t>[</a:t>
            </a:r>
            <a:r>
              <a:rPr lang="en-US" sz="1800" dirty="0" err="1">
                <a:solidFill>
                  <a:srgbClr val="EE1DE6"/>
                </a:solidFill>
              </a:rPr>
              <a:t>NeV</a:t>
            </a:r>
            <a:r>
              <a:rPr lang="en-US" sz="1800" dirty="0">
                <a:solidFill>
                  <a:srgbClr val="EE1DE6"/>
                </a:solidFill>
              </a:rPr>
              <a:t>] emitters</a:t>
            </a:r>
            <a:r>
              <a:rPr lang="en-US" sz="1800" dirty="0" smtClean="0">
                <a:solidFill>
                  <a:srgbClr val="EE1DE6"/>
                </a:solidFill>
              </a:rPr>
              <a:t>.</a:t>
            </a:r>
            <a:endParaRPr lang="en-US" sz="1800" dirty="0">
              <a:solidFill>
                <a:srgbClr val="EE1DE6"/>
              </a:solidFill>
            </a:endParaRPr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456531" y="66080"/>
            <a:ext cx="7239670" cy="491728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algn="l"/>
            <a:r>
              <a:rPr lang="en-US" sz="3400" i="1" dirty="0">
                <a:solidFill>
                  <a:srgbClr val="FF0000"/>
                </a:solidFill>
                <a:latin typeface="+mj-lt"/>
                <a:ea typeface="Stone Sans ITC TT-Semi" pitchFamily="-65" charset="0"/>
                <a:cs typeface="Stone Sans ITC TT-Semi" pitchFamily="-65" charset="0"/>
                <a:sym typeface="Stone Sans ITC TT-Semi" pitchFamily="-65" charset="0"/>
              </a:rPr>
              <a:t>Comparison with other AGN2-selections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800600" y="990600"/>
            <a:ext cx="4343400" cy="4101703"/>
            <a:chOff x="0" y="0"/>
            <a:chExt cx="4432" cy="4432"/>
          </a:xfrm>
        </p:grpSpPr>
        <p:pic>
          <p:nvPicPr>
            <p:cNvPr id="43012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4432" cy="4432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  <p:sp>
          <p:nvSpPr>
            <p:cNvPr id="43013" name="Rectangle 5"/>
            <p:cNvSpPr>
              <a:spLocks/>
            </p:cNvSpPr>
            <p:nvPr/>
          </p:nvSpPr>
          <p:spPr bwMode="auto">
            <a:xfrm>
              <a:off x="2583" y="192"/>
              <a:ext cx="1509" cy="399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008000"/>
                  </a:solidFill>
                  <a:ea typeface="Bradley Hand ITC TT-Bold" pitchFamily="-65" charset="0"/>
                  <a:cs typeface="Bradley Hand ITC TT-Bold" pitchFamily="-65" charset="0"/>
                </a:rPr>
                <a:t>Type-2 AGN</a:t>
              </a:r>
            </a:p>
          </p:txBody>
        </p:sp>
        <p:sp>
          <p:nvSpPr>
            <p:cNvPr id="43014" name="Rectangle 6"/>
            <p:cNvSpPr>
              <a:spLocks/>
            </p:cNvSpPr>
            <p:nvPr/>
          </p:nvSpPr>
          <p:spPr bwMode="auto">
            <a:xfrm>
              <a:off x="565" y="3528"/>
              <a:ext cx="1193" cy="331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002D99"/>
                  </a:solidFill>
                  <a:ea typeface="Bradley Hand ITC TT-Bold" pitchFamily="-65" charset="0"/>
                  <a:cs typeface="Bradley Hand ITC TT-Bold" pitchFamily="-65" charset="0"/>
                </a:rPr>
                <a:t>SF galaxies</a:t>
              </a:r>
            </a:p>
          </p:txBody>
        </p:sp>
      </p:grpSp>
      <p:sp>
        <p:nvSpPr>
          <p:cNvPr id="8" name="Rettangolo 7"/>
          <p:cNvSpPr/>
          <p:nvPr/>
        </p:nvSpPr>
        <p:spPr>
          <a:xfrm>
            <a:off x="5446378" y="789722"/>
            <a:ext cx="3184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703"/>
              </a:spcBef>
              <a:buSzPct val="101000"/>
              <a:buNone/>
            </a:pPr>
            <a:r>
              <a:rPr lang="en-US" dirty="0" smtClean="0"/>
              <a:t>Diagnostic diagram (DD) at </a:t>
            </a:r>
            <a:r>
              <a:rPr lang="en-US" sz="1600" dirty="0" err="1" smtClean="0"/>
              <a:t>z</a:t>
            </a:r>
            <a:r>
              <a:rPr lang="en-US" sz="1600" dirty="0" smtClean="0"/>
              <a:t>&lt;0.9</a:t>
            </a:r>
            <a:endParaRPr lang="en-US" dirty="0" smtClean="0"/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514" y="990600"/>
            <a:ext cx="4251146" cy="4251146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10" name="CasellaDiTesto 9"/>
          <p:cNvSpPr txBox="1"/>
          <p:nvPr/>
        </p:nvSpPr>
        <p:spPr>
          <a:xfrm>
            <a:off x="609600" y="3320534"/>
            <a:ext cx="1573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[</a:t>
            </a:r>
            <a:r>
              <a:rPr lang="it-IT" dirty="0" err="1" smtClean="0">
                <a:solidFill>
                  <a:srgbClr val="FF0000"/>
                </a:solidFill>
              </a:rPr>
              <a:t>NeV</a:t>
            </a:r>
            <a:r>
              <a:rPr lang="it-IT" dirty="0" smtClean="0">
                <a:solidFill>
                  <a:srgbClr val="FF0000"/>
                </a:solidFill>
              </a:rPr>
              <a:t>]</a:t>
            </a:r>
            <a:r>
              <a:rPr lang="it-IT" dirty="0" err="1" smtClean="0">
                <a:solidFill>
                  <a:srgbClr val="FF0000"/>
                </a:solidFill>
              </a:rPr>
              <a:t>-selected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56531" y="5624487"/>
            <a:ext cx="31942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0000FF"/>
                </a:solidFill>
              </a:rPr>
              <a:t>~150 </a:t>
            </a:r>
            <a:r>
              <a:rPr lang="it-IT" dirty="0" err="1" smtClean="0">
                <a:solidFill>
                  <a:srgbClr val="0000FF"/>
                </a:solidFill>
              </a:rPr>
              <a:t>zCOSMOS</a:t>
            </a:r>
            <a:r>
              <a:rPr lang="it-IT" dirty="0" smtClean="0">
                <a:solidFill>
                  <a:srgbClr val="0000FF"/>
                </a:solidFill>
              </a:rPr>
              <a:t> </a:t>
            </a:r>
            <a:r>
              <a:rPr lang="it-IT" dirty="0" err="1" smtClean="0">
                <a:solidFill>
                  <a:srgbClr val="0000FF"/>
                </a:solidFill>
              </a:rPr>
              <a:t>optically</a:t>
            </a:r>
            <a:r>
              <a:rPr lang="it-IT" dirty="0" smtClean="0">
                <a:solidFill>
                  <a:srgbClr val="0000FF"/>
                </a:solidFill>
              </a:rPr>
              <a:t> </a:t>
            </a:r>
            <a:r>
              <a:rPr lang="it-IT" dirty="0" err="1" smtClean="0">
                <a:solidFill>
                  <a:srgbClr val="0000FF"/>
                </a:solidFill>
              </a:rPr>
              <a:t>normal</a:t>
            </a:r>
            <a:endParaRPr lang="it-IT" dirty="0" smtClean="0">
              <a:solidFill>
                <a:srgbClr val="0000FF"/>
              </a:solidFill>
            </a:endParaRPr>
          </a:p>
          <a:p>
            <a:r>
              <a:rPr lang="it-IT" dirty="0" err="1" smtClean="0">
                <a:solidFill>
                  <a:srgbClr val="0000FF"/>
                </a:solidFill>
              </a:rPr>
              <a:t>galaxies</a:t>
            </a:r>
            <a:r>
              <a:rPr lang="it-IT" dirty="0" smtClean="0">
                <a:solidFill>
                  <a:srgbClr val="0000FF"/>
                </a:solidFill>
              </a:rPr>
              <a:t> </a:t>
            </a:r>
            <a:r>
              <a:rPr lang="it-IT" dirty="0" err="1" smtClean="0">
                <a:solidFill>
                  <a:srgbClr val="0000FF"/>
                </a:solidFill>
              </a:rPr>
              <a:t>with</a:t>
            </a:r>
            <a:r>
              <a:rPr lang="it-IT" dirty="0" smtClean="0">
                <a:solidFill>
                  <a:srgbClr val="0000FF"/>
                </a:solidFill>
              </a:rPr>
              <a:t> </a:t>
            </a:r>
            <a:r>
              <a:rPr lang="it-IT" dirty="0" err="1" smtClean="0">
                <a:solidFill>
                  <a:srgbClr val="0000FF"/>
                </a:solidFill>
              </a:rPr>
              <a:t>X-ray</a:t>
            </a:r>
            <a:r>
              <a:rPr lang="it-IT" dirty="0" smtClean="0">
                <a:solidFill>
                  <a:srgbClr val="0000FF"/>
                </a:solidFill>
              </a:rPr>
              <a:t> </a:t>
            </a:r>
            <a:r>
              <a:rPr lang="it-IT" dirty="0" err="1" smtClean="0">
                <a:solidFill>
                  <a:srgbClr val="0000FF"/>
                </a:solidFill>
              </a:rPr>
              <a:t>emission</a:t>
            </a:r>
            <a:r>
              <a:rPr lang="it-IT" dirty="0" smtClean="0">
                <a:solidFill>
                  <a:srgbClr val="0000FF"/>
                </a:solidFill>
              </a:rPr>
              <a:t> </a:t>
            </a:r>
          </a:p>
          <a:p>
            <a:r>
              <a:rPr lang="it-IT" dirty="0" smtClean="0">
                <a:solidFill>
                  <a:srgbClr val="0000FF"/>
                </a:solidFill>
              </a:rPr>
              <a:t>(AGN, </a:t>
            </a:r>
            <a:r>
              <a:rPr lang="it-IT" dirty="0" err="1" smtClean="0">
                <a:solidFill>
                  <a:srgbClr val="0000FF"/>
                </a:solidFill>
              </a:rPr>
              <a:t>logLx</a:t>
            </a:r>
            <a:r>
              <a:rPr lang="it-IT" dirty="0" smtClean="0">
                <a:solidFill>
                  <a:srgbClr val="0000FF"/>
                </a:solidFill>
              </a:rPr>
              <a:t>&gt;42)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09600" y="789722"/>
            <a:ext cx="192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</a:t>
            </a:r>
            <a:r>
              <a:rPr lang="it-IT" dirty="0" smtClean="0"/>
              <a:t>omposite </a:t>
            </a:r>
            <a:r>
              <a:rPr lang="it-IT" dirty="0" err="1" smtClean="0"/>
              <a:t>spectra</a:t>
            </a:r>
            <a:endParaRPr lang="it-IT" dirty="0"/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 flipH="1">
            <a:off x="609600" y="4560118"/>
            <a:ext cx="533400" cy="1064369"/>
          </a:xfrm>
          <a:prstGeom prst="line">
            <a:avLst/>
          </a:prstGeom>
          <a:noFill/>
          <a:ln w="25400" cap="flat">
            <a:solidFill>
              <a:srgbClr val="0000FF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it-IT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>
            <p:ph type="body" idx="1"/>
          </p:nvPr>
        </p:nvSpPr>
        <p:spPr>
          <a:xfrm>
            <a:off x="228600" y="1373787"/>
            <a:ext cx="3464719" cy="4268391"/>
          </a:xfrm>
          <a:ln/>
        </p:spPr>
        <p:txBody>
          <a:bodyPr/>
          <a:lstStyle/>
          <a:p>
            <a:pPr marL="0" indent="-62506" algn="just">
              <a:spcBef>
                <a:spcPts val="0"/>
              </a:spcBef>
              <a:buSzPct val="101000"/>
              <a:buNone/>
            </a:pPr>
            <a:r>
              <a:rPr lang="en-US" sz="1800" dirty="0" smtClean="0"/>
              <a:t>23 </a:t>
            </a:r>
            <a:r>
              <a:rPr lang="en-US" sz="1800" dirty="0"/>
              <a:t>NL-AGN detected by </a:t>
            </a:r>
            <a:r>
              <a:rPr lang="en-US" sz="1800" dirty="0" smtClean="0"/>
              <a:t>Chandra, 49 undetected</a:t>
            </a:r>
            <a:r>
              <a:rPr lang="en-US" sz="1800" dirty="0"/>
              <a:t>.</a:t>
            </a:r>
            <a:endParaRPr lang="en-US" sz="1800" dirty="0" smtClean="0"/>
          </a:p>
          <a:p>
            <a:pPr marL="0" indent="-62506" algn="just">
              <a:spcBef>
                <a:spcPts val="0"/>
              </a:spcBef>
              <a:buSzPct val="101000"/>
              <a:buNone/>
            </a:pPr>
            <a:endParaRPr lang="en-US" sz="1800" dirty="0" smtClean="0"/>
          </a:p>
          <a:p>
            <a:pPr marL="0" indent="-62506" algn="just">
              <a:spcBef>
                <a:spcPts val="0"/>
              </a:spcBef>
              <a:buSzPct val="101000"/>
              <a:buNone/>
            </a:pPr>
            <a:r>
              <a:rPr lang="en-US" sz="1800" dirty="0" smtClean="0"/>
              <a:t>9</a:t>
            </a:r>
            <a:r>
              <a:rPr lang="en-US" sz="1800" dirty="0"/>
              <a:t>/72 (13%) are good C-Thick candidates [X/</a:t>
            </a:r>
            <a:r>
              <a:rPr lang="en-US" sz="1800" dirty="0" err="1"/>
              <a:t>NeV</a:t>
            </a:r>
            <a:r>
              <a:rPr lang="en-US" sz="1800" dirty="0"/>
              <a:t>&lt;15]</a:t>
            </a:r>
            <a:r>
              <a:rPr lang="en-US" sz="1800" dirty="0" smtClean="0"/>
              <a:t>.</a:t>
            </a:r>
          </a:p>
          <a:p>
            <a:pPr marL="0" indent="-62506" algn="just">
              <a:spcBef>
                <a:spcPts val="0"/>
              </a:spcBef>
              <a:buSzPct val="101000"/>
              <a:buNone/>
            </a:pPr>
            <a:endParaRPr lang="en-US" sz="1800" dirty="0" smtClean="0"/>
          </a:p>
          <a:p>
            <a:pPr marL="0" indent="-62506" algn="just">
              <a:spcBef>
                <a:spcPts val="0"/>
              </a:spcBef>
              <a:buSzPct val="101000"/>
              <a:buNone/>
            </a:pPr>
            <a:r>
              <a:rPr lang="en-US" sz="1800" dirty="0" smtClean="0"/>
              <a:t>46</a:t>
            </a:r>
            <a:r>
              <a:rPr lang="en-US" sz="1800" dirty="0"/>
              <a:t>/72 (64%) are obscured AGN (</a:t>
            </a:r>
            <a:r>
              <a:rPr lang="en-US" sz="1800" dirty="0" err="1" smtClean="0"/>
              <a:t>logNH</a:t>
            </a:r>
            <a:r>
              <a:rPr lang="en-US" sz="1800" dirty="0" smtClean="0"/>
              <a:t>&gt;</a:t>
            </a:r>
            <a:r>
              <a:rPr lang="en-US" sz="1800" dirty="0"/>
              <a:t>23) [X/</a:t>
            </a:r>
            <a:r>
              <a:rPr lang="en-US" sz="1800" dirty="0" err="1"/>
              <a:t>NeV</a:t>
            </a:r>
            <a:r>
              <a:rPr lang="en-US" sz="1800" dirty="0"/>
              <a:t>&lt;100] but could be also Compton-</a:t>
            </a:r>
            <a:r>
              <a:rPr lang="en-US" sz="1800" dirty="0" smtClean="0"/>
              <a:t>Thick</a:t>
            </a:r>
            <a:endParaRPr lang="en-US" sz="1800" dirty="0" smtClean="0"/>
          </a:p>
          <a:p>
            <a:pPr marL="0" indent="-62506" algn="just">
              <a:spcBef>
                <a:spcPts val="0"/>
              </a:spcBef>
              <a:buSzPct val="101000"/>
              <a:buNone/>
            </a:pPr>
            <a:r>
              <a:rPr lang="en-US" sz="1800" dirty="0" smtClean="0"/>
              <a:t>(</a:t>
            </a:r>
            <a:r>
              <a:rPr lang="en-US" sz="1800" dirty="0"/>
              <a:t>X-rays upper limits</a:t>
            </a:r>
            <a:r>
              <a:rPr lang="en-US" sz="1800" dirty="0" smtClean="0"/>
              <a:t>)</a:t>
            </a:r>
          </a:p>
          <a:p>
            <a:pPr marL="0" indent="-62506" algn="just">
              <a:spcBef>
                <a:spcPts val="0"/>
              </a:spcBef>
              <a:buSzPct val="101000"/>
              <a:buNone/>
            </a:pPr>
            <a:endParaRPr lang="en-US" sz="1800" dirty="0" smtClean="0"/>
          </a:p>
          <a:p>
            <a:pPr marL="0" indent="-62506" algn="just">
              <a:spcBef>
                <a:spcPts val="0"/>
              </a:spcBef>
              <a:buSzPct val="101000"/>
              <a:buNone/>
            </a:pPr>
            <a:endParaRPr lang="en-US" sz="1800" dirty="0" smtClean="0"/>
          </a:p>
          <a:p>
            <a:pPr marL="0" indent="-62506" algn="just">
              <a:spcBef>
                <a:spcPts val="0"/>
              </a:spcBef>
              <a:buSzPct val="101000"/>
              <a:buNone/>
            </a:pPr>
            <a:r>
              <a:rPr lang="en-US" sz="1800" dirty="0" err="1" smtClean="0">
                <a:sym typeface="Wingdings"/>
              </a:rPr>
              <a:t>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sym typeface="Wingdings"/>
              </a:rPr>
              <a:t>13% &lt; C-thick fraction &lt; 53%</a:t>
            </a:r>
            <a:endParaRPr lang="en-US" sz="1800" dirty="0" smtClean="0">
              <a:solidFill>
                <a:srgbClr val="FF0000"/>
              </a:solidFill>
            </a:endParaRPr>
          </a:p>
          <a:p>
            <a:pPr marL="0" indent="-62506" algn="just">
              <a:spcBef>
                <a:spcPts val="0"/>
              </a:spcBef>
              <a:buSzPct val="101000"/>
              <a:buNone/>
            </a:pPr>
            <a:endParaRPr lang="en-US" sz="1800" dirty="0" smtClean="0"/>
          </a:p>
          <a:p>
            <a:pPr marL="0" indent="-62506" algn="just">
              <a:spcBef>
                <a:spcPts val="0"/>
              </a:spcBef>
              <a:buSzPct val="101000"/>
              <a:buNone/>
            </a:pPr>
            <a:endParaRPr lang="en-US" sz="1800" dirty="0" smtClean="0"/>
          </a:p>
          <a:p>
            <a:pPr marL="0" indent="-62506" algn="just">
              <a:spcBef>
                <a:spcPts val="0"/>
              </a:spcBef>
              <a:buSzPct val="101000"/>
              <a:buNone/>
            </a:pPr>
            <a:endParaRPr lang="en-US" sz="1800" dirty="0"/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366117" y="200918"/>
            <a:ext cx="8420695" cy="63728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r>
              <a:rPr lang="en-US" sz="3400" i="1" dirty="0">
                <a:solidFill>
                  <a:srgbClr val="FF0000"/>
                </a:solidFill>
                <a:latin typeface="+mj-lt"/>
                <a:ea typeface="Stone Sans ITC TT-Semi" pitchFamily="-65" charset="0"/>
                <a:cs typeface="Stone Sans ITC TT-Semi" pitchFamily="-65" charset="0"/>
                <a:sym typeface="Stone Sans ITC TT-Semi" pitchFamily="-65" charset="0"/>
              </a:rPr>
              <a:t>[</a:t>
            </a:r>
            <a:r>
              <a:rPr lang="en-US" sz="3400" i="1" dirty="0" err="1">
                <a:solidFill>
                  <a:srgbClr val="FF0000"/>
                </a:solidFill>
                <a:latin typeface="+mj-lt"/>
                <a:ea typeface="Stone Sans ITC TT-Semi" pitchFamily="-65" charset="0"/>
                <a:cs typeface="Stone Sans ITC TT-Semi" pitchFamily="-65" charset="0"/>
                <a:sym typeface="Stone Sans ITC TT-Semi" pitchFamily="-65" charset="0"/>
              </a:rPr>
              <a:t>NeV</a:t>
            </a:r>
            <a:r>
              <a:rPr lang="en-US" sz="3400" i="1" dirty="0">
                <a:solidFill>
                  <a:srgbClr val="FF0000"/>
                </a:solidFill>
                <a:latin typeface="+mj-lt"/>
                <a:ea typeface="Stone Sans ITC TT-Semi" pitchFamily="-65" charset="0"/>
                <a:cs typeface="Stone Sans ITC TT-Semi" pitchFamily="-65" charset="0"/>
                <a:sym typeface="Stone Sans ITC TT-Semi" pitchFamily="-65" charset="0"/>
              </a:rPr>
              <a:t>] &amp; C-Thick AGN in </a:t>
            </a:r>
            <a:r>
              <a:rPr lang="en-US" sz="3400" i="1" dirty="0" err="1">
                <a:solidFill>
                  <a:srgbClr val="FF0000"/>
                </a:solidFill>
                <a:latin typeface="+mj-lt"/>
                <a:ea typeface="Stone Sans ITC TT-Semi" pitchFamily="-65" charset="0"/>
                <a:cs typeface="Stone Sans ITC TT-Semi" pitchFamily="-65" charset="0"/>
                <a:sym typeface="Stone Sans ITC TT-Semi" pitchFamily="-65" charset="0"/>
              </a:rPr>
              <a:t>zCOSMOS</a:t>
            </a:r>
            <a:endParaRPr lang="en-US" sz="3400" i="1" dirty="0">
              <a:solidFill>
                <a:srgbClr val="FF0000"/>
              </a:solidFill>
              <a:latin typeface="+mj-lt"/>
              <a:ea typeface="Stone Sans ITC TT-Semi" pitchFamily="-65" charset="0"/>
              <a:cs typeface="Stone Sans ITC TT-Semi" pitchFamily="-65" charset="0"/>
              <a:sym typeface="Stone Sans ITC TT-Semi" pitchFamily="-65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30837" y="1071563"/>
            <a:ext cx="5252458" cy="5176837"/>
            <a:chOff x="0" y="0"/>
            <a:chExt cx="4431" cy="4432"/>
          </a:xfrm>
        </p:grpSpPr>
        <p:pic>
          <p:nvPicPr>
            <p:cNvPr id="45060" name="Picture 4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4431" cy="4432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  <p:sp>
          <p:nvSpPr>
            <p:cNvPr id="45061" name="Rectangle 5"/>
            <p:cNvSpPr>
              <a:spLocks/>
            </p:cNvSpPr>
            <p:nvPr/>
          </p:nvSpPr>
          <p:spPr bwMode="auto">
            <a:xfrm>
              <a:off x="676" y="332"/>
              <a:ext cx="612" cy="248"/>
            </a:xfrm>
            <a:prstGeom prst="rect">
              <a:avLst/>
            </a:prstGeom>
            <a:noFill/>
            <a:ln w="38100" cap="flat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ea typeface="Bradley Hand ITC TT-Bold" pitchFamily="-65" charset="0"/>
                  <a:cs typeface="Bradley Hand ITC TT-Bold" pitchFamily="-65" charset="0"/>
                </a:rPr>
                <a:t>C-Thick</a:t>
              </a:r>
            </a:p>
          </p:txBody>
        </p:sp>
        <p:sp>
          <p:nvSpPr>
            <p:cNvPr id="45062" name="Rectangle 6"/>
            <p:cNvSpPr>
              <a:spLocks/>
            </p:cNvSpPr>
            <p:nvPr/>
          </p:nvSpPr>
          <p:spPr bwMode="auto">
            <a:xfrm>
              <a:off x="1759" y="328"/>
              <a:ext cx="539" cy="248"/>
            </a:xfrm>
            <a:prstGeom prst="rect">
              <a:avLst/>
            </a:prstGeom>
            <a:noFill/>
            <a:ln w="38100" cap="flat">
              <a:solidFill>
                <a:srgbClr val="7F00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7F007F"/>
                  </a:solidFill>
                  <a:ea typeface="Bradley Hand ITC TT-Bold" pitchFamily="-65" charset="0"/>
                  <a:cs typeface="Bradley Hand ITC TT-Bold" pitchFamily="-65" charset="0"/>
                </a:rPr>
                <a:t>C-Thin</a:t>
              </a:r>
            </a:p>
          </p:txBody>
        </p:sp>
        <p:sp>
          <p:nvSpPr>
            <p:cNvPr id="45063" name="Line 7"/>
            <p:cNvSpPr>
              <a:spLocks noChangeShapeType="1"/>
            </p:cNvSpPr>
            <p:nvPr/>
          </p:nvSpPr>
          <p:spPr bwMode="auto">
            <a:xfrm>
              <a:off x="2573" y="230"/>
              <a:ext cx="18" cy="3683"/>
            </a:xfrm>
            <a:prstGeom prst="line">
              <a:avLst/>
            </a:prstGeom>
            <a:noFill/>
            <a:ln w="25400" cap="flat">
              <a:solidFill>
                <a:srgbClr val="7F007F"/>
              </a:solidFill>
              <a:prstDash val="sysDot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>
            <p:ph type="body" idx="1"/>
          </p:nvPr>
        </p:nvSpPr>
        <p:spPr>
          <a:xfrm>
            <a:off x="276820" y="1600200"/>
            <a:ext cx="8608219" cy="3365897"/>
          </a:xfrm>
          <a:ln/>
        </p:spPr>
        <p:txBody>
          <a:bodyPr>
            <a:normAutofit fontScale="85000" lnSpcReduction="10000"/>
          </a:bodyPr>
          <a:lstStyle/>
          <a:p>
            <a:pPr marL="267881" indent="-80364" algn="just">
              <a:lnSpc>
                <a:spcPct val="95000"/>
              </a:lnSpc>
              <a:buNone/>
            </a:pPr>
            <a:r>
              <a:rPr lang="en-US" sz="2400" dirty="0" smtClean="0">
                <a:ea typeface="Book Antiqua" pitchFamily="-65" charset="0"/>
                <a:cs typeface="Book Antiqua" pitchFamily="-65" charset="0"/>
                <a:sym typeface="Book Antiqua" pitchFamily="-65" charset="0"/>
              </a:rPr>
              <a:t>Obtain new X-ray observations of [</a:t>
            </a:r>
            <a:r>
              <a:rPr lang="en-US" sz="2400" dirty="0" err="1" smtClean="0">
                <a:ea typeface="Book Antiqua" pitchFamily="-65" charset="0"/>
                <a:cs typeface="Book Antiqua" pitchFamily="-65" charset="0"/>
                <a:sym typeface="Book Antiqua" pitchFamily="-65" charset="0"/>
              </a:rPr>
              <a:t>NeV</a:t>
            </a:r>
            <a:r>
              <a:rPr lang="en-US" sz="2400" dirty="0" smtClean="0">
                <a:ea typeface="Book Antiqua" pitchFamily="-65" charset="0"/>
                <a:cs typeface="Book Antiqua" pitchFamily="-65" charset="0"/>
                <a:sym typeface="Book Antiqua" pitchFamily="-65" charset="0"/>
              </a:rPr>
              <a:t>]-selected SDSS QSO2s.</a:t>
            </a:r>
          </a:p>
          <a:p>
            <a:pPr marL="267881" indent="-80364" algn="just">
              <a:lnSpc>
                <a:spcPct val="95000"/>
              </a:lnSpc>
              <a:buNone/>
            </a:pPr>
            <a:endParaRPr lang="en-US" sz="2400" dirty="0" smtClean="0">
              <a:latin typeface="Calibri"/>
              <a:ea typeface="Book Antiqua" pitchFamily="-65" charset="0"/>
              <a:cs typeface="Book Antiqua" pitchFamily="-65" charset="0"/>
              <a:sym typeface="Book Antiqua" pitchFamily="-65" charset="0"/>
            </a:endParaRPr>
          </a:p>
          <a:p>
            <a:pPr marL="267881" indent="-80364" algn="just">
              <a:lnSpc>
                <a:spcPct val="95000"/>
              </a:lnSpc>
              <a:buNone/>
            </a:pPr>
            <a:r>
              <a:rPr lang="en-US" sz="2400" dirty="0" smtClean="0">
                <a:latin typeface="Calibri"/>
                <a:ea typeface="Book Antiqua" pitchFamily="-65" charset="0"/>
                <a:cs typeface="Book Antiqua" pitchFamily="-65" charset="0"/>
                <a:sym typeface="Book Antiqua" pitchFamily="-65" charset="0"/>
              </a:rPr>
              <a:t>Measure the space density of [</a:t>
            </a:r>
            <a:r>
              <a:rPr lang="en-US" sz="2400" dirty="0" err="1" smtClean="0">
                <a:latin typeface="Calibri"/>
                <a:ea typeface="Book Antiqua" pitchFamily="-65" charset="0"/>
                <a:cs typeface="Book Antiqua" pitchFamily="-65" charset="0"/>
                <a:sym typeface="Book Antiqua" pitchFamily="-65" charset="0"/>
              </a:rPr>
              <a:t>NeV</a:t>
            </a:r>
            <a:r>
              <a:rPr lang="en-US" sz="2400" dirty="0" smtClean="0">
                <a:latin typeface="Calibri"/>
                <a:ea typeface="Book Antiqua" pitchFamily="-65" charset="0"/>
                <a:cs typeface="Book Antiqua" pitchFamily="-65" charset="0"/>
                <a:sym typeface="Book Antiqua" pitchFamily="-65" charset="0"/>
              </a:rPr>
              <a:t>]-selected type-2 AGN in COSMOS, whole </a:t>
            </a:r>
          </a:p>
          <a:p>
            <a:pPr marL="267881" indent="-80364" algn="just">
              <a:lnSpc>
                <a:spcPct val="95000"/>
              </a:lnSpc>
              <a:buNone/>
            </a:pPr>
            <a:r>
              <a:rPr lang="en-US" sz="2400" dirty="0" smtClean="0">
                <a:latin typeface="Calibri"/>
                <a:ea typeface="Book Antiqua" pitchFamily="-65" charset="0"/>
                <a:cs typeface="Book Antiqua" pitchFamily="-65" charset="0"/>
                <a:sym typeface="Book Antiqua" pitchFamily="-65" charset="0"/>
              </a:rPr>
              <a:t>sample and C-thick candidates</a:t>
            </a:r>
          </a:p>
          <a:p>
            <a:pPr marL="267881" indent="-80364" algn="just">
              <a:lnSpc>
                <a:spcPct val="95000"/>
              </a:lnSpc>
              <a:buNone/>
            </a:pPr>
            <a:endParaRPr lang="en-US" sz="2400" dirty="0" smtClean="0">
              <a:latin typeface="Calibri"/>
              <a:ea typeface="Book Antiqua" pitchFamily="-65" charset="0"/>
              <a:cs typeface="Book Antiqua" pitchFamily="-65" charset="0"/>
              <a:sym typeface="Book Antiqua" pitchFamily="-65" charset="0"/>
            </a:endParaRPr>
          </a:p>
          <a:p>
            <a:pPr marL="267881" indent="-80364" algn="just">
              <a:lnSpc>
                <a:spcPct val="95000"/>
              </a:lnSpc>
              <a:buNone/>
            </a:pPr>
            <a:r>
              <a:rPr lang="en-US" sz="2400" dirty="0" smtClean="0">
                <a:latin typeface="Calibri"/>
                <a:ea typeface="Book Antiqua" pitchFamily="-65" charset="0"/>
                <a:cs typeface="Book Antiqua" pitchFamily="-65" charset="0"/>
                <a:sym typeface="Book Antiqua" pitchFamily="-65" charset="0"/>
              </a:rPr>
              <a:t>Assess completeness of [</a:t>
            </a:r>
            <a:r>
              <a:rPr lang="en-US" sz="2400" dirty="0" err="1" smtClean="0">
                <a:latin typeface="Calibri"/>
                <a:ea typeface="Book Antiqua" pitchFamily="-65" charset="0"/>
                <a:cs typeface="Book Antiqua" pitchFamily="-65" charset="0"/>
                <a:sym typeface="Book Antiqua" pitchFamily="-65" charset="0"/>
              </a:rPr>
              <a:t>NeV</a:t>
            </a:r>
            <a:r>
              <a:rPr lang="en-US" sz="2400" dirty="0" smtClean="0">
                <a:latin typeface="Calibri"/>
                <a:ea typeface="Book Antiqua" pitchFamily="-65" charset="0"/>
                <a:cs typeface="Book Antiqua" pitchFamily="-65" charset="0"/>
                <a:sym typeface="Book Antiqua" pitchFamily="-65" charset="0"/>
              </a:rPr>
              <a:t>]-selection </a:t>
            </a:r>
            <a:r>
              <a:rPr lang="en-US" sz="2400" dirty="0" err="1" smtClean="0">
                <a:latin typeface="Calibri"/>
                <a:ea typeface="Book Antiqua" pitchFamily="-65" charset="0"/>
                <a:cs typeface="Book Antiqua" pitchFamily="-65" charset="0"/>
                <a:sym typeface="Book Antiqua" pitchFamily="-65" charset="0"/>
              </a:rPr>
              <a:t>vs</a:t>
            </a:r>
            <a:r>
              <a:rPr lang="en-US" sz="2400" dirty="0" smtClean="0">
                <a:latin typeface="Calibri"/>
                <a:ea typeface="Book Antiqua" pitchFamily="-65" charset="0"/>
                <a:cs typeface="Book Antiqua" pitchFamily="-65" charset="0"/>
                <a:sym typeface="Book Antiqua" pitchFamily="-65" charset="0"/>
              </a:rPr>
              <a:t> other techniques (X-ray, DD, IR)</a:t>
            </a:r>
          </a:p>
          <a:p>
            <a:pPr marL="267881" indent="-80364" algn="just">
              <a:lnSpc>
                <a:spcPct val="95000"/>
              </a:lnSpc>
              <a:buNone/>
            </a:pPr>
            <a:endParaRPr lang="en-US" sz="2400" dirty="0" smtClean="0">
              <a:latin typeface="Calibri"/>
              <a:ea typeface="Book Antiqua" pitchFamily="-65" charset="0"/>
              <a:cs typeface="Book Antiqua" pitchFamily="-65" charset="0"/>
              <a:sym typeface="Book Antiqua" pitchFamily="-65" charset="0"/>
            </a:endParaRPr>
          </a:p>
          <a:p>
            <a:pPr marL="267881" indent="-80364" algn="just">
              <a:lnSpc>
                <a:spcPct val="95000"/>
              </a:lnSpc>
              <a:buNone/>
            </a:pPr>
            <a:r>
              <a:rPr lang="en-US" sz="2400" dirty="0" smtClean="0">
                <a:latin typeface="Calibri"/>
                <a:ea typeface="Book Antiqua" pitchFamily="-65" charset="0"/>
                <a:cs typeface="Book Antiqua" pitchFamily="-65" charset="0"/>
                <a:sym typeface="Book Antiqua" pitchFamily="-65" charset="0"/>
              </a:rPr>
              <a:t>Deeper observations than Chandra 200ks would be needed to improve limits on </a:t>
            </a:r>
          </a:p>
          <a:p>
            <a:pPr marL="267881" indent="-80364" algn="just">
              <a:lnSpc>
                <a:spcPct val="95000"/>
              </a:lnSpc>
              <a:buNone/>
            </a:pPr>
            <a:r>
              <a:rPr lang="en-US" sz="2400" dirty="0" smtClean="0">
                <a:latin typeface="Calibri"/>
                <a:ea typeface="Book Antiqua" pitchFamily="-65" charset="0"/>
                <a:cs typeface="Book Antiqua" pitchFamily="-65" charset="0"/>
                <a:sym typeface="Book Antiqua" pitchFamily="-65" charset="0"/>
              </a:rPr>
              <a:t>X/</a:t>
            </a:r>
            <a:r>
              <a:rPr lang="en-US" sz="2400" dirty="0" err="1" smtClean="0">
                <a:latin typeface="Calibri"/>
                <a:ea typeface="Book Antiqua" pitchFamily="-65" charset="0"/>
                <a:cs typeface="Book Antiqua" pitchFamily="-65" charset="0"/>
                <a:sym typeface="Book Antiqua" pitchFamily="-65" charset="0"/>
              </a:rPr>
              <a:t>NeV</a:t>
            </a:r>
            <a:r>
              <a:rPr lang="en-US" sz="2400" dirty="0" smtClean="0">
                <a:latin typeface="Calibri"/>
                <a:ea typeface="Book Antiqua" pitchFamily="-65" charset="0"/>
                <a:cs typeface="Book Antiqua" pitchFamily="-65" charset="0"/>
                <a:sym typeface="Book Antiqua" pitchFamily="-65" charset="0"/>
              </a:rPr>
              <a:t> and reliability of C-thick candidates: 4Ms CDFS, 2Ms CDFN, AEGIS are </a:t>
            </a:r>
          </a:p>
          <a:p>
            <a:pPr marL="267881" indent="-80364" algn="just">
              <a:lnSpc>
                <a:spcPct val="95000"/>
              </a:lnSpc>
              <a:buNone/>
            </a:pPr>
            <a:r>
              <a:rPr lang="en-US" sz="2400" dirty="0" smtClean="0">
                <a:latin typeface="Calibri"/>
                <a:ea typeface="Book Antiqua" pitchFamily="-65" charset="0"/>
                <a:cs typeface="Book Antiqua" pitchFamily="-65" charset="0"/>
                <a:sym typeface="Book Antiqua" pitchFamily="-65" charset="0"/>
              </a:rPr>
              <a:t>obvious fields to extend this technique</a:t>
            </a:r>
          </a:p>
          <a:p>
            <a:pPr marL="267881" indent="-80364" algn="just">
              <a:lnSpc>
                <a:spcPct val="95000"/>
              </a:lnSpc>
              <a:buNone/>
            </a:pPr>
            <a:endParaRPr lang="en-US" sz="2400" dirty="0" smtClean="0">
              <a:latin typeface="Calibri"/>
              <a:ea typeface="Book Antiqua" pitchFamily="-65" charset="0"/>
              <a:cs typeface="Book Antiqua" pitchFamily="-65" charset="0"/>
              <a:sym typeface="Book Antiqua" pitchFamily="-65" charset="0"/>
            </a:endParaRPr>
          </a:p>
        </p:txBody>
      </p:sp>
      <p:sp>
        <p:nvSpPr>
          <p:cNvPr id="4" name="Rectangle 2"/>
          <p:cNvSpPr>
            <a:spLocks/>
          </p:cNvSpPr>
          <p:nvPr/>
        </p:nvSpPr>
        <p:spPr bwMode="auto">
          <a:xfrm>
            <a:off x="366117" y="200918"/>
            <a:ext cx="8420695" cy="63728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r>
              <a:rPr lang="en-US" sz="3400" i="1" dirty="0" smtClean="0">
                <a:solidFill>
                  <a:srgbClr val="FF0000"/>
                </a:solidFill>
                <a:latin typeface="+mj-lt"/>
                <a:ea typeface="Stone Sans ITC TT-Semi" pitchFamily="-65" charset="0"/>
                <a:cs typeface="Stone Sans ITC TT-Semi" pitchFamily="-65" charset="0"/>
                <a:sym typeface="Stone Sans ITC TT-Semi" pitchFamily="-65" charset="0"/>
              </a:rPr>
              <a:t>Next steps and developments</a:t>
            </a:r>
            <a:endParaRPr lang="en-US" sz="3400" i="1" dirty="0">
              <a:solidFill>
                <a:srgbClr val="FF0000"/>
              </a:solidFill>
              <a:latin typeface="+mj-lt"/>
              <a:ea typeface="Stone Sans ITC TT-Semi" pitchFamily="-65" charset="0"/>
              <a:cs typeface="Stone Sans ITC TT-Semi" pitchFamily="-65" charset="0"/>
              <a:sym typeface="Stone Sans ITC TT-Semi" pitchFamily="-65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2" name="Picture 2" descr="seeon"/>
          <p:cNvPicPr>
            <a:picLocks noChangeArrowheads="1"/>
          </p:cNvPicPr>
          <p:nvPr/>
        </p:nvPicPr>
        <p:blipFill>
          <a:blip r:embed="rId2"/>
          <a:srcRect t="15886" r="3130" b="8014"/>
          <a:stretch>
            <a:fillRect/>
          </a:stretch>
        </p:blipFill>
        <p:spPr bwMode="auto">
          <a:xfrm>
            <a:off x="250826" y="1080000"/>
            <a:ext cx="5040000" cy="3960000"/>
          </a:xfrm>
          <a:prstGeom prst="rect">
            <a:avLst/>
          </a:prstGeom>
          <a:noFill/>
        </p:spPr>
      </p:pic>
      <p:pic>
        <p:nvPicPr>
          <p:cNvPr id="7" name="Picture 9" descr="seeon"/>
          <p:cNvPicPr>
            <a:picLocks noChangeArrowheads="1"/>
          </p:cNvPicPr>
          <p:nvPr/>
        </p:nvPicPr>
        <p:blipFill>
          <a:blip r:embed="rId3"/>
          <a:srcRect t="15816" r="2940" b="7991"/>
          <a:stretch>
            <a:fillRect/>
          </a:stretch>
        </p:blipFill>
        <p:spPr bwMode="auto">
          <a:xfrm>
            <a:off x="250825" y="1080000"/>
            <a:ext cx="5040000" cy="3960000"/>
          </a:xfrm>
          <a:prstGeom prst="rect">
            <a:avLst/>
          </a:prstGeom>
          <a:noFill/>
        </p:spPr>
      </p:pic>
      <p:sp>
        <p:nvSpPr>
          <p:cNvPr id="128007" name="Rectangle 7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258598" cy="854075"/>
          </a:xfrm>
        </p:spPr>
        <p:txBody>
          <a:bodyPr>
            <a:normAutofit fontScale="90000"/>
          </a:bodyPr>
          <a:lstStyle/>
          <a:p>
            <a:r>
              <a:rPr lang="en-US" sz="4000" i="1" dirty="0" smtClean="0">
                <a:solidFill>
                  <a:srgbClr val="FF0000"/>
                </a:solidFill>
                <a:latin typeface="Calibri"/>
              </a:rPr>
              <a:t>Compton-thick AGN and the</a:t>
            </a:r>
            <a:r>
              <a:rPr lang="en-US" sz="4000" i="1" dirty="0" smtClean="0">
                <a:solidFill>
                  <a:srgbClr val="FF0000"/>
                </a:solidFill>
                <a:latin typeface="Calibri"/>
              </a:rPr>
              <a:t> missing XRB</a:t>
            </a:r>
            <a:endParaRPr lang="it-IT" sz="4000" i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28012" name="Text Box 12"/>
          <p:cNvSpPr txBox="1">
            <a:spLocks noChangeArrowheads="1"/>
          </p:cNvSpPr>
          <p:nvPr/>
        </p:nvSpPr>
        <p:spPr bwMode="auto">
          <a:xfrm>
            <a:off x="5471037" y="1219200"/>
            <a:ext cx="3471774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classic argument: distant C</a:t>
            </a:r>
            <a:r>
              <a:rPr lang="en-US" dirty="0"/>
              <a:t>-thick AGN</a:t>
            </a:r>
            <a:r>
              <a:rPr lang="en-US" dirty="0" smtClean="0"/>
              <a:t> needed to explain from</a:t>
            </a:r>
          </a:p>
          <a:p>
            <a:r>
              <a:rPr lang="en-US" dirty="0" smtClean="0"/>
              <a:t>~10 to 30% of </a:t>
            </a:r>
            <a:r>
              <a:rPr lang="en-US" dirty="0" smtClean="0"/>
              <a:t>the 20 </a:t>
            </a:r>
            <a:r>
              <a:rPr lang="en-US" dirty="0" err="1"/>
              <a:t>keV</a:t>
            </a:r>
            <a:r>
              <a:rPr lang="en-US" dirty="0" smtClean="0"/>
              <a:t> </a:t>
            </a:r>
          </a:p>
          <a:p>
            <a:r>
              <a:rPr lang="en-US" dirty="0" smtClean="0"/>
              <a:t>(Comastri+95, Gilli+07, Ballantyne+06, Treister+09)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heir </a:t>
            </a:r>
            <a:r>
              <a:rPr lang="en-US" dirty="0"/>
              <a:t>XLF and </a:t>
            </a:r>
            <a:r>
              <a:rPr lang="en-US" dirty="0" smtClean="0"/>
              <a:t>evolution essentially</a:t>
            </a:r>
          </a:p>
          <a:p>
            <a:r>
              <a:rPr lang="en-US" dirty="0" smtClean="0"/>
              <a:t>unknown:</a:t>
            </a:r>
            <a:r>
              <a:rPr lang="en-US" dirty="0" smtClean="0"/>
              <a:t> </a:t>
            </a:r>
            <a:r>
              <a:rPr lang="en-US" dirty="0" smtClean="0"/>
              <a:t>often</a:t>
            </a:r>
            <a:r>
              <a:rPr lang="en-US" dirty="0" smtClean="0"/>
              <a:t> </a:t>
            </a:r>
            <a:r>
              <a:rPr lang="en-US" dirty="0" smtClean="0"/>
              <a:t>assumed to be</a:t>
            </a:r>
          </a:p>
          <a:p>
            <a:r>
              <a:rPr lang="en-US" dirty="0" smtClean="0"/>
              <a:t>the same of less obscured AGN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914400" y="3962400"/>
            <a:ext cx="10457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err="1" smtClean="0">
                <a:solidFill>
                  <a:srgbClr val="FF0000"/>
                </a:solidFill>
              </a:rPr>
              <a:t>unobscured</a:t>
            </a:r>
            <a:endParaRPr lang="it-IT" sz="1400" dirty="0">
              <a:solidFill>
                <a:srgbClr val="FF000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428999" y="2589311"/>
            <a:ext cx="474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err="1" smtClean="0">
                <a:solidFill>
                  <a:srgbClr val="0000FF"/>
                </a:solidFill>
              </a:rPr>
              <a:t>thin</a:t>
            </a:r>
            <a:endParaRPr lang="it-IT" sz="1400" dirty="0">
              <a:solidFill>
                <a:srgbClr val="0000FF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365793" y="3654623"/>
            <a:ext cx="5378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err="1" smtClean="0"/>
              <a:t>thick</a:t>
            </a:r>
            <a:endParaRPr lang="it-IT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7" name="Rectangle 7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854075"/>
          </a:xfrm>
        </p:spPr>
        <p:txBody>
          <a:bodyPr>
            <a:normAutofit/>
          </a:bodyPr>
          <a:lstStyle/>
          <a:p>
            <a:r>
              <a:rPr lang="it-IT" sz="4000" i="1" dirty="0" err="1" smtClean="0">
                <a:solidFill>
                  <a:srgbClr val="FF0000"/>
                </a:solidFill>
                <a:latin typeface="Calibri"/>
              </a:rPr>
              <a:t>When</a:t>
            </a:r>
            <a:r>
              <a:rPr lang="it-IT" sz="4000" i="1" dirty="0" smtClean="0">
                <a:solidFill>
                  <a:srgbClr val="FF0000"/>
                </a:solidFill>
                <a:latin typeface="Calibri"/>
              </a:rPr>
              <a:t> </a:t>
            </a:r>
            <a:r>
              <a:rPr lang="it-IT" sz="4000" i="1" dirty="0" err="1" smtClean="0">
                <a:solidFill>
                  <a:srgbClr val="FF0000"/>
                </a:solidFill>
                <a:latin typeface="Calibri"/>
              </a:rPr>
              <a:t>was</a:t>
            </a:r>
            <a:r>
              <a:rPr lang="it-IT" sz="4000" i="1" dirty="0" smtClean="0">
                <a:solidFill>
                  <a:srgbClr val="FF0000"/>
                </a:solidFill>
                <a:latin typeface="Calibri"/>
              </a:rPr>
              <a:t> the </a:t>
            </a:r>
            <a:r>
              <a:rPr lang="it-IT" sz="4000" i="1" dirty="0" err="1" smtClean="0">
                <a:solidFill>
                  <a:srgbClr val="FF0000"/>
                </a:solidFill>
                <a:latin typeface="Calibri"/>
              </a:rPr>
              <a:t>missing</a:t>
            </a:r>
            <a:r>
              <a:rPr lang="it-IT" sz="4000" i="1" dirty="0" smtClean="0">
                <a:solidFill>
                  <a:srgbClr val="FF0000"/>
                </a:solidFill>
                <a:latin typeface="Calibri"/>
              </a:rPr>
              <a:t> XRB </a:t>
            </a:r>
            <a:r>
              <a:rPr lang="it-IT" sz="4000" i="1" dirty="0" err="1" smtClean="0">
                <a:solidFill>
                  <a:srgbClr val="FF0000"/>
                </a:solidFill>
                <a:latin typeface="Calibri"/>
              </a:rPr>
              <a:t>emitted</a:t>
            </a:r>
            <a:r>
              <a:rPr lang="it-IT" sz="4000" i="1" dirty="0" smtClean="0">
                <a:solidFill>
                  <a:srgbClr val="FF0000"/>
                </a:solidFill>
                <a:latin typeface="Calibri"/>
              </a:rPr>
              <a:t>?</a:t>
            </a:r>
            <a:endParaRPr lang="it-IT" sz="4000" i="1" dirty="0">
              <a:solidFill>
                <a:srgbClr val="FF0000"/>
              </a:solidFill>
              <a:latin typeface="Calibri"/>
            </a:endParaRPr>
          </a:p>
        </p:txBody>
      </p:sp>
      <p:pic>
        <p:nvPicPr>
          <p:cNvPr id="6" name="Immagine 5" descr="zthickfrac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t="10000" b="17778"/>
              <a:stretch>
                <a:fillRect/>
              </a:stretch>
            </p:blipFill>
          </mc:Choice>
          <mc:Fallback>
            <p:blipFill>
              <a:blip r:embed="rId3"/>
              <a:srcRect t="10000" b="17778"/>
              <a:stretch>
                <a:fillRect/>
              </a:stretch>
            </p:blipFill>
          </mc:Fallback>
        </mc:AlternateContent>
        <p:spPr>
          <a:xfrm>
            <a:off x="990600" y="854075"/>
            <a:ext cx="6019800" cy="5626348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6705600" y="2634734"/>
            <a:ext cx="20489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err="1" smtClean="0"/>
              <a:t>Predicted</a:t>
            </a:r>
            <a:r>
              <a:rPr lang="it-IT" sz="2400" dirty="0" smtClean="0"/>
              <a:t> </a:t>
            </a:r>
            <a:r>
              <a:rPr lang="it-IT" sz="2400" dirty="0" err="1" smtClean="0"/>
              <a:t>peak</a:t>
            </a:r>
            <a:r>
              <a:rPr lang="it-IT" sz="2400" dirty="0" smtClean="0"/>
              <a:t> </a:t>
            </a:r>
          </a:p>
          <a:p>
            <a:r>
              <a:rPr lang="it-IT" sz="2400" dirty="0" smtClean="0"/>
              <a:t>at z~0.7-0.8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706437"/>
          </a:xfrm>
        </p:spPr>
        <p:txBody>
          <a:bodyPr/>
          <a:lstStyle/>
          <a:p>
            <a:r>
              <a:rPr lang="it-IT" sz="3600" i="1" dirty="0" smtClean="0">
                <a:solidFill>
                  <a:srgbClr val="FF0000"/>
                </a:solidFill>
              </a:rPr>
              <a:t>The </a:t>
            </a:r>
            <a:r>
              <a:rPr lang="it-IT" sz="3600" i="1" dirty="0" err="1" smtClean="0">
                <a:solidFill>
                  <a:srgbClr val="FF0000"/>
                </a:solidFill>
              </a:rPr>
              <a:t>multi-</a:t>
            </a:r>
            <a:r>
              <a:rPr lang="it-IT" sz="3600" i="1" dirty="0" err="1" smtClean="0">
                <a:solidFill>
                  <a:srgbClr val="FF0000"/>
                </a:solidFill>
                <a:latin typeface="Symbol"/>
              </a:rPr>
              <a:t>l</a:t>
            </a:r>
            <a:r>
              <a:rPr lang="it-IT" sz="3600" i="1" dirty="0" smtClean="0">
                <a:solidFill>
                  <a:srgbClr val="FF0000"/>
                </a:solidFill>
              </a:rPr>
              <a:t> </a:t>
            </a:r>
            <a:r>
              <a:rPr lang="it-IT" sz="3600" i="1" dirty="0" err="1" smtClean="0">
                <a:solidFill>
                  <a:srgbClr val="FF0000"/>
                </a:solidFill>
              </a:rPr>
              <a:t>search</a:t>
            </a:r>
            <a:r>
              <a:rPr lang="it-IT" sz="3600" i="1" dirty="0" smtClean="0">
                <a:solidFill>
                  <a:srgbClr val="FF0000"/>
                </a:solidFill>
              </a:rPr>
              <a:t> </a:t>
            </a:r>
            <a:r>
              <a:rPr lang="it-IT" sz="3600" i="1" dirty="0" err="1" smtClean="0">
                <a:solidFill>
                  <a:srgbClr val="FF0000"/>
                </a:solidFill>
              </a:rPr>
              <a:t>for</a:t>
            </a:r>
            <a:r>
              <a:rPr lang="it-IT" sz="3600" i="1" dirty="0" smtClean="0">
                <a:solidFill>
                  <a:srgbClr val="FF0000"/>
                </a:solidFill>
              </a:rPr>
              <a:t> </a:t>
            </a:r>
            <a:r>
              <a:rPr lang="it-IT" sz="3600" i="1" dirty="0" err="1" smtClean="0">
                <a:solidFill>
                  <a:srgbClr val="FF0000"/>
                </a:solidFill>
              </a:rPr>
              <a:t>C-thick</a:t>
            </a:r>
            <a:r>
              <a:rPr lang="it-IT" sz="3600" i="1" dirty="0" smtClean="0">
                <a:solidFill>
                  <a:srgbClr val="FF0000"/>
                </a:solidFill>
              </a:rPr>
              <a:t> AGN</a:t>
            </a:r>
            <a:endParaRPr lang="it-IT" sz="3600" i="1" dirty="0">
              <a:solidFill>
                <a:srgbClr val="FF0000"/>
              </a:solidFill>
            </a:endParaRPr>
          </a:p>
        </p:txBody>
      </p:sp>
      <p:sp>
        <p:nvSpPr>
          <p:cNvPr id="148489" name="Text Box 9"/>
          <p:cNvSpPr txBox="1">
            <a:spLocks noChangeArrowheads="1"/>
          </p:cNvSpPr>
          <p:nvPr/>
        </p:nvSpPr>
        <p:spPr bwMode="auto">
          <a:xfrm>
            <a:off x="179388" y="1066800"/>
            <a:ext cx="8785225" cy="5022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/>
            <a:r>
              <a:rPr lang="en-US" dirty="0" smtClean="0"/>
              <a:t>Heavily </a:t>
            </a:r>
            <a:r>
              <a:rPr lang="en-US" dirty="0"/>
              <a:t>obscured accretion </a:t>
            </a:r>
            <a:r>
              <a:rPr lang="en-US" dirty="0" smtClean="0"/>
              <a:t>mostly unconstrained beyond the local Universe</a:t>
            </a:r>
          </a:p>
          <a:p>
            <a:pPr marL="342900" indent="-342900">
              <a:spcBef>
                <a:spcPct val="20000"/>
              </a:spcBef>
            </a:pPr>
            <a:endParaRPr lang="en-US" dirty="0" smtClean="0"/>
          </a:p>
          <a:p>
            <a:pPr marL="342900" indent="-342900">
              <a:spcBef>
                <a:spcPct val="20000"/>
              </a:spcBef>
            </a:pPr>
            <a:r>
              <a:rPr lang="en-US" dirty="0" smtClean="0">
                <a:solidFill>
                  <a:srgbClr val="FF0000"/>
                </a:solidFill>
              </a:rPr>
              <a:t>Selection techniques:</a:t>
            </a:r>
          </a:p>
          <a:p>
            <a:pPr marL="342900" indent="-342900">
              <a:spcBef>
                <a:spcPct val="20000"/>
              </a:spcBef>
            </a:pPr>
            <a:endParaRPr lang="en-US" dirty="0" smtClean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Hard (&gt;10 </a:t>
            </a:r>
            <a:r>
              <a:rPr lang="en-US" dirty="0" err="1" smtClean="0">
                <a:solidFill>
                  <a:srgbClr val="FF0000"/>
                </a:solidFill>
              </a:rPr>
              <a:t>keV</a:t>
            </a:r>
            <a:r>
              <a:rPr lang="en-US" dirty="0" smtClean="0">
                <a:solidFill>
                  <a:srgbClr val="FF0000"/>
                </a:solidFill>
              </a:rPr>
              <a:t>) X-ray surveys </a:t>
            </a:r>
            <a:r>
              <a:rPr lang="en-US" dirty="0" smtClean="0"/>
              <a:t>(peak of X-ray spectrum)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 smtClean="0"/>
              <a:t>	INTEGRAL/Swift, limited sensitivity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only local Universe</a:t>
            </a:r>
            <a:endParaRPr lang="en-US" dirty="0" smtClean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Deep X-ray surveys</a:t>
            </a:r>
            <a:r>
              <a:rPr lang="en-US" dirty="0" smtClean="0"/>
              <a:t>: X-ray reflected </a:t>
            </a:r>
            <a:r>
              <a:rPr lang="en-US" dirty="0" smtClean="0"/>
              <a:t>emission / flat spectra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 smtClean="0"/>
              <a:t>	(e.g. CDFS-CDFN: </a:t>
            </a:r>
            <a:r>
              <a:rPr lang="en-US" dirty="0" err="1" smtClean="0"/>
              <a:t>Tozzi</a:t>
            </a:r>
            <a:r>
              <a:rPr lang="en-US" dirty="0" smtClean="0"/>
              <a:t> +06, </a:t>
            </a:r>
            <a:r>
              <a:rPr lang="en-US" dirty="0" err="1" smtClean="0"/>
              <a:t>Georgantopoulos</a:t>
            </a:r>
            <a:r>
              <a:rPr lang="en-US" dirty="0" smtClean="0"/>
              <a:t> +07,09)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IR-surveys</a:t>
            </a:r>
            <a:r>
              <a:rPr lang="en-US" dirty="0" smtClean="0"/>
              <a:t>: reprocessed emission, heated dust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 smtClean="0"/>
              <a:t>	(</a:t>
            </a:r>
            <a:r>
              <a:rPr lang="en-US" dirty="0" err="1" smtClean="0"/>
              <a:t>Polletta</a:t>
            </a:r>
            <a:r>
              <a:rPr lang="en-US" dirty="0" smtClean="0"/>
              <a:t> +06, Daddi+07; Fiore+08, Alexander+</a:t>
            </a:r>
            <a:r>
              <a:rPr lang="en-US" dirty="0" smtClean="0"/>
              <a:t>08, Bauer+09, Luo+11)</a:t>
            </a:r>
            <a:endParaRPr lang="en-US" dirty="0" smtClean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Spectroscopic surveys</a:t>
            </a:r>
            <a:r>
              <a:rPr lang="en-US" dirty="0" smtClean="0"/>
              <a:t>: high-ionization emission lines like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 smtClean="0"/>
              <a:t>	[OIII]5007 (</a:t>
            </a:r>
            <a:r>
              <a:rPr lang="en-US" dirty="0" err="1" smtClean="0"/>
              <a:t>Maiolino</a:t>
            </a:r>
            <a:r>
              <a:rPr lang="en-US" dirty="0" smtClean="0"/>
              <a:t> +98, </a:t>
            </a:r>
            <a:r>
              <a:rPr lang="en-US" dirty="0" err="1" smtClean="0"/>
              <a:t>Risaliti</a:t>
            </a:r>
            <a:r>
              <a:rPr lang="en-US" dirty="0" smtClean="0"/>
              <a:t> +99, </a:t>
            </a:r>
            <a:r>
              <a:rPr lang="en-US" dirty="0" err="1" smtClean="0"/>
              <a:t>Zakamska</a:t>
            </a:r>
            <a:r>
              <a:rPr lang="en-US" dirty="0" smtClean="0"/>
              <a:t> +03, </a:t>
            </a:r>
            <a:r>
              <a:rPr lang="en-US" dirty="0" err="1" smtClean="0"/>
              <a:t>Vignali</a:t>
            </a:r>
            <a:r>
              <a:rPr lang="en-US" dirty="0" smtClean="0"/>
              <a:t> +06,09, +many others)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 smtClean="0"/>
              <a:t>	[OIV]26um (Spitzer/IRS, local Universe; Diamond-</a:t>
            </a:r>
            <a:r>
              <a:rPr lang="en-US" dirty="0" err="1" smtClean="0"/>
              <a:t>Stanic</a:t>
            </a:r>
            <a:r>
              <a:rPr lang="en-US" dirty="0" smtClean="0"/>
              <a:t> +09, Rigby +09)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 smtClean="0"/>
              <a:t>	[NeV]3426 (this talk)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 smtClean="0"/>
              <a:t> </a:t>
            </a:r>
          </a:p>
          <a:p>
            <a:pPr marL="342900" indent="-342900">
              <a:spcBef>
                <a:spcPct val="20000"/>
              </a:spcBef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706437"/>
          </a:xfrm>
        </p:spPr>
        <p:txBody>
          <a:bodyPr/>
          <a:lstStyle/>
          <a:p>
            <a:r>
              <a:rPr lang="en-US" sz="3600" i="1" dirty="0" smtClean="0">
                <a:solidFill>
                  <a:srgbClr val="FF0000"/>
                </a:solidFill>
                <a:latin typeface="Calibri"/>
              </a:rPr>
              <a:t>Space density of C-thick AGN</a:t>
            </a:r>
            <a:endParaRPr lang="it-IT" sz="3600" i="1" dirty="0">
              <a:solidFill>
                <a:srgbClr val="FF0000"/>
              </a:solidFill>
              <a:latin typeface="Calibri"/>
            </a:endParaRPr>
          </a:p>
        </p:txBody>
      </p:sp>
      <p:grpSp>
        <p:nvGrpSpPr>
          <p:cNvPr id="12" name="Gruppo 11"/>
          <p:cNvGrpSpPr/>
          <p:nvPr/>
        </p:nvGrpSpPr>
        <p:grpSpPr>
          <a:xfrm>
            <a:off x="1852822" y="1151313"/>
            <a:ext cx="5097087" cy="5097087"/>
            <a:chOff x="1852822" y="1151313"/>
            <a:chExt cx="5097087" cy="5097087"/>
          </a:xfrm>
        </p:grpSpPr>
        <p:pic>
          <p:nvPicPr>
            <p:cNvPr id="7" name="Immagine 6" descr="v09_nomartinez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52822" y="1151313"/>
              <a:ext cx="5097087" cy="5097087"/>
            </a:xfrm>
            <a:prstGeom prst="rect">
              <a:avLst/>
            </a:prstGeom>
          </p:spPr>
        </p:pic>
        <p:sp>
          <p:nvSpPr>
            <p:cNvPr id="9" name="Rettangolo 8"/>
            <p:cNvSpPr/>
            <p:nvPr/>
          </p:nvSpPr>
          <p:spPr>
            <a:xfrm>
              <a:off x="2560897" y="1445402"/>
              <a:ext cx="1172903" cy="4261499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5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3" name="CasellaDiTesto 12"/>
          <p:cNvSpPr txBox="1"/>
          <p:nvPr/>
        </p:nvSpPr>
        <p:spPr>
          <a:xfrm>
            <a:off x="5690734" y="6063734"/>
            <a:ext cx="2518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Adapted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Vignali+10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sellaDiTesto 14"/>
          <p:cNvSpPr txBox="1"/>
          <p:nvPr/>
        </p:nvSpPr>
        <p:spPr>
          <a:xfrm>
            <a:off x="333776" y="176392"/>
            <a:ext cx="8810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err="1" smtClean="0">
                <a:solidFill>
                  <a:srgbClr val="FF0000"/>
                </a:solidFill>
              </a:rPr>
              <a:t>Spectroscopic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</a:rPr>
              <a:t>surveys</a:t>
            </a:r>
            <a:r>
              <a:rPr lang="it-IT" sz="2400" dirty="0" smtClean="0">
                <a:solidFill>
                  <a:srgbClr val="FF0000"/>
                </a:solidFill>
              </a:rPr>
              <a:t>: [</a:t>
            </a:r>
            <a:r>
              <a:rPr lang="it-IT" sz="2400" dirty="0" smtClean="0">
                <a:solidFill>
                  <a:srgbClr val="FF0000"/>
                </a:solidFill>
              </a:rPr>
              <a:t>O III</a:t>
            </a:r>
            <a:r>
              <a:rPr lang="it-IT" sz="2400" dirty="0" smtClean="0">
                <a:solidFill>
                  <a:srgbClr val="FF0000"/>
                </a:solidFill>
              </a:rPr>
              <a:t>]5007 </a:t>
            </a:r>
            <a:r>
              <a:rPr lang="it-IT" sz="2400" dirty="0" err="1" smtClean="0">
                <a:solidFill>
                  <a:srgbClr val="FF0000"/>
                </a:solidFill>
              </a:rPr>
              <a:t>is</a:t>
            </a:r>
            <a:r>
              <a:rPr lang="it-IT" sz="2400" dirty="0" smtClean="0">
                <a:solidFill>
                  <a:srgbClr val="FF0000"/>
                </a:solidFill>
              </a:rPr>
              <a:t> standard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</a:rPr>
              <a:t>to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</a:rPr>
              <a:t>select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</a:rPr>
              <a:t>obscured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smtClean="0">
                <a:solidFill>
                  <a:srgbClr val="FF0000"/>
                </a:solidFill>
              </a:rPr>
              <a:t>AGN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93448" y="4800600"/>
            <a:ext cx="4964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X-ray</a:t>
            </a:r>
            <a:r>
              <a:rPr lang="it-IT" dirty="0" smtClean="0"/>
              <a:t> </a:t>
            </a:r>
            <a:r>
              <a:rPr lang="it-IT" dirty="0" err="1" smtClean="0"/>
              <a:t>observations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smtClean="0"/>
              <a:t>~30 SDSS </a:t>
            </a:r>
            <a:r>
              <a:rPr lang="it-IT" dirty="0" smtClean="0"/>
              <a:t>QSO2 show </a:t>
            </a:r>
            <a:r>
              <a:rPr lang="it-IT" dirty="0" err="1" smtClean="0"/>
              <a:t>that</a:t>
            </a:r>
            <a:endParaRPr lang="it-IT" dirty="0" smtClean="0"/>
          </a:p>
          <a:p>
            <a:r>
              <a:rPr lang="it-IT" dirty="0" smtClean="0"/>
              <a:t>~50%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Lx</a:t>
            </a:r>
            <a:r>
              <a:rPr lang="it-IT" dirty="0" smtClean="0"/>
              <a:t>/LOIII </a:t>
            </a:r>
            <a:r>
              <a:rPr lang="it-IT" dirty="0" err="1" smtClean="0"/>
              <a:t>ratio</a:t>
            </a:r>
            <a:r>
              <a:rPr lang="it-IT" dirty="0" smtClean="0"/>
              <a:t> a </a:t>
            </a:r>
            <a:r>
              <a:rPr lang="it-IT" dirty="0" err="1" smtClean="0"/>
              <a:t>factor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&gt;50 </a:t>
            </a:r>
            <a:r>
              <a:rPr lang="it-IT" dirty="0" err="1" smtClean="0"/>
              <a:t>lower</a:t>
            </a:r>
            <a:r>
              <a:rPr lang="it-IT" dirty="0" smtClean="0"/>
              <a:t> </a:t>
            </a:r>
          </a:p>
          <a:p>
            <a:r>
              <a:rPr lang="it-IT" dirty="0" smtClean="0"/>
              <a:t>than expected </a:t>
            </a:r>
            <a:r>
              <a:rPr lang="it-IT" dirty="0" smtClean="0">
                <a:sym typeface="Wingdings"/>
              </a:rPr>
              <a:t></a:t>
            </a:r>
            <a:r>
              <a:rPr lang="it-IT" dirty="0" smtClean="0">
                <a:sym typeface="Wingdings"/>
              </a:rPr>
              <a:t> </a:t>
            </a:r>
            <a:r>
              <a:rPr lang="it-IT" dirty="0" smtClean="0">
                <a:solidFill>
                  <a:srgbClr val="FF0000"/>
                </a:solidFill>
                <a:sym typeface="Wingdings"/>
              </a:rPr>
              <a:t>candidate </a:t>
            </a:r>
            <a:r>
              <a:rPr lang="it-IT" dirty="0" smtClean="0">
                <a:solidFill>
                  <a:srgbClr val="FF0000"/>
                </a:solidFill>
                <a:sym typeface="Wingdings"/>
              </a:rPr>
              <a:t>C-thick QSOs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</a:p>
          <a:p>
            <a:r>
              <a:rPr lang="it-IT" dirty="0" smtClean="0"/>
              <a:t>(Vignali+10)</a:t>
            </a:r>
          </a:p>
          <a:p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6327017" y="4800600"/>
            <a:ext cx="24381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3</a:t>
            </a:r>
            <a:r>
              <a:rPr lang="it-IT" dirty="0" smtClean="0"/>
              <a:t> out </a:t>
            </a:r>
            <a:r>
              <a:rPr lang="it-IT" dirty="0" err="1" smtClean="0"/>
              <a:t>of</a:t>
            </a:r>
            <a:r>
              <a:rPr lang="it-IT" dirty="0" smtClean="0"/>
              <a:t> 887</a:t>
            </a:r>
          </a:p>
          <a:p>
            <a:r>
              <a:rPr lang="it-IT" dirty="0" smtClean="0"/>
              <a:t>[O III]</a:t>
            </a:r>
            <a:r>
              <a:rPr lang="it-IT" dirty="0" err="1" smtClean="0"/>
              <a:t>-selected</a:t>
            </a:r>
            <a:r>
              <a:rPr lang="it-IT" dirty="0" smtClean="0"/>
              <a:t> QSO2s </a:t>
            </a:r>
          </a:p>
          <a:p>
            <a:r>
              <a:rPr lang="it-IT" dirty="0" smtClean="0"/>
              <a:t>in the SDSS are at </a:t>
            </a:r>
            <a:r>
              <a:rPr lang="it-IT" dirty="0" err="1" smtClean="0"/>
              <a:t>z</a:t>
            </a:r>
            <a:r>
              <a:rPr lang="it-IT" dirty="0" smtClean="0"/>
              <a:t>&gt;0.8</a:t>
            </a:r>
          </a:p>
          <a:p>
            <a:endParaRPr lang="it-IT" dirty="0" smtClean="0"/>
          </a:p>
          <a:p>
            <a:endParaRPr lang="it-IT" dirty="0"/>
          </a:p>
        </p:txBody>
      </p:sp>
      <p:grpSp>
        <p:nvGrpSpPr>
          <p:cNvPr id="19" name="Gruppo 11"/>
          <p:cNvGrpSpPr/>
          <p:nvPr/>
        </p:nvGrpSpPr>
        <p:grpSpPr>
          <a:xfrm>
            <a:off x="1473513" y="838198"/>
            <a:ext cx="5904753" cy="3686972"/>
            <a:chOff x="13741" y="1828798"/>
            <a:chExt cx="4177261" cy="3229932"/>
          </a:xfrm>
        </p:grpSpPr>
        <p:sp>
          <p:nvSpPr>
            <p:cNvPr id="22" name="Text Box 9"/>
            <p:cNvSpPr txBox="1">
              <a:spLocks noChangeArrowheads="1"/>
            </p:cNvSpPr>
            <p:nvPr/>
          </p:nvSpPr>
          <p:spPr bwMode="auto">
            <a:xfrm>
              <a:off x="971550" y="2276475"/>
              <a:ext cx="18466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342900" indent="-342900"/>
              <a:r>
                <a:rPr lang="en-US" dirty="0" smtClean="0"/>
                <a:t> </a:t>
              </a:r>
              <a:endParaRPr lang="it-IT" dirty="0"/>
            </a:p>
          </p:txBody>
        </p:sp>
        <p:pic>
          <p:nvPicPr>
            <p:cNvPr id="23" name="Immagine 22" descr="spec_ave_CT.jpg"/>
            <p:cNvPicPr>
              <a:picLocks noChangeAspect="1"/>
            </p:cNvPicPr>
            <p:nvPr/>
          </p:nvPicPr>
          <p:blipFill>
            <a:blip r:embed="rId2"/>
            <a:srcRect l="3540" t="6667" r="8389" b="8889"/>
            <a:stretch>
              <a:fillRect/>
            </a:stretch>
          </p:blipFill>
          <p:spPr>
            <a:xfrm rot="16200000">
              <a:off x="487406" y="1355133"/>
              <a:ext cx="3229932" cy="4177261"/>
            </a:xfrm>
            <a:prstGeom prst="rect">
              <a:avLst/>
            </a:prstGeom>
          </p:spPr>
        </p:pic>
        <p:cxnSp>
          <p:nvCxnSpPr>
            <p:cNvPr id="24" name="Connettore 2 23"/>
            <p:cNvCxnSpPr/>
            <p:nvPr/>
          </p:nvCxnSpPr>
          <p:spPr>
            <a:xfrm>
              <a:off x="2205697" y="3114825"/>
              <a:ext cx="6096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CasellaDiTesto 24"/>
            <p:cNvSpPr txBox="1"/>
            <p:nvPr/>
          </p:nvSpPr>
          <p:spPr>
            <a:xfrm>
              <a:off x="2170018" y="2791276"/>
              <a:ext cx="970324" cy="3235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>
                  <a:solidFill>
                    <a:srgbClr val="FF0000"/>
                  </a:solidFill>
                </a:rPr>
                <a:t>[OIII]5007</a:t>
              </a:r>
              <a:endParaRPr lang="it-IT" dirty="0">
                <a:solidFill>
                  <a:srgbClr val="FF0000"/>
                </a:solidFill>
              </a:endParaRPr>
            </a:p>
          </p:txBody>
        </p:sp>
      </p:grpSp>
      <p:sp>
        <p:nvSpPr>
          <p:cNvPr id="13" name="CasellaDiTesto 12"/>
          <p:cNvSpPr txBox="1"/>
          <p:nvPr/>
        </p:nvSpPr>
        <p:spPr>
          <a:xfrm>
            <a:off x="1835386" y="1013538"/>
            <a:ext cx="24545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Composite </a:t>
            </a:r>
            <a:r>
              <a:rPr lang="it-IT" sz="1600" dirty="0" err="1" smtClean="0"/>
              <a:t>spectrum</a:t>
            </a:r>
            <a:r>
              <a:rPr lang="it-IT" sz="1600" dirty="0" smtClean="0"/>
              <a:t> </a:t>
            </a:r>
            <a:r>
              <a:rPr lang="it-IT" sz="1600" dirty="0" err="1" smtClean="0"/>
              <a:t>of</a:t>
            </a:r>
            <a:r>
              <a:rPr lang="it-IT" sz="1600" dirty="0" smtClean="0"/>
              <a:t> </a:t>
            </a:r>
          </a:p>
          <a:p>
            <a:r>
              <a:rPr lang="it-IT" sz="1600" dirty="0" smtClean="0"/>
              <a:t>30 </a:t>
            </a:r>
            <a:r>
              <a:rPr lang="it-IT" sz="1600" dirty="0" smtClean="0"/>
              <a:t>SDSS QSO-</a:t>
            </a:r>
            <a:r>
              <a:rPr lang="it-IT" sz="1600" dirty="0" smtClean="0"/>
              <a:t>2 at </a:t>
            </a:r>
            <a:r>
              <a:rPr lang="it-IT" sz="1600" dirty="0" smtClean="0"/>
              <a:t>z=0.3-0.7</a:t>
            </a:r>
          </a:p>
          <a:p>
            <a:r>
              <a:rPr lang="it-IT" sz="1600" dirty="0" smtClean="0"/>
              <a:t> </a:t>
            </a:r>
            <a:r>
              <a:rPr lang="it-IT" sz="1600" dirty="0" err="1" smtClean="0"/>
              <a:t>from</a:t>
            </a:r>
            <a:r>
              <a:rPr lang="it-IT" sz="1600" dirty="0" smtClean="0"/>
              <a:t> </a:t>
            </a:r>
            <a:r>
              <a:rPr lang="it-IT" sz="1600" dirty="0" err="1" smtClean="0"/>
              <a:t>Zakamska</a:t>
            </a:r>
            <a:r>
              <a:rPr lang="it-IT" sz="1600" dirty="0" smtClean="0"/>
              <a:t> +</a:t>
            </a:r>
            <a:r>
              <a:rPr lang="it-IT" sz="1600" dirty="0" smtClean="0"/>
              <a:t>03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o 17"/>
          <p:cNvGrpSpPr/>
          <p:nvPr/>
        </p:nvGrpSpPr>
        <p:grpSpPr>
          <a:xfrm>
            <a:off x="1473513" y="838200"/>
            <a:ext cx="5904758" cy="3686975"/>
            <a:chOff x="1371600" y="1330556"/>
            <a:chExt cx="5904758" cy="3686975"/>
          </a:xfrm>
        </p:grpSpPr>
        <p:grpSp>
          <p:nvGrpSpPr>
            <p:cNvPr id="2" name="Gruppo 11"/>
            <p:cNvGrpSpPr/>
            <p:nvPr/>
          </p:nvGrpSpPr>
          <p:grpSpPr>
            <a:xfrm>
              <a:off x="1371600" y="1330556"/>
              <a:ext cx="5904758" cy="3686975"/>
              <a:chOff x="13741" y="1828798"/>
              <a:chExt cx="4177261" cy="3229932"/>
            </a:xfrm>
          </p:grpSpPr>
          <p:sp>
            <p:nvSpPr>
              <p:cNvPr id="148489" name="Text Box 9"/>
              <p:cNvSpPr txBox="1">
                <a:spLocks noChangeArrowheads="1"/>
              </p:cNvSpPr>
              <p:nvPr/>
            </p:nvSpPr>
            <p:spPr bwMode="auto">
              <a:xfrm>
                <a:off x="971550" y="2276475"/>
                <a:ext cx="18466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marL="342900" indent="-342900"/>
                <a:r>
                  <a:rPr lang="en-US" dirty="0" smtClean="0"/>
                  <a:t> </a:t>
                </a:r>
                <a:endParaRPr lang="it-IT" dirty="0"/>
              </a:p>
            </p:txBody>
          </p:sp>
          <p:pic>
            <p:nvPicPr>
              <p:cNvPr id="4" name="Immagine 3" descr="spec_ave_CT.jpg"/>
              <p:cNvPicPr>
                <a:picLocks noChangeAspect="1"/>
              </p:cNvPicPr>
              <p:nvPr/>
            </p:nvPicPr>
            <p:blipFill>
              <a:blip r:embed="rId2"/>
              <a:srcRect l="3540" t="6667" r="8389" b="8889"/>
              <a:stretch>
                <a:fillRect/>
              </a:stretch>
            </p:blipFill>
            <p:spPr>
              <a:xfrm rot="16200000">
                <a:off x="487406" y="1355133"/>
                <a:ext cx="3229932" cy="4177261"/>
              </a:xfrm>
              <a:prstGeom prst="rect">
                <a:avLst/>
              </a:prstGeom>
            </p:spPr>
          </p:pic>
          <p:cxnSp>
            <p:nvCxnSpPr>
              <p:cNvPr id="9" name="Connettore 2 8"/>
              <p:cNvCxnSpPr/>
              <p:nvPr/>
            </p:nvCxnSpPr>
            <p:spPr>
              <a:xfrm>
                <a:off x="2205697" y="3114825"/>
                <a:ext cx="609600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CasellaDiTesto 10"/>
              <p:cNvSpPr txBox="1"/>
              <p:nvPr/>
            </p:nvSpPr>
            <p:spPr>
              <a:xfrm>
                <a:off x="2170018" y="2791276"/>
                <a:ext cx="970324" cy="323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>
                    <a:solidFill>
                      <a:srgbClr val="FF0000"/>
                    </a:solidFill>
                  </a:rPr>
                  <a:t>[OIII]5007</a:t>
                </a:r>
                <a:endParaRPr lang="it-IT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0" name="CasellaDiTesto 9"/>
            <p:cNvSpPr txBox="1"/>
            <p:nvPr/>
          </p:nvSpPr>
          <p:spPr>
            <a:xfrm>
              <a:off x="2059144" y="3689866"/>
              <a:ext cx="13327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>
                  <a:solidFill>
                    <a:srgbClr val="FF0000"/>
                  </a:solidFill>
                </a:rPr>
                <a:t>[</a:t>
              </a:r>
              <a:r>
                <a:rPr lang="it-IT" dirty="0" err="1" smtClean="0">
                  <a:solidFill>
                    <a:srgbClr val="FF0000"/>
                  </a:solidFill>
                </a:rPr>
                <a:t>NeV</a:t>
              </a:r>
              <a:r>
                <a:rPr lang="it-IT" dirty="0" smtClean="0">
                  <a:solidFill>
                    <a:srgbClr val="FF0000"/>
                  </a:solidFill>
                </a:rPr>
                <a:t>]3426</a:t>
              </a:r>
              <a:endParaRPr lang="it-IT" dirty="0">
                <a:solidFill>
                  <a:srgbClr val="FF0000"/>
                </a:solidFill>
              </a:endParaRPr>
            </a:p>
          </p:txBody>
        </p:sp>
        <p:cxnSp>
          <p:nvCxnSpPr>
            <p:cNvPr id="12" name="Connettore 2 11"/>
            <p:cNvCxnSpPr/>
            <p:nvPr/>
          </p:nvCxnSpPr>
          <p:spPr>
            <a:xfrm>
              <a:off x="2337137" y="4115844"/>
              <a:ext cx="776743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CasellaDiTesto 15"/>
          <p:cNvSpPr txBox="1"/>
          <p:nvPr/>
        </p:nvSpPr>
        <p:spPr>
          <a:xfrm>
            <a:off x="857986" y="4525175"/>
            <a:ext cx="35679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00FF"/>
                </a:solidFill>
              </a:rPr>
              <a:t>[</a:t>
            </a:r>
            <a:r>
              <a:rPr lang="it-IT" dirty="0" err="1" smtClean="0">
                <a:solidFill>
                  <a:srgbClr val="0000FF"/>
                </a:solidFill>
              </a:rPr>
              <a:t>NeV</a:t>
            </a:r>
            <a:r>
              <a:rPr lang="it-IT" dirty="0" smtClean="0">
                <a:solidFill>
                  <a:srgbClr val="0000FF"/>
                </a:solidFill>
              </a:rPr>
              <a:t>] </a:t>
            </a:r>
            <a:r>
              <a:rPr lang="it-IT" dirty="0" err="1" smtClean="0">
                <a:solidFill>
                  <a:srgbClr val="0000FF"/>
                </a:solidFill>
              </a:rPr>
              <a:t>cons</a:t>
            </a:r>
            <a:endParaRPr lang="it-IT" dirty="0" smtClean="0">
              <a:solidFill>
                <a:srgbClr val="0000FF"/>
              </a:solidFill>
            </a:endParaRPr>
          </a:p>
          <a:p>
            <a:r>
              <a:rPr lang="it-IT" dirty="0" smtClean="0"/>
              <a:t>*It is a factor of ~9 weaker than  [OIII] and suffers from heavier extinction </a:t>
            </a:r>
            <a:r>
              <a:rPr lang="it-IT" dirty="0" smtClean="0">
                <a:sym typeface="Wingdings"/>
              </a:rPr>
              <a:t> selects only objects with “clean” NLR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5410199" y="4525175"/>
            <a:ext cx="355441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rgbClr val="0000FF"/>
                </a:solidFill>
              </a:rPr>
              <a:t>[</a:t>
            </a:r>
            <a:r>
              <a:rPr lang="it-IT" dirty="0" err="1" smtClean="0">
                <a:solidFill>
                  <a:srgbClr val="0000FF"/>
                </a:solidFill>
              </a:rPr>
              <a:t>NeV</a:t>
            </a:r>
            <a:r>
              <a:rPr lang="it-IT" dirty="0" smtClean="0">
                <a:solidFill>
                  <a:srgbClr val="0000FF"/>
                </a:solidFill>
              </a:rPr>
              <a:t>] </a:t>
            </a:r>
            <a:r>
              <a:rPr lang="it-IT" dirty="0" err="1" smtClean="0">
                <a:solidFill>
                  <a:srgbClr val="0000FF"/>
                </a:solidFill>
              </a:rPr>
              <a:t>pros</a:t>
            </a:r>
            <a:r>
              <a:rPr lang="it-IT" dirty="0" smtClean="0"/>
              <a:t>	</a:t>
            </a:r>
          </a:p>
          <a:p>
            <a:r>
              <a:rPr lang="it-IT" dirty="0" err="1" smtClean="0"/>
              <a:t>*unambiguous</a:t>
            </a:r>
            <a:r>
              <a:rPr lang="it-IT" dirty="0" smtClean="0"/>
              <a:t> AGN </a:t>
            </a:r>
            <a:r>
              <a:rPr lang="it-IT" dirty="0" err="1" smtClean="0"/>
              <a:t>marker</a:t>
            </a:r>
            <a:endParaRPr lang="it-IT" dirty="0" smtClean="0"/>
          </a:p>
          <a:p>
            <a:r>
              <a:rPr lang="it-IT" dirty="0" smtClean="0"/>
              <a:t>(</a:t>
            </a:r>
            <a:r>
              <a:rPr lang="it-IT" dirty="0" err="1" smtClean="0"/>
              <a:t>E</a:t>
            </a:r>
            <a:r>
              <a:rPr lang="it-IT" baseline="-25000" dirty="0" err="1" smtClean="0"/>
              <a:t>ion</a:t>
            </a:r>
            <a:r>
              <a:rPr lang="it-IT" dirty="0" smtClean="0"/>
              <a:t> &gt;~0.</a:t>
            </a:r>
            <a:r>
              <a:rPr lang="it-IT" dirty="0" err="1" smtClean="0"/>
              <a:t>1</a:t>
            </a:r>
            <a:r>
              <a:rPr lang="it-IT" dirty="0" smtClean="0"/>
              <a:t> </a:t>
            </a:r>
            <a:r>
              <a:rPr lang="it-IT" dirty="0" err="1" smtClean="0"/>
              <a:t>keV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*visible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z~0.</a:t>
            </a:r>
            <a:r>
              <a:rPr lang="it-IT" dirty="0" err="1" smtClean="0"/>
              <a:t>1</a:t>
            </a:r>
            <a:r>
              <a:rPr lang="it-IT" dirty="0" smtClean="0"/>
              <a:t> up </a:t>
            </a:r>
            <a:r>
              <a:rPr lang="it-IT" dirty="0" err="1" smtClean="0"/>
              <a:t>to</a:t>
            </a:r>
            <a:r>
              <a:rPr lang="it-IT" dirty="0" smtClean="0"/>
              <a:t> z~</a:t>
            </a:r>
            <a:r>
              <a:rPr lang="it-IT" dirty="0" smtClean="0"/>
              <a:t>1.</a:t>
            </a:r>
            <a:r>
              <a:rPr lang="it-IT" dirty="0" err="1" smtClean="0"/>
              <a:t>5</a:t>
            </a:r>
            <a:r>
              <a:rPr lang="it-IT" dirty="0" smtClean="0"/>
              <a:t>, </a:t>
            </a:r>
            <a:r>
              <a:rPr lang="it-IT" dirty="0" err="1" smtClean="0"/>
              <a:t>while</a:t>
            </a:r>
            <a:r>
              <a:rPr lang="it-IT" dirty="0" smtClean="0"/>
              <a:t> [OIII] </a:t>
            </a:r>
            <a:r>
              <a:rPr lang="it-IT" dirty="0" err="1" smtClean="0"/>
              <a:t>only</a:t>
            </a:r>
            <a:r>
              <a:rPr lang="it-IT" dirty="0" smtClean="0"/>
              <a:t> up </a:t>
            </a:r>
            <a:r>
              <a:rPr lang="it-IT" dirty="0" err="1" smtClean="0"/>
              <a:t>to</a:t>
            </a:r>
            <a:r>
              <a:rPr lang="it-IT" dirty="0" smtClean="0"/>
              <a:t> z~0.</a:t>
            </a:r>
            <a:r>
              <a:rPr lang="it-IT" dirty="0" err="1" smtClean="0"/>
              <a:t>8</a:t>
            </a:r>
            <a:endParaRPr lang="it-IT" dirty="0" smtClean="0"/>
          </a:p>
        </p:txBody>
      </p:sp>
      <p:sp>
        <p:nvSpPr>
          <p:cNvPr id="19" name="CasellaDiTesto 18"/>
          <p:cNvSpPr txBox="1"/>
          <p:nvPr/>
        </p:nvSpPr>
        <p:spPr>
          <a:xfrm>
            <a:off x="3657600" y="2828178"/>
            <a:ext cx="1063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[OII]3727</a:t>
            </a:r>
            <a:endParaRPr lang="it-IT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1600200" y="176392"/>
            <a:ext cx="5531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err="1" smtClean="0">
                <a:solidFill>
                  <a:srgbClr val="FF0000"/>
                </a:solidFill>
              </a:rPr>
              <a:t>Spectroscopic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</a:rPr>
              <a:t>surveys</a:t>
            </a:r>
            <a:r>
              <a:rPr lang="it-IT" sz="2400" dirty="0" smtClean="0">
                <a:solidFill>
                  <a:srgbClr val="FF0000"/>
                </a:solidFill>
              </a:rPr>
              <a:t>:[</a:t>
            </a:r>
            <a:r>
              <a:rPr lang="it-IT" sz="2400" dirty="0" err="1" smtClean="0">
                <a:solidFill>
                  <a:srgbClr val="FF0000"/>
                </a:solidFill>
              </a:rPr>
              <a:t>NeV</a:t>
            </a:r>
            <a:r>
              <a:rPr lang="it-IT" sz="2400" dirty="0" smtClean="0">
                <a:solidFill>
                  <a:srgbClr val="FF0000"/>
                </a:solidFill>
              </a:rPr>
              <a:t>]3426 </a:t>
            </a:r>
            <a:r>
              <a:rPr lang="it-IT" sz="2400" dirty="0" err="1" smtClean="0">
                <a:solidFill>
                  <a:srgbClr val="FF0000"/>
                </a:solidFill>
              </a:rPr>
              <a:t>selection</a:t>
            </a:r>
            <a:endParaRPr lang="it-IT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179388" y="5239786"/>
            <a:ext cx="25022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err="1" smtClean="0"/>
              <a:t>See</a:t>
            </a:r>
            <a:r>
              <a:rPr lang="it-IT" sz="1600" dirty="0" smtClean="0"/>
              <a:t> </a:t>
            </a:r>
            <a:r>
              <a:rPr lang="it-IT" sz="1600" dirty="0" err="1" smtClean="0"/>
              <a:t>similar</a:t>
            </a:r>
            <a:r>
              <a:rPr lang="it-IT" sz="1600" dirty="0" smtClean="0"/>
              <a:t> </a:t>
            </a:r>
            <a:r>
              <a:rPr lang="it-IT" sz="1600" dirty="0" err="1" smtClean="0"/>
              <a:t>plots</a:t>
            </a:r>
            <a:r>
              <a:rPr lang="it-IT" sz="1600" dirty="0" smtClean="0"/>
              <a:t> </a:t>
            </a:r>
            <a:r>
              <a:rPr lang="it-IT" sz="1600" dirty="0" err="1" smtClean="0"/>
              <a:t>for</a:t>
            </a:r>
            <a:r>
              <a:rPr lang="it-IT" sz="1600" dirty="0" smtClean="0"/>
              <a:t> [OIII]</a:t>
            </a:r>
            <a:r>
              <a:rPr lang="it-IT" sz="1600" dirty="0" smtClean="0"/>
              <a:t> </a:t>
            </a:r>
          </a:p>
          <a:p>
            <a:r>
              <a:rPr lang="it-IT" sz="1600" dirty="0" err="1" smtClean="0"/>
              <a:t>by</a:t>
            </a:r>
            <a:r>
              <a:rPr lang="it-IT" sz="1600" dirty="0" smtClean="0"/>
              <a:t> </a:t>
            </a:r>
            <a:r>
              <a:rPr lang="it-IT" sz="1600" dirty="0" err="1" smtClean="0"/>
              <a:t>Maiolino</a:t>
            </a:r>
            <a:r>
              <a:rPr lang="it-IT" sz="1600" dirty="0" smtClean="0"/>
              <a:t> +98, Cappi +06,</a:t>
            </a:r>
            <a:r>
              <a:rPr lang="it-IT" sz="1600" dirty="0" smtClean="0"/>
              <a:t> </a:t>
            </a:r>
          </a:p>
          <a:p>
            <a:r>
              <a:rPr lang="it-IT" sz="1600" dirty="0" err="1" smtClean="0"/>
              <a:t>Panessa</a:t>
            </a:r>
            <a:r>
              <a:rPr lang="it-IT" sz="1600" dirty="0" smtClean="0"/>
              <a:t> </a:t>
            </a:r>
            <a:r>
              <a:rPr lang="it-IT" sz="1600" dirty="0" smtClean="0"/>
              <a:t>+</a:t>
            </a:r>
            <a:r>
              <a:rPr lang="it-IT" sz="1600" dirty="0" smtClean="0"/>
              <a:t>06</a:t>
            </a:r>
            <a:endParaRPr lang="it-IT" sz="1600" dirty="0"/>
          </a:p>
        </p:txBody>
      </p:sp>
      <p:pic>
        <p:nvPicPr>
          <p:cNvPr id="4" name="Immagine 3" descr="xnev_local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6132" y="533400"/>
            <a:ext cx="5708481" cy="5708481"/>
          </a:xfrm>
          <a:prstGeom prst="rect">
            <a:avLst/>
          </a:prstGeom>
        </p:spPr>
      </p:pic>
      <p:cxnSp>
        <p:nvCxnSpPr>
          <p:cNvPr id="9" name="Connettore 1 8"/>
          <p:cNvCxnSpPr/>
          <p:nvPr/>
        </p:nvCxnSpPr>
        <p:spPr>
          <a:xfrm rot="5400000">
            <a:off x="3774845" y="3179992"/>
            <a:ext cx="4948848" cy="173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 rot="5400000">
            <a:off x="3165245" y="3179992"/>
            <a:ext cx="4948848" cy="173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79388" y="1066800"/>
            <a:ext cx="276563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Calibration</a:t>
            </a:r>
            <a:r>
              <a:rPr lang="it-IT" dirty="0" smtClean="0"/>
              <a:t> on a sample</a:t>
            </a:r>
          </a:p>
          <a:p>
            <a:r>
              <a:rPr lang="it-IT" dirty="0" err="1" smtClean="0"/>
              <a:t>of</a:t>
            </a:r>
            <a:r>
              <a:rPr lang="it-IT" dirty="0" smtClean="0"/>
              <a:t> 74 </a:t>
            </a:r>
            <a:r>
              <a:rPr lang="it-IT" dirty="0" err="1" smtClean="0"/>
              <a:t>local</a:t>
            </a:r>
            <a:r>
              <a:rPr lang="it-IT" dirty="0" smtClean="0"/>
              <a:t> </a:t>
            </a:r>
            <a:r>
              <a:rPr lang="it-IT" dirty="0" err="1" smtClean="0"/>
              <a:t>Seyferts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>
                <a:solidFill>
                  <a:srgbClr val="FF0000"/>
                </a:solidFill>
              </a:rPr>
              <a:t>80% </a:t>
            </a:r>
            <a:r>
              <a:rPr lang="it-IT" dirty="0" err="1" smtClean="0">
                <a:solidFill>
                  <a:srgbClr val="FF0000"/>
                </a:solidFill>
              </a:rPr>
              <a:t>of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objects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with</a:t>
            </a:r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err="1" smtClean="0">
                <a:solidFill>
                  <a:srgbClr val="FF0000"/>
                </a:solidFill>
              </a:rPr>
              <a:t>X</a:t>
            </a:r>
            <a:r>
              <a:rPr lang="it-IT" dirty="0" smtClean="0">
                <a:solidFill>
                  <a:srgbClr val="FF0000"/>
                </a:solidFill>
              </a:rPr>
              <a:t>/</a:t>
            </a:r>
            <a:r>
              <a:rPr lang="it-IT" dirty="0" err="1" smtClean="0">
                <a:solidFill>
                  <a:srgbClr val="FF0000"/>
                </a:solidFill>
              </a:rPr>
              <a:t>NeV</a:t>
            </a:r>
            <a:r>
              <a:rPr lang="it-IT" dirty="0" smtClean="0">
                <a:solidFill>
                  <a:srgbClr val="FF0000"/>
                </a:solidFill>
              </a:rPr>
              <a:t> &lt; 100 are </a:t>
            </a:r>
            <a:r>
              <a:rPr lang="it-IT" dirty="0" err="1" smtClean="0">
                <a:solidFill>
                  <a:srgbClr val="FF0000"/>
                </a:solidFill>
              </a:rPr>
              <a:t>heavily</a:t>
            </a:r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err="1" smtClean="0">
                <a:solidFill>
                  <a:srgbClr val="FF0000"/>
                </a:solidFill>
              </a:rPr>
              <a:t>obscured</a:t>
            </a:r>
            <a:r>
              <a:rPr lang="it-IT" dirty="0" smtClean="0">
                <a:solidFill>
                  <a:srgbClr val="FF0000"/>
                </a:solidFill>
              </a:rPr>
              <a:t>, </a:t>
            </a:r>
            <a:r>
              <a:rPr lang="it-IT" dirty="0" err="1" smtClean="0">
                <a:solidFill>
                  <a:srgbClr val="FF0000"/>
                </a:solidFill>
              </a:rPr>
              <a:t>logNH</a:t>
            </a:r>
            <a:r>
              <a:rPr lang="it-IT" dirty="0" smtClean="0">
                <a:solidFill>
                  <a:srgbClr val="FF0000"/>
                </a:solidFill>
              </a:rPr>
              <a:t>&gt;23</a:t>
            </a:r>
          </a:p>
          <a:p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err="1" smtClean="0">
                <a:solidFill>
                  <a:srgbClr val="FF0000"/>
                </a:solidFill>
              </a:rPr>
              <a:t>Essentially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all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objects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</a:p>
          <a:p>
            <a:r>
              <a:rPr lang="it-IT" dirty="0" err="1" smtClean="0">
                <a:solidFill>
                  <a:srgbClr val="FF0000"/>
                </a:solidFill>
              </a:rPr>
              <a:t>with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X</a:t>
            </a:r>
            <a:r>
              <a:rPr lang="it-IT" dirty="0" smtClean="0">
                <a:solidFill>
                  <a:srgbClr val="FF0000"/>
                </a:solidFill>
              </a:rPr>
              <a:t>/</a:t>
            </a:r>
            <a:r>
              <a:rPr lang="it-IT" dirty="0" err="1" smtClean="0">
                <a:solidFill>
                  <a:srgbClr val="FF0000"/>
                </a:solidFill>
              </a:rPr>
              <a:t>NeV</a:t>
            </a:r>
            <a:r>
              <a:rPr lang="it-IT" dirty="0" smtClean="0">
                <a:solidFill>
                  <a:srgbClr val="FF0000"/>
                </a:solidFill>
              </a:rPr>
              <a:t> &lt; </a:t>
            </a:r>
            <a:r>
              <a:rPr lang="it-IT" dirty="0" smtClean="0">
                <a:solidFill>
                  <a:srgbClr val="FF0000"/>
                </a:solidFill>
              </a:rPr>
              <a:t>15 are </a:t>
            </a:r>
            <a:r>
              <a:rPr lang="it-IT" dirty="0" err="1" smtClean="0">
                <a:solidFill>
                  <a:srgbClr val="FF0000"/>
                </a:solidFill>
              </a:rPr>
              <a:t>C-</a:t>
            </a:r>
            <a:r>
              <a:rPr lang="it-IT" dirty="0" err="1" smtClean="0">
                <a:solidFill>
                  <a:srgbClr val="FF0000"/>
                </a:solidFill>
              </a:rPr>
              <a:t>thick</a:t>
            </a:r>
            <a:endParaRPr lang="it-IT" dirty="0" smtClean="0">
              <a:solidFill>
                <a:srgbClr val="FF0000"/>
              </a:solidFill>
            </a:endParaRPr>
          </a:p>
          <a:p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err="1" smtClean="0">
                <a:solidFill>
                  <a:srgbClr val="FF0000"/>
                </a:solidFill>
              </a:rPr>
              <a:t>selection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is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clean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but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not</a:t>
            </a:r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>
                <a:solidFill>
                  <a:srgbClr val="FF0000"/>
                </a:solidFill>
              </a:rPr>
              <a:t>complete </a:t>
            </a:r>
          </a:p>
          <a:p>
            <a:endParaRPr lang="it-IT" dirty="0" smtClean="0">
              <a:solidFill>
                <a:srgbClr val="FF0000"/>
              </a:solidFill>
            </a:endParaRPr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9" y="0"/>
            <a:ext cx="4773612" cy="706437"/>
          </a:xfrm>
        </p:spPr>
        <p:txBody>
          <a:bodyPr/>
          <a:lstStyle/>
          <a:p>
            <a:pPr algn="l"/>
            <a:r>
              <a:rPr lang="it-IT" sz="3600" i="1" dirty="0" err="1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it-IT" sz="3600" i="1" dirty="0" smtClean="0">
                <a:solidFill>
                  <a:srgbClr val="FF0000"/>
                </a:solidFill>
                <a:latin typeface="Calibri"/>
              </a:rPr>
              <a:t>/</a:t>
            </a:r>
            <a:r>
              <a:rPr lang="it-IT" sz="3600" i="1" dirty="0" err="1" smtClean="0">
                <a:solidFill>
                  <a:srgbClr val="FF0000"/>
                </a:solidFill>
                <a:latin typeface="Calibri"/>
              </a:rPr>
              <a:t>NeV</a:t>
            </a:r>
            <a:r>
              <a:rPr lang="it-IT" sz="3600" i="1" dirty="0" smtClean="0">
                <a:solidFill>
                  <a:srgbClr val="FF0000"/>
                </a:solidFill>
                <a:latin typeface="Calibri"/>
              </a:rPr>
              <a:t> </a:t>
            </a:r>
            <a:r>
              <a:rPr lang="it-IT" sz="3600" i="1" dirty="0" err="1" smtClean="0">
                <a:solidFill>
                  <a:srgbClr val="FF0000"/>
                </a:solidFill>
                <a:latin typeface="Calibri"/>
              </a:rPr>
              <a:t>diagnostic</a:t>
            </a:r>
            <a:r>
              <a:rPr lang="it-IT" sz="3600" i="1" dirty="0" smtClean="0">
                <a:solidFill>
                  <a:srgbClr val="FF0000"/>
                </a:solidFill>
                <a:latin typeface="Calibri"/>
              </a:rPr>
              <a:t> </a:t>
            </a:r>
            <a:r>
              <a:rPr lang="it-IT" sz="3600" i="1" dirty="0" err="1" smtClean="0">
                <a:solidFill>
                  <a:srgbClr val="FF0000"/>
                </a:solidFill>
                <a:latin typeface="Calibri"/>
              </a:rPr>
              <a:t>ratio</a:t>
            </a:r>
            <a:endParaRPr lang="it-IT" sz="3600" i="1" dirty="0">
              <a:solidFill>
                <a:srgbClr val="FF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xnev_sdss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6132" y="533400"/>
            <a:ext cx="5735371" cy="5735371"/>
          </a:xfrm>
          <a:prstGeom prst="rect">
            <a:avLst/>
          </a:prstGeom>
        </p:spPr>
      </p:pic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5196447" cy="706437"/>
          </a:xfrm>
        </p:spPr>
        <p:txBody>
          <a:bodyPr/>
          <a:lstStyle/>
          <a:p>
            <a:pPr algn="l"/>
            <a:r>
              <a:rPr lang="it-IT" sz="3600" i="1" dirty="0" err="1" smtClean="0">
                <a:solidFill>
                  <a:srgbClr val="FF0000"/>
                </a:solidFill>
                <a:latin typeface="Calibri"/>
              </a:rPr>
              <a:t>Application</a:t>
            </a:r>
            <a:r>
              <a:rPr lang="it-IT" sz="3600" i="1" dirty="0" smtClean="0">
                <a:solidFill>
                  <a:srgbClr val="FF0000"/>
                </a:solidFill>
                <a:latin typeface="Calibri"/>
              </a:rPr>
              <a:t> </a:t>
            </a:r>
            <a:r>
              <a:rPr lang="it-IT" sz="3600" i="1" dirty="0" err="1" smtClean="0">
                <a:solidFill>
                  <a:srgbClr val="FF0000"/>
                </a:solidFill>
                <a:latin typeface="Calibri"/>
              </a:rPr>
              <a:t>to</a:t>
            </a:r>
            <a:r>
              <a:rPr lang="it-IT" sz="3600" i="1" dirty="0" smtClean="0">
                <a:solidFill>
                  <a:srgbClr val="FF0000"/>
                </a:solidFill>
                <a:latin typeface="Calibri"/>
              </a:rPr>
              <a:t> SDSS </a:t>
            </a:r>
            <a:r>
              <a:rPr lang="it-IT" sz="3600" i="1" dirty="0" err="1" smtClean="0">
                <a:solidFill>
                  <a:srgbClr val="FF0000"/>
                </a:solidFill>
                <a:latin typeface="Calibri"/>
              </a:rPr>
              <a:t>QSOs</a:t>
            </a:r>
            <a:endParaRPr lang="it-IT" sz="3600" i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48489" name="Text Box 9"/>
          <p:cNvSpPr txBox="1">
            <a:spLocks noChangeArrowheads="1"/>
          </p:cNvSpPr>
          <p:nvPr/>
        </p:nvSpPr>
        <p:spPr bwMode="auto">
          <a:xfrm>
            <a:off x="971550" y="2276475"/>
            <a:ext cx="1846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/>
            <a:r>
              <a:rPr lang="en-US" dirty="0" smtClean="0"/>
              <a:t> 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73749" y="1295400"/>
            <a:ext cx="288238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00FF"/>
                </a:solidFill>
              </a:rPr>
              <a:t>SDSS/XMM </a:t>
            </a:r>
            <a:r>
              <a:rPr lang="it-IT" dirty="0" err="1" smtClean="0">
                <a:solidFill>
                  <a:srgbClr val="0000FF"/>
                </a:solidFill>
              </a:rPr>
              <a:t>blue</a:t>
            </a:r>
            <a:r>
              <a:rPr lang="it-IT" dirty="0" smtClean="0">
                <a:solidFill>
                  <a:srgbClr val="0000FF"/>
                </a:solidFill>
              </a:rPr>
              <a:t> </a:t>
            </a:r>
            <a:r>
              <a:rPr lang="it-IT" dirty="0" err="1" smtClean="0">
                <a:solidFill>
                  <a:srgbClr val="0000FF"/>
                </a:solidFill>
              </a:rPr>
              <a:t>QSOs</a:t>
            </a:r>
            <a:r>
              <a:rPr lang="it-IT" dirty="0" smtClean="0">
                <a:solidFill>
                  <a:srgbClr val="0000FF"/>
                </a:solidFill>
              </a:rPr>
              <a:t> </a:t>
            </a:r>
            <a:r>
              <a:rPr lang="it-IT" dirty="0" err="1" smtClean="0">
                <a:solidFill>
                  <a:srgbClr val="0000FF"/>
                </a:solidFill>
              </a:rPr>
              <a:t>by</a:t>
            </a:r>
            <a:r>
              <a:rPr lang="it-IT" dirty="0" smtClean="0">
                <a:solidFill>
                  <a:srgbClr val="0000FF"/>
                </a:solidFill>
              </a:rPr>
              <a:t> (Young+09)</a:t>
            </a:r>
          </a:p>
          <a:p>
            <a:endParaRPr lang="it-IT" dirty="0" smtClean="0"/>
          </a:p>
          <a:p>
            <a:r>
              <a:rPr lang="it-IT" dirty="0" err="1" smtClean="0">
                <a:solidFill>
                  <a:srgbClr val="B19900"/>
                </a:solidFill>
              </a:rPr>
              <a:t>C-thin</a:t>
            </a:r>
            <a:r>
              <a:rPr lang="it-IT" dirty="0" smtClean="0">
                <a:solidFill>
                  <a:srgbClr val="B19900"/>
                </a:solidFill>
              </a:rPr>
              <a:t> QSO </a:t>
            </a:r>
            <a:r>
              <a:rPr lang="it-IT" dirty="0" err="1" smtClean="0">
                <a:solidFill>
                  <a:srgbClr val="B19900"/>
                </a:solidFill>
              </a:rPr>
              <a:t>based</a:t>
            </a:r>
            <a:r>
              <a:rPr lang="it-IT" dirty="0" smtClean="0">
                <a:solidFill>
                  <a:srgbClr val="B19900"/>
                </a:solidFill>
              </a:rPr>
              <a:t> on </a:t>
            </a:r>
          </a:p>
          <a:p>
            <a:r>
              <a:rPr lang="it-IT" dirty="0" err="1" smtClean="0">
                <a:solidFill>
                  <a:srgbClr val="B19900"/>
                </a:solidFill>
              </a:rPr>
              <a:t>X</a:t>
            </a:r>
            <a:r>
              <a:rPr lang="it-IT" dirty="0" smtClean="0">
                <a:solidFill>
                  <a:srgbClr val="B19900"/>
                </a:solidFill>
              </a:rPr>
              <a:t>/OIII </a:t>
            </a:r>
            <a:r>
              <a:rPr lang="it-IT" dirty="0" err="1" smtClean="0">
                <a:solidFill>
                  <a:srgbClr val="B19900"/>
                </a:solidFill>
              </a:rPr>
              <a:t>ratio</a:t>
            </a:r>
            <a:r>
              <a:rPr lang="it-IT" dirty="0" smtClean="0">
                <a:solidFill>
                  <a:srgbClr val="B19900"/>
                </a:solidFill>
              </a:rPr>
              <a:t> (Vignali+10)</a:t>
            </a:r>
          </a:p>
          <a:p>
            <a:endParaRPr lang="it-IT" dirty="0" smtClean="0"/>
          </a:p>
          <a:p>
            <a:r>
              <a:rPr lang="it-IT" dirty="0" err="1" smtClean="0">
                <a:solidFill>
                  <a:srgbClr val="EE1DE6"/>
                </a:solidFill>
              </a:rPr>
              <a:t>C-thick</a:t>
            </a:r>
            <a:r>
              <a:rPr lang="it-IT" dirty="0" smtClean="0">
                <a:solidFill>
                  <a:srgbClr val="EE1DE6"/>
                </a:solidFill>
              </a:rPr>
              <a:t> QSO </a:t>
            </a:r>
            <a:r>
              <a:rPr lang="it-IT" dirty="0" err="1" smtClean="0">
                <a:solidFill>
                  <a:srgbClr val="EE1DE6"/>
                </a:solidFill>
              </a:rPr>
              <a:t>based</a:t>
            </a:r>
            <a:r>
              <a:rPr lang="it-IT" dirty="0" smtClean="0">
                <a:solidFill>
                  <a:srgbClr val="EE1DE6"/>
                </a:solidFill>
              </a:rPr>
              <a:t> on </a:t>
            </a:r>
          </a:p>
          <a:p>
            <a:r>
              <a:rPr lang="it-IT" dirty="0" err="1" smtClean="0">
                <a:solidFill>
                  <a:srgbClr val="EE1DE6"/>
                </a:solidFill>
              </a:rPr>
              <a:t>X</a:t>
            </a:r>
            <a:r>
              <a:rPr lang="it-IT" dirty="0" smtClean="0">
                <a:solidFill>
                  <a:srgbClr val="EE1DE6"/>
                </a:solidFill>
              </a:rPr>
              <a:t>/OIII </a:t>
            </a:r>
            <a:r>
              <a:rPr lang="it-IT" dirty="0" err="1" smtClean="0">
                <a:solidFill>
                  <a:srgbClr val="EE1DE6"/>
                </a:solidFill>
              </a:rPr>
              <a:t>ratio</a:t>
            </a:r>
            <a:r>
              <a:rPr lang="it-IT" dirty="0" smtClean="0">
                <a:solidFill>
                  <a:srgbClr val="EE1DE6"/>
                </a:solidFill>
              </a:rPr>
              <a:t> (Vignali+10)</a:t>
            </a:r>
            <a:endParaRPr lang="it-IT" dirty="0" smtClean="0">
              <a:solidFill>
                <a:srgbClr val="EE1DE6"/>
              </a:solidFill>
            </a:endParaRPr>
          </a:p>
          <a:p>
            <a:endParaRPr lang="it-IT" dirty="0" smtClean="0"/>
          </a:p>
          <a:p>
            <a:r>
              <a:rPr lang="it-IT" dirty="0" err="1" smtClean="0">
                <a:solidFill>
                  <a:srgbClr val="FF0000"/>
                </a:solidFill>
              </a:rPr>
              <a:t>9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NeV-selected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QSOs</a:t>
            </a:r>
            <a:r>
              <a:rPr lang="it-IT" dirty="0" smtClean="0">
                <a:solidFill>
                  <a:srgbClr val="FF0000"/>
                </a:solidFill>
              </a:rPr>
              <a:t> at z</a:t>
            </a:r>
            <a:r>
              <a:rPr lang="it-IT" dirty="0" smtClean="0">
                <a:solidFill>
                  <a:srgbClr val="FF0000"/>
                </a:solidFill>
              </a:rPr>
              <a:t>=</a:t>
            </a:r>
            <a:r>
              <a:rPr lang="it-IT" dirty="0" smtClean="0">
                <a:solidFill>
                  <a:srgbClr val="FF0000"/>
                </a:solidFill>
              </a:rPr>
              <a:t>0.85-1.30 </a:t>
            </a:r>
            <a:r>
              <a:rPr lang="it-IT" dirty="0" err="1" smtClean="0">
                <a:solidFill>
                  <a:srgbClr val="FF0000"/>
                </a:solidFill>
              </a:rPr>
              <a:t>observed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with</a:t>
            </a:r>
            <a:r>
              <a:rPr lang="it-IT" dirty="0" smtClean="0">
                <a:solidFill>
                  <a:srgbClr val="FF0000"/>
                </a:solidFill>
              </a:rPr>
              <a:t> 10 </a:t>
            </a:r>
            <a:r>
              <a:rPr lang="it-IT" dirty="0" err="1" smtClean="0">
                <a:solidFill>
                  <a:srgbClr val="FF0000"/>
                </a:solidFill>
              </a:rPr>
              <a:t>ks</a:t>
            </a:r>
            <a:r>
              <a:rPr lang="it-IT" dirty="0" smtClean="0">
                <a:solidFill>
                  <a:srgbClr val="FF0000"/>
                </a:solidFill>
              </a:rPr>
              <a:t> ACIS-S </a:t>
            </a:r>
            <a:r>
              <a:rPr lang="it-IT" dirty="0" err="1" smtClean="0">
                <a:solidFill>
                  <a:srgbClr val="FF0000"/>
                </a:solidFill>
              </a:rPr>
              <a:t>each</a:t>
            </a:r>
            <a:r>
              <a:rPr lang="it-IT" dirty="0" smtClean="0">
                <a:solidFill>
                  <a:srgbClr val="FF0000"/>
                </a:solidFill>
              </a:rPr>
              <a:t> (Gilli+10) </a:t>
            </a:r>
          </a:p>
          <a:p>
            <a:endParaRPr lang="it-IT" dirty="0" smtClean="0"/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24110</TotalTime>
  <Words>1121</Words>
  <Application>Microsoft PowerPoint per Mac</Application>
  <PresentationFormat>Presentazione su schermo (4:3)</PresentationFormat>
  <Paragraphs>158</Paragraphs>
  <Slides>15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Diapositiva 1</vt:lpstr>
      <vt:lpstr>Compton-thick AGN and the missing XRB</vt:lpstr>
      <vt:lpstr>When was the missing XRB emitted?</vt:lpstr>
      <vt:lpstr>The multi-l search for C-thick AGN</vt:lpstr>
      <vt:lpstr>Space density of C-thick AGN</vt:lpstr>
      <vt:lpstr>Diapositiva 6</vt:lpstr>
      <vt:lpstr>Diapositiva 7</vt:lpstr>
      <vt:lpstr>X/NeV diagnostic ratio</vt:lpstr>
      <vt:lpstr>Application to SDSS QSOs</vt:lpstr>
      <vt:lpstr>A candidate [NeV]-selected C-thick QSOs</vt:lpstr>
      <vt:lpstr>The [OII]/[NeV] ratio in QSOs  (Lx ≥ 1044 erg/s)</vt:lpstr>
      <vt:lpstr>Diapositiva 12</vt:lpstr>
      <vt:lpstr>Diapositiva 13</vt:lpstr>
      <vt:lpstr>Diapositiva 14</vt:lpstr>
      <vt:lpstr>Diapositiva 15</vt:lpstr>
    </vt:vector>
  </TitlesOfParts>
  <Company>INAF - OABo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roberto gilli</dc:creator>
  <cp:lastModifiedBy>roberto gilli</cp:lastModifiedBy>
  <cp:revision>378</cp:revision>
  <cp:lastPrinted>2010-01-12T09:42:53Z</cp:lastPrinted>
  <dcterms:created xsi:type="dcterms:W3CDTF">2011-06-26T22:32:51Z</dcterms:created>
  <dcterms:modified xsi:type="dcterms:W3CDTF">2011-06-28T12:15:44Z</dcterms:modified>
</cp:coreProperties>
</file>