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70" r:id="rId17"/>
    <p:sldId id="271" r:id="rId18"/>
    <p:sldId id="269" r:id="rId19"/>
    <p:sldId id="272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0C20-F161-42A4-8B3F-0F3707BE7061}" type="datetimeFigureOut">
              <a:rPr lang="en-GB" smtClean="0"/>
              <a:pPr/>
              <a:t>29/06/2011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9CA9-2DFD-4EB8-89F1-7906D9CDEB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7654" y="-1237654"/>
            <a:ext cx="6858002" cy="933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durham_cres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392"/>
                </a:srgbClr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tretch>
            <a:fillRect/>
          </a:stretch>
        </p:blipFill>
        <p:spPr>
          <a:xfrm>
            <a:off x="395536" y="332656"/>
            <a:ext cx="1917460" cy="1028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1552" y="60212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Matthew Middleton</a:t>
            </a:r>
            <a:r>
              <a:rPr lang="en-GB" dirty="0" smtClean="0">
                <a:solidFill>
                  <a:schemeClr val="bg1">
                    <a:alpha val="51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bg1">
                    <a:alpha val="51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3000"/>
                    </a:srgbClr>
                  </a:outerShdw>
                </a:effectLst>
              </a:rPr>
              <a:t>Tim Roberts, Chris Done, Andrew Sutton, Floyd Jackson</a:t>
            </a:r>
            <a:endParaRPr lang="en-GB" dirty="0">
              <a:solidFill>
                <a:schemeClr val="bg1">
                  <a:alpha val="51000"/>
                </a:schemeClr>
              </a:solidFill>
              <a:effectLst>
                <a:outerShdw blurRad="50800" dist="50800" dir="5400000" algn="ctr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5472608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Characterising the timing and spectral properties of ULXs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mass of M33 X-8 is ~10M</a:t>
            </a:r>
            <a:r>
              <a:rPr lang="en-GB" sz="2400" baseline="-25000" dirty="0" smtClean="0"/>
              <a:t>solar</a:t>
            </a:r>
            <a:r>
              <a:rPr lang="en-GB" sz="2400" dirty="0" smtClean="0"/>
              <a:t> then mass accretion rate approaching or at Eddington in even the lowest bin</a:t>
            </a:r>
          </a:p>
          <a:p>
            <a:endParaRPr lang="en-GB" sz="2400" dirty="0" smtClean="0"/>
          </a:p>
          <a:p>
            <a:r>
              <a:rPr lang="en-GB" sz="2400" dirty="0" smtClean="0"/>
              <a:t>Predictions above </a:t>
            </a:r>
            <a:r>
              <a:rPr lang="en-GB" sz="2400" dirty="0" err="1" smtClean="0"/>
              <a:t>Eddington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r>
              <a:rPr lang="en-GB" sz="2400" dirty="0" smtClean="0"/>
              <a:t>1. Slim disc (</a:t>
            </a:r>
            <a:r>
              <a:rPr lang="en-GB" sz="2400" dirty="0" err="1" smtClean="0"/>
              <a:t>Mineshige</a:t>
            </a:r>
            <a:r>
              <a:rPr lang="en-GB" sz="2400" dirty="0" smtClean="0"/>
              <a:t> 2000): disc becomes thermally inefficient, dominated by advection processes</a:t>
            </a:r>
          </a:p>
          <a:p>
            <a:endParaRPr lang="en-GB" sz="2400" dirty="0" smtClean="0"/>
          </a:p>
          <a:p>
            <a:r>
              <a:rPr lang="en-GB" sz="2400" dirty="0" smtClean="0"/>
              <a:t>T</a:t>
            </a:r>
            <a:r>
              <a:rPr lang="en-GB" sz="2400" baseline="-25000" dirty="0" smtClean="0"/>
              <a:t>in</a:t>
            </a:r>
            <a:r>
              <a:rPr lang="en-GB" sz="2400" dirty="0" smtClean="0"/>
              <a:t> </a:t>
            </a:r>
            <a:r>
              <a:rPr lang="el-GR" sz="2400" dirty="0" smtClean="0"/>
              <a:t>α</a:t>
            </a:r>
            <a:r>
              <a:rPr lang="en-GB" sz="2400" dirty="0" smtClean="0"/>
              <a:t> </a:t>
            </a:r>
            <a:r>
              <a:rPr lang="en-GB" sz="2400" dirty="0" err="1" smtClean="0"/>
              <a:t>R</a:t>
            </a:r>
            <a:r>
              <a:rPr lang="en-GB" sz="2400" baseline="-25000" dirty="0" err="1" smtClean="0"/>
              <a:t>in</a:t>
            </a:r>
            <a:r>
              <a:rPr lang="en-GB" sz="2400" baseline="30000" dirty="0" smtClean="0"/>
              <a:t>-p </a:t>
            </a:r>
            <a:r>
              <a:rPr lang="en-GB" sz="2400" dirty="0" smtClean="0"/>
              <a:t> for a thin disc p = 0.75, advection dominated p=0.5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2. Winds(</a:t>
            </a:r>
            <a:r>
              <a:rPr lang="en-GB" sz="2400" dirty="0" err="1" smtClean="0"/>
              <a:t>Poutanen</a:t>
            </a:r>
            <a:r>
              <a:rPr lang="en-GB" sz="2400" dirty="0" smtClean="0"/>
              <a:t> et al. 2007): Radiation pressure drives material from the disc  - spectrum becomes distorted</a:t>
            </a:r>
            <a:endParaRPr lang="en-GB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5" name="TextBox 24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536" y="0"/>
            <a:ext cx="1364464" cy="1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Slim disc only:</a:t>
            </a:r>
          </a:p>
          <a:p>
            <a:endParaRPr lang="en-GB" sz="2400" dirty="0" smtClean="0"/>
          </a:p>
          <a:p>
            <a:r>
              <a:rPr lang="en-GB" sz="2400" b="1" dirty="0" smtClean="0"/>
              <a:t>Low                          </a:t>
            </a:r>
            <a:r>
              <a:rPr lang="en-GB" sz="2400" b="1" dirty="0" smtClean="0">
                <a:sym typeface="Wingdings" pitchFamily="2" charset="2"/>
              </a:rPr>
              <a:t></a:t>
            </a:r>
            <a:r>
              <a:rPr lang="en-GB" sz="2400" b="1" dirty="0" smtClean="0"/>
              <a:t>           Medium</a:t>
            </a:r>
          </a:p>
          <a:p>
            <a:r>
              <a:rPr lang="en-GB" sz="2400" dirty="0" smtClean="0"/>
              <a:t>T</a:t>
            </a:r>
            <a:r>
              <a:rPr lang="en-GB" sz="2400" baseline="-25000" dirty="0" smtClean="0"/>
              <a:t>in</a:t>
            </a:r>
            <a:r>
              <a:rPr lang="en-GB" sz="2400" dirty="0" smtClean="0"/>
              <a:t> = 1.90  +/- 0.1                 T</a:t>
            </a:r>
            <a:r>
              <a:rPr lang="en-GB" sz="2400" baseline="-25000" dirty="0" smtClean="0"/>
              <a:t>in</a:t>
            </a:r>
            <a:r>
              <a:rPr lang="en-GB" sz="2400" dirty="0" smtClean="0"/>
              <a:t> = 1.43 +/- 0.05                 </a:t>
            </a:r>
          </a:p>
          <a:p>
            <a:r>
              <a:rPr lang="en-GB" sz="2400" dirty="0" smtClean="0"/>
              <a:t>P = 0.52 +/- 0.01                  p = 0.56 +/- 0.01</a:t>
            </a:r>
          </a:p>
          <a:p>
            <a:endParaRPr lang="en-GB" sz="2400" dirty="0" smtClean="0"/>
          </a:p>
          <a:p>
            <a:r>
              <a:rPr lang="en-GB" sz="2400" dirty="0" smtClean="0"/>
              <a:t>Luminosity has increased therefore mass accretion has increased </a:t>
            </a:r>
          </a:p>
          <a:p>
            <a:r>
              <a:rPr lang="en-GB" sz="2400" dirty="0" smtClean="0"/>
              <a:t>but T has decreased.</a:t>
            </a:r>
          </a:p>
          <a:p>
            <a:endParaRPr lang="en-GB" sz="1100" dirty="0" smtClean="0"/>
          </a:p>
          <a:p>
            <a:r>
              <a:rPr lang="en-GB" sz="2400" dirty="0" smtClean="0"/>
              <a:t>p has increased and so disc appears to be LESS advection dominated! </a:t>
            </a:r>
          </a:p>
          <a:p>
            <a:endParaRPr lang="en-GB" sz="1100" dirty="0" smtClean="0"/>
          </a:p>
          <a:p>
            <a:r>
              <a:rPr lang="en-GB" sz="2400" dirty="0" smtClean="0"/>
              <a:t>Inconsistent with advection dominated disc behaviour seen in other ULXs (</a:t>
            </a:r>
            <a:r>
              <a:rPr lang="en-GB" sz="2400" dirty="0" err="1" smtClean="0"/>
              <a:t>Feng</a:t>
            </a:r>
            <a:r>
              <a:rPr lang="en-GB" sz="2400" dirty="0" smtClean="0"/>
              <a:t> &amp; </a:t>
            </a:r>
            <a:r>
              <a:rPr lang="en-GB" sz="2400" dirty="0" err="1" smtClean="0"/>
              <a:t>Kaaret</a:t>
            </a:r>
            <a:r>
              <a:rPr lang="en-GB" sz="2400" dirty="0" smtClean="0"/>
              <a:t> 2007).</a:t>
            </a:r>
          </a:p>
          <a:p>
            <a:endParaRPr lang="en-GB" sz="1100" dirty="0" smtClean="0"/>
          </a:p>
          <a:p>
            <a:r>
              <a:rPr lang="en-GB" sz="2400" dirty="0" smtClean="0"/>
              <a:t>Energy must be being lost somehow – include the effects of wind creation...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5" name="TextBox 24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536" y="0"/>
            <a:ext cx="1364464" cy="1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15617" y="1052736"/>
            <a:ext cx="6696743" cy="2312967"/>
            <a:chOff x="539553" y="1044025"/>
            <a:chExt cx="6696743" cy="2312967"/>
          </a:xfrm>
        </p:grpSpPr>
        <p:sp>
          <p:nvSpPr>
            <p:cNvPr id="15" name="Rectangle 14"/>
            <p:cNvSpPr/>
            <p:nvPr/>
          </p:nvSpPr>
          <p:spPr>
            <a:xfrm>
              <a:off x="4067944" y="2132856"/>
              <a:ext cx="3096344" cy="5760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1907704" y="1628800"/>
              <a:ext cx="2448272" cy="1080120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1223628" y="224086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59632" y="2708920"/>
              <a:ext cx="597666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383868" y="224086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3"/>
            <p:cNvGrpSpPr/>
            <p:nvPr/>
          </p:nvGrpSpPr>
          <p:grpSpPr>
            <a:xfrm>
              <a:off x="2015074" y="1340768"/>
              <a:ext cx="1980862" cy="1287831"/>
              <a:chOff x="2056033" y="1335378"/>
              <a:chExt cx="1980862" cy="1287831"/>
            </a:xfrm>
          </p:grpSpPr>
          <p:sp>
            <p:nvSpPr>
              <p:cNvPr id="25" name="Up Arrow 24"/>
              <p:cNvSpPr/>
              <p:nvPr/>
            </p:nvSpPr>
            <p:spPr>
              <a:xfrm rot="873040">
                <a:off x="2056033" y="1339823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Up Arrow 25"/>
              <p:cNvSpPr/>
              <p:nvPr/>
            </p:nvSpPr>
            <p:spPr>
              <a:xfrm rot="796760">
                <a:off x="2692331" y="1335378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Up Arrow 26"/>
              <p:cNvSpPr/>
              <p:nvPr/>
            </p:nvSpPr>
            <p:spPr>
              <a:xfrm rot="909207">
                <a:off x="3308573" y="1349430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619672" y="105273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R1</a:t>
              </a:r>
              <a:endParaRPr lang="en-GB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9912" y="104402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R2</a:t>
              </a:r>
              <a:endParaRPr lang="en-GB" sz="3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359532" y="2456892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6200000">
              <a:off x="116216" y="1764105"/>
              <a:ext cx="1554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ISCO</a:t>
              </a:r>
              <a:endParaRPr lang="en-GB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5536" y="335699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Advection dominated disc – cool component</a:t>
            </a:r>
          </a:p>
          <a:p>
            <a:r>
              <a:rPr lang="en-GB" sz="2400" dirty="0" smtClean="0"/>
              <a:t>Inner regions highly illuminated, disc loses energy in a photosphere/wind – hot component</a:t>
            </a:r>
          </a:p>
          <a:p>
            <a:endParaRPr lang="en-GB" sz="2400" dirty="0" smtClean="0"/>
          </a:p>
          <a:p>
            <a:r>
              <a:rPr lang="en-GB" sz="2400" dirty="0" smtClean="0"/>
              <a:t>As luminosity increases, radiation pressure increases, R2 moves outwards. Disc component gets cooler and less advection dominated.</a:t>
            </a:r>
            <a:endParaRPr lang="en-GB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84168" y="2924944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Middleton, Sutton &amp; Roberts  2011</a:t>
            </a:r>
            <a:endParaRPr lang="en-US" sz="1600" i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51" name="TextBox 50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536" y="0"/>
            <a:ext cx="1364464" cy="1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467544" y="3326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Toy model: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Fit significantly improved in all bins.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89296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Consistency check, does our choice of bin affect the outcome? </a:t>
            </a:r>
          </a:p>
          <a:p>
            <a:r>
              <a:rPr lang="en-GB" sz="2400" dirty="0" smtClean="0"/>
              <a:t>No (actually constrains it further) plus all individual observations are well described by their flux binned spectral model.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7423" r="13043" b="33294"/>
          <a:stretch>
            <a:fillRect/>
          </a:stretch>
        </p:blipFill>
        <p:spPr bwMode="auto">
          <a:xfrm>
            <a:off x="323528" y="1196752"/>
            <a:ext cx="8100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084168" y="4437112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Middleton, Sutton &amp; Roberts  2011</a:t>
            </a:r>
            <a:endParaRPr lang="en-US" sz="1600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8" name="TextBox 27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536" y="0"/>
            <a:ext cx="1364464" cy="1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473" t="41606" r="23865" b="2218"/>
          <a:stretch>
            <a:fillRect/>
          </a:stretch>
        </p:blipFill>
        <p:spPr bwMode="auto">
          <a:xfrm>
            <a:off x="4586728" y="1268760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04259" y="-235307"/>
            <a:ext cx="1152128" cy="15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11560" y="47667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Example2: </a:t>
            </a:r>
            <a:r>
              <a:rPr lang="en-GB" sz="2400" b="1" dirty="0" smtClean="0"/>
              <a:t>M31 ULX-1 (</a:t>
            </a:r>
            <a:r>
              <a:rPr lang="en-US" sz="2400" b="1" dirty="0" smtClean="0"/>
              <a:t>CXOM31 J004253.1+411422)</a:t>
            </a:r>
          </a:p>
          <a:p>
            <a:endParaRPr lang="en-GB" sz="24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7" name="TextBox 26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473" t="41009" r="23865" b="2218"/>
          <a:stretch>
            <a:fillRect/>
          </a:stretch>
        </p:blipFill>
        <p:spPr bwMode="auto">
          <a:xfrm>
            <a:off x="440258" y="1268760"/>
            <a:ext cx="4203750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246" t="36228" r="15362" b="19548"/>
          <a:stretch>
            <a:fillRect/>
          </a:stretch>
        </p:blipFill>
        <p:spPr bwMode="auto">
          <a:xfrm>
            <a:off x="35496" y="908720"/>
            <a:ext cx="7272808" cy="517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444208" y="5373216"/>
            <a:ext cx="269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Middleton et al. 2011 in prep</a:t>
            </a:r>
            <a:endParaRPr lang="en-US" sz="1600" i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04259" y="-235307"/>
            <a:ext cx="1152128" cy="15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8" name="TextBox 27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Just disc </a:t>
            </a:r>
            <a:r>
              <a:rPr lang="en-GB" sz="2400" dirty="0" smtClean="0"/>
              <a:t>spectrum, mass of ~20 solar masses? </a:t>
            </a:r>
            <a:r>
              <a:rPr lang="en-GB" sz="2400" dirty="0" smtClean="0"/>
              <a:t>Try </a:t>
            </a:r>
            <a:r>
              <a:rPr lang="en-GB" sz="2000" dirty="0" smtClean="0"/>
              <a:t>BHSPEC</a:t>
            </a:r>
            <a:r>
              <a:rPr lang="en-GB" sz="2400" dirty="0" smtClean="0"/>
              <a:t> across all simultaneously ensures T</a:t>
            </a:r>
            <a:r>
              <a:rPr lang="en-GB" sz="2400" baseline="30000" dirty="0" smtClean="0"/>
              <a:t>4</a:t>
            </a:r>
            <a:r>
              <a:rPr lang="en-GB" sz="2400" dirty="0" smtClean="0"/>
              <a:t> behaviour. Only good description if we use the smaller estimate of </a:t>
            </a:r>
            <a:r>
              <a:rPr lang="en-GB" sz="2400" dirty="0" err="1" smtClean="0"/>
              <a:t>n</a:t>
            </a:r>
            <a:r>
              <a:rPr lang="en-GB" sz="2400" baseline="-25000" dirty="0" err="1" smtClean="0"/>
              <a:t>H</a:t>
            </a:r>
            <a:r>
              <a:rPr lang="en-GB" sz="2400" dirty="0" smtClean="0"/>
              <a:t> (0.067 rather than 0.127x10</a:t>
            </a:r>
            <a:r>
              <a:rPr lang="en-GB" sz="2400" baseline="30000" dirty="0" smtClean="0"/>
              <a:t>22</a:t>
            </a:r>
            <a:r>
              <a:rPr lang="en-GB" sz="2400" dirty="0" smtClean="0"/>
              <a:t>cm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04259" y="-235307"/>
            <a:ext cx="1152128" cy="15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700" t="14116" r="8845" b="24992"/>
          <a:stretch>
            <a:fillRect/>
          </a:stretch>
        </p:blipFill>
        <p:spPr bwMode="auto">
          <a:xfrm>
            <a:off x="1691680" y="1772816"/>
            <a:ext cx="4968552" cy="44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5" name="TextBox 24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Smaller mass: ULX </a:t>
            </a:r>
            <a:r>
              <a:rPr lang="en-GB" sz="2400" dirty="0" smtClean="0"/>
              <a:t>model – better fit for </a:t>
            </a:r>
            <a:r>
              <a:rPr lang="en-GB" sz="2400" i="1" dirty="0" smtClean="0"/>
              <a:t>either</a:t>
            </a:r>
            <a:r>
              <a:rPr lang="en-GB" sz="2400" dirty="0" smtClean="0"/>
              <a:t> of the two columns</a:t>
            </a:r>
            <a:endParaRPr lang="en-GB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13049" b="23570"/>
          <a:stretch>
            <a:fillRect/>
          </a:stretch>
        </p:blipFill>
        <p:spPr bwMode="auto">
          <a:xfrm>
            <a:off x="539552" y="980728"/>
            <a:ext cx="597282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13120" b="23157"/>
          <a:stretch>
            <a:fillRect/>
          </a:stretch>
        </p:blipFill>
        <p:spPr bwMode="auto">
          <a:xfrm>
            <a:off x="539552" y="980728"/>
            <a:ext cx="594069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t="13325" b="24232"/>
          <a:stretch>
            <a:fillRect/>
          </a:stretch>
        </p:blipFill>
        <p:spPr bwMode="auto">
          <a:xfrm>
            <a:off x="539552" y="1052736"/>
            <a:ext cx="59733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436096" y="558924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Middleton et al. 2011 in prep</a:t>
            </a:r>
            <a:endParaRPr lang="en-US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28184" y="1628800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</a:t>
            </a:r>
            <a:r>
              <a:rPr lang="en-US" sz="2400" b="1" dirty="0" smtClean="0"/>
              <a:t>decreasing </a:t>
            </a:r>
            <a:r>
              <a:rPr lang="en-US" sz="2400" dirty="0" smtClean="0"/>
              <a:t>luminosity the disc gets hotter and more advection dominated, the ‘wind’ component gets hotter and less important</a:t>
            </a:r>
            <a:endParaRPr lang="en-US" sz="2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04259" y="-235307"/>
            <a:ext cx="1152128" cy="15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8" name="TextBox 27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246" t="53559" r="12270" b="20744"/>
          <a:stretch>
            <a:fillRect/>
          </a:stretch>
        </p:blipFill>
        <p:spPr bwMode="auto">
          <a:xfrm>
            <a:off x="395536" y="2132856"/>
            <a:ext cx="77768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Fractional covariance: excess </a:t>
            </a:r>
            <a:r>
              <a:rPr lang="en-GB" sz="2400" dirty="0" err="1" smtClean="0"/>
              <a:t>rms</a:t>
            </a:r>
            <a:r>
              <a:rPr lang="en-GB" sz="2400" dirty="0" smtClean="0"/>
              <a:t> in a given energy band relative to a </a:t>
            </a:r>
            <a:r>
              <a:rPr lang="en-GB" sz="2400" dirty="0" smtClean="0">
                <a:solidFill>
                  <a:srgbClr val="FF0000"/>
                </a:solidFill>
              </a:rPr>
              <a:t>reference band</a:t>
            </a:r>
            <a:r>
              <a:rPr lang="en-GB" sz="2400" dirty="0" smtClean="0"/>
              <a:t>, normalised to the mean count rate in each.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372200" y="5157192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Middleton et al. 2011 in prep</a:t>
            </a:r>
            <a:endParaRPr lang="en-US" sz="1600" i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04259" y="-235307"/>
            <a:ext cx="1152128" cy="15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7" name="TextBox 26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770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 correlated variability: how to make this in just a disc? Instability at ~Eddington that propagates inwards with dampening at all other radii? Contrived?</a:t>
            </a:r>
          </a:p>
          <a:p>
            <a:endParaRPr lang="en-GB" sz="2400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115617" y="1836113"/>
            <a:ext cx="6696743" cy="2312967"/>
            <a:chOff x="539553" y="1044025"/>
            <a:chExt cx="6696743" cy="2312967"/>
          </a:xfrm>
        </p:grpSpPr>
        <p:sp>
          <p:nvSpPr>
            <p:cNvPr id="6" name="Rectangle 5"/>
            <p:cNvSpPr/>
            <p:nvPr/>
          </p:nvSpPr>
          <p:spPr>
            <a:xfrm>
              <a:off x="4067944" y="2132856"/>
              <a:ext cx="3096344" cy="5760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1907704" y="1628800"/>
              <a:ext cx="2448272" cy="1080120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223628" y="224086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59632" y="2708920"/>
              <a:ext cx="597666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383868" y="224086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3"/>
            <p:cNvGrpSpPr/>
            <p:nvPr/>
          </p:nvGrpSpPr>
          <p:grpSpPr>
            <a:xfrm>
              <a:off x="2015074" y="1340768"/>
              <a:ext cx="1980862" cy="1287831"/>
              <a:chOff x="2056033" y="1335378"/>
              <a:chExt cx="1980862" cy="1287831"/>
            </a:xfrm>
          </p:grpSpPr>
          <p:sp>
            <p:nvSpPr>
              <p:cNvPr id="16" name="Up Arrow 15"/>
              <p:cNvSpPr/>
              <p:nvPr/>
            </p:nvSpPr>
            <p:spPr>
              <a:xfrm rot="873040">
                <a:off x="2056033" y="1339823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Up Arrow 16"/>
              <p:cNvSpPr/>
              <p:nvPr/>
            </p:nvSpPr>
            <p:spPr>
              <a:xfrm rot="796760">
                <a:off x="2692331" y="1335378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Up Arrow 17"/>
              <p:cNvSpPr/>
              <p:nvPr/>
            </p:nvSpPr>
            <p:spPr>
              <a:xfrm rot="909207">
                <a:off x="3308573" y="1349430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19672" y="105273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R1</a:t>
              </a:r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79912" y="104402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R2</a:t>
              </a:r>
              <a:endParaRPr lang="en-GB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59532" y="2456892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116216" y="1764105"/>
              <a:ext cx="1554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ISCO</a:t>
              </a:r>
              <a:endParaRPr lang="en-GB" sz="4000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39952" y="1484784"/>
            <a:ext cx="1080120" cy="30243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04259" y="-235307"/>
            <a:ext cx="1152128" cy="156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40" name="TextBox 39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95536" y="465313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Variability at the edge of the cool disc is a possibility if the expelled wind/photosphere is strong enough and intercepts the disc in the line-of-sight? Consistent with X-ray spectral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1663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Wide range of ULX spectral shapes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23528" y="6300028"/>
            <a:ext cx="8568952" cy="441340"/>
            <a:chOff x="323528" y="6309320"/>
            <a:chExt cx="8568952" cy="44134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3528" y="6309320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3528" y="6381328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684" y="538989"/>
            <a:ext cx="5545604" cy="56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876256" y="544522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Gladstone, Roberts &amp; Done 2009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Higher luminosity ULXs?</a:t>
            </a:r>
          </a:p>
          <a:p>
            <a:endParaRPr lang="en-GB" sz="2400" dirty="0" smtClean="0"/>
          </a:p>
          <a:p>
            <a:r>
              <a:rPr lang="en-GB" sz="2400" dirty="0" smtClean="0"/>
              <a:t>NGC 5408 X-1 (</a:t>
            </a:r>
            <a:r>
              <a:rPr lang="en-GB" sz="2400" b="1" dirty="0" smtClean="0"/>
              <a:t>see</a:t>
            </a:r>
            <a:r>
              <a:rPr lang="en-GB" sz="2400" dirty="0" smtClean="0"/>
              <a:t> </a:t>
            </a:r>
            <a:r>
              <a:rPr lang="en-GB" sz="2400" b="1" dirty="0" err="1" smtClean="0"/>
              <a:t>Dheeraj</a:t>
            </a:r>
            <a:r>
              <a:rPr lang="en-GB" sz="2400" dirty="0" smtClean="0"/>
              <a:t> </a:t>
            </a:r>
            <a:r>
              <a:rPr lang="en-GB" sz="2400" b="1" dirty="0" err="1" smtClean="0"/>
              <a:t>Pasham’s</a:t>
            </a:r>
            <a:r>
              <a:rPr lang="en-GB" sz="2400" b="1" dirty="0" smtClean="0"/>
              <a:t> talk next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28458" r="5314" b="32099"/>
          <a:stretch>
            <a:fillRect/>
          </a:stretch>
        </p:blipFill>
        <p:spPr bwMode="auto">
          <a:xfrm>
            <a:off x="0" y="1484784"/>
            <a:ext cx="88204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684" y="0"/>
            <a:ext cx="161231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4" name="TextBox 23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712" t="42204" r="3768" b="19548"/>
          <a:stretch>
            <a:fillRect/>
          </a:stretch>
        </p:blipFill>
        <p:spPr bwMode="auto">
          <a:xfrm>
            <a:off x="899592" y="980728"/>
            <a:ext cx="6664178" cy="360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486916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Variability increases on all timescales – second component highly variable but does not look like sub-</a:t>
            </a:r>
            <a:r>
              <a:rPr lang="en-GB" sz="2400" dirty="0" err="1" smtClean="0"/>
              <a:t>Eddington</a:t>
            </a:r>
            <a:r>
              <a:rPr lang="en-GB" sz="2400" dirty="0" smtClean="0"/>
              <a:t> component......extrinsic? Also seen in other sources: see </a:t>
            </a:r>
            <a:r>
              <a:rPr lang="en-GB" sz="2400" b="1" dirty="0" smtClean="0"/>
              <a:t>Andrew Sutton’s poster</a:t>
            </a:r>
            <a:endParaRPr lang="en-GB" sz="2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684" y="0"/>
            <a:ext cx="161231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5" name="TextBox 24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652120" y="4437112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Middleton et al. 2011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1560" y="404664"/>
            <a:ext cx="6624734" cy="4761239"/>
            <a:chOff x="611562" y="1044025"/>
            <a:chExt cx="6624734" cy="4761239"/>
          </a:xfrm>
        </p:grpSpPr>
        <p:sp>
          <p:nvSpPr>
            <p:cNvPr id="5" name="Rectangle 4"/>
            <p:cNvSpPr/>
            <p:nvPr/>
          </p:nvSpPr>
          <p:spPr>
            <a:xfrm>
              <a:off x="1907704" y="5301208"/>
              <a:ext cx="237626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4139952" y="4509120"/>
              <a:ext cx="2952328" cy="1080120"/>
            </a:xfrm>
            <a:prstGeom prst="parallelogram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223628" y="512118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59632" y="5589240"/>
              <a:ext cx="597666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383868" y="512118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7"/>
            <p:cNvGrpSpPr/>
            <p:nvPr/>
          </p:nvGrpSpPr>
          <p:grpSpPr>
            <a:xfrm>
              <a:off x="4716016" y="4077072"/>
              <a:ext cx="2016224" cy="1368152"/>
              <a:chOff x="4788024" y="2564904"/>
              <a:chExt cx="2306657" cy="1314831"/>
            </a:xfrm>
            <a:solidFill>
              <a:srgbClr val="FFC000"/>
            </a:solidFill>
          </p:grpSpPr>
          <p:sp>
            <p:nvSpPr>
              <p:cNvPr id="26" name="Up Arrow 25"/>
              <p:cNvSpPr/>
              <p:nvPr/>
            </p:nvSpPr>
            <p:spPr>
              <a:xfrm rot="1502150">
                <a:off x="4788024" y="2564904"/>
                <a:ext cx="864096" cy="1224136"/>
              </a:xfrm>
              <a:prstGeom prst="up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Up Arrow 15"/>
              <p:cNvSpPr/>
              <p:nvPr/>
            </p:nvSpPr>
            <p:spPr>
              <a:xfrm rot="1502150">
                <a:off x="5510504" y="2618225"/>
                <a:ext cx="864096" cy="1224136"/>
              </a:xfrm>
              <a:prstGeom prst="up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Up Arrow 27"/>
              <p:cNvSpPr/>
              <p:nvPr/>
            </p:nvSpPr>
            <p:spPr>
              <a:xfrm rot="1502150">
                <a:off x="6230585" y="2655599"/>
                <a:ext cx="864096" cy="1224136"/>
              </a:xfrm>
              <a:prstGeom prst="up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19672" y="393305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R1</a:t>
              </a:r>
              <a:endParaRPr lang="en-GB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392434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R2</a:t>
              </a:r>
              <a:endParaRPr lang="en-GB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67944" y="2132856"/>
              <a:ext cx="3096344" cy="5760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1907704" y="1628800"/>
              <a:ext cx="2448272" cy="1080120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223628" y="224086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59632" y="2708920"/>
              <a:ext cx="597666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383868" y="2240868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33"/>
            <p:cNvGrpSpPr/>
            <p:nvPr/>
          </p:nvGrpSpPr>
          <p:grpSpPr>
            <a:xfrm>
              <a:off x="2015074" y="1340768"/>
              <a:ext cx="1980862" cy="1287831"/>
              <a:chOff x="2056033" y="1335378"/>
              <a:chExt cx="1980862" cy="1287831"/>
            </a:xfrm>
          </p:grpSpPr>
          <p:sp>
            <p:nvSpPr>
              <p:cNvPr id="23" name="Up Arrow 22"/>
              <p:cNvSpPr/>
              <p:nvPr/>
            </p:nvSpPr>
            <p:spPr>
              <a:xfrm rot="873040">
                <a:off x="2056033" y="1339823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Up Arrow 23"/>
              <p:cNvSpPr/>
              <p:nvPr/>
            </p:nvSpPr>
            <p:spPr>
              <a:xfrm rot="796760">
                <a:off x="2692331" y="1335378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Up Arrow 24"/>
              <p:cNvSpPr/>
              <p:nvPr/>
            </p:nvSpPr>
            <p:spPr>
              <a:xfrm rot="909207">
                <a:off x="3308573" y="1349430"/>
                <a:ext cx="728322" cy="1273779"/>
              </a:xfrm>
              <a:prstGeom prst="upArrow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619672" y="1052736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R1</a:t>
              </a:r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2" y="104402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R2</a:t>
              </a:r>
              <a:endParaRPr lang="en-GB" sz="3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-864604" y="3681028"/>
              <a:ext cx="42484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188225" y="3132256"/>
              <a:ext cx="1554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 smtClean="0"/>
                <a:t>ISCO</a:t>
              </a:r>
              <a:endParaRPr lang="en-GB" sz="4000" b="1" dirty="0"/>
            </a:p>
          </p:txBody>
        </p:sp>
      </p:grpSp>
      <p:sp>
        <p:nvSpPr>
          <p:cNvPr id="29" name="Right Arrow 28"/>
          <p:cNvSpPr/>
          <p:nvPr/>
        </p:nvSpPr>
        <p:spPr>
          <a:xfrm rot="5400000">
            <a:off x="5526360" y="2762672"/>
            <a:ext cx="4283968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 rot="5400000">
            <a:off x="6012159" y="262210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Increasing  mass  accretion  rate</a:t>
            </a:r>
            <a:endParaRPr lang="en-GB" sz="24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49" name="TextBox 48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187624" y="544522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degeneracy in model via viewing angle.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-77000"/>
          </a:blip>
          <a:srcRect/>
          <a:stretch>
            <a:fillRect/>
          </a:stretch>
        </p:blipFill>
        <p:spPr bwMode="auto">
          <a:xfrm rot="5400000">
            <a:off x="1237654" y="-1237654"/>
            <a:ext cx="6858002" cy="933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11663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SUMMARY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Low luminosity ULXs are broad – can make spectral fitting difficult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We can use timing tools to strengthen our models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M33 X-8 appears to behave as an Eddington/Super-Eddington system with advection and wind effects important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M31 ULX-1 shows a linear decrease consistent with e-fold times of soft outburst sources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Spectral behavior matches our predictions as does the variability</a:t>
            </a: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Toy model might change at higher luminosities or be degenerate in viewing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"/>
          </a:blip>
          <a:srcRect r="6473"/>
          <a:stretch>
            <a:fillRect/>
          </a:stretch>
        </p:blipFill>
        <p:spPr bwMode="auto">
          <a:xfrm>
            <a:off x="5796136" y="548680"/>
            <a:ext cx="338437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"/>
          </a:blip>
          <a:srcRect r="6011"/>
          <a:stretch>
            <a:fillRect/>
          </a:stretch>
        </p:blipFill>
        <p:spPr bwMode="auto">
          <a:xfrm>
            <a:off x="2843808" y="548680"/>
            <a:ext cx="3377947" cy="46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"/>
          </a:blip>
          <a:srcRect l="837" r="6011"/>
          <a:stretch>
            <a:fillRect/>
          </a:stretch>
        </p:blipFill>
        <p:spPr bwMode="auto">
          <a:xfrm>
            <a:off x="-36512" y="548681"/>
            <a:ext cx="3347864" cy="46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483768" y="465313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Spectral </a:t>
            </a:r>
            <a:r>
              <a:rPr lang="en-US" sz="2400" dirty="0" err="1" smtClean="0"/>
              <a:t>deconvolutions</a:t>
            </a:r>
            <a:r>
              <a:rPr lang="en-US" sz="2400" dirty="0" smtClean="0"/>
              <a:t> are sometimes degenerate!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74112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Need to discriminate using co-properties</a:t>
            </a:r>
          </a:p>
          <a:p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5656" y="1914128"/>
          <a:ext cx="6336705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/>
                <a:gridCol w="2112235"/>
                <a:gridCol w="211223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L/</a:t>
                      </a:r>
                      <a:r>
                        <a:rPr lang="en-GB" dirty="0" err="1" smtClean="0"/>
                        <a:t>Ledd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X-ray</a:t>
                      </a:r>
                      <a:r>
                        <a:rPr lang="en-GB" baseline="0" dirty="0" smtClean="0"/>
                        <a:t> spectra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Variability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&lt;</a:t>
                      </a:r>
                      <a:r>
                        <a:rPr lang="en-GB" baseline="0" dirty="0" smtClean="0"/>
                        <a:t> a few </a:t>
                      </a:r>
                      <a:r>
                        <a:rPr lang="en-GB" dirty="0" smtClean="0"/>
                        <a:t>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Hard tail, cold disc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Tail highly variable (disc the</a:t>
                      </a:r>
                      <a:r>
                        <a:rPr lang="en-GB" baseline="0" dirty="0" smtClean="0"/>
                        <a:t> source of variability: </a:t>
                      </a:r>
                      <a:r>
                        <a:rPr lang="en-GB" baseline="0" dirty="0" err="1" smtClean="0"/>
                        <a:t>Uttley</a:t>
                      </a:r>
                      <a:r>
                        <a:rPr lang="en-GB" baseline="0" dirty="0" smtClean="0"/>
                        <a:t> et al. 2011)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few – tens </a:t>
                      </a:r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Hotter disc</a:t>
                      </a:r>
                      <a:r>
                        <a:rPr lang="en-GB" baseline="0" dirty="0" smtClean="0"/>
                        <a:t> with softer tail (&lt;2.2)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</a:t>
                      </a:r>
                      <a:r>
                        <a:rPr lang="en-GB" baseline="0" dirty="0" smtClean="0"/>
                        <a:t> disc, tail can have residual variability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~tens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Disc</a:t>
                      </a:r>
                      <a:r>
                        <a:rPr lang="en-GB" baseline="0" dirty="0" smtClean="0"/>
                        <a:t> dominated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</a:t>
                      </a:r>
                      <a:r>
                        <a:rPr lang="en-GB" baseline="0" dirty="0" smtClean="0"/>
                        <a:t> on all but very long timescales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Advection? Winds?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Extrinsic?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3" name="TextBox 22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			      </a:t>
            </a:r>
            <a:r>
              <a:rPr lang="en-GB" sz="2400" b="1" dirty="0" smtClean="0"/>
              <a:t>Timing tools:</a:t>
            </a:r>
          </a:p>
          <a:p>
            <a:endParaRPr lang="en-GB" sz="2400" dirty="0"/>
          </a:p>
          <a:p>
            <a:pPr marL="342900" indent="-342900">
              <a:buClr>
                <a:schemeClr val="accent6"/>
              </a:buClr>
              <a:buFont typeface="Calibri" pitchFamily="34" charset="0"/>
              <a:buChar char="•"/>
            </a:pPr>
            <a:r>
              <a:rPr lang="en-GB" sz="2400" dirty="0" smtClean="0"/>
              <a:t>Fourier transform the </a:t>
            </a:r>
            <a:r>
              <a:rPr lang="en-GB" sz="2400" dirty="0" err="1" smtClean="0"/>
              <a:t>lightcurve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 pitchFamily="2" charset="2"/>
              </a:rPr>
              <a:t> power density spectrum (PDS)</a:t>
            </a:r>
          </a:p>
          <a:p>
            <a:pPr marL="342900" indent="-342900">
              <a:buClr>
                <a:schemeClr val="accent6"/>
              </a:buClr>
              <a:buFont typeface="Calibri" pitchFamily="34" charset="0"/>
              <a:buChar char="•"/>
            </a:pPr>
            <a:endParaRPr lang="en-GB" sz="2400" dirty="0">
              <a:sym typeface="Wingdings" pitchFamily="2" charset="2"/>
            </a:endParaRPr>
          </a:p>
          <a:p>
            <a:pPr marL="342900" indent="-342900">
              <a:buClr>
                <a:schemeClr val="accent6"/>
              </a:buClr>
              <a:buFont typeface="Calibri" pitchFamily="34" charset="0"/>
              <a:buChar char="•"/>
            </a:pPr>
            <a:r>
              <a:rPr lang="en-GB" sz="2400" dirty="0" smtClean="0">
                <a:sym typeface="Wingdings" pitchFamily="2" charset="2"/>
              </a:rPr>
              <a:t>Excess variance (</a:t>
            </a:r>
            <a:r>
              <a:rPr lang="en-GB" sz="2400" dirty="0" err="1" smtClean="0">
                <a:sym typeface="Wingdings" pitchFamily="2" charset="2"/>
              </a:rPr>
              <a:t>rms</a:t>
            </a:r>
            <a:r>
              <a:rPr lang="en-GB" sz="2400" dirty="0" smtClean="0">
                <a:sym typeface="Wingdings" pitchFamily="2" charset="2"/>
              </a:rPr>
              <a:t>) spectrum  break the </a:t>
            </a:r>
            <a:r>
              <a:rPr lang="en-GB" sz="2400" dirty="0" err="1" smtClean="0">
                <a:sym typeface="Wingdings" pitchFamily="2" charset="2"/>
              </a:rPr>
              <a:t>lightcurve</a:t>
            </a:r>
            <a:r>
              <a:rPr lang="en-GB" sz="2400" dirty="0" smtClean="0">
                <a:sym typeface="Wingdings" pitchFamily="2" charset="2"/>
              </a:rPr>
              <a:t> into different energy bands subtract white noise</a:t>
            </a:r>
          </a:p>
          <a:p>
            <a:pPr marL="342900" indent="-342900">
              <a:buClr>
                <a:schemeClr val="accent6"/>
              </a:buClr>
              <a:buFont typeface="Calibri" pitchFamily="34" charset="0"/>
              <a:buChar char="•"/>
            </a:pPr>
            <a:endParaRPr lang="en-GB" sz="2400" dirty="0">
              <a:sym typeface="Wingdings" pitchFamily="2" charset="2"/>
            </a:endParaRPr>
          </a:p>
          <a:p>
            <a:pPr marL="342900" indent="-342900">
              <a:buClr>
                <a:schemeClr val="accent6"/>
              </a:buClr>
              <a:buFont typeface="Calibri" pitchFamily="34" charset="0"/>
              <a:buChar char="•"/>
            </a:pPr>
            <a:r>
              <a:rPr lang="en-GB" sz="2400" dirty="0" smtClean="0">
                <a:sym typeface="Wingdings" pitchFamily="2" charset="2"/>
              </a:rPr>
              <a:t>Covariance  measure correlated variability relative to a reference band. </a:t>
            </a:r>
          </a:p>
          <a:p>
            <a:pPr marL="342900" indent="-342900">
              <a:buClr>
                <a:schemeClr val="accent6"/>
              </a:buClr>
              <a:buFont typeface="Calibri" pitchFamily="34" charset="0"/>
              <a:buChar char="•"/>
            </a:pPr>
            <a:endParaRPr lang="en-GB" sz="2400" dirty="0">
              <a:sym typeface="Wingdings" pitchFamily="2" charset="2"/>
            </a:endParaRPr>
          </a:p>
          <a:p>
            <a:pPr marL="342900" indent="-342900">
              <a:buClr>
                <a:schemeClr val="accent6"/>
              </a:buClr>
              <a:buFont typeface="Calibri" pitchFamily="34" charset="0"/>
              <a:buChar char="•"/>
            </a:pPr>
            <a:r>
              <a:rPr lang="en-GB" sz="2400" dirty="0" smtClean="0">
                <a:sym typeface="Wingdings" pitchFamily="2" charset="2"/>
              </a:rPr>
              <a:t>Lag spectra (</a:t>
            </a:r>
            <a:r>
              <a:rPr lang="en-GB" sz="2400" b="1" dirty="0" smtClean="0">
                <a:sym typeface="Wingdings" pitchFamily="2" charset="2"/>
              </a:rPr>
              <a:t>see Phil </a:t>
            </a:r>
            <a:r>
              <a:rPr lang="en-GB" sz="2400" b="1" dirty="0" err="1" smtClean="0">
                <a:sym typeface="Wingdings" pitchFamily="2" charset="2"/>
              </a:rPr>
              <a:t>Uttley’s</a:t>
            </a:r>
            <a:r>
              <a:rPr lang="en-GB" sz="2400" b="1" dirty="0" smtClean="0">
                <a:sym typeface="Wingdings" pitchFamily="2" charset="2"/>
              </a:rPr>
              <a:t> talk Thursday 17:50</a:t>
            </a:r>
            <a:r>
              <a:rPr lang="en-GB" sz="2400" dirty="0" smtClean="0">
                <a:sym typeface="Wingdings" pitchFamily="2" charset="2"/>
              </a:rPr>
              <a:t>)</a:t>
            </a:r>
          </a:p>
          <a:p>
            <a:pPr marL="342900" indent="-342900"/>
            <a:endParaRPr lang="en-GB" sz="2400" dirty="0" smtClean="0">
              <a:sym typeface="Wingdings" pitchFamily="2" charset="2"/>
            </a:endParaRPr>
          </a:p>
          <a:p>
            <a:pPr marL="342900" indent="-342900"/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820959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a single observation measuring its spectral shape and  variability is useful but seeing the evolution of spectral shape and variability is powerful.</a:t>
            </a:r>
            <a:r>
              <a:rPr lang="en-GB" sz="2400" dirty="0"/>
              <a:t> </a:t>
            </a:r>
            <a:r>
              <a:rPr lang="en-GB" sz="2400" dirty="0" smtClean="0"/>
              <a:t> ULXs are generally persistant!</a:t>
            </a:r>
            <a:endParaRPr lang="en-GB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6" name="TextBox 25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Treat ULXs as two populations, low luminosity and high luminosity</a:t>
            </a:r>
          </a:p>
          <a:p>
            <a:endParaRPr lang="en-GB" sz="2400" dirty="0"/>
          </a:p>
          <a:p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Low luminosity ULXs appear spectrally ‘broad’ </a:t>
            </a:r>
          </a:p>
          <a:p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High luminosity have clear breaks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205"/>
          <a:stretch>
            <a:fillRect/>
          </a:stretch>
        </p:blipFill>
        <p:spPr bwMode="auto">
          <a:xfrm>
            <a:off x="395536" y="2708920"/>
            <a:ext cx="85190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004048" y="515719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Gladstone, Roberts &amp; Done 2009</a:t>
            </a:r>
            <a:endParaRPr lang="en-US" sz="16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3" name="TextBox 22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7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Example 1.   </a:t>
            </a:r>
            <a:r>
              <a:rPr lang="en-GB" sz="2400" b="1" dirty="0" smtClean="0"/>
              <a:t>M33 X-8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68" t="63718" r="6087" b="5803"/>
          <a:stretch>
            <a:fillRect/>
          </a:stretch>
        </p:blipFill>
        <p:spPr bwMode="auto">
          <a:xfrm>
            <a:off x="899592" y="1979548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84168" y="5435932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 smtClean="0"/>
              <a:t>Weng</a:t>
            </a:r>
            <a:r>
              <a:rPr lang="en-GB" sz="1600" i="1" dirty="0" smtClean="0"/>
              <a:t> et al. 2009</a:t>
            </a:r>
            <a:endParaRPr lang="en-GB" sz="1600" i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26" name="TextBox 25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536" y="0"/>
            <a:ext cx="1364464" cy="1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1976" t="54156" r="13043" b="20146"/>
          <a:stretch>
            <a:fillRect/>
          </a:stretch>
        </p:blipFill>
        <p:spPr bwMode="auto">
          <a:xfrm>
            <a:off x="1043608" y="1628800"/>
            <a:ext cx="69847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43808" y="496497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Low :      &lt; 1.36x10</a:t>
            </a:r>
            <a:r>
              <a:rPr lang="en-GB" sz="2400" baseline="30000" dirty="0" smtClean="0"/>
              <a:t>39 </a:t>
            </a:r>
            <a:r>
              <a:rPr lang="en-GB" sz="2400" dirty="0" smtClean="0"/>
              <a:t>erg/s</a:t>
            </a:r>
          </a:p>
          <a:p>
            <a:r>
              <a:rPr lang="en-GB" sz="2400" dirty="0" smtClean="0"/>
              <a:t>Medium : 1.36-1.52x10</a:t>
            </a:r>
            <a:r>
              <a:rPr lang="en-GB" sz="2400" baseline="30000" dirty="0" smtClean="0"/>
              <a:t>39 </a:t>
            </a:r>
            <a:r>
              <a:rPr lang="en-GB" sz="2400" dirty="0" smtClean="0"/>
              <a:t>erg/s</a:t>
            </a:r>
          </a:p>
          <a:p>
            <a:r>
              <a:rPr lang="en-GB" sz="2400" dirty="0" smtClean="0"/>
              <a:t>High :     &gt; 1.52x10</a:t>
            </a:r>
            <a:r>
              <a:rPr lang="en-GB" sz="2400" baseline="30000" dirty="0" smtClean="0"/>
              <a:t>39 </a:t>
            </a:r>
            <a:r>
              <a:rPr lang="en-GB" sz="2400" dirty="0" smtClean="0"/>
              <a:t>erg/s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535996" y="2816932"/>
            <a:ext cx="20882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832140" y="2816932"/>
            <a:ext cx="20882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MEDIUM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</a:t>
            </a:r>
            <a:endParaRPr lang="en-GB" dirty="0"/>
          </a:p>
        </p:txBody>
      </p:sp>
      <p:grpSp>
        <p:nvGrpSpPr>
          <p:cNvPr id="32" name="Group 31"/>
          <p:cNvGrpSpPr/>
          <p:nvPr/>
        </p:nvGrpSpPr>
        <p:grpSpPr>
          <a:xfrm>
            <a:off x="323528" y="6300028"/>
            <a:ext cx="8568952" cy="441340"/>
            <a:chOff x="323528" y="6300028"/>
            <a:chExt cx="8568952" cy="441340"/>
          </a:xfrm>
        </p:grpSpPr>
        <p:sp>
          <p:nvSpPr>
            <p:cNvPr id="33" name="TextBox 32"/>
            <p:cNvSpPr txBox="1"/>
            <p:nvPr/>
          </p:nvSpPr>
          <p:spPr>
            <a:xfrm>
              <a:off x="323528" y="6372036"/>
              <a:ext cx="856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>
                      <a:alpha val="31000"/>
                    </a:schemeClr>
                  </a:solidFill>
                </a:rPr>
                <a:t>The X-ray Universe 2011, Berlin				Matthew Middleton</a:t>
              </a:r>
              <a:endParaRPr lang="en-GB" dirty="0">
                <a:solidFill>
                  <a:schemeClr val="tx1">
                    <a:alpha val="31000"/>
                  </a:schemeClr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23528" y="6300028"/>
              <a:ext cx="83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536" y="0"/>
            <a:ext cx="1364464" cy="1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IMBH argument: 100-10,000 solar masses</a:t>
            </a:r>
          </a:p>
          <a:p>
            <a:r>
              <a:rPr lang="en-GB" sz="2400" dirty="0" smtClean="0"/>
              <a:t>In ‘high’ bin, this would be at &lt; 10% L/</a:t>
            </a:r>
            <a:r>
              <a:rPr lang="en-GB" sz="2400" dirty="0" err="1" smtClean="0"/>
              <a:t>L</a:t>
            </a:r>
            <a:r>
              <a:rPr lang="en-GB" sz="2400" baseline="-25000" dirty="0" err="1" smtClean="0"/>
              <a:t>edd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b="1" dirty="0" smtClean="0"/>
              <a:t>Prediction</a:t>
            </a:r>
            <a:r>
              <a:rPr lang="en-GB" sz="2400" dirty="0" smtClean="0"/>
              <a:t>: hard tail and highly variable (low state), or soft  power-law tail out to &gt;50keV (very high state). </a:t>
            </a:r>
          </a:p>
          <a:p>
            <a:r>
              <a:rPr lang="en-GB" sz="2400" dirty="0" smtClean="0"/>
              <a:t>Spectra inconsistent + no variability above 3keV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165955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Disc only spectra (e.g. thermal dominant) do not fit and even relativistically smeared spectra are not broad enough: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2044" r="16135" b="26122"/>
          <a:stretch>
            <a:fillRect/>
          </a:stretch>
        </p:blipFill>
        <p:spPr bwMode="auto">
          <a:xfrm>
            <a:off x="1331640" y="3108512"/>
            <a:ext cx="5518956" cy="35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76256" y="4077072"/>
            <a:ext cx="21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Middleton, Sutton &amp; Roberts  2011</a:t>
            </a:r>
            <a:endParaRPr lang="en-US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9536" y="0"/>
            <a:ext cx="1364464" cy="16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989</Words>
  <Application>Microsoft Office PowerPoint</Application>
  <PresentationFormat>On-screen Show (4:3)</PresentationFormat>
  <Paragraphs>146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Matt</cp:lastModifiedBy>
  <cp:revision>219</cp:revision>
  <dcterms:created xsi:type="dcterms:W3CDTF">2011-06-19T13:27:33Z</dcterms:created>
  <dcterms:modified xsi:type="dcterms:W3CDTF">2011-06-29T14:17:06Z</dcterms:modified>
</cp:coreProperties>
</file>