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Default Extension="pdf" ContentType="application/pdf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3.xml" ContentType="application/vnd.openxmlformats-officedocument.presentationml.slideLayout+xml"/>
  <Default Extension="tiff" ContentType="image/tiff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8" r:id="rId1"/>
    <p:sldMasterId id="2147483670" r:id="rId2"/>
    <p:sldMasterId id="2147483771" r:id="rId3"/>
    <p:sldMasterId id="2147483773" r:id="rId4"/>
    <p:sldMasterId id="2147483775" r:id="rId5"/>
  </p:sldMasterIdLst>
  <p:notesMasterIdLst>
    <p:notesMasterId r:id="rId25"/>
  </p:notesMasterIdLst>
  <p:handoutMasterIdLst>
    <p:handoutMasterId r:id="rId26"/>
  </p:handoutMasterIdLst>
  <p:sldIdLst>
    <p:sldId id="659" r:id="rId6"/>
    <p:sldId id="653" r:id="rId7"/>
    <p:sldId id="677" r:id="rId8"/>
    <p:sldId id="681" r:id="rId9"/>
    <p:sldId id="675" r:id="rId10"/>
    <p:sldId id="678" r:id="rId11"/>
    <p:sldId id="679" r:id="rId12"/>
    <p:sldId id="692" r:id="rId13"/>
    <p:sldId id="686" r:id="rId14"/>
    <p:sldId id="687" r:id="rId15"/>
    <p:sldId id="688" r:id="rId16"/>
    <p:sldId id="689" r:id="rId17"/>
    <p:sldId id="690" r:id="rId18"/>
    <p:sldId id="691" r:id="rId19"/>
    <p:sldId id="683" r:id="rId20"/>
    <p:sldId id="684" r:id="rId21"/>
    <p:sldId id="685" r:id="rId22"/>
    <p:sldId id="682" r:id="rId23"/>
    <p:sldId id="650" r:id="rId2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ill Sans Ultra Bold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ill Sans Ultra Bold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ill Sans Ultra Bold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ill Sans Ultra Bold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ill Sans Ultra Bold" charset="0"/>
        <a:ea typeface="+mn-ea"/>
        <a:cs typeface="+mn-cs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Gill Sans Ultra Bold" charset="0"/>
        <a:ea typeface="+mn-ea"/>
        <a:cs typeface="+mn-cs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Gill Sans Ultra Bold" charset="0"/>
        <a:ea typeface="+mn-ea"/>
        <a:cs typeface="+mn-cs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Gill Sans Ultra Bold" charset="0"/>
        <a:ea typeface="+mn-ea"/>
        <a:cs typeface="+mn-cs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Gill Sans Ultra Bold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8B4D0"/>
    <a:srgbClr val="33CCCC"/>
    <a:srgbClr val="CC0000"/>
    <a:srgbClr val="0F8620"/>
    <a:srgbClr val="1E3DFF"/>
    <a:srgbClr val="000000"/>
    <a:srgbClr val="1008F8"/>
    <a:srgbClr val="F86D0C"/>
    <a:srgbClr val="F875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592" y="-608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144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/>
              <a:t>Number of Post-</a:t>
            </a:r>
            <a:r>
              <a:rPr lang="en-US" dirty="0" smtClean="0"/>
              <a:t>Docs Offers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Post-Docs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O/IR</c:v>
                </c:pt>
                <c:pt idx="1">
                  <c:v>R</c:v>
                </c:pt>
                <c:pt idx="2">
                  <c:v>Th</c:v>
                </c:pt>
                <c:pt idx="3">
                  <c:v>Sun</c:v>
                </c:pt>
                <c:pt idx="4">
                  <c:v>HEA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16.0</c:v>
                </c:pt>
                <c:pt idx="1">
                  <c:v>10.0</c:v>
                </c:pt>
                <c:pt idx="2">
                  <c:v>3.0</c:v>
                </c:pt>
                <c:pt idx="3">
                  <c:v>2.0</c:v>
                </c:pt>
                <c:pt idx="4">
                  <c:v>2.0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7599A05-7F9C-424D-81F0-B14FB87F8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C636981-338E-4944-8F03-C5C7493C5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326FB-F3BA-6444-A249-A8187DC2323C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Funding wedges always just about to open.</a:t>
            </a:r>
          </a:p>
          <a:p>
            <a:endParaRPr lang="en-US" dirty="0" smtClean="0"/>
          </a:p>
          <a:p>
            <a:r>
              <a:rPr lang="en-US" dirty="0" smtClean="0"/>
              <a:t>Assuming NO slips.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F22FC-7A05-C040-B06D-0AD62591964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36981-338E-4944-8F03-C5C7493C54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56505-CCC7-3641-B429-AE15DAA8BA35}" type="slidenum">
              <a:rPr lang="en-US"/>
              <a:pPr/>
              <a:t>16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514475" y="6254750"/>
            <a:ext cx="71596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58861-9E40-144C-9E87-735DE33AD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3579ED-D009-AB43-A6C7-E42687C21E74}" type="datetime1">
              <a:rPr lang="en-US" smtClean="0"/>
              <a:t>6/26/11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6A7DE-EEC2-E449-BE36-5BB2A0E8717A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3A6F-3B48-1741-9E39-DD5C6468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4000"/>
            <a:ext cx="2057400" cy="576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9800" cy="576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761E5-B387-3E44-AF02-1867C6232217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972C5-55FA-3E4B-A573-C396666F7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5" name="Picture 7" descr="baryons_dave"/>
          <p:cNvPicPr>
            <a:picLocks noChangeAspect="1" noChangeArrowheads="1"/>
          </p:cNvPicPr>
          <p:nvPr/>
        </p:nvPicPr>
        <p:blipFill>
          <a:blip r:embed="rId2">
            <a:lum bright="78000" contrast="62000"/>
            <a:alphaModFix amt="49000"/>
          </a:blip>
          <a:srcRect/>
          <a:stretch>
            <a:fillRect/>
          </a:stretch>
        </p:blipFill>
        <p:spPr bwMode="auto">
          <a:xfrm>
            <a:off x="28575" y="28575"/>
            <a:ext cx="1458913" cy="1095375"/>
          </a:xfrm>
          <a:prstGeom prst="rect">
            <a:avLst/>
          </a:prstGeom>
          <a:solidFill>
            <a:srgbClr val="33CCCC">
              <a:alpha val="49019"/>
            </a:srgbClr>
          </a:solidFill>
          <a:ln w="3175">
            <a:solidFill>
              <a:srgbClr val="FFD007"/>
            </a:solidFill>
            <a:miter lim="800000"/>
            <a:headEnd/>
            <a:tailEnd/>
          </a:ln>
        </p:spPr>
      </p:pic>
      <p:sp>
        <p:nvSpPr>
          <p:cNvPr id="406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298700" y="6242050"/>
            <a:ext cx="5740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4DF51D-167D-E644-98C4-FAA0EF1FD6FD}" type="datetime1">
              <a:rPr lang="en-US" smtClean="0"/>
              <a:t>6/26/11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F8643-4CCB-3844-9A0F-84B253EE2532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4A9F3-D3F2-6144-A8C7-46F738C31895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A6469-110B-724E-8348-F5651687CE6B}" type="datetime1">
              <a:rPr lang="en-US" smtClean="0"/>
              <a:t>6/26/11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484E-C532-0A49-8F33-8A31BF63B0B7}" type="datetime1">
              <a:rPr lang="en-US" smtClean="0"/>
              <a:t>6/26/11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4C58-AA4F-0640-862F-9EA17B3825A2}" type="datetime1">
              <a:rPr lang="en-US" smtClean="0"/>
              <a:t>6/26/11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1C11-FE15-8F45-AD28-5E2DCF1A6E08}" type="datetime1">
              <a:rPr lang="en-US" smtClean="0"/>
              <a:t>6/26/11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B56B5-484B-B84F-848D-12E988A2A18A}" type="datetime1">
              <a:rPr lang="en-US" smtClean="0"/>
              <a:t>6/26/11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0B5A0-A0DE-BE40-8680-F05B897CDD7B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0C09A-A65F-E048-BD8D-8935382F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CFB60-9AA5-5E4B-A8F3-739B7B4D5DBA}" type="datetime1">
              <a:rPr lang="en-US" smtClean="0"/>
              <a:t>6/26/11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AD86-4E8C-D246-BF58-47A6A7D1BB74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4000"/>
            <a:ext cx="2057400" cy="576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9800" cy="576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CBC96-2620-DA4B-8FEE-05BD7A9A05EB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E77D92-AA60-D64F-BBDB-3EF4A5743C29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45A0E4-C713-284A-830D-654366EF2D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3F12-A3DE-B146-BC83-9C57AE8FD4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CfA HEAD-LT May 2011 (F. Nicastro)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68E8-A4AE-FE45-9BC5-534497D9B3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4E0F-2368-914A-A30D-F5BABE2ED0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CfA HEAD-LT May 2011 (F. Nicastro)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68E8-A4AE-FE45-9BC5-534497D9B3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514475" y="6254750"/>
            <a:ext cx="71596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CfA HEAD-LT May 2011 (F. Nicastro)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58861-9E40-144C-9E87-735DE33ADE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41F5AA-7204-EB4D-82FE-448014B9892D}" type="datetime1">
              <a:rPr lang="en-US"/>
              <a:pPr>
                <a:defRPr/>
              </a:pPr>
              <a:t>6/26/11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96DAE-76D7-5F47-8A3E-E08BC2D409A3}" type="datetime1">
              <a:rPr lang="en-US" smtClean="0"/>
              <a:pPr>
                <a:defRPr/>
              </a:pPr>
              <a:t>6/26/11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CfA HEAD-LT May 2011 (F. Nicastro)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0C09A-A65F-E048-BD8D-8935382F07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5E637-CE14-1C43-9E0C-C649843733B8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2BEE9-C7CD-FE49-9B9D-B9B23F724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AD1E9-7DE0-0F4D-B1DA-00485A984778}" type="datetime1">
              <a:rPr lang="en-US" smtClean="0"/>
              <a:t>6/26/11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D2B3A-3C79-AB4E-8C92-6BE00CC53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B2789-2414-5646-AF9B-66E9A1A2D9A0}" type="datetime1">
              <a:rPr lang="en-US" smtClean="0"/>
              <a:t>6/26/11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18CEF-36C0-A24D-A859-C55A45BE7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06578-ACA3-A74F-B9AB-C86ED2CC3AEC}" type="datetime1">
              <a:rPr lang="en-US" smtClean="0"/>
              <a:t>6/26/11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C437-577C-3542-8F2B-E05FDDA0C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765B9-013C-0242-AB9A-2E67ACF63066}" type="datetime1">
              <a:rPr lang="en-US" smtClean="0"/>
              <a:t>6/26/11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58CC6-0523-F64F-9A5E-C101D24B4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41B2F-281B-5F4B-9BF7-A428D01CA63E}" type="datetime1">
              <a:rPr lang="en-US" smtClean="0"/>
              <a:t>6/26/11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E8C10-05B9-8542-AAA0-1CC1B1359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9B228-490E-5D4A-A36B-A15505ABA395}" type="datetime1">
              <a:rPr lang="en-US" smtClean="0"/>
              <a:t>6/26/11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03EEC-28A3-D248-B006-CDA1FC807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DCE8579-67AA-0840-92A4-EAF1E6A92B01}" type="datetime1">
              <a:rPr lang="en-US" smtClean="0"/>
              <a:t>6/26/11</a:t>
            </a:fld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2738" y="6227763"/>
            <a:ext cx="73453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229350"/>
            <a:ext cx="1549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CB2FAB9-B2C3-E344-80BC-89FCCC046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254000"/>
            <a:ext cx="78930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610D214-CECC-6C45-B9C5-BD112FEA82B2}" type="datetime1">
              <a:rPr lang="en-US" smtClean="0"/>
              <a:t>6/26/11</a:t>
            </a:fld>
            <a:endParaRPr lang="en-US"/>
          </a:p>
        </p:txBody>
      </p:sp>
      <p:sp>
        <p:nvSpPr>
          <p:cNvPr id="4055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47900" y="6219825"/>
            <a:ext cx="558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pic>
        <p:nvPicPr>
          <p:cNvPr id="13317" name="Picture 5" descr="baryons_dave"/>
          <p:cNvPicPr>
            <a:picLocks noChangeAspect="1" noChangeArrowheads="1"/>
          </p:cNvPicPr>
          <p:nvPr/>
        </p:nvPicPr>
        <p:blipFill>
          <a:blip r:embed="rId13">
            <a:lum bright="78000" contrast="62000"/>
            <a:alphaModFix amt="49000"/>
          </a:blip>
          <a:srcRect/>
          <a:stretch>
            <a:fillRect/>
          </a:stretch>
        </p:blipFill>
        <p:spPr bwMode="auto">
          <a:xfrm>
            <a:off x="28575" y="28575"/>
            <a:ext cx="1458913" cy="1095375"/>
          </a:xfrm>
          <a:prstGeom prst="rect">
            <a:avLst/>
          </a:prstGeom>
          <a:solidFill>
            <a:srgbClr val="33CCCC">
              <a:alpha val="49019"/>
            </a:srgbClr>
          </a:solidFill>
          <a:ln w="3175">
            <a:solidFill>
              <a:srgbClr val="FFD007"/>
            </a:solidFill>
            <a:miter lim="800000"/>
            <a:headEnd/>
            <a:tailEnd/>
          </a:ln>
        </p:spPr>
      </p:pic>
      <p:sp>
        <p:nvSpPr>
          <p:cNvPr id="4055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254000"/>
            <a:ext cx="78930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1pPr>
          </a:lstStyle>
          <a:p>
            <a:fld id="{64A4841C-8D0A-A44E-B336-8B81449761C1}" type="datetime1">
              <a:rPr lang="en-US" smtClean="0"/>
              <a:t>6/26/11</a:t>
            </a:fld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2738" y="6227763"/>
            <a:ext cx="73453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1pPr>
          </a:lstStyle>
          <a:p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229350"/>
            <a:ext cx="1549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1pPr>
          </a:lstStyle>
          <a:p>
            <a:fld id="{0BBD0648-9C39-114A-B9D0-3806DFAC1F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254000"/>
            <a:ext cx="78930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680" y="1064381"/>
            <a:ext cx="4356705" cy="5104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8C76676-B96D-F242-8D95-C14C50369E0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CfA HEAD-LT May 2011 (F. Nicastro)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E0C68E8-A4AE-FE45-9BC5-534497D9B3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77B4E33-CA31-A64B-8208-8738450C5142}" type="datetime1">
              <a:rPr lang="en-US"/>
              <a:pPr>
                <a:defRPr/>
              </a:pPr>
              <a:t>6/26/11</a:t>
            </a:fld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2738" y="6227763"/>
            <a:ext cx="73453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CfA HEAD-LT May 2011 (F. Nicastro)</a:t>
            </a: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229350"/>
            <a:ext cx="1549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CB2FAB9-B2C3-E344-80BC-89FCCC0468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254000"/>
            <a:ext cx="78930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8" r:id="rId2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df"/><Relationship Id="rId4" Type="http://schemas.openxmlformats.org/officeDocument/2006/relationships/image" Target="../media/image30.png"/><Relationship Id="rId5" Type="http://schemas.openxmlformats.org/officeDocument/2006/relationships/image" Target="../media/image31.tiff"/><Relationship Id="rId6" Type="http://schemas.openxmlformats.org/officeDocument/2006/relationships/image" Target="../media/image32.tiff"/><Relationship Id="rId7" Type="http://schemas.openxmlformats.org/officeDocument/2006/relationships/image" Target="../media/image33.tiff"/><Relationship Id="rId8" Type="http://schemas.openxmlformats.org/officeDocument/2006/relationships/image" Target="../media/image3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4" Type="http://schemas.openxmlformats.org/officeDocument/2006/relationships/image" Target="../media/image37.tiff"/><Relationship Id="rId5" Type="http://schemas.openxmlformats.org/officeDocument/2006/relationships/image" Target="../media/image38.tiff"/><Relationship Id="rId6" Type="http://schemas.openxmlformats.org/officeDocument/2006/relationships/image" Target="../media/image39.tiff"/><Relationship Id="rId7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df"/><Relationship Id="rId5" Type="http://schemas.openxmlformats.org/officeDocument/2006/relationships/image" Target="../media/image44.png"/><Relationship Id="rId6" Type="http://schemas.openxmlformats.org/officeDocument/2006/relationships/image" Target="../media/image45.pdf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d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df"/><Relationship Id="rId5" Type="http://schemas.openxmlformats.org/officeDocument/2006/relationships/image" Target="../media/image18.png"/><Relationship Id="rId6" Type="http://schemas.openxmlformats.org/officeDocument/2006/relationships/image" Target="../media/image19.pdf"/><Relationship Id="rId7" Type="http://schemas.openxmlformats.org/officeDocument/2006/relationships/image" Target="../media/image20.png"/><Relationship Id="rId8" Type="http://schemas.openxmlformats.org/officeDocument/2006/relationships/image" Target="../media/image21.pdf"/><Relationship Id="rId9" Type="http://schemas.openxmlformats.org/officeDocument/2006/relationships/image" Target="../media/image22.png"/><Relationship Id="rId10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270000" y="1168400"/>
            <a:ext cx="6972300" cy="4305300"/>
          </a:xfrm>
        </p:spPr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</a:rPr>
              <a:t>Investing </a:t>
            </a:r>
            <a:r>
              <a:rPr lang="en-US" sz="4800" dirty="0" smtClean="0">
                <a:solidFill>
                  <a:srgbClr val="FF0000"/>
                </a:solidFill>
              </a:rPr>
              <a:t>Chandra and XMM time to detect the missing </a:t>
            </a:r>
            <a:r>
              <a:rPr lang="en-US" sz="4800" dirty="0" smtClean="0">
                <a:solidFill>
                  <a:srgbClr val="FF0000"/>
                </a:solidFill>
              </a:rPr>
              <a:t>baryons in a WHIM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Current </a:t>
            </a:r>
            <a:r>
              <a:rPr lang="en-US" dirty="0" smtClean="0">
                <a:solidFill>
                  <a:schemeClr val="bg1"/>
                </a:solidFill>
              </a:rPr>
              <a:t>Evidence &amp; Future Prospects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2C495B2B-8B5C-4F41-ABF0-15DCD7D862D1}" type="datetime1">
              <a:rPr lang="en-US" smtClean="0"/>
              <a:t>6/26/11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-12700" y="571500"/>
            <a:ext cx="9144000" cy="860425"/>
          </a:xfrm>
        </p:spPr>
        <p:txBody>
          <a:bodyPr/>
          <a:lstStyle/>
          <a:p>
            <a:r>
              <a:rPr lang="en-US" sz="4000" dirty="0" smtClean="0"/>
              <a:t>ESA Astrophysics Funding Wall</a:t>
            </a:r>
            <a:br>
              <a:rPr lang="en-US" sz="4000" dirty="0" smtClean="0"/>
            </a:br>
            <a:r>
              <a:rPr lang="en-US" sz="2800" b="1" dirty="0" smtClean="0"/>
              <a:t>2004-2006: XEUS: 30 m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X-ray Evolving Universe Spectrometer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CfA HEAD-LT May 2011 (F. Nicastro)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7F326B66-D734-A24A-B559-7E89073068FE}" type="datetime1">
              <a:rPr lang="en-US"/>
              <a:pPr>
                <a:defRPr/>
              </a:pPr>
              <a:t>6/26/11</a:t>
            </a:fld>
            <a:endParaRPr lang="en-US"/>
          </a:p>
        </p:txBody>
      </p:sp>
      <p:pic>
        <p:nvPicPr>
          <p:cNvPr id="6" name="Picture 5" descr="XE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2984500" cy="2238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1900" y="1498600"/>
            <a:ext cx="4711700" cy="16129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2-Stage mission in formation flight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1800" baseline="30000" dirty="0" smtClean="0">
                <a:solidFill>
                  <a:srgbClr val="000000"/>
                </a:solidFill>
                <a:latin typeface="Arial"/>
                <a:cs typeface="Arial"/>
              </a:rPr>
              <a:t>st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stage: 6 m</a:t>
            </a:r>
            <a:r>
              <a:rPr lang="en-US" sz="1800" baseline="30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, 35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FL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800" baseline="30000" dirty="0" smtClean="0">
                <a:solidFill>
                  <a:srgbClr val="000000"/>
                </a:solidFill>
                <a:latin typeface="Arial"/>
                <a:cs typeface="Arial"/>
              </a:rPr>
              <a:t>nd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stage: exploit Space Station: 30 m</a:t>
            </a:r>
            <a:r>
              <a:rPr lang="en-US" sz="1800" baseline="30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!!!!</a:t>
            </a:r>
          </a:p>
          <a:p>
            <a:pPr algn="l"/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Explores High-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z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Universe! </a:t>
            </a:r>
          </a:p>
          <a:p>
            <a:pPr algn="l"/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3873500"/>
            <a:ext cx="9144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ＭＳ Ｐゴシック" charset="-128"/>
                <a:cs typeface="ＭＳ Ｐゴシック" charset="-128"/>
              </a:rPr>
              <a:t>2007: XEUS: shrunk down to 5 m</a:t>
            </a:r>
            <a:r>
              <a:rPr lang="en-US" sz="2800" b="1" kern="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ＭＳ Ｐゴシック" charset="-128"/>
                <a:cs typeface="ＭＳ Ｐゴシック" charset="-128"/>
              </a:rPr>
              <a:t>2</a:t>
            </a:r>
            <a:r>
              <a:rPr lang="en-US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ＭＳ Ｐゴシック" charset="-128"/>
                <a:cs typeface="ＭＳ Ｐゴシック" charset="-128"/>
              </a:rPr>
              <a:t>  </a:t>
            </a:r>
            <a:endParaRPr lang="en-US"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305300"/>
            <a:ext cx="8394700" cy="9525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Selected as 1 of the 3 CV Ls; 1-Stage mission in formation flight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ESA mission-study establishes estimates were wrong….now it’s 3 m</a:t>
            </a:r>
            <a:r>
              <a:rPr lang="en-US" sz="1800" baseline="30000" dirty="0" smtClean="0">
                <a:solidFill>
                  <a:srgbClr val="000000"/>
                </a:solidFill>
                <a:latin typeface="Arial"/>
                <a:cs typeface="Arial"/>
              </a:rPr>
              <a:t>2;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Still….Explores High-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z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Universe! </a:t>
            </a:r>
          </a:p>
          <a:p>
            <a:pPr algn="l"/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524510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ＭＳ Ｐゴシック" charset="-128"/>
                <a:cs typeface="ＭＳ Ｐゴシック" charset="-128"/>
              </a:rPr>
              <a:t>08: IXO [International X-ray Observatory]: 2.5 m</a:t>
            </a:r>
            <a:r>
              <a:rPr lang="en-US" sz="2800" b="1" kern="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ＭＳ Ｐゴシック" charset="-128"/>
                <a:cs typeface="ＭＳ Ｐゴシック" charset="-128"/>
              </a:rPr>
              <a:t>2</a:t>
            </a:r>
            <a:r>
              <a:rPr lang="en-US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ＭＳ Ｐゴシック" charset="-128"/>
                <a:cs typeface="ＭＳ Ｐゴシック" charset="-128"/>
              </a:rPr>
              <a:t>  </a:t>
            </a:r>
            <a:endParaRPr lang="en-US"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5816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ＭＳ Ｐゴシック" charset="-128"/>
                <a:cs typeface="ＭＳ Ｐゴシック" charset="-128"/>
              </a:rPr>
              <a:t>11: Athena: 1.1 m</a:t>
            </a:r>
            <a:r>
              <a:rPr lang="en-US" sz="2800" b="1" kern="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ＭＳ Ｐゴシック" charset="-128"/>
                <a:cs typeface="ＭＳ Ｐゴシック" charset="-128"/>
              </a:rPr>
              <a:t>2</a:t>
            </a:r>
            <a:r>
              <a:rPr lang="en-US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ＭＳ Ｐゴシック" charset="-128"/>
                <a:cs typeface="ＭＳ Ｐゴシック" charset="-128"/>
              </a:rPr>
              <a:t> (1 </a:t>
            </a:r>
            <a:r>
              <a:rPr lang="en-US" sz="28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ＭＳ Ｐゴシック" charset="-128"/>
                <a:cs typeface="ＭＳ Ｐゴシック" charset="-128"/>
              </a:rPr>
              <a:t>keV</a:t>
            </a:r>
            <a:r>
              <a:rPr lang="en-US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ＭＳ Ｐゴシック" charset="-128"/>
                <a:cs typeface="ＭＳ Ｐゴシック" charset="-128"/>
              </a:rPr>
              <a:t>); 0.5 m</a:t>
            </a:r>
            <a:r>
              <a:rPr lang="en-US" sz="2800" b="1" kern="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ＭＳ Ｐゴシック" charset="-128"/>
                <a:cs typeface="ＭＳ Ｐゴシック" charset="-128"/>
              </a:rPr>
              <a:t>2</a:t>
            </a:r>
            <a:r>
              <a:rPr lang="en-US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ＭＳ Ｐゴシック" charset="-128"/>
                <a:cs typeface="ＭＳ Ｐゴシック" charset="-128"/>
              </a:rPr>
              <a:t> (6 </a:t>
            </a:r>
            <a:r>
              <a:rPr lang="en-US" sz="28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ＭＳ Ｐゴシック" charset="-128"/>
                <a:cs typeface="ＭＳ Ｐゴシック" charset="-128"/>
              </a:rPr>
              <a:t>keV</a:t>
            </a:r>
            <a:r>
              <a:rPr lang="en-US" sz="2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/>
                <a:ea typeface="ＭＳ Ｐゴシック" charset="-128"/>
                <a:cs typeface="ＭＳ Ｐゴシック" charset="-128"/>
              </a:rPr>
              <a:t>) </a:t>
            </a:r>
            <a:endParaRPr lang="en-US" sz="2800" b="1" kern="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Post-doc Demographic 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9533" y="812799"/>
            <a:ext cx="5648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ahoma"/>
                <a:cs typeface="Tahoma"/>
              </a:rPr>
              <a:t>From most recent AAS Job-list (total 35) </a:t>
            </a:r>
            <a:endParaRPr lang="en-US" sz="24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477F-20BC-8C4D-8BD4-FD3363AAAD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CfA HEAD-LT May 2011 (F. Nicastro)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x_4sats.jpg"/>
          <p:cNvPicPr>
            <a:picLocks noChangeAspect="1"/>
          </p:cNvPicPr>
          <p:nvPr/>
        </p:nvPicPr>
        <p:blipFill>
          <a:blip r:embed="rId3"/>
          <a:srcRect t="38050" r="25808"/>
          <a:stretch>
            <a:fillRect/>
          </a:stretch>
        </p:blipFill>
        <p:spPr>
          <a:xfrm rot="5400000">
            <a:off x="6002587" y="2838062"/>
            <a:ext cx="3815867" cy="2466958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Overly broad scope?</a:t>
            </a:r>
            <a:endParaRPr lang="en-US" sz="5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29" y="533400"/>
            <a:ext cx="8522843" cy="1703609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2004 Con-X had 4 identical spacecraft</a:t>
            </a:r>
          </a:p>
          <a:p>
            <a:pPr lvl="1"/>
            <a:r>
              <a:rPr lang="en-US" sz="2400" dirty="0" smtClean="0"/>
              <a:t>Co-pointing Gratings, Calorimeter, Hard-X-rays: </a:t>
            </a:r>
            <a:r>
              <a:rPr lang="en-US" sz="2400" i="1" dirty="0" smtClean="0"/>
              <a:t>inefficient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</a:rPr>
              <a:t>Would rarely co-point </a:t>
            </a:r>
            <a:r>
              <a:rPr lang="en-US" sz="2000" dirty="0" smtClean="0">
                <a:solidFill>
                  <a:srgbClr val="0000FF"/>
                </a:solidFill>
              </a:rPr>
              <a:t>GALEX –blue/hot</a:t>
            </a:r>
            <a:r>
              <a:rPr lang="en-US" sz="2000" dirty="0" smtClean="0">
                <a:solidFill>
                  <a:srgbClr val="404040"/>
                </a:solidFill>
              </a:rPr>
              <a:t>- and </a:t>
            </a:r>
            <a:r>
              <a:rPr lang="en-US" sz="2000" dirty="0" smtClean="0">
                <a:solidFill>
                  <a:srgbClr val="FF0000"/>
                </a:solidFill>
              </a:rPr>
              <a:t>Spitzer – red/cold</a:t>
            </a:r>
            <a:endParaRPr lang="en-US" sz="2000" dirty="0" smtClean="0">
              <a:solidFill>
                <a:srgbClr val="404040"/>
              </a:solidFill>
            </a:endParaRPr>
          </a:p>
          <a:p>
            <a:pPr lvl="1"/>
            <a:r>
              <a:rPr lang="en-US" sz="2000" dirty="0" smtClean="0">
                <a:solidFill>
                  <a:srgbClr val="404040"/>
                </a:solidFill>
              </a:rPr>
              <a:t>Same </a:t>
            </a:r>
            <a:r>
              <a:rPr lang="en-US" sz="2000" dirty="0" err="1" smtClean="0">
                <a:solidFill>
                  <a:srgbClr val="404040"/>
                </a:solidFill>
                <a:latin typeface="Symbol" charset="2"/>
                <a:cs typeface="Symbol" charset="2"/>
              </a:rPr>
              <a:t>D</a:t>
            </a:r>
            <a:r>
              <a:rPr lang="en-US" sz="2000" dirty="0" err="1" smtClean="0">
                <a:solidFill>
                  <a:srgbClr val="404040"/>
                </a:solidFill>
              </a:rPr>
              <a:t>logE</a:t>
            </a:r>
            <a:r>
              <a:rPr lang="en-US" sz="2000" dirty="0" smtClean="0">
                <a:solidFill>
                  <a:srgbClr val="404040"/>
                </a:solidFill>
              </a:rPr>
              <a:t>  as Con-X: 1 or 2 instruments mostly idle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0" y="2290601"/>
            <a:ext cx="6848747" cy="3939041"/>
            <a:chOff x="9249" y="2932546"/>
            <a:chExt cx="6848747" cy="3939041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/>
            <a:srcRect l="8247"/>
            <a:stretch>
              <a:fillRect/>
            </a:stretch>
          </p:blipFill>
          <p:spPr bwMode="auto">
            <a:xfrm>
              <a:off x="9249" y="2932546"/>
              <a:ext cx="5914476" cy="3913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6"/>
            <p:cNvSpPr/>
            <p:nvPr/>
          </p:nvSpPr>
          <p:spPr>
            <a:xfrm>
              <a:off x="2228273" y="3559848"/>
              <a:ext cx="1962727" cy="469516"/>
            </a:xfrm>
            <a:custGeom>
              <a:avLst/>
              <a:gdLst>
                <a:gd name="connsiteX0" fmla="*/ 0 w 1962727"/>
                <a:gd name="connsiteY0" fmla="*/ 469516 h 469516"/>
                <a:gd name="connsiteX1" fmla="*/ 173182 w 1962727"/>
                <a:gd name="connsiteY1" fmla="*/ 273243 h 469516"/>
                <a:gd name="connsiteX2" fmla="*/ 277091 w 1962727"/>
                <a:gd name="connsiteY2" fmla="*/ 238607 h 469516"/>
                <a:gd name="connsiteX3" fmla="*/ 415636 w 1962727"/>
                <a:gd name="connsiteY3" fmla="*/ 146243 h 469516"/>
                <a:gd name="connsiteX4" fmla="*/ 519545 w 1962727"/>
                <a:gd name="connsiteY4" fmla="*/ 123152 h 469516"/>
                <a:gd name="connsiteX5" fmla="*/ 565727 w 1962727"/>
                <a:gd name="connsiteY5" fmla="*/ 111607 h 469516"/>
                <a:gd name="connsiteX6" fmla="*/ 681182 w 1962727"/>
                <a:gd name="connsiteY6" fmla="*/ 111607 h 469516"/>
                <a:gd name="connsiteX7" fmla="*/ 785091 w 1962727"/>
                <a:gd name="connsiteY7" fmla="*/ 146243 h 469516"/>
                <a:gd name="connsiteX8" fmla="*/ 889000 w 1962727"/>
                <a:gd name="connsiteY8" fmla="*/ 157788 h 469516"/>
                <a:gd name="connsiteX9" fmla="*/ 1004454 w 1962727"/>
                <a:gd name="connsiteY9" fmla="*/ 134697 h 469516"/>
                <a:gd name="connsiteX10" fmla="*/ 1062182 w 1962727"/>
                <a:gd name="connsiteY10" fmla="*/ 169334 h 469516"/>
                <a:gd name="connsiteX11" fmla="*/ 1154545 w 1962727"/>
                <a:gd name="connsiteY11" fmla="*/ 250152 h 469516"/>
                <a:gd name="connsiteX12" fmla="*/ 1189182 w 1962727"/>
                <a:gd name="connsiteY12" fmla="*/ 273243 h 469516"/>
                <a:gd name="connsiteX13" fmla="*/ 1246909 w 1962727"/>
                <a:gd name="connsiteY13" fmla="*/ 261697 h 469516"/>
                <a:gd name="connsiteX14" fmla="*/ 1304636 w 1962727"/>
                <a:gd name="connsiteY14" fmla="*/ 238607 h 469516"/>
                <a:gd name="connsiteX15" fmla="*/ 1385454 w 1962727"/>
                <a:gd name="connsiteY15" fmla="*/ 215516 h 469516"/>
                <a:gd name="connsiteX16" fmla="*/ 1477818 w 1962727"/>
                <a:gd name="connsiteY16" fmla="*/ 192425 h 469516"/>
                <a:gd name="connsiteX17" fmla="*/ 1558636 w 1962727"/>
                <a:gd name="connsiteY17" fmla="*/ 111607 h 469516"/>
                <a:gd name="connsiteX18" fmla="*/ 1639454 w 1962727"/>
                <a:gd name="connsiteY18" fmla="*/ 53879 h 469516"/>
                <a:gd name="connsiteX19" fmla="*/ 1731818 w 1962727"/>
                <a:gd name="connsiteY19" fmla="*/ 7697 h 469516"/>
                <a:gd name="connsiteX20" fmla="*/ 1858818 w 1962727"/>
                <a:gd name="connsiteY20" fmla="*/ 7697 h 469516"/>
                <a:gd name="connsiteX21" fmla="*/ 1962727 w 1962727"/>
                <a:gd name="connsiteY21" fmla="*/ 42334 h 46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2727" h="469516">
                  <a:moveTo>
                    <a:pt x="0" y="469516"/>
                  </a:moveTo>
                  <a:cubicBezTo>
                    <a:pt x="63500" y="390622"/>
                    <a:pt x="127000" y="311728"/>
                    <a:pt x="173182" y="273243"/>
                  </a:cubicBezTo>
                  <a:cubicBezTo>
                    <a:pt x="219364" y="234758"/>
                    <a:pt x="236682" y="259774"/>
                    <a:pt x="277091" y="238607"/>
                  </a:cubicBezTo>
                  <a:cubicBezTo>
                    <a:pt x="317500" y="217440"/>
                    <a:pt x="375227" y="165485"/>
                    <a:pt x="415636" y="146243"/>
                  </a:cubicBezTo>
                  <a:cubicBezTo>
                    <a:pt x="456045" y="127001"/>
                    <a:pt x="494530" y="128925"/>
                    <a:pt x="519545" y="123152"/>
                  </a:cubicBezTo>
                  <a:cubicBezTo>
                    <a:pt x="544560" y="117379"/>
                    <a:pt x="538788" y="113531"/>
                    <a:pt x="565727" y="111607"/>
                  </a:cubicBezTo>
                  <a:cubicBezTo>
                    <a:pt x="592666" y="109683"/>
                    <a:pt x="644621" y="105834"/>
                    <a:pt x="681182" y="111607"/>
                  </a:cubicBezTo>
                  <a:cubicBezTo>
                    <a:pt x="717743" y="117380"/>
                    <a:pt x="750455" y="138546"/>
                    <a:pt x="785091" y="146243"/>
                  </a:cubicBezTo>
                  <a:cubicBezTo>
                    <a:pt x="819727" y="153940"/>
                    <a:pt x="852440" y="159712"/>
                    <a:pt x="889000" y="157788"/>
                  </a:cubicBezTo>
                  <a:cubicBezTo>
                    <a:pt x="925560" y="155864"/>
                    <a:pt x="975590" y="132773"/>
                    <a:pt x="1004454" y="134697"/>
                  </a:cubicBezTo>
                  <a:cubicBezTo>
                    <a:pt x="1033318" y="136621"/>
                    <a:pt x="1037167" y="150092"/>
                    <a:pt x="1062182" y="169334"/>
                  </a:cubicBezTo>
                  <a:cubicBezTo>
                    <a:pt x="1087197" y="188576"/>
                    <a:pt x="1133378" y="232834"/>
                    <a:pt x="1154545" y="250152"/>
                  </a:cubicBezTo>
                  <a:cubicBezTo>
                    <a:pt x="1175712" y="267470"/>
                    <a:pt x="1173788" y="271319"/>
                    <a:pt x="1189182" y="273243"/>
                  </a:cubicBezTo>
                  <a:cubicBezTo>
                    <a:pt x="1204576" y="275167"/>
                    <a:pt x="1227667" y="267470"/>
                    <a:pt x="1246909" y="261697"/>
                  </a:cubicBezTo>
                  <a:cubicBezTo>
                    <a:pt x="1266151" y="255924"/>
                    <a:pt x="1281545" y="246304"/>
                    <a:pt x="1304636" y="238607"/>
                  </a:cubicBezTo>
                  <a:cubicBezTo>
                    <a:pt x="1327727" y="230910"/>
                    <a:pt x="1356590" y="223213"/>
                    <a:pt x="1385454" y="215516"/>
                  </a:cubicBezTo>
                  <a:cubicBezTo>
                    <a:pt x="1414318" y="207819"/>
                    <a:pt x="1448954" y="209743"/>
                    <a:pt x="1477818" y="192425"/>
                  </a:cubicBezTo>
                  <a:cubicBezTo>
                    <a:pt x="1506682" y="175107"/>
                    <a:pt x="1531697" y="134698"/>
                    <a:pt x="1558636" y="111607"/>
                  </a:cubicBezTo>
                  <a:cubicBezTo>
                    <a:pt x="1585575" y="88516"/>
                    <a:pt x="1610590" y="71197"/>
                    <a:pt x="1639454" y="53879"/>
                  </a:cubicBezTo>
                  <a:cubicBezTo>
                    <a:pt x="1668318" y="36561"/>
                    <a:pt x="1695257" y="15394"/>
                    <a:pt x="1731818" y="7697"/>
                  </a:cubicBezTo>
                  <a:cubicBezTo>
                    <a:pt x="1768379" y="0"/>
                    <a:pt x="1820333" y="1924"/>
                    <a:pt x="1858818" y="7697"/>
                  </a:cubicBezTo>
                  <a:cubicBezTo>
                    <a:pt x="1897303" y="13470"/>
                    <a:pt x="1962727" y="42334"/>
                    <a:pt x="1962727" y="42334"/>
                  </a:cubicBezTo>
                </a:path>
              </a:pathLst>
            </a:cu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768273" y="3856182"/>
              <a:ext cx="1073727" cy="175106"/>
            </a:xfrm>
            <a:custGeom>
              <a:avLst/>
              <a:gdLst>
                <a:gd name="connsiteX0" fmla="*/ 0 w 1073727"/>
                <a:gd name="connsiteY0" fmla="*/ 0 h 175106"/>
                <a:gd name="connsiteX1" fmla="*/ 207818 w 1073727"/>
                <a:gd name="connsiteY1" fmla="*/ 103909 h 175106"/>
                <a:gd name="connsiteX2" fmla="*/ 300182 w 1073727"/>
                <a:gd name="connsiteY2" fmla="*/ 150091 h 175106"/>
                <a:gd name="connsiteX3" fmla="*/ 473363 w 1073727"/>
                <a:gd name="connsiteY3" fmla="*/ 173182 h 175106"/>
                <a:gd name="connsiteX4" fmla="*/ 646545 w 1073727"/>
                <a:gd name="connsiteY4" fmla="*/ 161636 h 175106"/>
                <a:gd name="connsiteX5" fmla="*/ 842818 w 1073727"/>
                <a:gd name="connsiteY5" fmla="*/ 150091 h 175106"/>
                <a:gd name="connsiteX6" fmla="*/ 981363 w 1073727"/>
                <a:gd name="connsiteY6" fmla="*/ 127000 h 175106"/>
                <a:gd name="connsiteX7" fmla="*/ 1073727 w 1073727"/>
                <a:gd name="connsiteY7" fmla="*/ 127000 h 175106"/>
                <a:gd name="connsiteX8" fmla="*/ 1073727 w 1073727"/>
                <a:gd name="connsiteY8" fmla="*/ 127000 h 17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3727" h="175106">
                  <a:moveTo>
                    <a:pt x="0" y="0"/>
                  </a:moveTo>
                  <a:lnTo>
                    <a:pt x="207818" y="103909"/>
                  </a:lnTo>
                  <a:cubicBezTo>
                    <a:pt x="257848" y="128924"/>
                    <a:pt x="255925" y="138546"/>
                    <a:pt x="300182" y="150091"/>
                  </a:cubicBezTo>
                  <a:cubicBezTo>
                    <a:pt x="344439" y="161636"/>
                    <a:pt x="415636" y="171258"/>
                    <a:pt x="473363" y="173182"/>
                  </a:cubicBezTo>
                  <a:cubicBezTo>
                    <a:pt x="531090" y="175106"/>
                    <a:pt x="646545" y="161636"/>
                    <a:pt x="646545" y="161636"/>
                  </a:cubicBezTo>
                  <a:cubicBezTo>
                    <a:pt x="708121" y="157788"/>
                    <a:pt x="787015" y="155864"/>
                    <a:pt x="842818" y="150091"/>
                  </a:cubicBezTo>
                  <a:cubicBezTo>
                    <a:pt x="898621" y="144318"/>
                    <a:pt x="942878" y="130849"/>
                    <a:pt x="981363" y="127000"/>
                  </a:cubicBezTo>
                  <a:cubicBezTo>
                    <a:pt x="1019848" y="123151"/>
                    <a:pt x="1073727" y="127000"/>
                    <a:pt x="1073727" y="127000"/>
                  </a:cubicBezTo>
                  <a:lnTo>
                    <a:pt x="1073727" y="127000"/>
                  </a:lnTo>
                </a:path>
              </a:pathLst>
            </a:cu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1996" y="3809298"/>
              <a:ext cx="131318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0000FF"/>
                  </a:solidFill>
                  <a:latin typeface="Calibri"/>
                </a:rPr>
                <a:t>Quasar SED</a:t>
              </a:r>
            </a:p>
            <a:p>
              <a:pPr algn="l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FF"/>
                  </a:solidFill>
                  <a:latin typeface="Calibri"/>
                </a:rPr>
                <a:t>Elvis et al, 1994</a:t>
              </a:r>
              <a:endParaRPr lang="en-US" sz="1400" dirty="0">
                <a:solidFill>
                  <a:srgbClr val="0000FF"/>
                </a:solidFill>
                <a:latin typeface="Calibri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04091" y="6024803"/>
              <a:ext cx="265545" cy="13470"/>
            </a:xfrm>
            <a:custGeom>
              <a:avLst/>
              <a:gdLst>
                <a:gd name="connsiteX0" fmla="*/ 265545 w 265545"/>
                <a:gd name="connsiteY0" fmla="*/ 1924 h 13470"/>
                <a:gd name="connsiteX1" fmla="*/ 127000 w 265545"/>
                <a:gd name="connsiteY1" fmla="*/ 1924 h 13470"/>
                <a:gd name="connsiteX2" fmla="*/ 0 w 265545"/>
                <a:gd name="connsiteY2" fmla="*/ 13470 h 13470"/>
                <a:gd name="connsiteX3" fmla="*/ 0 w 265545"/>
                <a:gd name="connsiteY3" fmla="*/ 13470 h 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545" h="13470">
                  <a:moveTo>
                    <a:pt x="265545" y="1924"/>
                  </a:moveTo>
                  <a:cubicBezTo>
                    <a:pt x="218401" y="962"/>
                    <a:pt x="171257" y="0"/>
                    <a:pt x="127000" y="1924"/>
                  </a:cubicBezTo>
                  <a:cubicBezTo>
                    <a:pt x="82743" y="3848"/>
                    <a:pt x="0" y="13470"/>
                    <a:pt x="0" y="13470"/>
                  </a:cubicBezTo>
                  <a:lnTo>
                    <a:pt x="0" y="13470"/>
                  </a:lnTo>
                </a:path>
              </a:pathLst>
            </a:custGeom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/>
            <a:srcRect l="86598" t="778"/>
            <a:stretch>
              <a:fillRect/>
            </a:stretch>
          </p:blipFill>
          <p:spPr bwMode="auto">
            <a:xfrm>
              <a:off x="5750551" y="2967181"/>
              <a:ext cx="885392" cy="3904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70"/>
            <p:cNvSpPr txBox="1">
              <a:spLocks noChangeArrowheads="1"/>
            </p:cNvSpPr>
            <p:nvPr/>
          </p:nvSpPr>
          <p:spPr bwMode="auto">
            <a:xfrm>
              <a:off x="6324596" y="6442357"/>
              <a:ext cx="5334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defTabSz="457200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ourier New Bold" charset="0"/>
                </a:rPr>
                <a:t>19</a:t>
              </a:r>
              <a:endParaRPr lang="en-US" sz="2400" b="1" dirty="0">
                <a:solidFill>
                  <a:prstClr val="black"/>
                </a:solidFill>
                <a:latin typeface="Courier New Bold" charset="0"/>
              </a:endParaRPr>
            </a:p>
          </p:txBody>
        </p:sp>
        <p:sp>
          <p:nvSpPr>
            <p:cNvPr id="13" name="Text Box 70"/>
            <p:cNvSpPr txBox="1">
              <a:spLocks noChangeArrowheads="1"/>
            </p:cNvSpPr>
            <p:nvPr/>
          </p:nvSpPr>
          <p:spPr bwMode="auto">
            <a:xfrm>
              <a:off x="5610846" y="6406000"/>
              <a:ext cx="5334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defTabSz="457200"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Courier New Bold" charset="0"/>
                </a:rPr>
                <a:t>18</a:t>
              </a:r>
              <a:endParaRPr lang="en-US" sz="2400" b="1" dirty="0">
                <a:solidFill>
                  <a:prstClr val="black"/>
                </a:solidFill>
                <a:latin typeface="Courier New Bold" charset="0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5705751" y="3225019"/>
            <a:ext cx="819727" cy="127000"/>
          </a:xfrm>
          <a:custGeom>
            <a:avLst/>
            <a:gdLst>
              <a:gd name="connsiteX0" fmla="*/ 0 w 819727"/>
              <a:gd name="connsiteY0" fmla="*/ 127000 h 127000"/>
              <a:gd name="connsiteX1" fmla="*/ 819727 w 819727"/>
              <a:gd name="connsiteY1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727" h="127000">
                <a:moveTo>
                  <a:pt x="0" y="127000"/>
                </a:moveTo>
                <a:lnTo>
                  <a:pt x="819727" y="0"/>
                </a:lnTo>
              </a:path>
            </a:pathLst>
          </a:cu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3891" y="2255966"/>
            <a:ext cx="582211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</a:rPr>
              <a:t>10 keV</a:t>
            </a:r>
            <a:endParaRPr lang="en-US" sz="11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2493815" y="2563755"/>
            <a:ext cx="781984" cy="2547672"/>
            <a:chOff x="2493815" y="2563755"/>
            <a:chExt cx="781984" cy="2547672"/>
          </a:xfrm>
        </p:grpSpPr>
        <p:sp>
          <p:nvSpPr>
            <p:cNvPr id="18" name="Rectangle 17"/>
            <p:cNvSpPr/>
            <p:nvPr/>
          </p:nvSpPr>
          <p:spPr>
            <a:xfrm>
              <a:off x="2609273" y="2563755"/>
              <a:ext cx="524150" cy="2069807"/>
            </a:xfrm>
            <a:prstGeom prst="rect">
              <a:avLst/>
            </a:prstGeom>
            <a:solidFill>
              <a:schemeClr val="accent2">
                <a:lumMod val="75000"/>
                <a:alpha val="24000"/>
              </a:scheme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93815" y="4772873"/>
              <a:ext cx="7819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Calibri"/>
                </a:rPr>
                <a:t>Spitzer</a:t>
              </a:r>
              <a:endParaRPr lang="en-US" sz="16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3639122" y="2575301"/>
            <a:ext cx="725780" cy="2536126"/>
            <a:chOff x="3648371" y="2987100"/>
            <a:chExt cx="725780" cy="2536126"/>
          </a:xfrm>
        </p:grpSpPr>
        <p:sp>
          <p:nvSpPr>
            <p:cNvPr id="19" name="Rectangle 18"/>
            <p:cNvSpPr/>
            <p:nvPr/>
          </p:nvSpPr>
          <p:spPr>
            <a:xfrm>
              <a:off x="3833091" y="2987100"/>
              <a:ext cx="357909" cy="2069807"/>
            </a:xfrm>
            <a:prstGeom prst="rect">
              <a:avLst/>
            </a:prstGeom>
            <a:solidFill>
              <a:srgbClr val="3366FF">
                <a:alpha val="24000"/>
              </a:srgbClr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48371" y="5184672"/>
              <a:ext cx="725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0000FF"/>
                  </a:solidFill>
                  <a:latin typeface="Calibri"/>
                </a:rPr>
                <a:t>GALEX</a:t>
              </a:r>
              <a:endParaRPr lang="en-US" sz="1600" dirty="0">
                <a:solidFill>
                  <a:srgbClr val="0000FF"/>
                </a:solidFill>
                <a:latin typeface="Calibri"/>
              </a:endParaRP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4759024" y="2563755"/>
            <a:ext cx="1867670" cy="2547672"/>
            <a:chOff x="4768273" y="2975554"/>
            <a:chExt cx="1867670" cy="2547672"/>
          </a:xfrm>
        </p:grpSpPr>
        <p:sp>
          <p:nvSpPr>
            <p:cNvPr id="22" name="Rectangle 21"/>
            <p:cNvSpPr/>
            <p:nvPr/>
          </p:nvSpPr>
          <p:spPr>
            <a:xfrm>
              <a:off x="4768273" y="2975554"/>
              <a:ext cx="1867670" cy="2069807"/>
            </a:xfrm>
            <a:prstGeom prst="rect">
              <a:avLst/>
            </a:prstGeom>
            <a:solidFill>
              <a:srgbClr val="FF6600">
                <a:alpha val="24000"/>
              </a:srgbClr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07138" y="5123116"/>
              <a:ext cx="815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F79646">
                      <a:lumMod val="75000"/>
                    </a:srgbClr>
                  </a:solidFill>
                  <a:latin typeface="Calibri"/>
                </a:rPr>
                <a:t>Con-X</a:t>
              </a:r>
              <a:endParaRPr lang="en-US" sz="2000" b="1" dirty="0">
                <a:solidFill>
                  <a:srgbClr val="F79646">
                    <a:lumMod val="75000"/>
                  </a:srgbClr>
                </a:solidFill>
                <a:latin typeface="Calibri"/>
              </a:endParaRPr>
            </a:p>
          </p:txBody>
        </p: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2B70-B1BD-934E-B685-78166C597D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CfA HEAD-LT May 2011 (F. Nicastro)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x_4sats.jpg"/>
          <p:cNvPicPr>
            <a:picLocks noChangeAspect="1"/>
          </p:cNvPicPr>
          <p:nvPr/>
        </p:nvPicPr>
        <p:blipFill>
          <a:blip r:embed="rId2"/>
          <a:srcRect t="38050" r="25808"/>
          <a:stretch>
            <a:fillRect/>
          </a:stretch>
        </p:blipFill>
        <p:spPr>
          <a:xfrm rot="5400000">
            <a:off x="5698608" y="2025303"/>
            <a:ext cx="3946707" cy="2551546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72390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…could be Much Brighter…</a:t>
            </a:r>
            <a:endParaRPr lang="en-US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30" y="876300"/>
            <a:ext cx="6225307" cy="4745178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2400" b="1" dirty="0" smtClean="0"/>
              <a:t>#1: Calorimeter</a:t>
            </a:r>
            <a:r>
              <a:rPr lang="en-US" sz="2400" dirty="0" smtClean="0"/>
              <a:t>, </a:t>
            </a:r>
            <a:r>
              <a:rPr lang="en-US" sz="2000" dirty="0" smtClean="0"/>
              <a:t>optimized for &gt;1keV.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~1arcmin OK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0" charset="0"/>
            </a:endParaRPr>
          </a:p>
          <a:p>
            <a:pPr lvl="1">
              <a:buNone/>
            </a:pPr>
            <a:r>
              <a:rPr lang="en-US" sz="2400" b="1" dirty="0" smtClean="0"/>
              <a:t>#2: Gratings </a:t>
            </a:r>
            <a:r>
              <a:rPr lang="en-US" sz="2000" dirty="0" smtClean="0"/>
              <a:t>+ short focal length mirrors. </a:t>
            </a:r>
            <a:r>
              <a:rPr lang="en-US" sz="2000" dirty="0" smtClean="0">
                <a:solidFill>
                  <a:srgbClr val="404040"/>
                </a:solidFill>
              </a:rPr>
              <a:t>~10”</a:t>
            </a:r>
            <a:endParaRPr lang="en-US" sz="2400" dirty="0" smtClean="0">
              <a:solidFill>
                <a:srgbClr val="404040"/>
              </a:solidFill>
            </a:endParaRPr>
          </a:p>
          <a:p>
            <a:pPr lvl="1">
              <a:buNone/>
            </a:pPr>
            <a:r>
              <a:rPr lang="en-US" sz="2400" b="1" dirty="0" smtClean="0"/>
              <a:t>#3: Hard X-ray</a:t>
            </a:r>
            <a:r>
              <a:rPr lang="en-US" sz="2000" dirty="0" smtClean="0"/>
              <a:t>, optimized for &gt;10keV. </a:t>
            </a:r>
            <a:r>
              <a:rPr lang="en-US" sz="2000" dirty="0" smtClean="0">
                <a:solidFill>
                  <a:srgbClr val="404040"/>
                </a:solidFill>
              </a:rPr>
              <a:t>~20”</a:t>
            </a:r>
            <a:endParaRPr lang="en-US" sz="2400" dirty="0" smtClean="0">
              <a:solidFill>
                <a:srgbClr val="404040"/>
              </a:solidFill>
            </a:endParaRPr>
          </a:p>
          <a:p>
            <a:pPr lvl="1">
              <a:buNone/>
            </a:pPr>
            <a:r>
              <a:rPr lang="en-US" sz="2000" b="1" dirty="0" smtClean="0">
                <a:latin typeface="Arial" pitchFamily="30" charset="0"/>
              </a:rPr>
              <a:t>#4: Best possible PSF</a:t>
            </a:r>
            <a:r>
              <a:rPr lang="en-US" sz="2000" dirty="0" smtClean="0">
                <a:solidFill>
                  <a:srgbClr val="404040"/>
                </a:solidFill>
                <a:latin typeface="Arial" pitchFamily="30" charset="0"/>
              </a:rPr>
              <a:t>: 1-</a:t>
            </a:r>
            <a:r>
              <a:rPr lang="en-US" sz="1800" dirty="0" smtClean="0">
                <a:solidFill>
                  <a:srgbClr val="404040"/>
                </a:solidFill>
                <a:latin typeface="Arial" pitchFamily="30" charset="0"/>
              </a:rPr>
              <a:t>2” ??</a:t>
            </a:r>
            <a:r>
              <a:rPr lang="en-US" sz="1800" b="1" dirty="0" smtClean="0">
                <a:solidFill>
                  <a:srgbClr val="404040"/>
                </a:solidFill>
                <a:latin typeface="Arial" pitchFamily="30" charset="0"/>
              </a:rPr>
              <a:t> </a:t>
            </a:r>
            <a:r>
              <a:rPr lang="en-US" sz="1800" dirty="0" smtClean="0">
                <a:latin typeface="Arial" pitchFamily="30" charset="0"/>
              </a:rPr>
              <a:t>Area: whatever</a:t>
            </a:r>
            <a:endParaRPr lang="en-US" dirty="0" smtClean="0">
              <a:latin typeface="Arial" pitchFamily="30" charset="0"/>
            </a:endParaRPr>
          </a:p>
          <a:p>
            <a:r>
              <a:rPr lang="en-US" sz="2800" dirty="0" smtClean="0"/>
              <a:t> Each</a:t>
            </a:r>
            <a:r>
              <a:rPr lang="en-US" sz="2800" dirty="0" smtClean="0"/>
              <a:t> US-Explorer</a:t>
            </a:r>
            <a:r>
              <a:rPr lang="en-US" sz="2800" dirty="0" smtClean="0"/>
              <a:t>-</a:t>
            </a:r>
            <a:r>
              <a:rPr lang="en-US" sz="2800" dirty="0" smtClean="0"/>
              <a:t>sized (250 M$ = 170 MEU!)</a:t>
            </a:r>
          </a:p>
          <a:p>
            <a:r>
              <a:rPr lang="en-US" sz="2800" dirty="0" smtClean="0"/>
              <a:t>70</a:t>
            </a:r>
            <a:r>
              <a:rPr lang="en-US" sz="2800" dirty="0"/>
              <a:t>% gain in instrument </a:t>
            </a:r>
            <a:r>
              <a:rPr lang="en-US" sz="2800" dirty="0" smtClean="0"/>
              <a:t>utilization</a:t>
            </a:r>
          </a:p>
          <a:p>
            <a:r>
              <a:rPr lang="en-US" sz="2800" dirty="0" smtClean="0">
                <a:solidFill>
                  <a:srgbClr val="404040"/>
                </a:solidFill>
              </a:rPr>
              <a:t>Do </a:t>
            </a:r>
            <a:r>
              <a:rPr lang="en-US" sz="2800" dirty="0" smtClean="0">
                <a:solidFill>
                  <a:srgbClr val="404040"/>
                </a:solidFill>
              </a:rPr>
              <a:t>reference mission faster </a:t>
            </a:r>
            <a:r>
              <a:rPr lang="en-US" sz="2800" dirty="0" err="1" smtClean="0">
                <a:solidFill>
                  <a:srgbClr val="404040"/>
                </a:solidFill>
                <a:sym typeface="Wingdings"/>
              </a:rPr>
              <a:t></a:t>
            </a:r>
            <a:r>
              <a:rPr lang="en-US" sz="2800" dirty="0" smtClean="0">
                <a:solidFill>
                  <a:srgbClr val="404040"/>
                </a:solidFill>
              </a:rPr>
              <a:t> </a:t>
            </a:r>
            <a:r>
              <a:rPr lang="en-US" sz="2800" dirty="0">
                <a:solidFill>
                  <a:srgbClr val="404040"/>
                </a:solidFill>
              </a:rPr>
              <a:t>more </a:t>
            </a:r>
            <a:r>
              <a:rPr lang="en-US" sz="2800" dirty="0" smtClean="0">
                <a:solidFill>
                  <a:srgbClr val="404040"/>
                </a:solidFill>
              </a:rPr>
              <a:t>science</a:t>
            </a:r>
            <a:endParaRPr lang="en-US" sz="2800" dirty="0" smtClean="0">
              <a:solidFill>
                <a:srgbClr val="404040"/>
              </a:solidFill>
            </a:endParaRPr>
          </a:p>
          <a:p>
            <a:r>
              <a:rPr lang="en-US" sz="2800" dirty="0" smtClean="0">
                <a:solidFill>
                  <a:srgbClr val="404040"/>
                </a:solidFill>
              </a:rPr>
              <a:t>Harder </a:t>
            </a:r>
            <a:r>
              <a:rPr lang="en-US" sz="2800" dirty="0" smtClean="0">
                <a:solidFill>
                  <a:srgbClr val="404040"/>
                </a:solidFill>
              </a:rPr>
              <a:t>to cut as each spacecraft is unique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7C40-007A-C843-8FD3-10B7ECC3DE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CfA HEAD-LT May 2011 (F. Nicastro)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Explorers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C260-9A47-684D-8A3B-A1C485537B9F}" type="datetime1">
              <a:rPr lang="en-US" smtClean="0"/>
              <a:pPr>
                <a:defRPr/>
              </a:pPr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CfA HEAD-LT May 2011 (F. Nicastro)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rialMT"/>
              </a:rPr>
              <a:t>• The schedule for the current round of NASA Explorer proposals is: 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MT"/>
              </a:rPr>
              <a:t>– Step 1 Selections announced (target) ............Sept 2011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MT"/>
              </a:rPr>
              <a:t>– Phase A Concept Study Reports due (target) ....August 2012 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MT"/>
              </a:rPr>
              <a:t>– Down-selection for flight target)............February2013</a:t>
            </a:r>
          </a:p>
          <a:p>
            <a:pPr algn="l"/>
            <a:endParaRPr lang="en-US" dirty="0" smtClean="0">
              <a:solidFill>
                <a:srgbClr val="000000"/>
              </a:solidFill>
              <a:latin typeface="ArialMT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MT"/>
              </a:rPr>
              <a:t>• There are: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MT"/>
              </a:rPr>
              <a:t>– 15 Astrophysics EX mission proposals - $250M including launch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MT"/>
              </a:rPr>
              <a:t>– 11 Astrophysics Missions of Opportunity proposals - $55M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MT"/>
              </a:rPr>
              <a:t>    includes both Partner MOs and Small Complete Missions</a:t>
            </a:r>
          </a:p>
          <a:p>
            <a:pPr algn="l"/>
            <a:endParaRPr lang="en-US" dirty="0" smtClean="0">
              <a:solidFill>
                <a:srgbClr val="000000"/>
              </a:solidFill>
              <a:latin typeface="ArialMT"/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MT"/>
              </a:rPr>
              <a:t>• Proposed ESA member state participation: 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MT"/>
              </a:rPr>
              <a:t>– 7 (27%) have no ESA member state involvement 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MT"/>
              </a:rPr>
              <a:t>– 15 (58%) involve science-only contributions from ESA member states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  <a:latin typeface="ArialMT"/>
              </a:rPr>
              <a:t>– 4 (15%) involve ESA member state science contributions and in addition hardware or facility contributions valued at &gt; $10M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5410200" cy="33744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WHIMEX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sz="3200" dirty="0" smtClean="0">
                <a:solidFill>
                  <a:schemeClr val="bg2"/>
                </a:solidFill>
              </a:rPr>
              <a:t>Doing High Resolution</a:t>
            </a:r>
            <a:br>
              <a:rPr lang="en-US" sz="3200" dirty="0" smtClean="0">
                <a:solidFill>
                  <a:schemeClr val="bg2"/>
                </a:solidFill>
              </a:rPr>
            </a:br>
            <a:r>
              <a:rPr lang="en-US" sz="3200" dirty="0" smtClean="0">
                <a:solidFill>
                  <a:schemeClr val="bg2"/>
                </a:solidFill>
              </a:rPr>
              <a:t>X-ray Spectroscopy Right</a:t>
            </a:r>
            <a:br>
              <a:rPr lang="en-US" sz="3200" dirty="0" smtClean="0">
                <a:solidFill>
                  <a:schemeClr val="bg2"/>
                </a:solidFill>
              </a:rPr>
            </a:br>
            <a:r>
              <a:rPr lang="en-US" sz="3200" dirty="0">
                <a:solidFill>
                  <a:schemeClr val="bg2"/>
                </a:solidFill>
              </a:rPr>
              <a:t/>
            </a:r>
            <a:br>
              <a:rPr lang="en-US" sz="3200" dirty="0">
                <a:solidFill>
                  <a:schemeClr val="bg2"/>
                </a:solidFill>
              </a:rPr>
            </a:br>
            <a:r>
              <a:rPr lang="en-US" sz="3200" dirty="0" smtClean="0">
                <a:solidFill>
                  <a:schemeClr val="bg2"/>
                </a:solidFill>
              </a:rPr>
              <a:t>Webster Cash</a:t>
            </a:r>
            <a:br>
              <a:rPr lang="en-US" sz="3200" dirty="0" smtClean="0">
                <a:solidFill>
                  <a:schemeClr val="bg2"/>
                </a:solidFill>
              </a:rPr>
            </a:br>
            <a:r>
              <a:rPr lang="en-US" sz="3200" dirty="0" smtClean="0">
                <a:solidFill>
                  <a:schemeClr val="bg2"/>
                </a:solidFill>
              </a:rPr>
              <a:t>and the WHIMEx Team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Picture 1" descr="image0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200400"/>
            <a:ext cx="5716693" cy="331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52400"/>
            <a:ext cx="3547297" cy="322206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2BE38-69B5-7F4F-8C9F-2BA3750EC1F8}" type="datetime1">
              <a:rPr lang="en-US" smtClean="0"/>
              <a:t>6/26/11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99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0" y="0"/>
            <a:ext cx="5784849" cy="6858000"/>
            <a:chOff x="0" y="0"/>
            <a:chExt cx="5784849" cy="6858000"/>
          </a:xfrm>
        </p:grpSpPr>
        <p:pic>
          <p:nvPicPr>
            <p:cNvPr id="9" name="Picture 8" descr="WHIM-EX_Cover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0" y="0"/>
              <a:ext cx="5784849" cy="6858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2904066" y="4165600"/>
              <a:ext cx="2878667" cy="2692400"/>
            </a:xfrm>
            <a:prstGeom prst="rect">
              <a:avLst/>
            </a:prstGeom>
            <a:ln>
              <a:headEnd type="none" w="lg" len="lg"/>
              <a:tailEnd type="arrow" w="lg" len="lg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Ultra Bold" charset="0"/>
              </a:endParaRPr>
            </a:p>
          </p:txBody>
        </p:sp>
      </p:grp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2E9EB3BA-8644-7149-9702-64CD47B7B232}" type="datetime1">
              <a:rPr lang="en-US" smtClean="0"/>
              <a:t>6/26/11</a:t>
            </a:fld>
            <a:endParaRPr lang="en-US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539750" y="2928938"/>
            <a:ext cx="330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>
              <a:latin typeface="Tahom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2732" y="0"/>
            <a:ext cx="3361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C0000"/>
                </a:solidFill>
                <a:latin typeface="Arial"/>
                <a:cs typeface="Arial"/>
              </a:rPr>
              <a:t>WHIM</a:t>
            </a:r>
            <a:r>
              <a:rPr lang="en-US" sz="2400" i="1" dirty="0" err="1" smtClean="0">
                <a:solidFill>
                  <a:srgbClr val="CC0000"/>
                </a:solidFill>
                <a:latin typeface="Arial"/>
                <a:cs typeface="Arial"/>
              </a:rPr>
              <a:t>ex</a:t>
            </a:r>
            <a:endParaRPr lang="en-US" sz="2400" i="1" dirty="0" smtClean="0">
              <a:solidFill>
                <a:srgbClr val="CC0000"/>
              </a:solidFill>
              <a:latin typeface="Arial"/>
              <a:cs typeface="Arial"/>
            </a:endParaRPr>
          </a:p>
          <a:p>
            <a:endParaRPr lang="en-US" sz="2400" dirty="0" smtClean="0">
              <a:solidFill>
                <a:srgbClr val="CC0000"/>
              </a:solidFill>
              <a:latin typeface="Arial"/>
              <a:cs typeface="Arial"/>
            </a:endParaRPr>
          </a:p>
        </p:txBody>
      </p:sp>
      <p:pic>
        <p:nvPicPr>
          <p:cNvPr id="14" name="Picture 13" descr="Science_Objs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236" y="563563"/>
            <a:ext cx="3528764" cy="2526770"/>
          </a:xfrm>
          <a:prstGeom prst="rect">
            <a:avLst/>
          </a:prstGeom>
        </p:spPr>
      </p:pic>
      <p:pic>
        <p:nvPicPr>
          <p:cNvPr id="16" name="Picture 15" descr="Aeff_vs_R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2853" y="4138793"/>
            <a:ext cx="3519481" cy="2719207"/>
          </a:xfrm>
          <a:prstGeom prst="rect">
            <a:avLst/>
          </a:prstGeom>
        </p:spPr>
      </p:pic>
      <p:pic>
        <p:nvPicPr>
          <p:cNvPr id="19" name="Picture 18" descr="WHIMex_Description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84830"/>
            <a:ext cx="5630604" cy="968903"/>
          </a:xfrm>
          <a:prstGeom prst="rect">
            <a:avLst/>
          </a:prstGeom>
        </p:spPr>
      </p:pic>
      <p:pic>
        <p:nvPicPr>
          <p:cNvPr id="21" name="Picture 20" descr="Marticipating_Organizations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8010" y="3460750"/>
            <a:ext cx="2845990" cy="157691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 bwMode="auto">
          <a:xfrm flipV="1">
            <a:off x="5791200" y="4673600"/>
            <a:ext cx="355600" cy="254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778500" y="4654550"/>
            <a:ext cx="393700" cy="2603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5400000">
            <a:off x="4687094" y="4457700"/>
            <a:ext cx="177006" cy="7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lg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4730750" y="4743450"/>
            <a:ext cx="88900" cy="8255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lg"/>
            <a:tailEnd type="arrow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Ultra Bold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74798" y="4381500"/>
            <a:ext cx="5504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Arial"/>
                <a:cs typeface="Arial"/>
              </a:rPr>
              <a:t>Athena</a:t>
            </a:r>
          </a:p>
        </p:txBody>
      </p:sp>
    </p:spTree>
  </p:cSld>
  <p:clrMapOvr>
    <a:masterClrMapping/>
  </p:clrMapOvr>
  <p:transition advTm="2735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1DF7BC-3D72-BF41-A0BB-6E861B77EBCB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pic>
        <p:nvPicPr>
          <p:cNvPr id="7" name="Picture 6" descr="Mission_Overview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251884"/>
            <a:ext cx="7975601" cy="1308100"/>
          </a:xfrm>
          <a:prstGeom prst="rect">
            <a:avLst/>
          </a:prstGeom>
        </p:spPr>
      </p:pic>
      <p:pic>
        <p:nvPicPr>
          <p:cNvPr id="8" name="Picture 7" descr="Payload_Overview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28" y="2954867"/>
            <a:ext cx="4385205" cy="1848309"/>
          </a:xfrm>
          <a:prstGeom prst="rect">
            <a:avLst/>
          </a:prstGeom>
        </p:spPr>
      </p:pic>
      <p:pic>
        <p:nvPicPr>
          <p:cNvPr id="10" name="Picture 9" descr="Key_Instrument_Payload_Characteristic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1587506"/>
            <a:ext cx="7835900" cy="1193800"/>
          </a:xfrm>
          <a:prstGeom prst="rect">
            <a:avLst/>
          </a:prstGeom>
        </p:spPr>
      </p:pic>
      <p:pic>
        <p:nvPicPr>
          <p:cNvPr id="11" name="Picture 10" descr="Gratings_Ray_Trac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1" y="5007504"/>
            <a:ext cx="3898900" cy="1531251"/>
          </a:xfrm>
          <a:prstGeom prst="rect">
            <a:avLst/>
          </a:prstGeom>
        </p:spPr>
      </p:pic>
      <p:pic>
        <p:nvPicPr>
          <p:cNvPr id="12" name="Picture 11" descr="OM+TCS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0319" y="2887133"/>
            <a:ext cx="2822014" cy="3024188"/>
          </a:xfrm>
          <a:prstGeom prst="rect">
            <a:avLst/>
          </a:prstGeom>
        </p:spPr>
      </p:pic>
      <p:pic>
        <p:nvPicPr>
          <p:cNvPr id="13" name="Picture 12" descr="Threshold_Baseline_Enhanced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3002" y="5960529"/>
            <a:ext cx="6350997" cy="78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08F8"/>
                </a:solidFill>
              </a:rPr>
              <a:t>The WHIM: Future Prospects</a:t>
            </a:r>
            <a:br>
              <a:rPr lang="en-US" dirty="0" smtClean="0">
                <a:solidFill>
                  <a:srgbClr val="1008F8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WHIM-Ex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035CA-60EE-2842-B50D-153213F0AC19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pic>
        <p:nvPicPr>
          <p:cNvPr id="7" name="Picture 6" descr="WHIMex_Aef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8179" y="1807634"/>
            <a:ext cx="3974097" cy="3797300"/>
          </a:xfrm>
          <a:prstGeom prst="rect">
            <a:avLst/>
          </a:prstGeom>
        </p:spPr>
      </p:pic>
      <p:pic>
        <p:nvPicPr>
          <p:cNvPr id="8" name="Picture 7" descr="fom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26667" y="915989"/>
            <a:ext cx="3090333" cy="3084273"/>
          </a:xfrm>
          <a:prstGeom prst="rect">
            <a:avLst/>
          </a:prstGeom>
        </p:spPr>
      </p:pic>
      <p:pic>
        <p:nvPicPr>
          <p:cNvPr id="10" name="Picture 9" descr="Ntot_vs_Expo_Final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73896" y="3877733"/>
            <a:ext cx="3341403" cy="280246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Conclusions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386263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  <a:defRPr/>
            </a:pPr>
            <a:r>
              <a:rPr lang="en-US" i="1" dirty="0" smtClean="0">
                <a:solidFill>
                  <a:srgbClr val="010199"/>
                </a:solidFill>
              </a:rPr>
              <a:t>The majority of the WHIM has probably already been detected in the X-rays. </a:t>
            </a:r>
          </a:p>
          <a:p>
            <a:pPr lvl="1">
              <a:buFontTx/>
              <a:buChar char="-"/>
              <a:defRPr/>
            </a:pPr>
            <a:r>
              <a:rPr lang="en-US" dirty="0" smtClean="0">
                <a:solidFill>
                  <a:schemeClr val="bg2"/>
                </a:solidFill>
              </a:rPr>
              <a:t>Recent Chandra data of “The Best WHIM Target in the Universe” are promising: tentative detection of the metal counterparts to the two COS </a:t>
            </a:r>
            <a:r>
              <a:rPr lang="en-US" dirty="0" err="1" smtClean="0">
                <a:solidFill>
                  <a:schemeClr val="bg2"/>
                </a:solidFill>
              </a:rPr>
              <a:t>BLAs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</a:p>
          <a:p>
            <a:pPr lvl="1">
              <a:buFontTx/>
              <a:buChar char="-"/>
              <a:defRPr/>
            </a:pPr>
            <a:r>
              <a:rPr lang="en-US" dirty="0" smtClean="0">
                <a:solidFill>
                  <a:schemeClr val="bg2"/>
                </a:solidFill>
              </a:rPr>
              <a:t>Longer integrations are needed to confirm this results and secure the first uncontroversial detection of the 80% of the Missing Baryons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>
              <a:buFontTx/>
              <a:buChar char="-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 the future a moderate throughput, high resolution soft X-ray spectrometer (e.g. WHIM-ex) will enable: 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(a) the accurate (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few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%) measure of the Cosmological Mass Density of Baryons in the Universe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 the study of the interplay between galaxy and AGN outflows and the IGM (feedback)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 the understanding of the role of shocks in the formation of structures in the Universe 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 the mapping of the Universe’s Dark-Matter concentrations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3F452E6-D0CB-5E4B-9C16-C8607D3B0C17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X-Ray Universe 2011 (F. Nicastro)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0"/>
            <a:ext cx="9143999" cy="1173163"/>
          </a:xfrm>
        </p:spPr>
        <p:txBody>
          <a:bodyPr/>
          <a:lstStyle/>
          <a:p>
            <a:r>
              <a:rPr lang="en-US" dirty="0" smtClean="0">
                <a:solidFill>
                  <a:srgbClr val="1008F8"/>
                </a:solidFill>
              </a:rPr>
              <a:t>The Missing Baryons in a WHIM</a:t>
            </a:r>
            <a:endParaRPr lang="en-US" dirty="0">
              <a:solidFill>
                <a:srgbClr val="1008F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74DA9-FC45-9C4C-9977-EAA7D2CDC65A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2738" y="6227763"/>
            <a:ext cx="7345362" cy="493712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pic>
        <p:nvPicPr>
          <p:cNvPr id="6" name="Picture 5" descr="WHIM_box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8" y="1746250"/>
            <a:ext cx="2400300" cy="2298700"/>
          </a:xfrm>
          <a:prstGeom prst="rect">
            <a:avLst/>
          </a:prstGeom>
        </p:spPr>
      </p:pic>
      <p:pic>
        <p:nvPicPr>
          <p:cNvPr id="7" name="Picture 6" descr="Differential_Omegab_vs_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196" y="1593321"/>
            <a:ext cx="3759200" cy="3416300"/>
          </a:xfrm>
          <a:prstGeom prst="rect">
            <a:avLst/>
          </a:prstGeom>
        </p:spPr>
      </p:pic>
      <p:pic>
        <p:nvPicPr>
          <p:cNvPr id="9" name="Picture 8" descr="whim_ovii_dndz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49" y="4256088"/>
            <a:ext cx="2677583" cy="206075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rot="16200000" flipH="1">
            <a:off x="2717799" y="5283199"/>
            <a:ext cx="2040468" cy="84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lg" len="lg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53467" y="5562600"/>
            <a:ext cx="300717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dN/dz(N</a:t>
            </a:r>
            <a:r>
              <a:rPr lang="en-US" sz="18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OVII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&gt;10</a:t>
            </a:r>
            <a:r>
              <a:rPr lang="en-US" sz="1800" baseline="30000" dirty="0" smtClean="0">
                <a:solidFill>
                  <a:srgbClr val="000000"/>
                </a:solidFill>
                <a:latin typeface="Arial"/>
                <a:cs typeface="Arial"/>
              </a:rPr>
              <a:t>15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cm</a:t>
            </a:r>
            <a:r>
              <a:rPr lang="en-US" sz="1800" baseline="30000" dirty="0" smtClean="0">
                <a:solidFill>
                  <a:srgbClr val="000000"/>
                </a:solidFill>
                <a:latin typeface="Arial"/>
                <a:cs typeface="Arial"/>
              </a:rPr>
              <a:t>-2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) = 10</a:t>
            </a:r>
          </a:p>
        </p:txBody>
      </p:sp>
      <p:sp>
        <p:nvSpPr>
          <p:cNvPr id="18" name="Freeform 17"/>
          <p:cNvSpPr/>
          <p:nvPr/>
        </p:nvSpPr>
        <p:spPr bwMode="auto">
          <a:xfrm>
            <a:off x="2269067" y="4985456"/>
            <a:ext cx="2167466" cy="797277"/>
          </a:xfrm>
          <a:custGeom>
            <a:avLst/>
            <a:gdLst>
              <a:gd name="connsiteX0" fmla="*/ 2167466 w 2167466"/>
              <a:gd name="connsiteY0" fmla="*/ 788811 h 797277"/>
              <a:gd name="connsiteX1" fmla="*/ 1049866 w 2167466"/>
              <a:gd name="connsiteY1" fmla="*/ 1411 h 797277"/>
              <a:gd name="connsiteX2" fmla="*/ 0 w 2167466"/>
              <a:gd name="connsiteY2" fmla="*/ 797277 h 79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7466" h="797277">
                <a:moveTo>
                  <a:pt x="2167466" y="788811"/>
                </a:moveTo>
                <a:cubicBezTo>
                  <a:pt x="1789288" y="394405"/>
                  <a:pt x="1411110" y="0"/>
                  <a:pt x="1049866" y="1411"/>
                </a:cubicBezTo>
                <a:cubicBezTo>
                  <a:pt x="688622" y="2822"/>
                  <a:pt x="0" y="797277"/>
                  <a:pt x="0" y="797277"/>
                </a:cubicBezTo>
              </a:path>
            </a:pathLst>
          </a:cu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6235700" y="5130800"/>
            <a:ext cx="184666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800" dirty="0" err="1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4200" y="1234470"/>
            <a:ext cx="6184900" cy="33855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Tahoma" charset="0"/>
                <a:sym typeface="Symbol" charset="2"/>
              </a:rPr>
              <a:t></a:t>
            </a:r>
            <a:r>
              <a:rPr lang="en-US" sz="1600" baseline="-25000" dirty="0" err="1" smtClean="0">
                <a:latin typeface="Tahoma" charset="0"/>
                <a:sym typeface="Symbol" charset="2"/>
              </a:rPr>
              <a:t>b</a:t>
            </a:r>
            <a:r>
              <a:rPr lang="en-US" sz="1600" dirty="0" err="1" smtClean="0">
                <a:latin typeface="Tahoma" charset="0"/>
                <a:sym typeface="Symbol" charset="2"/>
              </a:rPr>
              <a:t>(BLA</a:t>
            </a:r>
            <a:r>
              <a:rPr lang="en-US" sz="1600" dirty="0" smtClean="0">
                <a:latin typeface="Tahoma" charset="0"/>
                <a:sym typeface="Symbol" charset="2"/>
              </a:rPr>
              <a:t>) + </a:t>
            </a:r>
            <a:r>
              <a:rPr lang="en-US" sz="1600" dirty="0" err="1" smtClean="0">
                <a:latin typeface="Tahoma" charset="0"/>
                <a:sym typeface="Symbol" charset="2"/>
              </a:rPr>
              <a:t></a:t>
            </a:r>
            <a:r>
              <a:rPr lang="en-US" sz="1600" baseline="-25000" dirty="0" err="1" smtClean="0">
                <a:latin typeface="Tahoma" charset="0"/>
                <a:sym typeface="Symbol" charset="2"/>
              </a:rPr>
              <a:t>b</a:t>
            </a:r>
            <a:r>
              <a:rPr lang="en-US" sz="1600" dirty="0" err="1" smtClean="0">
                <a:latin typeface="Tahoma" charset="0"/>
                <a:sym typeface="Symbol" charset="2"/>
              </a:rPr>
              <a:t>(OVI</a:t>
            </a:r>
            <a:r>
              <a:rPr lang="en-US" sz="1600" baseline="30000" dirty="0" err="1" smtClean="0">
                <a:latin typeface="Tahoma" charset="0"/>
                <a:sym typeface="Symbol" charset="2"/>
              </a:rPr>
              <a:t>WHIM</a:t>
            </a:r>
            <a:r>
              <a:rPr lang="en-US" sz="1600" dirty="0" smtClean="0">
                <a:latin typeface="Tahoma" charset="0"/>
                <a:sym typeface="Symbol" charset="2"/>
              </a:rPr>
              <a:t>)  ~ 10-20 % Missing Baryons </a:t>
            </a:r>
            <a:endParaRPr lang="en-US" sz="1600" dirty="0"/>
          </a:p>
        </p:txBody>
      </p:sp>
      <p:cxnSp>
        <p:nvCxnSpPr>
          <p:cNvPr id="15" name="Curved Connector 14"/>
          <p:cNvCxnSpPr/>
          <p:nvPr/>
        </p:nvCxnSpPr>
        <p:spPr bwMode="auto">
          <a:xfrm>
            <a:off x="3429000" y="1562100"/>
            <a:ext cx="2438400" cy="10541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lg" len="lg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D5D8-2408-8C42-88DB-B55CAF900CCC}" type="datetime1">
              <a:rPr lang="en-US" smtClean="0"/>
              <a:t>6/26/11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79375"/>
            <a:ext cx="7893050" cy="1173163"/>
          </a:xfrm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The WHIM in X-Rays: </a:t>
            </a:r>
            <a:br>
              <a:rPr lang="en-US" dirty="0">
                <a:solidFill>
                  <a:srgbClr val="CC0000"/>
                </a:solidFill>
              </a:rPr>
            </a:br>
            <a:r>
              <a:rPr lang="en-US" sz="3600" dirty="0">
                <a:solidFill>
                  <a:schemeClr val="bg2"/>
                </a:solidFill>
              </a:rPr>
              <a:t>80-90 % of the Missing Mass? </a:t>
            </a:r>
            <a:endParaRPr lang="en-US" sz="4000" dirty="0">
              <a:solidFill>
                <a:srgbClr val="CC0000"/>
              </a:solidFill>
            </a:endParaRPr>
          </a:p>
        </p:txBody>
      </p:sp>
      <p:sp>
        <p:nvSpPr>
          <p:cNvPr id="217142" name="AutoShape 54"/>
          <p:cNvSpPr>
            <a:spLocks noChangeArrowheads="1"/>
          </p:cNvSpPr>
          <p:nvPr/>
        </p:nvSpPr>
        <p:spPr bwMode="auto">
          <a:xfrm>
            <a:off x="4994275" y="1676400"/>
            <a:ext cx="3613150" cy="711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hlink"/>
            </a:solidFill>
            <a:round/>
            <a:headEnd type="none" w="lg" len="lg"/>
            <a:tailEnd type="none" w="lg" len="lg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</a:pPr>
            <a:r>
              <a:rPr lang="en-US" sz="3600" i="1">
                <a:solidFill>
                  <a:srgbClr val="CC0000"/>
                </a:solidFill>
                <a:latin typeface="Arial" charset="0"/>
              </a:rPr>
              <a:t>Controversial</a:t>
            </a:r>
            <a:endParaRPr lang="en-US" sz="3600">
              <a:solidFill>
                <a:srgbClr val="CC0000"/>
              </a:solidFill>
              <a:latin typeface="Tahoma" charset="0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38125" y="1327150"/>
            <a:ext cx="4432300" cy="4452938"/>
            <a:chOff x="1518" y="836"/>
            <a:chExt cx="2792" cy="2805"/>
          </a:xfrm>
        </p:grpSpPr>
        <p:sp>
          <p:nvSpPr>
            <p:cNvPr id="217145" name="Text Box 57"/>
            <p:cNvSpPr txBox="1">
              <a:spLocks noChangeArrowheads="1"/>
            </p:cNvSpPr>
            <p:nvPr/>
          </p:nvSpPr>
          <p:spPr bwMode="auto">
            <a:xfrm>
              <a:off x="2394" y="836"/>
              <a:ext cx="1063" cy="17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FF9900"/>
                  </a:solidFill>
                  <a:latin typeface="Tahoma" charset="0"/>
                </a:rPr>
                <a:t>(Nicastro+05, Nature) </a:t>
              </a:r>
            </a:p>
          </p:txBody>
        </p:sp>
        <p:pic>
          <p:nvPicPr>
            <p:cNvPr id="217149" name="Picture 61" descr="figure_from_physicstod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18" y="1023"/>
              <a:ext cx="2792" cy="2618"/>
            </a:xfrm>
            <a:prstGeom prst="rect">
              <a:avLst/>
            </a:prstGeom>
            <a:noFill/>
          </p:spPr>
        </p:pic>
      </p:grpSp>
      <p:sp>
        <p:nvSpPr>
          <p:cNvPr id="217151" name="Text Box 63"/>
          <p:cNvSpPr txBox="1">
            <a:spLocks noChangeArrowheads="1"/>
          </p:cNvSpPr>
          <p:nvPr/>
        </p:nvSpPr>
        <p:spPr bwMode="auto">
          <a:xfrm>
            <a:off x="4759325" y="2700338"/>
            <a:ext cx="4171950" cy="369331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/>
            <a:r>
              <a:rPr lang="en-US" sz="2800" dirty="0">
                <a:solidFill>
                  <a:srgbClr val="010199"/>
                </a:solidFill>
                <a:latin typeface="Tahoma" charset="0"/>
              </a:rPr>
              <a:t>We stand by our Result:</a:t>
            </a:r>
          </a:p>
          <a:p>
            <a:pPr marL="342900" indent="-342900" algn="l"/>
            <a:r>
              <a:rPr lang="en-US" sz="1400" dirty="0">
                <a:solidFill>
                  <a:srgbClr val="010199"/>
                </a:solidFill>
                <a:latin typeface="Tahoma" charset="0"/>
              </a:rPr>
              <a:t>(Nicastro et al., 2008, </a:t>
            </a:r>
            <a:r>
              <a:rPr lang="en-US" sz="1400" dirty="0" smtClean="0">
                <a:solidFill>
                  <a:srgbClr val="010199"/>
                </a:solidFill>
                <a:latin typeface="Tahoma" charset="0"/>
              </a:rPr>
              <a:t>Science)</a:t>
            </a:r>
            <a:endParaRPr lang="en-US" sz="2800" dirty="0">
              <a:solidFill>
                <a:srgbClr val="010199"/>
              </a:solidFill>
              <a:latin typeface="Tahoma" charset="0"/>
            </a:endParaRPr>
          </a:p>
          <a:p>
            <a:pPr marL="342900" indent="-342900" algn="l">
              <a:buFont typeface="Arial" charset="0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 XMM-</a:t>
            </a:r>
            <a:r>
              <a:rPr lang="en-US" sz="2400" i="1" dirty="0">
                <a:solidFill>
                  <a:srgbClr val="000000"/>
                </a:solidFill>
                <a:latin typeface="Tahoma" charset="0"/>
              </a:rPr>
              <a:t>Newton</a:t>
            </a: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 does </a:t>
            </a:r>
            <a:r>
              <a:rPr lang="en-US" sz="2400" b="1" dirty="0">
                <a:solidFill>
                  <a:srgbClr val="000000"/>
                </a:solidFill>
                <a:latin typeface="Tahoma" charset="0"/>
              </a:rPr>
              <a:t>*NOT*</a:t>
            </a: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 rule out </a:t>
            </a:r>
            <a:r>
              <a:rPr lang="en-US" sz="2400" i="1" dirty="0">
                <a:solidFill>
                  <a:srgbClr val="000000"/>
                </a:solidFill>
                <a:latin typeface="Tahoma" charset="0"/>
              </a:rPr>
              <a:t>Chandra</a:t>
            </a: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 detections 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(Rasmussen+07, </a:t>
            </a:r>
            <a:r>
              <a:rPr lang="en-US" sz="1400" dirty="0" err="1">
                <a:solidFill>
                  <a:srgbClr val="000000"/>
                </a:solidFill>
                <a:latin typeface="Tahoma" charset="0"/>
              </a:rPr>
              <a:t>ApJ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)</a:t>
            </a:r>
            <a:endParaRPr lang="en-US" sz="2400" dirty="0">
              <a:solidFill>
                <a:srgbClr val="000000"/>
              </a:solidFill>
              <a:latin typeface="Tahoma" charset="0"/>
            </a:endParaRPr>
          </a:p>
          <a:p>
            <a:pPr marL="342900" indent="-342900" algn="l">
              <a:buFont typeface="Arial" charset="0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 Chances of falsely detecting the two systems are </a:t>
            </a:r>
            <a:r>
              <a:rPr lang="en-US" sz="2400" dirty="0">
                <a:solidFill>
                  <a:srgbClr val="CC0000"/>
                </a:solidFill>
                <a:latin typeface="Tahoma" charset="0"/>
              </a:rPr>
              <a:t>0.05 %</a:t>
            </a: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 and </a:t>
            </a:r>
            <a:r>
              <a:rPr lang="en-US" sz="2400" dirty="0">
                <a:solidFill>
                  <a:srgbClr val="CC0000"/>
                </a:solidFill>
                <a:latin typeface="Tahoma" charset="0"/>
              </a:rPr>
              <a:t>&lt; 0.01 %</a:t>
            </a: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, </a:t>
            </a:r>
            <a:r>
              <a:rPr lang="en-US" sz="2400" b="1" dirty="0">
                <a:solidFill>
                  <a:srgbClr val="000000"/>
                </a:solidFill>
                <a:latin typeface="Tahoma" charset="0"/>
              </a:rPr>
              <a:t>*NOT*</a:t>
            </a:r>
            <a:r>
              <a:rPr lang="en-US" sz="2400" dirty="0">
                <a:solidFill>
                  <a:srgbClr val="000000"/>
                </a:solidFill>
                <a:latin typeface="Tahoma" charset="0"/>
              </a:rPr>
              <a:t> 40 % and 6 % 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(Kaastra+06, </a:t>
            </a:r>
            <a:r>
              <a:rPr lang="en-US" sz="1400" dirty="0" err="1">
                <a:solidFill>
                  <a:srgbClr val="000000"/>
                </a:solidFill>
                <a:latin typeface="Tahoma" charset="0"/>
              </a:rPr>
              <a:t>ApJ</a:t>
            </a:r>
            <a:r>
              <a:rPr lang="en-US" sz="1400" dirty="0">
                <a:solidFill>
                  <a:srgbClr val="000000"/>
                </a:solidFill>
                <a:latin typeface="Tahoma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advTm="19899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8457"/>
            <a:ext cx="7893050" cy="11731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Conflicting Evidence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B64-FD7A-D141-87B0-61308574ECA2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2011 (F. Nicastro)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22450" y="901700"/>
            <a:ext cx="5499100" cy="5054600"/>
            <a:chOff x="1822450" y="901700"/>
            <a:chExt cx="5499100" cy="5054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2450" y="901700"/>
              <a:ext cx="5499100" cy="5054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924612" y="1371600"/>
              <a:ext cx="14540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  <a:latin typeface="Tahoma"/>
                  <a:cs typeface="Tahoma"/>
                </a:rPr>
                <a:t>Williams et al., 2010</a:t>
              </a:r>
              <a:endParaRPr lang="en-US" sz="1100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0200"/>
            <a:ext cx="4338486" cy="398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865684"/>
            <a:ext cx="4343400" cy="3992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36733" y="5664200"/>
            <a:ext cx="229461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  <a:latin typeface="+mj-lt"/>
              </a:rPr>
              <a:t>Danforth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 et al., 2011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2133" y="1117600"/>
            <a:ext cx="5074977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Portion of the 1-orbit COS Spectrum of </a:t>
            </a:r>
            <a:r>
              <a:rPr lang="en-US" sz="1800" dirty="0" err="1" smtClean="0">
                <a:solidFill>
                  <a:srgbClr val="000000"/>
                </a:solidFill>
                <a:latin typeface="+mj-lt"/>
              </a:rPr>
              <a:t>Mkn</a:t>
            </a: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 421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(courtesy of C.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Danforth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)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lum bright="-60000" contrast="75000"/>
          </a:blip>
          <a:stretch>
            <a:fillRect/>
          </a:stretch>
        </p:blipFill>
        <p:spPr>
          <a:xfrm>
            <a:off x="1629832" y="1722967"/>
            <a:ext cx="6193367" cy="33561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1173163"/>
          </a:xfrm>
        </p:spPr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PKS 0558-504: an X-Ray/BLA  Filament at </a:t>
            </a:r>
            <a:r>
              <a:rPr lang="en-US" dirty="0" err="1" smtClean="0">
                <a:solidFill>
                  <a:srgbClr val="CC0000"/>
                </a:solidFill>
              </a:rPr>
              <a:t>z</a:t>
            </a:r>
            <a:r>
              <a:rPr lang="en-US" dirty="0" smtClean="0">
                <a:solidFill>
                  <a:srgbClr val="CC0000"/>
                </a:solidFill>
              </a:rPr>
              <a:t>=0.118?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25DC130D-E898-2B45-A1E3-E96E1EF61DA1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X-Ray Universe 2011 (F. Nicastro)</a:t>
            </a:r>
            <a:endParaRPr lang="en-US" dirty="0"/>
          </a:p>
        </p:txBody>
      </p:sp>
      <p:pic>
        <p:nvPicPr>
          <p:cNvPr id="37893" name="Picture 5" descr="delchi_vel.pdf"/>
          <p:cNvPicPr>
            <a:picLocks noChangeAspect="1"/>
          </p:cNvPicPr>
          <p:nvPr/>
        </p:nvPicPr>
        <p:blipFill>
          <a:blip r:embed="rId2"/>
          <a:srcRect l="6271" t="5017" r="34119" b="7526"/>
          <a:stretch>
            <a:fillRect/>
          </a:stretch>
        </p:blipFill>
        <p:spPr bwMode="auto">
          <a:xfrm>
            <a:off x="185738" y="1350963"/>
            <a:ext cx="3319462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3435350" y="2825750"/>
            <a:ext cx="3971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From HI and T 	 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   </a:t>
            </a:r>
            <a:r>
              <a:rPr lang="en-US" sz="18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Z = (1-4)% Z</a:t>
            </a:r>
            <a:r>
              <a:rPr lang="en-US" sz="1800" baseline="-25000">
                <a:solidFill>
                  <a:srgbClr val="0000FF"/>
                </a:solidFill>
                <a:latin typeface="Wingdings" charset="2"/>
                <a:ea typeface="Wingdings" charset="2"/>
                <a:cs typeface="Wingdings" charset="2"/>
                <a:sym typeface="Wingdings" charset="2"/>
              </a:rPr>
              <a:t></a:t>
            </a:r>
            <a:endParaRPr lang="en-US" sz="1800" baseline="-2500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3421063" y="2173288"/>
            <a:ext cx="3703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From lack of OVI   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   </a:t>
            </a:r>
            <a:r>
              <a:rPr lang="en-US" sz="18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logT &gt; 6.52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 </a:t>
            </a:r>
            <a:endParaRPr lang="en-US" sz="1800" baseline="-250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3411538" y="1395413"/>
            <a:ext cx="5732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From X-rays 	 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   </a:t>
            </a:r>
            <a:r>
              <a:rPr lang="en-US" sz="18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logT &lt; 6.75; </a:t>
            </a:r>
          </a:p>
          <a:p>
            <a:pPr algn="l"/>
            <a:r>
              <a:rPr lang="en-US" sz="18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	           	         logN</a:t>
            </a:r>
            <a:r>
              <a:rPr lang="en-US" sz="1800" baseline="-250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H</a:t>
            </a:r>
            <a:r>
              <a:rPr lang="en-US" sz="18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 =21</a:t>
            </a:r>
            <a:r>
              <a:rPr lang="en-US" sz="18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.5±0.3 (Z/Z</a:t>
            </a:r>
            <a:r>
              <a:rPr lang="en-US" sz="1800" baseline="-250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0.01</a:t>
            </a:r>
            <a:r>
              <a:rPr lang="en-US" sz="1800" baseline="-25000">
                <a:solidFill>
                  <a:srgbClr val="0000FF"/>
                </a:solidFill>
                <a:latin typeface="Wingdings" charset="2"/>
                <a:ea typeface="Wingdings" charset="2"/>
                <a:cs typeface="Wingdings" charset="2"/>
              </a:rPr>
              <a:t></a:t>
            </a:r>
            <a:r>
              <a:rPr lang="en-US" sz="18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sz="1800" baseline="300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-1</a:t>
            </a:r>
            <a:r>
              <a:rPr lang="en-US" sz="18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  </a:t>
            </a:r>
            <a:endParaRPr lang="en-US" sz="1800" baseline="-2500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3446463" y="3548063"/>
            <a:ext cx="3294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From Z and T        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   </a:t>
            </a:r>
            <a:r>
              <a:rPr lang="en-US" sz="18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δ ≈ 300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 </a:t>
            </a:r>
          </a:p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and Theory</a:t>
            </a:r>
            <a:endParaRPr lang="en-US" sz="1800" baseline="-250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8" name="TextBox 10"/>
          <p:cNvSpPr txBox="1">
            <a:spLocks noChangeArrowheads="1"/>
          </p:cNvSpPr>
          <p:nvPr/>
        </p:nvSpPr>
        <p:spPr bwMode="auto">
          <a:xfrm>
            <a:off x="3421063" y="4318000"/>
            <a:ext cx="3671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From δ and N</a:t>
            </a:r>
            <a:r>
              <a:rPr lang="en-US" sz="1800" baseline="-25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	 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   </a:t>
            </a:r>
            <a:r>
              <a:rPr lang="en-US" sz="180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Wingdings" charset="2"/>
              </a:rPr>
              <a:t>D=4-7 Mpc</a:t>
            </a:r>
            <a:endParaRPr lang="en-US" sz="1800" baseline="-2500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9" name="TextBox 11"/>
          <p:cNvSpPr txBox="1">
            <a:spLocks noChangeArrowheads="1"/>
          </p:cNvSpPr>
          <p:nvPr/>
        </p:nvSpPr>
        <p:spPr bwMode="auto">
          <a:xfrm>
            <a:off x="4267549" y="5410200"/>
            <a:ext cx="4326826" cy="923330"/>
          </a:xfrm>
          <a:prstGeom prst="rect">
            <a:avLst/>
          </a:prstGeom>
          <a:solidFill>
            <a:srgbClr val="CCFFCC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Combined Statistical Significance = 5.2σ</a:t>
            </a:r>
          </a:p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(5σ if FUSE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systematics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are included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Nicastro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et al., 2010]</a:t>
            </a:r>
            <a:endParaRPr lang="en-US" sz="1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9143999" cy="11731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 2356-309: a Galaxy-Rich Sightline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B28246-AE88-D041-812F-691A05A6179E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X-Ray Universe 2011 (F. </a:t>
            </a:r>
            <a:r>
              <a:rPr lang="en-US" dirty="0" err="1" smtClean="0"/>
              <a:t>Nicastro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 descr="fang_ovii_z00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9091" t="5882" r="9091" b="11765"/>
              <a:stretch>
                <a:fillRect/>
              </a:stretch>
            </p:blipFill>
          </mc:Choice>
          <mc:Fallback>
            <p:blipFill>
              <a:blip r:embed="rId3"/>
              <a:srcRect l="9091" t="5882" r="9091" b="11765"/>
              <a:stretch>
                <a:fillRect/>
              </a:stretch>
            </p:blipFill>
          </mc:Fallback>
        </mc:AlternateContent>
        <p:spPr>
          <a:xfrm rot="10800000">
            <a:off x="0" y="1213218"/>
            <a:ext cx="4673600" cy="3635407"/>
          </a:xfrm>
          <a:prstGeom prst="rect">
            <a:avLst/>
          </a:prstGeom>
        </p:spPr>
      </p:pic>
      <p:pic>
        <p:nvPicPr>
          <p:cNvPr id="7" name="Picture 6" descr="zappacosta_cv_z01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18182" b="27273"/>
              <a:stretch>
                <a:fillRect/>
              </a:stretch>
            </p:blipFill>
          </mc:Choice>
          <mc:Fallback>
            <p:blipFill>
              <a:blip r:embed="rId5"/>
              <a:srcRect t="18182" b="27273"/>
              <a:stretch>
                <a:fillRect/>
              </a:stretch>
            </p:blipFill>
          </mc:Fallback>
        </mc:AlternateContent>
        <p:spPr>
          <a:xfrm>
            <a:off x="3965968" y="2745511"/>
            <a:ext cx="5178032" cy="3655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6803" y="2540000"/>
            <a:ext cx="28536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Zappacosta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et al., in prep.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248" y="4965700"/>
            <a:ext cx="178877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Fang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10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Zappacosta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1165" y="1134534"/>
            <a:ext cx="298795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 ~ 10</a:t>
            </a:r>
            <a:r>
              <a:rPr lang="en-US" sz="1800" baseline="30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17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cm</a:t>
            </a:r>
            <a:r>
              <a:rPr lang="en-US" sz="1800" baseline="30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-2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OVII Column! 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…an OVII DLA Equivalent!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637844" y="945445"/>
            <a:ext cx="832556" cy="1001888"/>
          </a:xfrm>
          <a:custGeom>
            <a:avLst/>
            <a:gdLst>
              <a:gd name="connsiteX0" fmla="*/ 832556 w 832556"/>
              <a:gd name="connsiteY0" fmla="*/ 375355 h 1001888"/>
              <a:gd name="connsiteX1" fmla="*/ 138289 w 832556"/>
              <a:gd name="connsiteY1" fmla="*/ 104422 h 1001888"/>
              <a:gd name="connsiteX2" fmla="*/ 2823 w 832556"/>
              <a:gd name="connsiteY2" fmla="*/ 1001888 h 100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2556" h="1001888">
                <a:moveTo>
                  <a:pt x="832556" y="375355"/>
                </a:moveTo>
                <a:cubicBezTo>
                  <a:pt x="554567" y="187677"/>
                  <a:pt x="276578" y="0"/>
                  <a:pt x="138289" y="104422"/>
                </a:cubicBezTo>
                <a:cubicBezTo>
                  <a:pt x="0" y="208844"/>
                  <a:pt x="2823" y="1001888"/>
                  <a:pt x="2823" y="1001888"/>
                </a:cubicBezTo>
              </a:path>
            </a:pathLst>
          </a:cu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lg" len="lg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-1"/>
            <a:ext cx="9144000" cy="6663280"/>
            <a:chOff x="0" y="-1"/>
            <a:chExt cx="9144000" cy="6663280"/>
          </a:xfrm>
        </p:grpSpPr>
        <p:grpSp>
          <p:nvGrpSpPr>
            <p:cNvPr id="35" name="Group 34"/>
            <p:cNvGrpSpPr/>
            <p:nvPr/>
          </p:nvGrpSpPr>
          <p:grpSpPr>
            <a:xfrm>
              <a:off x="6639" y="313294"/>
              <a:ext cx="9103493" cy="6349985"/>
              <a:chOff x="6639" y="15"/>
              <a:chExt cx="9103493" cy="6349985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6639" y="15"/>
                <a:ext cx="9103493" cy="4364192"/>
                <a:chOff x="19593" y="1753754"/>
                <a:chExt cx="9103493" cy="4364192"/>
              </a:xfrm>
            </p:grpSpPr>
            <p:pic>
              <p:nvPicPr>
                <p:cNvPr id="27" name="Picture 26" descr="bf_21-25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2"/>
                    <a:srcRect l="5882" t="9091" r="5882" b="27273"/>
                    <a:stretch>
                      <a:fillRect/>
                    </a:stretch>
                  </p:blipFill>
                </mc:Choice>
                <mc:Fallback>
                  <p:blipFill>
                    <a:blip r:embed="rId3"/>
                    <a:srcRect l="5882" t="9091" r="5882" b="2727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9593" y="1753758"/>
                  <a:ext cx="4675673" cy="4364188"/>
                </a:xfrm>
                <a:prstGeom prst="rect">
                  <a:avLst/>
                </a:prstGeom>
                <a:solidFill>
                  <a:schemeClr val="tx1"/>
                </a:solidFill>
              </p:spPr>
            </p:pic>
            <p:pic>
              <p:nvPicPr>
                <p:cNvPr id="29" name="Picture 28" descr="bf_26-29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 l="5882" t="9091" r="9412" b="27273"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 l="5882" t="9091" r="9412" b="2727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634473" y="1753754"/>
                  <a:ext cx="4488613" cy="4364181"/>
                </a:xfrm>
                <a:prstGeom prst="rect">
                  <a:avLst/>
                </a:prstGeom>
                <a:solidFill>
                  <a:schemeClr val="tx1"/>
                </a:solidFill>
              </p:spPr>
            </p:pic>
          </p:grpSp>
          <p:sp>
            <p:nvSpPr>
              <p:cNvPr id="8" name="TextBox 7"/>
              <p:cNvSpPr txBox="1"/>
              <p:nvPr/>
            </p:nvSpPr>
            <p:spPr>
              <a:xfrm>
                <a:off x="482600" y="4394200"/>
                <a:ext cx="4076700" cy="195580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square" rtlCol="0">
                <a:normAutofit fontScale="92500" lnSpcReduction="10000"/>
              </a:bodyPr>
              <a:lstStyle/>
              <a:p>
                <a:r>
                  <a:rPr lang="en-US" sz="2118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First 335 </a:t>
                </a:r>
                <a:r>
                  <a:rPr lang="en-US" sz="2118" b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ks</a:t>
                </a:r>
                <a:r>
                  <a:rPr lang="en-US" sz="2118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of our first 0.5 Ms </a:t>
                </a:r>
              </a:p>
              <a:p>
                <a:r>
                  <a:rPr lang="en-US" sz="2118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Chandra HRC-LETG:</a:t>
                </a:r>
              </a:p>
              <a:p>
                <a:pPr algn="l"/>
                <a:endParaRPr lang="en-US" sz="1800" dirty="0" smtClean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>
                  <a:buFontTx/>
                  <a:buChar char="-"/>
                </a:pPr>
                <a:r>
                  <a:rPr lang="en-US" sz="18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Systems at </a:t>
                </a:r>
                <a:r>
                  <a:rPr lang="en-US" sz="18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z</a:t>
                </a:r>
                <a:r>
                  <a:rPr lang="en-US" sz="18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=0.042 and </a:t>
                </a:r>
                <a:r>
                  <a:rPr lang="en-US" sz="18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z</a:t>
                </a:r>
                <a:r>
                  <a:rPr lang="en-US" sz="18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=0.123: associated </a:t>
                </a:r>
                <a:r>
                  <a:rPr lang="en-US" sz="18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BLAs</a:t>
                </a:r>
                <a:endParaRPr lang="en-US" sz="1800" dirty="0" smtClean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>
                  <a:buFontTx/>
                  <a:buChar char="-"/>
                </a:pPr>
                <a:r>
                  <a:rPr lang="en-US" sz="18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OI at </a:t>
                </a:r>
                <a:r>
                  <a:rPr lang="en-US" sz="18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z</a:t>
                </a:r>
                <a:r>
                  <a:rPr lang="en-US" sz="18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=0.051: associated HI </a:t>
                </a:r>
                <a:r>
                  <a:rPr lang="en-US" sz="18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Lyα</a:t>
                </a:r>
                <a:endParaRPr lang="en-US" sz="1800" dirty="0" smtClean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 algn="l">
                  <a:buFontTx/>
                  <a:buChar char="-"/>
                </a:pPr>
                <a:r>
                  <a:rPr lang="en-US" sz="18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Possible OVII at </a:t>
                </a:r>
                <a:r>
                  <a:rPr lang="en-US" sz="18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z</a:t>
                </a:r>
                <a:r>
                  <a:rPr lang="en-US" sz="18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=0.232 and </a:t>
                </a:r>
                <a:r>
                  <a:rPr lang="en-US" sz="18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z</a:t>
                </a:r>
                <a:r>
                  <a:rPr lang="en-US" sz="18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=0.297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711701" y="4953003"/>
                <a:ext cx="4076700" cy="7747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normAutofit fontScale="92500"/>
              </a:bodyPr>
              <a:lstStyle/>
              <a:p>
                <a:pPr algn="l"/>
                <a:r>
                  <a:rPr lang="en-US" sz="18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GOAL: Reach 3 Ms Total Exposure. </a:t>
                </a:r>
              </a:p>
              <a:p>
                <a:pPr algn="l"/>
                <a:r>
                  <a:rPr lang="en-US" sz="18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Breaks 3 </a:t>
                </a:r>
                <a:r>
                  <a:rPr lang="en-US" sz="18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mA</a:t>
                </a:r>
                <a:r>
                  <a:rPr lang="en-US" sz="18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OVII Sensitivity Threshold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0" y="-1"/>
              <a:ext cx="9144000" cy="584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Arial"/>
                  <a:cs typeface="Arial"/>
                </a:rPr>
                <a:t>Chandra-LETG data of 1ES 1553+113: 340 </a:t>
              </a:r>
              <a:r>
                <a:rPr lang="en-US" dirty="0" err="1" smtClean="0">
                  <a:solidFill>
                    <a:srgbClr val="FF0000"/>
                  </a:solidFill>
                  <a:latin typeface="Arial"/>
                  <a:cs typeface="Arial"/>
                </a:rPr>
                <a:t>ks</a:t>
              </a:r>
              <a:endParaRPr lang="en-US" dirty="0" smtClean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65811" y="1805946"/>
            <a:ext cx="6675922" cy="3942920"/>
            <a:chOff x="1265811" y="1805946"/>
            <a:chExt cx="6675922" cy="3942920"/>
          </a:xfrm>
        </p:grpSpPr>
        <p:grpSp>
          <p:nvGrpSpPr>
            <p:cNvPr id="31" name="Group 30"/>
            <p:cNvGrpSpPr/>
            <p:nvPr/>
          </p:nvGrpSpPr>
          <p:grpSpPr>
            <a:xfrm>
              <a:off x="1265811" y="1805946"/>
              <a:ext cx="6675922" cy="3942920"/>
              <a:chOff x="1739945" y="1772080"/>
              <a:chExt cx="5647170" cy="2823846"/>
            </a:xfrm>
          </p:grpSpPr>
          <p:pic>
            <p:nvPicPr>
              <p:cNvPr id="26" name="Picture 25" descr="Danforth_1es1553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rcRect l="18182" t="29412" r="18182" b="29412"/>
                  <a:stretch>
                    <a:fillRect/>
                  </a:stretch>
                </p:blipFill>
              </mc:Choice>
              <mc:Fallback>
                <p:blipFill>
                  <a:blip r:embed="rId7"/>
                  <a:srcRect l="18182" t="29412" r="18182" b="29412"/>
                  <a:stretch>
                    <a:fillRect/>
                  </a:stretch>
                </p:blipFill>
              </mc:Fallback>
            </mc:AlternateContent>
            <p:spPr>
              <a:xfrm>
                <a:off x="1739945" y="1772080"/>
                <a:ext cx="5647170" cy="2823846"/>
              </a:xfrm>
              <a:prstGeom prst="rect">
                <a:avLst/>
              </a:prstGeom>
              <a:solidFill>
                <a:schemeClr val="tx1"/>
              </a:solidFill>
            </p:spPr>
          </p:pic>
          <p:cxnSp>
            <p:nvCxnSpPr>
              <p:cNvPr id="28" name="Straight Connector 27"/>
              <p:cNvCxnSpPr/>
              <p:nvPr/>
            </p:nvCxnSpPr>
            <p:spPr bwMode="auto">
              <a:xfrm rot="5400000">
                <a:off x="3057261" y="2904066"/>
                <a:ext cx="422539" cy="79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arrow" w="lg" len="lg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rot="5400000">
                <a:off x="2523861" y="4013200"/>
                <a:ext cx="422539" cy="79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arrow" w="lg" len="lg"/>
                <a:tailEnd type="none" w="med" len="med"/>
              </a:ln>
              <a:effectLst/>
            </p:spPr>
          </p:cxnSp>
        </p:grpSp>
        <p:sp>
          <p:nvSpPr>
            <p:cNvPr id="32" name="TextBox 31"/>
            <p:cNvSpPr txBox="1"/>
            <p:nvPr/>
          </p:nvSpPr>
          <p:spPr>
            <a:xfrm>
              <a:off x="4639734" y="4809067"/>
              <a:ext cx="1579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Danforth</a:t>
              </a:r>
              <a:r>
                <a:rPr lang="en-US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 et al., 2010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700" y="1104900"/>
            <a:ext cx="8533986" cy="5588000"/>
            <a:chOff x="520700" y="1104900"/>
            <a:chExt cx="8533986" cy="5588000"/>
          </a:xfrm>
        </p:grpSpPr>
        <p:grpSp>
          <p:nvGrpSpPr>
            <p:cNvPr id="17" name="Group 16"/>
            <p:cNvGrpSpPr/>
            <p:nvPr/>
          </p:nvGrpSpPr>
          <p:grpSpPr>
            <a:xfrm>
              <a:off x="520700" y="1727199"/>
              <a:ext cx="8533986" cy="4965701"/>
              <a:chOff x="254000" y="1337933"/>
              <a:chExt cx="8800686" cy="535496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54000" y="1337933"/>
                <a:ext cx="8800686" cy="5354968"/>
                <a:chOff x="254000" y="1337933"/>
                <a:chExt cx="8800686" cy="5354968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263900" y="1337933"/>
                  <a:ext cx="5790786" cy="5354968"/>
                  <a:chOff x="1600200" y="1337933"/>
                  <a:chExt cx="5790786" cy="5354968"/>
                </a:xfrm>
              </p:grpSpPr>
              <p:pic>
                <p:nvPicPr>
                  <p:cNvPr id="10" name="Picture 9" descr="Xfuv_sample_athena_radio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8"/>
                      <a:srcRect t="5017" b="2509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9"/>
                      <a:srcRect t="5017" b="2509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1600200" y="1337933"/>
                    <a:ext cx="5790786" cy="535496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rgbClr val="FFFF00"/>
                    </a:solidFill>
                  </a:ln>
                </p:spPr>
              </p:pic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926936" y="1549400"/>
                    <a:ext cx="1963999" cy="497855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FF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err="1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Zappacosta</a:t>
                    </a:r>
                    <a:r>
                      <a:rPr lang="en-US" sz="12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et al., in prep.</a:t>
                    </a:r>
                    <a:endParaRPr lang="en-US" sz="1200" dirty="0" err="1" smtClea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pic>
              <p:nvPicPr>
                <p:cNvPr id="14" name="Picture 13" descr="whim_ovii_dndz.tiff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4000" y="3911600"/>
                  <a:ext cx="3075679" cy="2367146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6952255" y="2660687"/>
                <a:ext cx="1202673" cy="431475"/>
              </a:xfrm>
              <a:prstGeom prst="rect">
                <a:avLst/>
              </a:prstGeom>
              <a:solidFill>
                <a:srgbClr val="F8B4D0"/>
              </a:solidFill>
              <a:ln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z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&gt;  0.3</a:t>
                </a:r>
              </a:p>
            </p:txBody>
          </p:sp>
        </p:grpSp>
        <p:sp>
          <p:nvSpPr>
            <p:cNvPr id="18" name="Oval 17"/>
            <p:cNvSpPr/>
            <p:nvPr/>
          </p:nvSpPr>
          <p:spPr bwMode="auto">
            <a:xfrm>
              <a:off x="8128000" y="3810000"/>
              <a:ext cx="533400" cy="546100"/>
            </a:xfrm>
            <a:prstGeom prst="ellipse">
              <a:avLst/>
            </a:prstGeom>
            <a:noFill/>
            <a:ln w="38100" cap="flat" cmpd="sng" algn="ctr">
              <a:solidFill>
                <a:srgbClr val="1008F8"/>
              </a:solidFill>
              <a:prstDash val="solid"/>
              <a:round/>
              <a:headEnd type="none" w="lg" len="lg"/>
              <a:tailEnd type="arrow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Ultra Bold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187450" y="1104900"/>
              <a:ext cx="7463367" cy="4476750"/>
            </a:xfrm>
            <a:custGeom>
              <a:avLst/>
              <a:gdLst>
                <a:gd name="connsiteX0" fmla="*/ 7207250 w 7463367"/>
                <a:gd name="connsiteY0" fmla="*/ 3251200 h 4476750"/>
                <a:gd name="connsiteX1" fmla="*/ 6826250 w 7463367"/>
                <a:gd name="connsiteY1" fmla="*/ 4419600 h 4476750"/>
                <a:gd name="connsiteX2" fmla="*/ 3384550 w 7463367"/>
                <a:gd name="connsiteY2" fmla="*/ 3594100 h 4476750"/>
                <a:gd name="connsiteX3" fmla="*/ 2851150 w 7463367"/>
                <a:gd name="connsiteY3" fmla="*/ 1028700 h 4476750"/>
                <a:gd name="connsiteX4" fmla="*/ 387350 w 7463367"/>
                <a:gd name="connsiteY4" fmla="*/ 749300 h 4476750"/>
                <a:gd name="connsiteX5" fmla="*/ 527050 w 7463367"/>
                <a:gd name="connsiteY5" fmla="*/ 101600 h 4476750"/>
                <a:gd name="connsiteX6" fmla="*/ 2076450 w 7463367"/>
                <a:gd name="connsiteY6" fmla="*/ 139700 h 4476750"/>
                <a:gd name="connsiteX7" fmla="*/ 1695450 w 7463367"/>
                <a:gd name="connsiteY7" fmla="*/ 762000 h 447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3367" h="4476750">
                  <a:moveTo>
                    <a:pt x="7207250" y="3251200"/>
                  </a:moveTo>
                  <a:cubicBezTo>
                    <a:pt x="7335308" y="3806825"/>
                    <a:pt x="7463367" y="4362450"/>
                    <a:pt x="6826250" y="4419600"/>
                  </a:cubicBezTo>
                  <a:cubicBezTo>
                    <a:pt x="6189133" y="4476750"/>
                    <a:pt x="4047067" y="4159250"/>
                    <a:pt x="3384550" y="3594100"/>
                  </a:cubicBezTo>
                  <a:cubicBezTo>
                    <a:pt x="2722033" y="3028950"/>
                    <a:pt x="3350683" y="1502833"/>
                    <a:pt x="2851150" y="1028700"/>
                  </a:cubicBezTo>
                  <a:cubicBezTo>
                    <a:pt x="2351617" y="554567"/>
                    <a:pt x="774700" y="903817"/>
                    <a:pt x="387350" y="749300"/>
                  </a:cubicBezTo>
                  <a:cubicBezTo>
                    <a:pt x="0" y="594783"/>
                    <a:pt x="245533" y="203200"/>
                    <a:pt x="527050" y="101600"/>
                  </a:cubicBezTo>
                  <a:cubicBezTo>
                    <a:pt x="808567" y="0"/>
                    <a:pt x="1881717" y="29633"/>
                    <a:pt x="2076450" y="139700"/>
                  </a:cubicBezTo>
                  <a:cubicBezTo>
                    <a:pt x="2271183" y="249767"/>
                    <a:pt x="1983316" y="505883"/>
                    <a:pt x="1695450" y="762000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lg" len="lg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31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firm </a:t>
            </a:r>
            <a:r>
              <a:rPr lang="en-US" dirty="0" smtClean="0">
                <a:solidFill>
                  <a:srgbClr val="FF0000"/>
                </a:solidFill>
              </a:rPr>
              <a:t>detection </a:t>
            </a:r>
            <a:r>
              <a:rPr lang="en-US" dirty="0" smtClean="0">
                <a:solidFill>
                  <a:srgbClr val="FF0000"/>
                </a:solidFill>
              </a:rPr>
              <a:t>can and must be secured with current facilities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0312D-D00B-314D-80A5-289B098A89A0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X-Ray Universe 2011 (F. Nicastro)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2079" y="1308100"/>
            <a:ext cx="575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1ES 1553+115: the Best WHIM Target in the Universe!</a:t>
            </a:r>
            <a:endParaRPr lang="en-US" sz="1800" dirty="0" err="1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14401" y="4842934"/>
            <a:ext cx="192786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Arial"/>
                <a:cs typeface="Arial"/>
              </a:rPr>
              <a:t>Takes 2 Ms with Chandra</a:t>
            </a:r>
          </a:p>
          <a:p>
            <a:r>
              <a:rPr lang="en-US" sz="1100" dirty="0" smtClean="0">
                <a:solidFill>
                  <a:srgbClr val="FF0000"/>
                </a:solidFill>
                <a:latin typeface="Arial"/>
                <a:cs typeface="Arial"/>
              </a:rPr>
              <a:t>Against the Brightest Target</a:t>
            </a:r>
          </a:p>
          <a:p>
            <a:r>
              <a:rPr lang="en-US" sz="1100" dirty="0" smtClean="0">
                <a:solidFill>
                  <a:srgbClr val="FF0000"/>
                </a:solidFill>
                <a:latin typeface="Arial"/>
                <a:cs typeface="Arial"/>
              </a:rPr>
              <a:t> at </a:t>
            </a:r>
            <a:r>
              <a:rPr lang="en-US" sz="1100" dirty="0" err="1" smtClean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lang="en-US" sz="1100" dirty="0" smtClean="0">
                <a:solidFill>
                  <a:srgbClr val="FF0000"/>
                </a:solidFill>
                <a:latin typeface="Arial"/>
                <a:cs typeface="Arial"/>
              </a:rPr>
              <a:t>&gt; 0.3</a:t>
            </a:r>
            <a:endParaRPr lang="en-US" sz="11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40" name="Curved Connector 39"/>
          <p:cNvCxnSpPr/>
          <p:nvPr/>
        </p:nvCxnSpPr>
        <p:spPr bwMode="auto">
          <a:xfrm rot="5400000">
            <a:off x="1676401" y="5486400"/>
            <a:ext cx="474133" cy="16933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41" name="Title 1"/>
          <p:cNvSpPr txBox="1">
            <a:spLocks/>
          </p:cNvSpPr>
          <p:nvPr/>
        </p:nvSpPr>
        <p:spPr bwMode="auto">
          <a:xfrm>
            <a:off x="3" y="16937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HST-COS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G130M Data of 1ES~1553+113: 2 orb.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8" grpId="0"/>
      <p:bldP spid="41" grpId="0"/>
      <p:bldP spid="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Future…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Funding Agencies (ESA, NASA, JAXA) have hit their Funding Wall</a:t>
            </a:r>
          </a:p>
          <a:p>
            <a:r>
              <a:rPr lang="en-US" dirty="0" smtClean="0"/>
              <a:t>The Era of Large (X-ray) Observatories has come to an end</a:t>
            </a:r>
          </a:p>
          <a:p>
            <a:r>
              <a:rPr lang="en-US" dirty="0" smtClean="0"/>
              <a:t>&lt;5% of post-doc offers are in X-rays (50% O-IR, 35%, Radio)</a:t>
            </a:r>
          </a:p>
          <a:p>
            <a:r>
              <a:rPr lang="en-US" dirty="0" smtClean="0"/>
              <a:t>Co-pointing Gratings (0.1-1 </a:t>
            </a:r>
            <a:r>
              <a:rPr lang="en-US" dirty="0" err="1" smtClean="0"/>
              <a:t>keV</a:t>
            </a:r>
            <a:r>
              <a:rPr lang="en-US" dirty="0" smtClean="0"/>
              <a:t>), Calorimeters (1-10 </a:t>
            </a:r>
            <a:r>
              <a:rPr lang="en-US" dirty="0" err="1" smtClean="0"/>
              <a:t>keV</a:t>
            </a:r>
            <a:r>
              <a:rPr lang="en-US" dirty="0" smtClean="0"/>
              <a:t>), Hard-X-ray Optics (10-80 </a:t>
            </a:r>
            <a:r>
              <a:rPr lang="en-US" dirty="0" err="1" smtClean="0"/>
              <a:t>keV</a:t>
            </a:r>
            <a:r>
              <a:rPr lang="en-US" dirty="0" smtClean="0"/>
              <a:t>), extremely inefficient</a:t>
            </a:r>
          </a:p>
          <a:p>
            <a:r>
              <a:rPr lang="en-US" dirty="0" smtClean="0"/>
              <a:t>…Size is not Everything!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0B5A0-A0DE-BE40-8680-F05B897CDD7B}" type="datetime1">
              <a:rPr lang="en-US" smtClean="0"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X-Ray Universe 2011 (F. </a:t>
            </a:r>
            <a:r>
              <a:rPr lang="en-US" dirty="0" err="1" smtClean="0"/>
              <a:t>Nicastro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8091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NASA Astrophysics Funding Wall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3" descr="fundingwedge_oct2009.jpg"/>
          <p:cNvPicPr>
            <a:picLocks noGrp="1" noChangeAspect="1"/>
          </p:cNvPicPr>
          <p:nvPr>
            <p:ph idx="1"/>
          </p:nvPr>
        </p:nvPicPr>
        <p:blipFill>
          <a:blip r:embed="rId3"/>
          <a:srcRect t="2756" b="2926"/>
          <a:stretch>
            <a:fillRect/>
          </a:stretch>
        </p:blipFill>
        <p:spPr>
          <a:xfrm>
            <a:off x="469900" y="568476"/>
            <a:ext cx="8229600" cy="5757521"/>
          </a:xfrm>
        </p:spPr>
      </p:pic>
      <p:sp>
        <p:nvSpPr>
          <p:cNvPr id="5" name="TextBox 4"/>
          <p:cNvSpPr txBox="1"/>
          <p:nvPr/>
        </p:nvSpPr>
        <p:spPr>
          <a:xfrm>
            <a:off x="3927918" y="2732694"/>
            <a:ext cx="294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E8"/>
                </a:solidFill>
                <a:latin typeface="Calibri"/>
              </a:rPr>
              <a:t>New Missions: $2.3B to 2020</a:t>
            </a:r>
            <a:endParaRPr lang="en-US" sz="1800" b="1" dirty="0">
              <a:solidFill>
                <a:srgbClr val="0000E8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7171" y="3686922"/>
            <a:ext cx="1589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Development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8910" y="3417454"/>
            <a:ext cx="2007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Chandra, HST, Fermi…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232944" y="3043397"/>
            <a:ext cx="615701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859001" y="3576350"/>
            <a:ext cx="380820" cy="1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01647" y="3141975"/>
            <a:ext cx="85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3366FF"/>
                </a:solidFill>
                <a:latin typeface="Calibri"/>
              </a:rPr>
              <a:t>J W S T</a:t>
            </a:r>
            <a:endParaRPr lang="en-US" sz="1800" b="1" dirty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2730" y="3775425"/>
            <a:ext cx="1097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HST de-orbit</a:t>
            </a: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48910" y="5922820"/>
            <a:ext cx="2793999" cy="3569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8000"/>
                </a:schemeClr>
              </a:gs>
            </a:gsLst>
            <a:lin ang="16200000" scaled="0"/>
            <a:tileRect/>
          </a:gradFill>
          <a:ln w="28575" cap="flat" cmpd="sng" algn="ctr">
            <a:solidFill>
              <a:srgbClr val="E46C0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48866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Source: NASA October 2009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http://www.spacepolicyonline.com/pages/images/stories/Astro2010_NASA_Oct2009_v1.pdf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482273" y="3313545"/>
            <a:ext cx="1558636" cy="415637"/>
          </a:xfrm>
          <a:custGeom>
            <a:avLst/>
            <a:gdLst>
              <a:gd name="connsiteX0" fmla="*/ 0 w 1558636"/>
              <a:gd name="connsiteY0" fmla="*/ 0 h 415637"/>
              <a:gd name="connsiteX1" fmla="*/ 311727 w 1558636"/>
              <a:gd name="connsiteY1" fmla="*/ 196273 h 415637"/>
              <a:gd name="connsiteX2" fmla="*/ 635000 w 1558636"/>
              <a:gd name="connsiteY2" fmla="*/ 184728 h 415637"/>
              <a:gd name="connsiteX3" fmla="*/ 935182 w 1558636"/>
              <a:gd name="connsiteY3" fmla="*/ 277091 h 415637"/>
              <a:gd name="connsiteX4" fmla="*/ 1281545 w 1558636"/>
              <a:gd name="connsiteY4" fmla="*/ 300182 h 415637"/>
              <a:gd name="connsiteX5" fmla="*/ 1558636 w 1558636"/>
              <a:gd name="connsiteY5" fmla="*/ 415637 h 415637"/>
              <a:gd name="connsiteX6" fmla="*/ 1558636 w 1558636"/>
              <a:gd name="connsiteY6" fmla="*/ 415637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8636" h="415637">
                <a:moveTo>
                  <a:pt x="0" y="0"/>
                </a:moveTo>
                <a:cubicBezTo>
                  <a:pt x="102947" y="82742"/>
                  <a:pt x="205894" y="165485"/>
                  <a:pt x="311727" y="196273"/>
                </a:cubicBezTo>
                <a:cubicBezTo>
                  <a:pt x="417560" y="227061"/>
                  <a:pt x="531091" y="171258"/>
                  <a:pt x="635000" y="184728"/>
                </a:cubicBezTo>
                <a:cubicBezTo>
                  <a:pt x="738909" y="198198"/>
                  <a:pt x="827425" y="257849"/>
                  <a:pt x="935182" y="277091"/>
                </a:cubicBezTo>
                <a:cubicBezTo>
                  <a:pt x="1042939" y="296333"/>
                  <a:pt x="1177636" y="277091"/>
                  <a:pt x="1281545" y="300182"/>
                </a:cubicBezTo>
                <a:cubicBezTo>
                  <a:pt x="1385454" y="323273"/>
                  <a:pt x="1558636" y="415637"/>
                  <a:pt x="1558636" y="415637"/>
                </a:cubicBezTo>
                <a:lnTo>
                  <a:pt x="1558636" y="41563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28" name="Straight Connector 27"/>
          <p:cNvCxnSpPr>
            <a:endCxn id="26" idx="0"/>
          </p:cNvCxnSpPr>
          <p:nvPr/>
        </p:nvCxnSpPr>
        <p:spPr>
          <a:xfrm>
            <a:off x="1981263" y="3141975"/>
            <a:ext cx="501010" cy="17157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2EBA-9945-0444-A7FC-4502AE74E5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Times"/>
                <a:cs typeface="Times"/>
              </a:rPr>
              <a:t>CfA HEAD-LT May 2011 (F. Nicastro)</a:t>
            </a:r>
            <a:endParaRPr lang="en-US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0210" y="1041401"/>
            <a:ext cx="24598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ahoma"/>
                <a:cs typeface="Tahoma"/>
              </a:rPr>
              <a:t>US scenario</a:t>
            </a:r>
            <a:endParaRPr lang="en-US" sz="2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37.2"/>
</p:tagLst>
</file>

<file path=ppt/theme/theme1.xml><?xml version="1.0" encoding="utf-8"?>
<a:theme xmlns:a="http://schemas.openxmlformats.org/drawingml/2006/main" name="Ocean">
  <a:themeElements>
    <a:clrScheme name="Ocean 10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9900"/>
      </a:hlink>
      <a:folHlink>
        <a:srgbClr val="FF0000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lg" len="lg"/>
          <a:tailEnd type="arrow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ill Sans Ultra Bold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0000"/>
          </a:solidFill>
          <a:prstDash val="solid"/>
          <a:round/>
          <a:headEnd type="none" w="lg" len="lg"/>
          <a:tailEnd type="arrow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err="1" smtClean="0">
            <a:solidFill>
              <a:srgbClr val="000000"/>
            </a:solidFill>
            <a:latin typeface="Arial"/>
            <a:cs typeface="Arial"/>
          </a:defRPr>
        </a:defPPr>
      </a:lstStyle>
    </a:tx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9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0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cean">
  <a:themeElements>
    <a:clrScheme name="1_Ocean 10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9900"/>
      </a:hlink>
      <a:folHlink>
        <a:srgbClr val="FF0000"/>
      </a:folHlink>
    </a:clrScheme>
    <a:fontScheme name="1_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lg" len="lg"/>
          <a:tailEnd type="arrow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ill Sans Ultra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lg" len="lg"/>
          <a:tailEnd type="arrow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ill Sans Ultra Bold" charset="0"/>
          </a:defRPr>
        </a:defPPr>
      </a:lstStyle>
    </a:lnDef>
  </a:objectDefaults>
  <a:extraClrSchemeLst>
    <a:extraClrScheme>
      <a:clrScheme name="1_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9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ean 10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cean">
  <a:themeElements>
    <a:clrScheme name="Ocean 10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9900"/>
      </a:hlink>
      <a:folHlink>
        <a:srgbClr val="FF0000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lg" len="lg"/>
          <a:tailEnd type="arrow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lg" len="lg"/>
          <a:tailEnd type="arrow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9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0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cean">
  <a:themeElements>
    <a:clrScheme name="Ocean 10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9900"/>
      </a:hlink>
      <a:folHlink>
        <a:srgbClr val="FF0000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lg" len="lg"/>
          <a:tailEnd type="arrow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ill Sans Ultra Bold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0000"/>
          </a:solidFill>
          <a:prstDash val="solid"/>
          <a:round/>
          <a:headEnd type="none" w="lg" len="lg"/>
          <a:tailEnd type="arrow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err="1" smtClean="0">
            <a:solidFill>
              <a:srgbClr val="000000"/>
            </a:solidFill>
            <a:latin typeface="Arial"/>
            <a:cs typeface="Arial"/>
          </a:defRPr>
        </a:defPPr>
      </a:lstStyle>
    </a:tx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9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0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47787</TotalTime>
  <Words>1548</Words>
  <Application>Microsoft Macintosh PowerPoint</Application>
  <PresentationFormat>On-screen Show (4:3)</PresentationFormat>
  <Paragraphs>180</Paragraphs>
  <Slides>19</Slides>
  <Notes>4</Notes>
  <HiddenSlides>5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Ocean</vt:lpstr>
      <vt:lpstr>1_Ocean</vt:lpstr>
      <vt:lpstr>3_Ocean</vt:lpstr>
      <vt:lpstr>Office Theme</vt:lpstr>
      <vt:lpstr>2_Ocean</vt:lpstr>
      <vt:lpstr>Slide 1</vt:lpstr>
      <vt:lpstr>The Missing Baryons in a WHIM</vt:lpstr>
      <vt:lpstr>The WHIM in X-Rays:  80-90 % of the Missing Mass? </vt:lpstr>
      <vt:lpstr>Conflicting Evidence</vt:lpstr>
      <vt:lpstr>PKS 0558-504: an X-Ray/BLA  Filament at z=0.118?</vt:lpstr>
      <vt:lpstr>H 2356-309: a Galaxy-Rich Sightline</vt:lpstr>
      <vt:lpstr>A firm detection can and must be secured with current facilities</vt:lpstr>
      <vt:lpstr>The Future…</vt:lpstr>
      <vt:lpstr>NASA Astrophysics Funding Wall</vt:lpstr>
      <vt:lpstr>ESA Astrophysics Funding Wall 2004-2006: XEUS: 30 m2  The X-ray Evolving Universe Spectrometer</vt:lpstr>
      <vt:lpstr>Post-doc Demographic </vt:lpstr>
      <vt:lpstr>Overly broad scope?</vt:lpstr>
      <vt:lpstr>…could be Much Brighter…</vt:lpstr>
      <vt:lpstr>NASA Explorers</vt:lpstr>
      <vt:lpstr>WHIMEX Doing High Resolution X-ray Spectroscopy Right  Webster Cash and the WHIMEx Team</vt:lpstr>
      <vt:lpstr>Slide 16</vt:lpstr>
      <vt:lpstr>Slide 17</vt:lpstr>
      <vt:lpstr>The WHIM: Future Prospects WHIM-Ex</vt:lpstr>
      <vt:lpstr>Conclusions</vt:lpstr>
    </vt:vector>
  </TitlesOfParts>
  <Company>Smithsonian Astrophysical Observatory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Fabrizio Nicastro</dc:creator>
  <cp:lastModifiedBy>Fabrizio Nicastro nicastro</cp:lastModifiedBy>
  <cp:revision>969</cp:revision>
  <cp:lastPrinted>2007-11-02T16:49:45Z</cp:lastPrinted>
  <dcterms:created xsi:type="dcterms:W3CDTF">2011-06-26T15:38:05Z</dcterms:created>
  <dcterms:modified xsi:type="dcterms:W3CDTF">2011-06-26T17:37:17Z</dcterms:modified>
</cp:coreProperties>
</file>