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9"/>
  </p:notesMasterIdLst>
  <p:sldIdLst>
    <p:sldId id="256" r:id="rId2"/>
    <p:sldId id="275" r:id="rId3"/>
    <p:sldId id="269" r:id="rId4"/>
    <p:sldId id="270" r:id="rId5"/>
    <p:sldId id="292" r:id="rId6"/>
    <p:sldId id="272" r:id="rId7"/>
    <p:sldId id="273" r:id="rId8"/>
    <p:sldId id="280" r:id="rId9"/>
    <p:sldId id="291" r:id="rId10"/>
    <p:sldId id="283" r:id="rId11"/>
    <p:sldId id="284" r:id="rId12"/>
    <p:sldId id="282" r:id="rId13"/>
    <p:sldId id="286" r:id="rId14"/>
    <p:sldId id="287" r:id="rId15"/>
    <p:sldId id="288" r:id="rId16"/>
    <p:sldId id="290" r:id="rId17"/>
    <p:sldId id="278" r:id="rId18"/>
    <p:sldId id="276" r:id="rId19"/>
    <p:sldId id="277" r:id="rId20"/>
    <p:sldId id="274" r:id="rId21"/>
    <p:sldId id="289" r:id="rId22"/>
    <p:sldId id="265" r:id="rId23"/>
    <p:sldId id="267" r:id="rId24"/>
    <p:sldId id="271" r:id="rId25"/>
    <p:sldId id="285" r:id="rId26"/>
    <p:sldId id="279" r:id="rId27"/>
    <p:sldId id="268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CC99"/>
    <a:srgbClr val="0000FF"/>
    <a:srgbClr val="FFCC66"/>
    <a:srgbClr val="FF6600"/>
    <a:srgbClr val="E4E6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vert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76" y="-88"/>
      </p:cViewPr>
      <p:guideLst>
        <p:guide orient="horz" pos="2726"/>
        <p:guide orient="horz" pos="3113"/>
        <p:guide orient="horz" pos="39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D291-2DEB-4811-9816-367A18F6B954}" type="datetimeFigureOut">
              <a:rPr lang="de-DE" smtClean="0"/>
              <a:pPr/>
              <a:t>30.06.2011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E2B5D-C763-4B79-8EF5-37C4E9FF6A5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0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245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2B5D-C763-4B79-8EF5-37C4E9FF6A5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3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mpe.mpg.de/main-d.html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elfolie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472608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F670C3-F2F0-447F-83A1-5F0D94B0F5E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6" name="Picture 2" descr="link to MPE hom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-50000"/>
                    </a14:imgEffect>
                    <a14:imgEffect>
                      <a14:colorTemperature colorTemp="6625"/>
                    </a14:imgEffect>
                    <a14:imgEffect>
                      <a14:saturation sat="0"/>
                    </a14:imgEffect>
                    <a14:imgEffect>
                      <a14:brightnessContrast bright="3000" contrast="-18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6331862"/>
            <a:ext cx="432048" cy="40950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004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eROSITA     The X-ray Universe 2011 Berlin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70C3-F2F0-447F-83A1-5F0D94B0F5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89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pe.mpg.de/erosita/erosita2011/index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40334" y="449706"/>
            <a:ext cx="5050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eROSITA </a:t>
            </a:r>
            <a:br>
              <a:rPr lang="de-DE" sz="4400" dirty="0" smtClean="0"/>
            </a:br>
            <a:r>
              <a:rPr lang="de-DE" sz="3600" dirty="0" smtClean="0"/>
              <a:t>A </a:t>
            </a:r>
            <a:r>
              <a:rPr lang="de-DE" sz="3600" dirty="0" err="1" smtClean="0"/>
              <a:t>new</a:t>
            </a:r>
            <a:r>
              <a:rPr lang="de-DE" sz="3600" dirty="0" smtClean="0"/>
              <a:t> all-</a:t>
            </a:r>
            <a:r>
              <a:rPr lang="de-DE" sz="3600" dirty="0" err="1"/>
              <a:t>s</a:t>
            </a:r>
            <a:r>
              <a:rPr lang="de-DE" sz="3600" dirty="0" err="1" smtClean="0"/>
              <a:t>ky</a:t>
            </a:r>
            <a:r>
              <a:rPr lang="de-DE" sz="3600" dirty="0" smtClean="0"/>
              <a:t> X-</a:t>
            </a:r>
            <a:r>
              <a:rPr lang="de-DE" sz="3600" dirty="0" err="1" smtClean="0"/>
              <a:t>ray</a:t>
            </a:r>
            <a:r>
              <a:rPr lang="de-DE" sz="3600" dirty="0" smtClean="0"/>
              <a:t> Survey</a:t>
            </a:r>
            <a:endParaRPr lang="de-DE" sz="3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962349" y="2060848"/>
            <a:ext cx="5200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Peter Predehl</a:t>
            </a:r>
          </a:p>
          <a:p>
            <a:pPr algn="ctr"/>
            <a:r>
              <a:rPr lang="de-DE" sz="2000" dirty="0" smtClean="0"/>
              <a:t>Max-Planck-Institut für extraterrestrische Physik</a:t>
            </a:r>
            <a:endParaRPr lang="de-DE" sz="2000" dirty="0"/>
          </a:p>
        </p:txBody>
      </p:sp>
      <p:pic>
        <p:nvPicPr>
          <p:cNvPr id="9" name="Picture 5" descr="RASS_Cover_c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450" y="3066566"/>
            <a:ext cx="6228184" cy="284014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>
                    <a:alpha val="60001"/>
                  </a:srgbClr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208" y="3063725"/>
            <a:ext cx="5544616" cy="278834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461" y="6076835"/>
            <a:ext cx="5166966" cy="55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4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97404" y="449706"/>
            <a:ext cx="2536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SNR + ISM</a:t>
            </a:r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47789" y="1628800"/>
            <a:ext cx="883579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SNRs: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smtClean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SNR </a:t>
            </a:r>
            <a:r>
              <a:rPr lang="de-DE" dirty="0" err="1"/>
              <a:t>candidates</a:t>
            </a:r>
            <a:r>
              <a:rPr lang="de-DE" dirty="0"/>
              <a:t> (</a:t>
            </a:r>
            <a:r>
              <a:rPr lang="de-DE" dirty="0" err="1"/>
              <a:t>radio</a:t>
            </a:r>
            <a:r>
              <a:rPr lang="de-DE" dirty="0"/>
              <a:t> </a:t>
            </a:r>
            <a:r>
              <a:rPr lang="de-DE" dirty="0" err="1"/>
              <a:t>quiet</a:t>
            </a:r>
            <a:r>
              <a:rPr lang="de-DE" dirty="0"/>
              <a:t> /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bright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smtClean="0"/>
              <a:t>Large SNRs in </a:t>
            </a:r>
            <a:r>
              <a:rPr lang="de-DE" dirty="0" err="1" smtClean="0"/>
              <a:t>Milky</a:t>
            </a:r>
            <a:r>
              <a:rPr lang="de-DE" dirty="0" smtClean="0"/>
              <a:t> Way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Hot Interstellar Medium: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err="1" smtClean="0"/>
              <a:t>Globally</a:t>
            </a:r>
            <a:r>
              <a:rPr lang="de-DE" dirty="0" smtClean="0"/>
              <a:t> (LMC, SMC)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(</a:t>
            </a:r>
            <a:r>
              <a:rPr lang="de-DE" dirty="0" err="1"/>
              <a:t>s</a:t>
            </a:r>
            <a:r>
              <a:rPr lang="de-DE" dirty="0" err="1" smtClean="0"/>
              <a:t>uperbubbles</a:t>
            </a:r>
            <a:r>
              <a:rPr lang="de-DE" dirty="0" smtClean="0"/>
              <a:t>, SNR)</a:t>
            </a:r>
          </a:p>
          <a:p>
            <a:pPr marL="742950" lvl="1" indent="-285750">
              <a:buFont typeface="Wingdings"/>
              <a:buChar char="à"/>
            </a:pPr>
            <a:r>
              <a:rPr lang="de-DE" sz="1600" dirty="0" smtClean="0">
                <a:sym typeface="Wingdings" pitchFamily="2" charset="2"/>
              </a:rPr>
              <a:t>Strong </a:t>
            </a:r>
            <a:r>
              <a:rPr lang="de-DE" sz="1600" dirty="0" err="1" smtClean="0">
                <a:sym typeface="Wingdings" pitchFamily="2" charset="2"/>
              </a:rPr>
              <a:t>shocks</a:t>
            </a:r>
            <a:r>
              <a:rPr lang="de-DE" sz="1600" dirty="0" smtClean="0">
                <a:sym typeface="Wingdings" pitchFamily="2" charset="2"/>
              </a:rPr>
              <a:t>, T, </a:t>
            </a:r>
            <a:r>
              <a:rPr lang="de-DE" sz="1600" dirty="0" err="1" smtClean="0">
                <a:sym typeface="Wingdings" pitchFamily="2" charset="2"/>
              </a:rPr>
              <a:t>densitities</a:t>
            </a:r>
            <a:r>
              <a:rPr lang="de-DE" sz="1600" dirty="0" smtClean="0">
                <a:sym typeface="Wingdings" pitchFamily="2" charset="2"/>
              </a:rPr>
              <a:t>, </a:t>
            </a:r>
            <a:r>
              <a:rPr lang="de-DE" sz="1600" dirty="0" err="1" smtClean="0">
                <a:sym typeface="Wingdings" pitchFamily="2" charset="2"/>
              </a:rPr>
              <a:t>ionization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stages</a:t>
            </a:r>
            <a:r>
              <a:rPr lang="de-DE" sz="1600" dirty="0" smtClean="0">
                <a:sym typeface="Wingdings" pitchFamily="2" charset="2"/>
              </a:rPr>
              <a:t>, chem. </a:t>
            </a:r>
            <a:r>
              <a:rPr lang="de-DE" sz="1600" dirty="0" err="1" smtClean="0">
                <a:sym typeface="Wingdings" pitchFamily="2" charset="2"/>
              </a:rPr>
              <a:t>abund</a:t>
            </a:r>
            <a:r>
              <a:rPr lang="de-DE" sz="1600" dirty="0" smtClean="0">
                <a:sym typeface="Wingdings" pitchFamily="2" charset="2"/>
              </a:rPr>
              <a:t>., NE </a:t>
            </a:r>
            <a:r>
              <a:rPr lang="de-DE" sz="1600" dirty="0" err="1" smtClean="0">
                <a:sym typeface="Wingdings" pitchFamily="2" charset="2"/>
              </a:rPr>
              <a:t>effects</a:t>
            </a:r>
            <a:endParaRPr lang="de-DE" sz="1600" dirty="0" smtClean="0">
              <a:sym typeface="Wingdings" pitchFamily="2" charset="2"/>
            </a:endParaRPr>
          </a:p>
          <a:p>
            <a:pPr marL="742950" lvl="1" indent="-285750">
              <a:buFont typeface="Wingdings"/>
              <a:buChar char="ß"/>
            </a:pPr>
            <a:r>
              <a:rPr lang="de-DE" sz="1600" dirty="0" smtClean="0">
                <a:sym typeface="Wingdings" pitchFamily="2" charset="2"/>
              </a:rPr>
              <a:t>XMM-Newton </a:t>
            </a:r>
            <a:r>
              <a:rPr lang="de-DE" sz="1600" dirty="0" err="1" smtClean="0">
                <a:sym typeface="Wingdings" pitchFamily="2" charset="2"/>
              </a:rPr>
              <a:t>and</a:t>
            </a:r>
            <a:r>
              <a:rPr lang="de-DE" sz="1600" dirty="0" smtClean="0">
                <a:sym typeface="Wingdings" pitchFamily="2" charset="2"/>
              </a:rPr>
              <a:t> Chandra </a:t>
            </a:r>
            <a:r>
              <a:rPr lang="de-DE" sz="1600" dirty="0" err="1" smtClean="0">
                <a:sym typeface="Wingdings" pitchFamily="2" charset="2"/>
              </a:rPr>
              <a:t>spectra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show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i</a:t>
            </a:r>
            <a:r>
              <a:rPr lang="de-DE" sz="1600" dirty="0" err="1" smtClean="0">
                <a:sym typeface="Wingdings" pitchFamily="2" charset="2"/>
              </a:rPr>
              <a:t>nconsistencies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with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collisional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ionizing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equilibrium</a:t>
            </a:r>
            <a:r>
              <a:rPr lang="de-DE" sz="1600" dirty="0" smtClean="0">
                <a:sym typeface="Wingdings" pitchFamily="2" charset="2"/>
              </a:rPr>
              <a:t/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       </a:t>
            </a:r>
            <a:r>
              <a:rPr lang="de-DE" sz="1600" dirty="0" err="1" smtClean="0">
                <a:sym typeface="Wingdings" pitchFamily="2" charset="2"/>
              </a:rPr>
              <a:t>and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common</a:t>
            </a:r>
            <a:r>
              <a:rPr lang="de-DE" sz="1600" dirty="0" smtClean="0">
                <a:sym typeface="Wingdings" pitchFamily="2" charset="2"/>
              </a:rPr>
              <a:t> non-equilibrium </a:t>
            </a:r>
            <a:r>
              <a:rPr lang="de-DE" sz="1600" dirty="0" err="1" smtClean="0">
                <a:sym typeface="Wingdings" pitchFamily="2" charset="2"/>
              </a:rPr>
              <a:t>ionizing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models</a:t>
            </a:r>
            <a:endParaRPr lang="de-DE" sz="1600" dirty="0">
              <a:sym typeface="Wingdings" pitchFamily="2" charset="2"/>
            </a:endParaRPr>
          </a:p>
          <a:p>
            <a:pPr marL="742950" lvl="1" indent="-285750">
              <a:buFont typeface="Wingdings"/>
              <a:buChar char="ß"/>
            </a:pPr>
            <a:endParaRPr lang="de-DE" sz="1600" dirty="0" smtClean="0">
              <a:sym typeface="Wingdings" pitchFamily="2" charset="2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de-DE" dirty="0" smtClean="0"/>
              <a:t>Background: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de-DE" sz="1600" dirty="0" err="1" smtClean="0"/>
              <a:t>Local</a:t>
            </a:r>
            <a:r>
              <a:rPr lang="de-DE" sz="1600" dirty="0" smtClean="0"/>
              <a:t> Hot Bubble 	(</a:t>
            </a:r>
            <a:r>
              <a:rPr lang="de-DE" sz="1600" dirty="0" err="1" smtClean="0"/>
              <a:t>origin</a:t>
            </a:r>
            <a:r>
              <a:rPr lang="de-DE" sz="1600" dirty="0"/>
              <a:t>?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/>
              <a:t>?</a:t>
            </a:r>
            <a:r>
              <a:rPr lang="de-DE" sz="1600" dirty="0" smtClean="0"/>
              <a:t> CEI </a:t>
            </a:r>
            <a:r>
              <a:rPr lang="de-DE" sz="1600" dirty="0" err="1" smtClean="0"/>
              <a:t>or</a:t>
            </a:r>
            <a:r>
              <a:rPr lang="de-DE" sz="1600" dirty="0" smtClean="0"/>
              <a:t> NEI?, </a:t>
            </a:r>
            <a:r>
              <a:rPr lang="de-DE" sz="1600" dirty="0" err="1" smtClean="0"/>
              <a:t>cooling</a:t>
            </a:r>
            <a:r>
              <a:rPr lang="de-DE" sz="1600" dirty="0" smtClean="0"/>
              <a:t> </a:t>
            </a:r>
            <a:r>
              <a:rPr lang="de-DE" sz="1600" dirty="0" err="1" smtClean="0"/>
              <a:t>curves</a:t>
            </a:r>
            <a:r>
              <a:rPr lang="de-DE" sz="1600" dirty="0" smtClean="0"/>
              <a:t>?, etc.)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de-DE" sz="1600" dirty="0" smtClean="0"/>
              <a:t>Loop I		(CE relevant?)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de-DE" sz="1600" dirty="0" err="1" smtClean="0"/>
              <a:t>Galactic</a:t>
            </a:r>
            <a:r>
              <a:rPr lang="de-DE" sz="1600" dirty="0" smtClean="0"/>
              <a:t> Halo		(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shadowing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itchFamily="2" charset="2"/>
              </a:rPr>
              <a:t> </a:t>
            </a:r>
            <a:r>
              <a:rPr lang="de-DE" sz="1600" dirty="0" smtClean="0"/>
              <a:t>3d </a:t>
            </a:r>
            <a:r>
              <a:rPr lang="de-DE" sz="1600" dirty="0" err="1" smtClean="0"/>
              <a:t>picture</a:t>
            </a:r>
            <a:r>
              <a:rPr lang="de-DE" sz="1600" dirty="0" smtClean="0"/>
              <a:t> </a:t>
            </a:r>
            <a:r>
              <a:rPr lang="de-DE" sz="1600" dirty="0" err="1" smtClean="0">
                <a:sym typeface="Wingdings" pitchFamily="2" charset="2"/>
              </a:rPr>
              <a:t>of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contribution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and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properties</a:t>
            </a:r>
            <a:r>
              <a:rPr lang="de-DE" sz="1600" dirty="0">
                <a:sym typeface="Wingdings" pitchFamily="2" charset="2"/>
              </a:rPr>
              <a:t>)</a:t>
            </a:r>
            <a:endParaRPr lang="de-DE" sz="1600" dirty="0" smtClean="0"/>
          </a:p>
          <a:p>
            <a:pPr marL="742950" lvl="2" indent="-285750">
              <a:buFont typeface="Arial" pitchFamily="34" charset="0"/>
              <a:buChar char="•"/>
            </a:pPr>
            <a:endParaRPr lang="de-DE" sz="1600" dirty="0"/>
          </a:p>
          <a:p>
            <a:pPr marL="0" lvl="1"/>
            <a:endParaRPr lang="de-DE" sz="16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5368" y="1340768"/>
            <a:ext cx="2705873" cy="205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19144" y="449706"/>
            <a:ext cx="4092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Compact Objects</a:t>
            </a:r>
            <a:endParaRPr lang="de-DE" sz="2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7190728" y="5949280"/>
            <a:ext cx="148572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court</a:t>
            </a:r>
            <a:r>
              <a:rPr lang="de-DE" sz="1400" i="1" dirty="0" smtClean="0"/>
              <a:t>. A. </a:t>
            </a:r>
            <a:r>
              <a:rPr lang="de-DE" sz="1400" i="1" dirty="0" err="1" smtClean="0"/>
              <a:t>Schwope</a:t>
            </a:r>
            <a:endParaRPr lang="de-DE" sz="1400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1340768"/>
            <a:ext cx="3849836" cy="507831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285750" indent="-285750">
              <a:buFont typeface="Calibri" pitchFamily="34" charset="0"/>
              <a:buChar char="•"/>
            </a:pPr>
            <a:r>
              <a:rPr lang="de-DE" sz="2400" dirty="0" err="1" smtClean="0"/>
              <a:t>Accretion</a:t>
            </a:r>
            <a:endParaRPr lang="de-DE" sz="2400" dirty="0" smtClean="0"/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smtClean="0"/>
              <a:t>via RLOF (CVs, LMXBs, BHs…</a:t>
            </a:r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smtClean="0"/>
              <a:t>via stellar wind (HMXBs)</a:t>
            </a:r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smtClean="0"/>
              <a:t>via </a:t>
            </a:r>
            <a:r>
              <a:rPr lang="de-DE" sz="2000" dirty="0" err="1" smtClean="0"/>
              <a:t>disk</a:t>
            </a:r>
            <a:r>
              <a:rPr lang="de-DE" sz="2000" dirty="0" smtClean="0"/>
              <a:t> (BE)</a:t>
            </a:r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err="1" smtClean="0"/>
              <a:t>from</a:t>
            </a:r>
            <a:r>
              <a:rPr lang="de-DE" sz="2000" dirty="0" smtClean="0"/>
              <a:t> ISM (INS, IBH)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de-DE" sz="2400" dirty="0" err="1" smtClean="0"/>
              <a:t>Thermonuclear</a:t>
            </a:r>
            <a:endParaRPr lang="de-DE" sz="2400" dirty="0" smtClean="0"/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err="1" smtClean="0"/>
              <a:t>Novae</a:t>
            </a:r>
            <a:r>
              <a:rPr lang="de-DE" sz="2000" dirty="0" smtClean="0"/>
              <a:t>, Bursts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de-DE" sz="2400" dirty="0" err="1" smtClean="0"/>
              <a:t>Cooling</a:t>
            </a:r>
            <a:r>
              <a:rPr lang="de-DE" sz="2400" dirty="0" smtClean="0"/>
              <a:t>, </a:t>
            </a:r>
            <a:r>
              <a:rPr lang="de-DE" sz="2400" dirty="0" err="1" smtClean="0"/>
              <a:t>remnant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endParaRPr lang="de-DE" sz="2400" dirty="0" smtClean="0"/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smtClean="0"/>
              <a:t>WDs, NSs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de-DE" sz="2400" dirty="0" err="1" smtClean="0"/>
              <a:t>Magnetic</a:t>
            </a:r>
            <a:r>
              <a:rPr lang="de-DE" sz="2400" dirty="0" smtClean="0"/>
              <a:t> Fields</a:t>
            </a:r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smtClean="0"/>
              <a:t>AXPs, </a:t>
            </a:r>
            <a:r>
              <a:rPr lang="de-DE" sz="2000" dirty="0" err="1" smtClean="0"/>
              <a:t>Magnetars</a:t>
            </a:r>
            <a:endParaRPr lang="de-DE" sz="2000" dirty="0" smtClean="0"/>
          </a:p>
          <a:p>
            <a:pPr marL="285750" indent="-285750">
              <a:buFont typeface="Calibri" pitchFamily="34" charset="0"/>
              <a:buChar char="•"/>
            </a:pPr>
            <a:r>
              <a:rPr lang="de-DE" sz="2400" dirty="0" smtClean="0"/>
              <a:t>Spin-down</a:t>
            </a:r>
          </a:p>
          <a:p>
            <a:pPr marL="742950" lvl="1" indent="-285750">
              <a:buFont typeface="Calibri" pitchFamily="34" charset="0"/>
              <a:buChar char="•"/>
            </a:pPr>
            <a:r>
              <a:rPr lang="de-DE" sz="2000" dirty="0" smtClean="0"/>
              <a:t>Pulsars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de-DE" sz="2400" dirty="0" smtClean="0"/>
              <a:t>Other</a:t>
            </a:r>
          </a:p>
          <a:p>
            <a:pPr marL="742950" lvl="1" indent="-285750">
              <a:buClr>
                <a:srgbClr val="0000FF"/>
              </a:buClr>
              <a:buFont typeface="Calibri" pitchFamily="34" charset="0"/>
              <a:buChar char="•"/>
            </a:pPr>
            <a:endParaRPr lang="de-DE" sz="2000" dirty="0" smtClean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971800" y="41910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5400000">
            <a:off x="6934200" y="3733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19149" y="3962400"/>
            <a:ext cx="1997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100 - 1000 INS</a:t>
            </a:r>
            <a:endParaRPr lang="de-DE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449500" y="449706"/>
            <a:ext cx="6232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Time Domain </a:t>
            </a:r>
            <a:r>
              <a:rPr lang="de-DE" sz="4400" dirty="0" err="1" smtClean="0"/>
              <a:t>Astrophysics</a:t>
            </a:r>
            <a:endParaRPr lang="de-DE" sz="24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08"/>
          <a:stretch/>
        </p:blipFill>
        <p:spPr bwMode="auto">
          <a:xfrm>
            <a:off x="4873664" y="1484784"/>
            <a:ext cx="2797200" cy="19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15616" y="1491766"/>
            <a:ext cx="3476786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Variabilities</a:t>
            </a:r>
            <a:r>
              <a:rPr lang="de-DE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Stellar </a:t>
            </a:r>
            <a:r>
              <a:rPr lang="de-DE" sz="2000" dirty="0" err="1" smtClean="0"/>
              <a:t>Flares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NS </a:t>
            </a:r>
            <a:r>
              <a:rPr lang="de-DE" sz="2000" dirty="0" err="1" smtClean="0"/>
              <a:t>and</a:t>
            </a:r>
            <a:r>
              <a:rPr lang="de-DE" sz="2000" dirty="0" smtClean="0"/>
              <a:t> BH Outbursts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Long-Term </a:t>
            </a:r>
            <a:r>
              <a:rPr lang="de-DE" sz="2000" dirty="0" err="1" smtClean="0"/>
              <a:t>Variability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/>
              <a:t>Tidal</a:t>
            </a:r>
            <a:r>
              <a:rPr lang="de-DE" sz="2000" dirty="0" smtClean="0"/>
              <a:t> </a:t>
            </a:r>
            <a:r>
              <a:rPr lang="de-DE" sz="2000" dirty="0" err="1" smtClean="0"/>
              <a:t>Disruption</a:t>
            </a:r>
            <a:r>
              <a:rPr lang="de-DE" sz="2000" dirty="0" smtClean="0"/>
              <a:t>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Gamma-</a:t>
            </a:r>
            <a:r>
              <a:rPr lang="de-DE" sz="2000" dirty="0" err="1" smtClean="0"/>
              <a:t>ray</a:t>
            </a:r>
            <a:r>
              <a:rPr lang="de-DE" sz="2000" dirty="0" smtClean="0"/>
              <a:t> Bursts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1107269" y="4020740"/>
            <a:ext cx="674691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Time Ranges: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Individual Scan	~ 30 sec		</a:t>
            </a:r>
            <a:r>
              <a:rPr lang="de-DE" sz="2000" i="1" dirty="0" smtClean="0"/>
              <a:t>(</a:t>
            </a:r>
            <a:r>
              <a:rPr lang="de-DE" sz="2000" i="1" dirty="0" err="1" smtClean="0"/>
              <a:t>mCrab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sensitivity</a:t>
            </a:r>
            <a:r>
              <a:rPr lang="de-DE" sz="2000" i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Revolution		~ 4 </a:t>
            </a:r>
            <a:r>
              <a:rPr lang="de-DE" sz="2000" dirty="0" err="1" smtClean="0"/>
              <a:t>hours</a:t>
            </a:r>
            <a:r>
              <a:rPr lang="de-DE" sz="2000" dirty="0" smtClean="0"/>
              <a:t>	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/>
              <a:t>Visibility</a:t>
            </a:r>
            <a:r>
              <a:rPr lang="de-DE" sz="2000" dirty="0" smtClean="0"/>
              <a:t>		1 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Sky </a:t>
            </a:r>
            <a:r>
              <a:rPr lang="de-DE" sz="2000" dirty="0" err="1" smtClean="0"/>
              <a:t>Coverage</a:t>
            </a:r>
            <a:r>
              <a:rPr lang="de-DE" sz="2000" dirty="0" smtClean="0"/>
              <a:t>		0.5 </a:t>
            </a:r>
            <a:r>
              <a:rPr lang="de-DE" sz="2000" dirty="0" err="1" smtClean="0"/>
              <a:t>year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Survey Duration	4 </a:t>
            </a:r>
            <a:r>
              <a:rPr lang="de-DE" sz="2000" dirty="0" err="1" smtClean="0"/>
              <a:t>years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6508522" y="3443375"/>
            <a:ext cx="15841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Komossa</a:t>
            </a:r>
            <a:r>
              <a:rPr lang="de-DE" sz="1400" i="1" dirty="0" smtClean="0"/>
              <a:t>, 2004</a:t>
            </a:r>
            <a:endParaRPr lang="de-DE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80692" y="449706"/>
            <a:ext cx="27696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AGN</a:t>
            </a:r>
            <a:endParaRPr lang="de-DE" sz="2400" dirty="0" smtClean="0"/>
          </a:p>
          <a:p>
            <a:pPr algn="ctr"/>
            <a:r>
              <a:rPr lang="de-DE" sz="2400" dirty="0" smtClean="0"/>
              <a:t>3 Mio. AGN in </a:t>
            </a:r>
            <a:r>
              <a:rPr lang="de-DE" sz="2400" dirty="0" err="1" smtClean="0"/>
              <a:t>eRASS</a:t>
            </a:r>
            <a:endParaRPr lang="de-DE" sz="4400" dirty="0"/>
          </a:p>
        </p:txBody>
      </p:sp>
      <p:sp>
        <p:nvSpPr>
          <p:cNvPr id="4" name="Textfeld 3"/>
          <p:cNvSpPr txBox="1"/>
          <p:nvPr/>
        </p:nvSpPr>
        <p:spPr>
          <a:xfrm>
            <a:off x="411397" y="2305903"/>
            <a:ext cx="831509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Accretion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: 		XLF, </a:t>
            </a:r>
            <a:r>
              <a:rPr lang="de-DE" dirty="0" err="1" smtClean="0"/>
              <a:t>obscured</a:t>
            </a:r>
            <a:r>
              <a:rPr lang="de-DE" dirty="0" smtClean="0"/>
              <a:t> vs. </a:t>
            </a:r>
            <a:r>
              <a:rPr lang="de-DE" dirty="0" err="1" smtClean="0"/>
              <a:t>unobscured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LSS:				AGN ACF, AGN/</a:t>
            </a:r>
            <a:r>
              <a:rPr lang="de-DE" dirty="0" err="1" smtClean="0"/>
              <a:t>Galaxy</a:t>
            </a:r>
            <a:r>
              <a:rPr lang="de-DE" dirty="0" smtClean="0"/>
              <a:t> CCF, AGN/Cluster CCF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AGN </a:t>
            </a:r>
            <a:r>
              <a:rPr lang="de-DE" dirty="0" err="1" smtClean="0"/>
              <a:t>host</a:t>
            </a:r>
            <a:r>
              <a:rPr lang="de-DE" dirty="0" smtClean="0"/>
              <a:t> </a:t>
            </a:r>
            <a:r>
              <a:rPr lang="de-DE" dirty="0" err="1" smtClean="0"/>
              <a:t>Galaxies</a:t>
            </a:r>
            <a:r>
              <a:rPr lang="de-DE" dirty="0" smtClean="0"/>
              <a:t>:		</a:t>
            </a:r>
            <a:r>
              <a:rPr lang="de-DE" dirty="0" err="1" smtClean="0"/>
              <a:t>Morphology</a:t>
            </a:r>
            <a:r>
              <a:rPr lang="de-DE" dirty="0" smtClean="0"/>
              <a:t>, SFR, </a:t>
            </a:r>
            <a:r>
              <a:rPr lang="de-DE" dirty="0" err="1" smtClean="0"/>
              <a:t>Obscuration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Sub-</a:t>
            </a:r>
            <a:r>
              <a:rPr lang="de-DE" dirty="0" err="1" smtClean="0"/>
              <a:t>Populations</a:t>
            </a:r>
            <a:r>
              <a:rPr lang="de-DE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Redshift</a:t>
            </a:r>
            <a:r>
              <a:rPr lang="de-DE" dirty="0" smtClean="0"/>
              <a:t> (z&gt;6)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smtClean="0"/>
              <a:t>Extreme </a:t>
            </a:r>
            <a:r>
              <a:rPr lang="de-DE" dirty="0" err="1" smtClean="0"/>
              <a:t>Luminosity</a:t>
            </a:r>
            <a:endParaRPr lang="de-DE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smtClean="0"/>
              <a:t>Compton </a:t>
            </a:r>
            <a:r>
              <a:rPr lang="de-DE" dirty="0" err="1" smtClean="0"/>
              <a:t>thick</a:t>
            </a:r>
            <a:r>
              <a:rPr lang="de-DE" dirty="0" smtClean="0"/>
              <a:t> AGN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Spectra</a:t>
            </a:r>
            <a:r>
              <a:rPr lang="de-DE" dirty="0" smtClean="0"/>
              <a:t>:			</a:t>
            </a:r>
            <a:r>
              <a:rPr lang="de-DE" dirty="0" err="1" smtClean="0"/>
              <a:t>Obscuration</a:t>
            </a:r>
            <a:r>
              <a:rPr lang="de-DE" dirty="0" smtClean="0"/>
              <a:t>, </a:t>
            </a:r>
            <a:r>
              <a:rPr lang="de-DE" dirty="0" err="1" smtClean="0"/>
              <a:t>Continuum</a:t>
            </a:r>
            <a:r>
              <a:rPr lang="de-DE" dirty="0" smtClean="0"/>
              <a:t>, Soft </a:t>
            </a:r>
            <a:r>
              <a:rPr lang="de-DE" dirty="0" err="1" smtClean="0"/>
              <a:t>Excess</a:t>
            </a:r>
            <a:r>
              <a:rPr lang="de-DE" dirty="0" smtClean="0"/>
              <a:t>, Iron 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Variability</a:t>
            </a:r>
            <a:r>
              <a:rPr lang="de-DE" dirty="0" smtClean="0"/>
              <a:t>:			</a:t>
            </a:r>
            <a:r>
              <a:rPr lang="de-DE" dirty="0" err="1" smtClean="0"/>
              <a:t>Var</a:t>
            </a:r>
            <a:r>
              <a:rPr lang="de-DE" dirty="0" smtClean="0"/>
              <a:t>. vs. L, L/</a:t>
            </a:r>
            <a:r>
              <a:rPr lang="de-DE" dirty="0" err="1" smtClean="0"/>
              <a:t>L</a:t>
            </a:r>
            <a:r>
              <a:rPr lang="de-DE" baseline="-25000" dirty="0" err="1" smtClean="0"/>
              <a:t>edd</a:t>
            </a:r>
            <a:r>
              <a:rPr lang="de-DE" dirty="0" smtClean="0"/>
              <a:t>, z, </a:t>
            </a:r>
            <a:r>
              <a:rPr lang="de-DE" dirty="0" err="1" smtClean="0"/>
              <a:t>Tidal</a:t>
            </a:r>
            <a:r>
              <a:rPr lang="de-DE" dirty="0" smtClean="0"/>
              <a:t> </a:t>
            </a:r>
            <a:r>
              <a:rPr lang="de-DE" dirty="0" err="1" smtClean="0"/>
              <a:t>Disruptions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5733256"/>
            <a:ext cx="2664296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ym typeface="Wingdings" pitchFamily="2" charset="2"/>
              </a:rPr>
              <a:t> e.g., K. Nandra; </a:t>
            </a:r>
            <a:r>
              <a:rPr lang="de-DE" sz="1400" i="1" dirty="0" err="1" smtClean="0">
                <a:sym typeface="Wingdings" pitchFamily="2" charset="2"/>
              </a:rPr>
              <a:t>this</a:t>
            </a:r>
            <a:r>
              <a:rPr lang="de-DE" sz="1400" i="1" dirty="0" smtClean="0">
                <a:sym typeface="Wingdings" pitchFamily="2" charset="2"/>
              </a:rPr>
              <a:t> </a:t>
            </a:r>
            <a:r>
              <a:rPr lang="de-DE" sz="1400" i="1" dirty="0" err="1" smtClean="0">
                <a:sym typeface="Wingdings" pitchFamily="2" charset="2"/>
              </a:rPr>
              <a:t>conference</a:t>
            </a:r>
            <a:endParaRPr lang="de-DE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649" b="301"/>
          <a:stretch/>
        </p:blipFill>
        <p:spPr bwMode="auto">
          <a:xfrm>
            <a:off x="252510" y="3240000"/>
            <a:ext cx="4104456" cy="2844000"/>
          </a:xfrm>
          <a:prstGeom prst="rect">
            <a:avLst/>
          </a:prstGeom>
          <a:noFill/>
          <a:ln>
            <a:noFill/>
          </a:ln>
          <a:effectLst>
            <a:outerShdw blurRad="254000" dist="50800" dir="2700000" algn="ctr" rotWithShape="0">
              <a:schemeClr val="bg2">
                <a:alpha val="30000"/>
              </a:scheme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53875" y="449706"/>
            <a:ext cx="46233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Clusters </a:t>
            </a:r>
            <a:r>
              <a:rPr lang="de-DE" sz="4400" dirty="0" err="1" smtClean="0"/>
              <a:t>of</a:t>
            </a:r>
            <a:r>
              <a:rPr lang="de-DE" sz="4400" dirty="0" smtClean="0"/>
              <a:t> </a:t>
            </a:r>
            <a:r>
              <a:rPr lang="de-DE" sz="4400" dirty="0" err="1" smtClean="0"/>
              <a:t>Galaxies</a:t>
            </a:r>
            <a:endParaRPr lang="de-DE" sz="2400" dirty="0" smtClean="0"/>
          </a:p>
          <a:p>
            <a:pPr algn="ctr"/>
            <a:r>
              <a:rPr lang="de-DE" sz="2400" dirty="0" smtClean="0"/>
              <a:t>100.000 GCs in </a:t>
            </a:r>
            <a:r>
              <a:rPr lang="de-DE" sz="2400" dirty="0" err="1" smtClean="0"/>
              <a:t>eRASS</a:t>
            </a:r>
            <a:endParaRPr lang="de-DE" sz="3200" dirty="0" smtClean="0"/>
          </a:p>
          <a:p>
            <a:pPr algn="ctr"/>
            <a:r>
              <a:rPr lang="de-DE" sz="2800" dirty="0" smtClean="0">
                <a:solidFill>
                  <a:srgbClr val="0000FF"/>
                </a:solidFill>
              </a:rPr>
              <a:t>- Core Science </a:t>
            </a:r>
            <a:r>
              <a:rPr lang="de-DE" sz="2800" dirty="0" err="1" smtClean="0">
                <a:solidFill>
                  <a:srgbClr val="0000FF"/>
                </a:solidFill>
              </a:rPr>
              <a:t>of</a:t>
            </a:r>
            <a:r>
              <a:rPr lang="de-DE" sz="2800" dirty="0" smtClean="0">
                <a:solidFill>
                  <a:srgbClr val="0000FF"/>
                </a:solidFill>
              </a:rPr>
              <a:t> eROSITA -</a:t>
            </a:r>
            <a:endParaRPr lang="de-DE" sz="4000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7000" contrast="-55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40000"/>
            <a:ext cx="4021313" cy="285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16016" y="6001543"/>
            <a:ext cx="4104456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ym typeface="Wingdings" pitchFamily="2" charset="2"/>
              </a:rPr>
              <a:t> e.g., </a:t>
            </a:r>
            <a:r>
              <a:rPr lang="de-DE" sz="1400" i="1" dirty="0" err="1" smtClean="0">
                <a:sym typeface="Wingdings" pitchFamily="2" charset="2"/>
              </a:rPr>
              <a:t>Chon</a:t>
            </a:r>
            <a:r>
              <a:rPr lang="de-DE" sz="1400" i="1" dirty="0">
                <a:sym typeface="Wingdings" pitchFamily="2" charset="2"/>
              </a:rPr>
              <a:t>;</a:t>
            </a:r>
            <a:r>
              <a:rPr lang="de-DE" sz="1400" i="1" dirty="0" smtClean="0">
                <a:sym typeface="Wingdings" pitchFamily="2" charset="2"/>
              </a:rPr>
              <a:t> </a:t>
            </a:r>
            <a:r>
              <a:rPr lang="de-DE" sz="1400" i="1" dirty="0" err="1" smtClean="0">
                <a:sym typeface="Wingdings" pitchFamily="2" charset="2"/>
              </a:rPr>
              <a:t>Miyaji</a:t>
            </a:r>
            <a:r>
              <a:rPr lang="de-DE" sz="1400" i="1" dirty="0" smtClean="0">
                <a:sym typeface="Wingdings" pitchFamily="2" charset="2"/>
              </a:rPr>
              <a:t>; </a:t>
            </a:r>
            <a:r>
              <a:rPr lang="de-DE" sz="1400" i="1" dirty="0" err="1" smtClean="0">
                <a:sym typeface="Wingdings" pitchFamily="2" charset="2"/>
              </a:rPr>
              <a:t>Reiprich</a:t>
            </a:r>
            <a:r>
              <a:rPr lang="de-DE" sz="1400" i="1" dirty="0">
                <a:sym typeface="Wingdings" pitchFamily="2" charset="2"/>
              </a:rPr>
              <a:t>;</a:t>
            </a:r>
            <a:r>
              <a:rPr lang="de-DE" sz="1400" i="1" dirty="0" smtClean="0">
                <a:sym typeface="Wingdings" pitchFamily="2" charset="2"/>
              </a:rPr>
              <a:t> </a:t>
            </a:r>
            <a:r>
              <a:rPr lang="de-DE" sz="1400" i="1" dirty="0" err="1" smtClean="0">
                <a:sym typeface="Wingdings" pitchFamily="2" charset="2"/>
              </a:rPr>
              <a:t>Takey</a:t>
            </a:r>
            <a:r>
              <a:rPr lang="de-DE" sz="1400" i="1" dirty="0" smtClean="0">
                <a:sym typeface="Wingdings" pitchFamily="2" charset="2"/>
              </a:rPr>
              <a:t>; Zhang; </a:t>
            </a:r>
            <a:r>
              <a:rPr lang="de-DE" sz="1400" i="1" dirty="0" err="1" smtClean="0">
                <a:sym typeface="Wingdings" pitchFamily="2" charset="2"/>
              </a:rPr>
              <a:t>this</a:t>
            </a:r>
            <a:r>
              <a:rPr lang="de-DE" sz="1400" i="1" dirty="0" smtClean="0">
                <a:sym typeface="Wingdings" pitchFamily="2" charset="2"/>
              </a:rPr>
              <a:t> </a:t>
            </a:r>
            <a:r>
              <a:rPr lang="de-DE" sz="1400" i="1" dirty="0" err="1" smtClean="0">
                <a:sym typeface="Wingdings" pitchFamily="2" charset="2"/>
              </a:rPr>
              <a:t>conf</a:t>
            </a:r>
            <a:r>
              <a:rPr lang="de-DE" sz="1400" i="1" dirty="0" smtClean="0">
                <a:sym typeface="Wingdings" pitchFamily="2" charset="2"/>
              </a:rPr>
              <a:t>.</a:t>
            </a:r>
            <a:endParaRPr lang="de-DE" sz="1400" i="1" dirty="0"/>
          </a:p>
        </p:txBody>
      </p:sp>
      <p:sp>
        <p:nvSpPr>
          <p:cNvPr id="6" name="Rechteck 5"/>
          <p:cNvSpPr/>
          <p:nvPr/>
        </p:nvSpPr>
        <p:spPr>
          <a:xfrm>
            <a:off x="611560" y="235062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Cluster mass function evolution with redshift for different </a:t>
            </a:r>
            <a:r>
              <a:rPr lang="en-GB" dirty="0" smtClean="0"/>
              <a:t>cosmologies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constraints on </a:t>
            </a:r>
            <a:r>
              <a:rPr lang="en-GB" dirty="0" err="1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GB" baseline="-25000" dirty="0" err="1" smtClean="0">
                <a:sym typeface="Wingdings" pitchFamily="2" charset="2"/>
              </a:rPr>
              <a:t>m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err="1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GB" baseline="-25000" dirty="0" err="1" smtClean="0">
                <a:latin typeface="Symbol" pitchFamily="18" charset="2"/>
                <a:sym typeface="Wingdings" pitchFamily="2" charset="2"/>
              </a:rPr>
              <a:t>l</a:t>
            </a:r>
            <a:r>
              <a:rPr lang="en-GB" dirty="0" smtClean="0">
                <a:sym typeface="Wingdings" pitchFamily="2" charset="2"/>
              </a:rPr>
              <a:t>, </a:t>
            </a:r>
            <a:r>
              <a:rPr lang="en-GB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GB" baseline="-25000" dirty="0" smtClean="0">
                <a:sym typeface="Wingdings" pitchFamily="2" charset="2"/>
              </a:rPr>
              <a:t>8</a:t>
            </a:r>
            <a:endParaRPr lang="en-GB" baseline="-25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56959" y="449706"/>
            <a:ext cx="4017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Working Groups </a:t>
            </a:r>
            <a:endParaRPr lang="de-DE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572347" y="1440736"/>
            <a:ext cx="7941560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„Science Working Groups“:		</a:t>
            </a:r>
            <a:r>
              <a:rPr lang="de-DE" sz="2400" smtClean="0"/>
              <a:t>Chairs</a:t>
            </a:r>
          </a:p>
          <a:p>
            <a:r>
              <a:rPr lang="de-DE" dirty="0" smtClean="0"/>
              <a:t>Clusters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Cosmology</a:t>
            </a:r>
            <a:r>
              <a:rPr lang="de-DE" dirty="0" smtClean="0"/>
              <a:t>			H</a:t>
            </a:r>
            <a:r>
              <a:rPr lang="de-DE" dirty="0"/>
              <a:t>. </a:t>
            </a:r>
            <a:r>
              <a:rPr lang="de-DE" dirty="0" smtClean="0"/>
              <a:t>Boehringer, J</a:t>
            </a:r>
            <a:r>
              <a:rPr lang="de-DE" dirty="0"/>
              <a:t>. </a:t>
            </a:r>
            <a:r>
              <a:rPr lang="de-DE" dirty="0" smtClean="0"/>
              <a:t>Mohr, T</a:t>
            </a:r>
            <a:r>
              <a:rPr lang="de-DE" dirty="0"/>
              <a:t>. </a:t>
            </a:r>
            <a:r>
              <a:rPr lang="de-DE" dirty="0" err="1"/>
              <a:t>Reiprich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AGN, </a:t>
            </a:r>
            <a:r>
              <a:rPr lang="de-DE" dirty="0" err="1" smtClean="0"/>
              <a:t>Blazars</a:t>
            </a:r>
            <a:r>
              <a:rPr lang="de-DE" dirty="0" smtClean="0"/>
              <a:t>				K</a:t>
            </a:r>
            <a:r>
              <a:rPr lang="de-DE" dirty="0"/>
              <a:t>. Nandra </a:t>
            </a:r>
            <a:br>
              <a:rPr lang="de-DE" dirty="0"/>
            </a:br>
            <a:r>
              <a:rPr lang="de-DE" dirty="0"/>
              <a:t>Normal </a:t>
            </a:r>
            <a:r>
              <a:rPr lang="de-DE" dirty="0" err="1" smtClean="0"/>
              <a:t>Galaxies</a:t>
            </a:r>
            <a:r>
              <a:rPr lang="de-DE" dirty="0" smtClean="0"/>
              <a:t> 				F</a:t>
            </a:r>
            <a:r>
              <a:rPr lang="de-DE" dirty="0"/>
              <a:t>. Haberl </a:t>
            </a:r>
            <a:br>
              <a:rPr lang="de-DE" dirty="0"/>
            </a:br>
            <a:r>
              <a:rPr lang="de-DE" dirty="0"/>
              <a:t>Compact </a:t>
            </a:r>
            <a:r>
              <a:rPr lang="de-DE" dirty="0" err="1" smtClean="0"/>
              <a:t>objects</a:t>
            </a:r>
            <a:r>
              <a:rPr lang="de-DE" dirty="0" smtClean="0"/>
              <a:t> 				A</a:t>
            </a:r>
            <a:r>
              <a:rPr lang="de-DE" dirty="0"/>
              <a:t>. </a:t>
            </a:r>
            <a:r>
              <a:rPr lang="de-DE" dirty="0" err="1" smtClean="0"/>
              <a:t>Schwope</a:t>
            </a:r>
            <a:r>
              <a:rPr lang="de-DE" dirty="0" smtClean="0"/>
              <a:t>, A</a:t>
            </a:r>
            <a:r>
              <a:rPr lang="de-DE" dirty="0"/>
              <a:t>. Santangelo </a:t>
            </a:r>
            <a:br>
              <a:rPr lang="de-DE" dirty="0"/>
            </a:br>
            <a:r>
              <a:rPr lang="de-DE" dirty="0" smtClean="0"/>
              <a:t>Stars 					J</a:t>
            </a:r>
            <a:r>
              <a:rPr lang="de-DE" dirty="0"/>
              <a:t>. </a:t>
            </a:r>
            <a:r>
              <a:rPr lang="de-DE" dirty="0" err="1" smtClean="0"/>
              <a:t>Robrade</a:t>
            </a:r>
            <a:r>
              <a:rPr lang="de-DE" dirty="0" smtClean="0"/>
              <a:t>, J</a:t>
            </a:r>
            <a:r>
              <a:rPr lang="de-DE" dirty="0"/>
              <a:t>. Schmitt </a:t>
            </a:r>
            <a:br>
              <a:rPr lang="de-DE" dirty="0"/>
            </a:br>
            <a:r>
              <a:rPr lang="de-DE" dirty="0"/>
              <a:t>Solar </a:t>
            </a:r>
            <a:r>
              <a:rPr lang="de-DE" dirty="0" smtClean="0"/>
              <a:t>System 				K</a:t>
            </a:r>
            <a:r>
              <a:rPr lang="de-DE" dirty="0"/>
              <a:t>. Dennerl </a:t>
            </a:r>
            <a:br>
              <a:rPr lang="de-DE" dirty="0"/>
            </a:br>
            <a:r>
              <a:rPr lang="de-DE" dirty="0"/>
              <a:t>Diffuse </a:t>
            </a:r>
            <a:r>
              <a:rPr lang="de-DE" dirty="0" err="1"/>
              <a:t>emission</a:t>
            </a:r>
            <a:r>
              <a:rPr lang="de-DE" dirty="0"/>
              <a:t>, </a:t>
            </a:r>
            <a:r>
              <a:rPr lang="de-DE" dirty="0" smtClean="0"/>
              <a:t>SNR 			W</a:t>
            </a:r>
            <a:r>
              <a:rPr lang="de-DE" dirty="0"/>
              <a:t>. </a:t>
            </a:r>
            <a:r>
              <a:rPr lang="de-DE" dirty="0" smtClean="0"/>
              <a:t>Becker, M</a:t>
            </a:r>
            <a:r>
              <a:rPr lang="de-DE" dirty="0"/>
              <a:t>. </a:t>
            </a:r>
            <a:r>
              <a:rPr lang="de-DE" dirty="0" smtClean="0"/>
              <a:t>Freyberg, M</a:t>
            </a:r>
            <a:r>
              <a:rPr lang="de-DE" dirty="0"/>
              <a:t>. Sasaki </a:t>
            </a:r>
            <a:br>
              <a:rPr lang="de-DE" dirty="0"/>
            </a:br>
            <a:endParaRPr lang="de-DE" dirty="0" smtClean="0"/>
          </a:p>
          <a:p>
            <a:r>
              <a:rPr lang="de-DE" sz="2400" dirty="0" smtClean="0"/>
              <a:t>„Infrastructure Working Groups“: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Time Domain </a:t>
            </a:r>
            <a:r>
              <a:rPr lang="de-DE" dirty="0" err="1" smtClean="0"/>
              <a:t>Astrophysics</a:t>
            </a:r>
            <a:r>
              <a:rPr lang="de-DE" dirty="0" smtClean="0"/>
              <a:t> 			J</a:t>
            </a:r>
            <a:r>
              <a:rPr lang="de-DE" dirty="0"/>
              <a:t>. </a:t>
            </a:r>
            <a:r>
              <a:rPr lang="de-DE" dirty="0" smtClean="0"/>
              <a:t>Wilms, </a:t>
            </a:r>
            <a:r>
              <a:rPr lang="de-DE" dirty="0"/>
              <a:t>I. </a:t>
            </a:r>
            <a:r>
              <a:rPr lang="de-DE" dirty="0" err="1"/>
              <a:t>Kreykenbohm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Data </a:t>
            </a:r>
            <a:r>
              <a:rPr lang="de-DE" dirty="0" err="1"/>
              <a:t>analysis</a:t>
            </a:r>
            <a:r>
              <a:rPr lang="de-DE" dirty="0"/>
              <a:t>,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, </a:t>
            </a:r>
            <a:r>
              <a:rPr lang="de-DE" dirty="0" err="1" smtClean="0"/>
              <a:t>catalogs</a:t>
            </a:r>
            <a:r>
              <a:rPr lang="de-DE" dirty="0" smtClean="0"/>
              <a:t> 	H</a:t>
            </a:r>
            <a:r>
              <a:rPr lang="de-DE" dirty="0"/>
              <a:t>. Brunner </a:t>
            </a:r>
            <a:br>
              <a:rPr lang="de-DE" dirty="0"/>
            </a:br>
            <a:r>
              <a:rPr lang="de-DE" dirty="0" err="1"/>
              <a:t>Multi-wavelength</a:t>
            </a:r>
            <a:r>
              <a:rPr lang="de-DE" dirty="0"/>
              <a:t> </a:t>
            </a:r>
            <a:r>
              <a:rPr lang="de-DE" dirty="0" err="1" smtClean="0"/>
              <a:t>followup</a:t>
            </a:r>
            <a:r>
              <a:rPr lang="de-DE" dirty="0" smtClean="0"/>
              <a:t> 			J</a:t>
            </a:r>
            <a:r>
              <a:rPr lang="de-DE" dirty="0"/>
              <a:t>. Mohr </a:t>
            </a:r>
            <a:br>
              <a:rPr lang="de-DE" dirty="0"/>
            </a:br>
            <a:r>
              <a:rPr lang="de-DE" dirty="0" err="1" smtClean="0"/>
              <a:t>Calibration</a:t>
            </a:r>
            <a:r>
              <a:rPr lang="de-DE" dirty="0" smtClean="0"/>
              <a:t> 				K</a:t>
            </a:r>
            <a:r>
              <a:rPr lang="de-DE" dirty="0"/>
              <a:t>. Dennerl </a:t>
            </a:r>
            <a:br>
              <a:rPr lang="de-DE" dirty="0"/>
            </a:br>
            <a:r>
              <a:rPr lang="de-DE" dirty="0" smtClean="0"/>
              <a:t>Background 				M</a:t>
            </a:r>
            <a:r>
              <a:rPr lang="de-DE" dirty="0"/>
              <a:t>. Freyberg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61746" y="449706"/>
            <a:ext cx="5607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Follow-</a:t>
            </a:r>
            <a:r>
              <a:rPr lang="de-DE" sz="4400" dirty="0" err="1" smtClean="0"/>
              <a:t>up</a:t>
            </a:r>
            <a:r>
              <a:rPr lang="de-DE" sz="4400" dirty="0" smtClean="0"/>
              <a:t> </a:t>
            </a:r>
            <a:r>
              <a:rPr lang="de-DE" sz="4400" dirty="0" err="1" smtClean="0"/>
              <a:t>Observations</a:t>
            </a:r>
            <a:endParaRPr lang="de-DE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219147"/>
            <a:ext cx="878497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Needs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followup</a:t>
            </a:r>
            <a:r>
              <a:rPr lang="de-DE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err="1" smtClean="0"/>
              <a:t>Enabling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of </a:t>
            </a:r>
            <a:r>
              <a:rPr lang="de-DE" dirty="0" err="1" smtClean="0"/>
              <a:t>cosmology</a:t>
            </a:r>
            <a:r>
              <a:rPr lang="de-DE" dirty="0" smtClean="0"/>
              <a:t> and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:</a:t>
            </a:r>
          </a:p>
          <a:p>
            <a:pPr lvl="1"/>
            <a:r>
              <a:rPr lang="de-DE" sz="1400" dirty="0"/>
              <a:t> </a:t>
            </a:r>
            <a:r>
              <a:rPr lang="de-DE" sz="1400" dirty="0" smtClean="0"/>
              <a:t>        </a:t>
            </a:r>
            <a:r>
              <a:rPr lang="de-DE" sz="1400" dirty="0" err="1" smtClean="0"/>
              <a:t>Redshift</a:t>
            </a:r>
            <a:r>
              <a:rPr lang="de-DE" sz="1400" dirty="0" smtClean="0"/>
              <a:t>: </a:t>
            </a:r>
            <a:r>
              <a:rPr lang="de-DE" sz="1400" dirty="0" err="1" smtClean="0"/>
              <a:t>phot</a:t>
            </a:r>
            <a:r>
              <a:rPr lang="de-DE" sz="1400" dirty="0" smtClean="0"/>
              <a:t>-z + </a:t>
            </a:r>
            <a:r>
              <a:rPr lang="de-DE" sz="1400" dirty="0" err="1" smtClean="0"/>
              <a:t>spec</a:t>
            </a:r>
            <a:r>
              <a:rPr lang="de-DE" sz="1400" dirty="0" smtClean="0"/>
              <a:t>-z, </a:t>
            </a:r>
            <a:r>
              <a:rPr lang="de-DE" sz="1400" dirty="0" err="1"/>
              <a:t>M</a:t>
            </a:r>
            <a:r>
              <a:rPr lang="de-DE" sz="1400" dirty="0" err="1" smtClean="0"/>
              <a:t>ass</a:t>
            </a:r>
            <a:r>
              <a:rPr lang="de-DE" sz="1400" dirty="0" smtClean="0"/>
              <a:t> </a:t>
            </a:r>
            <a:r>
              <a:rPr lang="de-DE" sz="1400" dirty="0" err="1"/>
              <a:t>E</a:t>
            </a:r>
            <a:r>
              <a:rPr lang="de-DE" sz="1400" dirty="0" err="1" smtClean="0"/>
              <a:t>stim</a:t>
            </a:r>
            <a:r>
              <a:rPr lang="de-DE" sz="1400" dirty="0" smtClean="0"/>
              <a:t>.: </a:t>
            </a:r>
            <a:r>
              <a:rPr lang="de-DE" sz="1400" dirty="0" err="1" smtClean="0"/>
              <a:t>weak</a:t>
            </a:r>
            <a:r>
              <a:rPr lang="de-DE" sz="1400" dirty="0" smtClean="0"/>
              <a:t> </a:t>
            </a:r>
            <a:r>
              <a:rPr lang="de-DE" sz="1400" dirty="0" err="1" smtClean="0"/>
              <a:t>lens</a:t>
            </a:r>
            <a:r>
              <a:rPr lang="de-DE" sz="1400" dirty="0" smtClean="0"/>
              <a:t>. + </a:t>
            </a:r>
            <a:r>
              <a:rPr lang="de-DE" sz="1400" dirty="0" err="1" smtClean="0"/>
              <a:t>velocity</a:t>
            </a:r>
            <a:r>
              <a:rPr lang="de-DE" sz="1400" dirty="0" smtClean="0"/>
              <a:t> </a:t>
            </a:r>
            <a:r>
              <a:rPr lang="de-DE" sz="1400" dirty="0" err="1" smtClean="0"/>
              <a:t>disersions</a:t>
            </a:r>
            <a:r>
              <a:rPr lang="de-DE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smtClean="0"/>
              <a:t>Evolution of AGN Population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Redshift</a:t>
            </a:r>
            <a:r>
              <a:rPr lang="de-DE" sz="1400" dirty="0" smtClean="0"/>
              <a:t> </a:t>
            </a:r>
            <a:r>
              <a:rPr lang="de-DE" sz="1400" dirty="0" err="1" smtClean="0"/>
              <a:t>estim</a:t>
            </a:r>
            <a:r>
              <a:rPr lang="de-DE" sz="1400" dirty="0" smtClean="0"/>
              <a:t>., </a:t>
            </a:r>
            <a:r>
              <a:rPr lang="de-DE" sz="1400" dirty="0" err="1" smtClean="0"/>
              <a:t>phot-z</a:t>
            </a:r>
            <a:r>
              <a:rPr lang="de-DE" sz="1400" dirty="0" smtClean="0"/>
              <a:t>, </a:t>
            </a:r>
            <a:r>
              <a:rPr lang="de-DE" sz="1400" dirty="0" err="1" smtClean="0"/>
              <a:t>spec-z</a:t>
            </a:r>
            <a:endParaRPr lang="de-DE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err="1" smtClean="0"/>
              <a:t>Galactic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342900" lvl="1" indent="-342900">
              <a:buFont typeface="+mj-lt"/>
              <a:buAutoNum type="arabicPeriod" startAt="2"/>
            </a:pPr>
            <a:r>
              <a:rPr lang="de-DE" dirty="0" err="1" smtClean="0"/>
              <a:t>Followup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ontext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eROSITA</a:t>
            </a:r>
            <a:r>
              <a:rPr lang="de-DE" dirty="0" smtClean="0"/>
              <a:t>		(List </a:t>
            </a:r>
            <a:r>
              <a:rPr lang="de-DE" dirty="0" err="1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!)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de-DE" dirty="0" err="1" smtClean="0"/>
              <a:t>Shallow</a:t>
            </a:r>
            <a:r>
              <a:rPr lang="de-DE" dirty="0" smtClean="0"/>
              <a:t> Multiband OIR </a:t>
            </a:r>
            <a:r>
              <a:rPr lang="de-DE" dirty="0" err="1" smtClean="0"/>
              <a:t>Surveys</a:t>
            </a:r>
            <a:r>
              <a:rPr lang="de-DE" dirty="0" smtClean="0"/>
              <a:t>	2MASS, </a:t>
            </a:r>
            <a:r>
              <a:rPr lang="de-DE" dirty="0" err="1" smtClean="0"/>
              <a:t>PanSTARRS</a:t>
            </a:r>
            <a:r>
              <a:rPr lang="de-DE" dirty="0" smtClean="0"/>
              <a:t>, SDSS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de-DE" dirty="0" err="1" smtClean="0"/>
              <a:t>Deep</a:t>
            </a:r>
            <a:r>
              <a:rPr lang="de-DE" dirty="0" smtClean="0"/>
              <a:t> Multiband OIR </a:t>
            </a:r>
            <a:r>
              <a:rPr lang="de-DE" dirty="0" err="1" smtClean="0"/>
              <a:t>Surveys</a:t>
            </a:r>
            <a:r>
              <a:rPr lang="de-DE" dirty="0" smtClean="0"/>
              <a:t>		VISTA, DES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de-DE" dirty="0" smtClean="0"/>
              <a:t>Optical </a:t>
            </a:r>
            <a:r>
              <a:rPr lang="de-DE" dirty="0" err="1" smtClean="0"/>
              <a:t>Spectroscopic</a:t>
            </a:r>
            <a:r>
              <a:rPr lang="de-DE" dirty="0" smtClean="0"/>
              <a:t> </a:t>
            </a:r>
            <a:r>
              <a:rPr lang="de-DE" dirty="0" err="1" smtClean="0"/>
              <a:t>Surveys</a:t>
            </a:r>
            <a:r>
              <a:rPr lang="de-DE" dirty="0" smtClean="0"/>
              <a:t>		SDSS, BOSS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de-DE" dirty="0" err="1" smtClean="0"/>
              <a:t>Proposed</a:t>
            </a:r>
            <a:r>
              <a:rPr lang="de-DE" dirty="0" smtClean="0"/>
              <a:t> Optical </a:t>
            </a:r>
            <a:r>
              <a:rPr lang="de-DE" dirty="0" err="1" smtClean="0"/>
              <a:t>Spectroscopic</a:t>
            </a:r>
            <a:r>
              <a:rPr lang="de-DE" dirty="0" smtClean="0"/>
              <a:t> </a:t>
            </a:r>
            <a:r>
              <a:rPr lang="de-DE" dirty="0" err="1" smtClean="0"/>
              <a:t>Surveys</a:t>
            </a:r>
            <a:r>
              <a:rPr lang="de-DE" dirty="0" smtClean="0"/>
              <a:t>	4MOST, </a:t>
            </a:r>
            <a:r>
              <a:rPr lang="de-DE" dirty="0" err="1" smtClean="0"/>
              <a:t>BigBOSS</a:t>
            </a:r>
            <a:r>
              <a:rPr lang="de-DE" dirty="0" smtClean="0"/>
              <a:t>, WEAVE, </a:t>
            </a:r>
            <a:r>
              <a:rPr lang="de-DE" dirty="0" err="1" smtClean="0"/>
              <a:t>Euclid</a:t>
            </a:r>
            <a:endParaRPr lang="de-DE" dirty="0" smtClean="0"/>
          </a:p>
          <a:p>
            <a:pPr marL="800100" lvl="2" indent="-342900">
              <a:buFont typeface="Arial" pitchFamily="34" charset="0"/>
              <a:buChar char="•"/>
            </a:pPr>
            <a:r>
              <a:rPr lang="de-DE" dirty="0" smtClean="0"/>
              <a:t>Future OIR </a:t>
            </a:r>
            <a:r>
              <a:rPr lang="de-DE" dirty="0" err="1" smtClean="0"/>
              <a:t>Imaging</a:t>
            </a:r>
            <a:r>
              <a:rPr lang="de-DE" dirty="0" smtClean="0"/>
              <a:t> </a:t>
            </a:r>
            <a:r>
              <a:rPr lang="de-DE" dirty="0" err="1" smtClean="0"/>
              <a:t>Surveys</a:t>
            </a:r>
            <a:r>
              <a:rPr lang="de-DE" dirty="0" smtClean="0"/>
              <a:t>		LSST, </a:t>
            </a:r>
            <a:r>
              <a:rPr lang="de-DE" dirty="0" err="1" smtClean="0"/>
              <a:t>Euclid</a:t>
            </a:r>
            <a:endParaRPr lang="de-DE" dirty="0" smtClean="0"/>
          </a:p>
          <a:p>
            <a:pPr marL="800100" lvl="2" indent="-342900">
              <a:buFont typeface="Arial" pitchFamily="34" charset="0"/>
              <a:buChar char="•"/>
            </a:pPr>
            <a:endParaRPr lang="de-DE" dirty="0"/>
          </a:p>
          <a:p>
            <a:pPr marL="342900" lvl="2" indent="-342900">
              <a:buFont typeface="+mj-lt"/>
              <a:buAutoNum type="arabicPeriod" startAt="3"/>
            </a:pPr>
            <a:r>
              <a:rPr lang="de-DE" dirty="0" smtClean="0"/>
              <a:t>Radio, MM Surveys</a:t>
            </a:r>
          </a:p>
          <a:p>
            <a:pPr marL="800100" lvl="2" indent="-342900">
              <a:buFont typeface="Arial" pitchFamily="34" charset="0"/>
              <a:buChar char="•"/>
            </a:pPr>
            <a:endParaRPr lang="de-DE" dirty="0" smtClean="0"/>
          </a:p>
          <a:p>
            <a:pPr marL="800100" lvl="2" indent="-342900">
              <a:buFont typeface="Arial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73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743958" y="449706"/>
            <a:ext cx="3643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eROSITA Status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" name="Picture 2" descr="Z:\20 Telescope Infrastructure\Data Packages and Documents\21 Structure\3 PFM\4 Inspection and Assembly at MPE\3 Einbau in Manipulator\IMG_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9534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20 Telescope Infrastructure\Data Packages and Documents\21 Structure\3 PFM\4 Inspection and Assembly at MPE\3 Einbau in Manipulator\IMG_0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880321" cy="1920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44" r="11753"/>
          <a:stretch/>
        </p:blipFill>
        <p:spPr>
          <a:xfrm>
            <a:off x="3779912" y="3324908"/>
            <a:ext cx="2304256" cy="2248438"/>
          </a:xfrm>
          <a:prstGeom prst="rect">
            <a:avLst/>
          </a:prstGeom>
        </p:spPr>
      </p:pic>
      <p:pic>
        <p:nvPicPr>
          <p:cNvPr id="9" name="Picture 4" descr="D:\eROSITA Lokal\eROSITA Bilder\Spiegelsystem\IMG_33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3310"/>
            <a:ext cx="3360055" cy="224003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228184" y="1196752"/>
            <a:ext cx="2885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Telescope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subsystems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300192" y="3347700"/>
            <a:ext cx="23754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Mirror</a:t>
            </a:r>
            <a:r>
              <a:rPr lang="de-DE" dirty="0" smtClean="0"/>
              <a:t> Modules</a:t>
            </a:r>
          </a:p>
          <a:p>
            <a:endParaRPr lang="de-DE" dirty="0"/>
          </a:p>
          <a:p>
            <a:r>
              <a:rPr lang="de-DE" dirty="0" smtClean="0"/>
              <a:t>FM-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FM1 (31 </a:t>
            </a:r>
            <a:r>
              <a:rPr lang="de-DE" dirty="0" err="1" smtClean="0"/>
              <a:t>shells</a:t>
            </a:r>
            <a:r>
              <a:rPr lang="de-DE" dirty="0" smtClean="0"/>
              <a:t>) in </a:t>
            </a:r>
            <a:r>
              <a:rPr lang="de-DE" dirty="0" err="1" smtClean="0"/>
              <a:t>spec</a:t>
            </a:r>
            <a:r>
              <a:rPr lang="de-DE" dirty="0" smtClean="0"/>
              <a:t>.</a:t>
            </a:r>
          </a:p>
          <a:p>
            <a:r>
              <a:rPr lang="de-DE" dirty="0" smtClean="0"/>
              <a:t>FM2 (15 </a:t>
            </a:r>
            <a:r>
              <a:rPr lang="de-DE" dirty="0" err="1" smtClean="0"/>
              <a:t>shells</a:t>
            </a:r>
            <a:r>
              <a:rPr lang="de-DE" dirty="0" smtClean="0"/>
              <a:t>) in </a:t>
            </a:r>
            <a:r>
              <a:rPr lang="de-DE" dirty="0" err="1" smtClean="0"/>
              <a:t>spec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15 </a:t>
            </a:r>
            <a:r>
              <a:rPr lang="de-DE" dirty="0" err="1" smtClean="0"/>
              <a:t>arcsec</a:t>
            </a:r>
            <a:r>
              <a:rPr lang="de-DE" dirty="0" smtClean="0"/>
              <a:t> HEW, on-</a:t>
            </a:r>
            <a:r>
              <a:rPr lang="de-DE" dirty="0" err="1" smtClean="0"/>
              <a:t>axis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5661248"/>
            <a:ext cx="2776466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ym typeface="Wingdings" pitchFamily="2" charset="2"/>
              </a:rPr>
              <a:t> P. Friedrich et al., </a:t>
            </a:r>
            <a:r>
              <a:rPr lang="de-DE" sz="1400" i="1" dirty="0" err="1" smtClean="0">
                <a:sym typeface="Wingdings" pitchFamily="2" charset="2"/>
              </a:rPr>
              <a:t>this</a:t>
            </a:r>
            <a:r>
              <a:rPr lang="de-DE" sz="1400" i="1" dirty="0" smtClean="0">
                <a:sym typeface="Wingdings" pitchFamily="2" charset="2"/>
              </a:rPr>
              <a:t> </a:t>
            </a:r>
            <a:r>
              <a:rPr lang="de-DE" sz="1400" i="1" dirty="0" err="1" smtClean="0">
                <a:sym typeface="Wingdings" pitchFamily="2" charset="2"/>
              </a:rPr>
              <a:t>conference</a:t>
            </a:r>
            <a:endParaRPr lang="de-DE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734886" y="449706"/>
            <a:ext cx="3661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pnCCD-Camera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Picture 4" descr="CRW_69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95" y="1298452"/>
            <a:ext cx="2709006" cy="190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35217" y="1298452"/>
            <a:ext cx="2861627" cy="19081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31777" y="1298451"/>
            <a:ext cx="2552700" cy="1914525"/>
          </a:xfrm>
          <a:prstGeom prst="rect">
            <a:avLst/>
          </a:prstGeom>
        </p:spPr>
      </p:pic>
      <p:pic>
        <p:nvPicPr>
          <p:cNvPr id="9" name="Bild 2" descr="D:\nom_IBM\CCD\Analyse\intensity\C12_04_33_080731_05_IntImgCor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098" y="3678237"/>
            <a:ext cx="22034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6" descr="D:\nom_IBM\CCD\Analyse\Spektren\C12\C12_03_42_080527_04_C_Spectrum.ep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278" t="22812" r="22437" b="17108"/>
          <a:stretch>
            <a:fillRect/>
          </a:stretch>
        </p:blipFill>
        <p:spPr bwMode="auto">
          <a:xfrm>
            <a:off x="2230117" y="3606006"/>
            <a:ext cx="26749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41652" y="3645024"/>
            <a:ext cx="37769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pnCCD</a:t>
            </a:r>
            <a:r>
              <a:rPr lang="de-DE" dirty="0" smtClean="0"/>
              <a:t> Module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2010,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spec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size</a:t>
            </a:r>
            <a:r>
              <a:rPr lang="de-DE" dirty="0" smtClean="0"/>
              <a:t>:		384 × 384 </a:t>
            </a:r>
            <a:r>
              <a:rPr lang="de-DE" dirty="0" err="1" smtClean="0"/>
              <a:t>pixels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	= 28.8 × 28.8 mm</a:t>
            </a:r>
            <a:r>
              <a:rPr lang="de-DE" baseline="30000" dirty="0" smtClean="0"/>
              <a:t>2</a:t>
            </a:r>
          </a:p>
          <a:p>
            <a:r>
              <a:rPr lang="de-DE" dirty="0" err="1" smtClean="0"/>
              <a:t>cycle</a:t>
            </a:r>
            <a:r>
              <a:rPr lang="de-DE" dirty="0" smtClean="0"/>
              <a:t> time:	50msec</a:t>
            </a:r>
          </a:p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	138eV @ 6 </a:t>
            </a:r>
            <a:r>
              <a:rPr lang="de-DE" dirty="0" err="1" smtClean="0"/>
              <a:t>keV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834914" y="449706"/>
            <a:ext cx="3461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Miscellaneous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" name="Picture 8" descr="DSC077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1946"/>
            <a:ext cx="2784136" cy="20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DSCN78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59" y="1411946"/>
            <a:ext cx="2786126" cy="20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SC053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411946"/>
            <a:ext cx="2786439" cy="20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eROSITA Lokal\eROSITA Bilder\Kühlung\P1060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54" y="3862249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allturm, Bremen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0733" y="3861048"/>
            <a:ext cx="1711129" cy="228150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67944" y="3789040"/>
            <a:ext cx="46987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Deflector</a:t>
            </a:r>
            <a:r>
              <a:rPr lang="de-DE" dirty="0" smtClean="0"/>
              <a:t>		</a:t>
            </a:r>
            <a:r>
              <a:rPr lang="de-DE" dirty="0" err="1" smtClean="0"/>
              <a:t>qualified</a:t>
            </a:r>
            <a:endParaRPr lang="de-DE" dirty="0" smtClean="0"/>
          </a:p>
          <a:p>
            <a:r>
              <a:rPr lang="de-DE" dirty="0" err="1" smtClean="0"/>
              <a:t>Filterwheel</a:t>
            </a:r>
            <a:r>
              <a:rPr lang="de-DE" dirty="0" smtClean="0"/>
              <a:t>			</a:t>
            </a:r>
            <a:r>
              <a:rPr lang="de-DE" dirty="0" err="1" smtClean="0"/>
              <a:t>qualified</a:t>
            </a:r>
            <a:endParaRPr lang="de-DE" dirty="0" smtClean="0"/>
          </a:p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baffle</a:t>
            </a:r>
            <a:r>
              <a:rPr lang="de-DE" dirty="0" smtClean="0"/>
              <a:t>			</a:t>
            </a:r>
            <a:r>
              <a:rPr lang="de-DE" dirty="0" err="1" smtClean="0"/>
              <a:t>qualified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cryogenic</a:t>
            </a:r>
            <a:r>
              <a:rPr lang="de-DE" dirty="0" smtClean="0"/>
              <a:t> </a:t>
            </a:r>
            <a:r>
              <a:rPr lang="de-DE" dirty="0" err="1" smtClean="0"/>
              <a:t>heatpipes</a:t>
            </a:r>
            <a:r>
              <a:rPr lang="de-DE" dirty="0" smtClean="0"/>
              <a:t> just </a:t>
            </a:r>
            <a:r>
              <a:rPr lang="de-DE" dirty="0" err="1" smtClean="0"/>
              <a:t>tested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endParaRPr lang="de-DE" dirty="0" smtClean="0"/>
          </a:p>
          <a:p>
            <a:r>
              <a:rPr lang="de-DE" dirty="0" smtClean="0"/>
              <a:t>Drop </a:t>
            </a:r>
            <a:r>
              <a:rPr lang="de-DE" dirty="0"/>
              <a:t>T</a:t>
            </a:r>
            <a:r>
              <a:rPr lang="de-DE" dirty="0" smtClean="0"/>
              <a:t>ower in Bremen, 10sec </a:t>
            </a:r>
            <a:r>
              <a:rPr lang="de-DE" dirty="0" smtClean="0"/>
              <a:t>µg</a:t>
            </a:r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Röntgenastronomie   DGaO-Jahrestagung   Ilmenau   17. Juni 2011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218728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eROSITA Team</a:t>
            </a:r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980728"/>
            <a:ext cx="8991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sz="1000" b="1" dirty="0" smtClean="0">
                <a:latin typeface="Arial" charset="0"/>
              </a:rPr>
              <a:t>PI: </a:t>
            </a:r>
            <a:r>
              <a:rPr lang="de-DE" sz="1000" dirty="0">
                <a:latin typeface="Arial" charset="0"/>
              </a:rPr>
              <a:t>Peter Predehl (MPE)</a:t>
            </a:r>
          </a:p>
          <a:p>
            <a:r>
              <a:rPr lang="de-DE" sz="1000" b="1" dirty="0">
                <a:latin typeface="Arial" charset="0"/>
              </a:rPr>
              <a:t>Project Scientist: </a:t>
            </a:r>
            <a:r>
              <a:rPr lang="de-DE" sz="1000" dirty="0">
                <a:latin typeface="Arial" charset="0"/>
              </a:rPr>
              <a:t>Andrea </a:t>
            </a:r>
            <a:r>
              <a:rPr lang="de-DE" sz="1000" dirty="0" smtClean="0">
                <a:latin typeface="Arial" charset="0"/>
              </a:rPr>
              <a:t>Merloni</a:t>
            </a:r>
            <a:endParaRPr lang="de-DE" sz="1000" b="1" dirty="0">
              <a:latin typeface="Arial" charset="0"/>
            </a:endParaRPr>
          </a:p>
          <a:p>
            <a:pPr eaLnBrk="1" hangingPunct="1"/>
            <a:r>
              <a:rPr lang="de-DE" sz="1000" b="1" dirty="0">
                <a:latin typeface="Arial" charset="0"/>
              </a:rPr>
              <a:t>Co-</a:t>
            </a:r>
            <a:r>
              <a:rPr lang="de-DE" sz="1000" b="1" dirty="0" err="1">
                <a:latin typeface="Arial" charset="0"/>
              </a:rPr>
              <a:t>Is</a:t>
            </a:r>
            <a:r>
              <a:rPr lang="de-DE" sz="1000" b="1" dirty="0">
                <a:latin typeface="Arial" charset="0"/>
              </a:rPr>
              <a:t>:</a:t>
            </a:r>
            <a:r>
              <a:rPr lang="de-DE" sz="1000" dirty="0">
                <a:latin typeface="Arial" charset="0"/>
              </a:rPr>
              <a:t> Hans  Böhringer, Ulrich  Briel, Hermann  Brunner, Evgeniy  </a:t>
            </a:r>
            <a:r>
              <a:rPr lang="de-DE" sz="1000" dirty="0" err="1">
                <a:latin typeface="Arial" charset="0"/>
              </a:rPr>
              <a:t>Churazov</a:t>
            </a:r>
            <a:r>
              <a:rPr lang="de-DE" sz="1000" dirty="0">
                <a:latin typeface="Arial" charset="0"/>
              </a:rPr>
              <a:t>, Michael  Freyberg, Peter  Friedrich, Günther Hasinger, Eckhard  Kendziorra, Dieter Lutz, Josef Mohr, Norbert Meidinger, Kirpal Nandra, Mikhail  Pavlinsky, Thomas </a:t>
            </a:r>
            <a:r>
              <a:rPr lang="de-DE" sz="1000" dirty="0" err="1">
                <a:latin typeface="Arial" charset="0"/>
              </a:rPr>
              <a:t>Reiprich</a:t>
            </a:r>
            <a:r>
              <a:rPr lang="de-DE" sz="1000" dirty="0">
                <a:latin typeface="Arial" charset="0"/>
              </a:rPr>
              <a:t>, Andrea Santangelo, Jürgen Schmitt, Axel </a:t>
            </a:r>
            <a:r>
              <a:rPr lang="de-DE" sz="1000" dirty="0" err="1">
                <a:latin typeface="Arial" charset="0"/>
              </a:rPr>
              <a:t>Schwope</a:t>
            </a:r>
            <a:r>
              <a:rPr lang="de-DE" sz="1000" dirty="0">
                <a:latin typeface="Arial" charset="0"/>
              </a:rPr>
              <a:t>, Matthias Steinmetz, Lothar </a:t>
            </a:r>
            <a:r>
              <a:rPr lang="de-DE" sz="1000" dirty="0" err="1">
                <a:latin typeface="Arial" charset="0"/>
              </a:rPr>
              <a:t>Strüder</a:t>
            </a:r>
            <a:r>
              <a:rPr lang="de-DE" sz="1000" dirty="0">
                <a:latin typeface="Arial" charset="0"/>
              </a:rPr>
              <a:t>, Rashid Sunyaev, Jörn </a:t>
            </a:r>
            <a:r>
              <a:rPr lang="de-DE" sz="1000" dirty="0" smtClean="0">
                <a:latin typeface="Arial" charset="0"/>
              </a:rPr>
              <a:t>Wilms</a:t>
            </a:r>
            <a:endParaRPr lang="de-DE" sz="1000" dirty="0">
              <a:latin typeface="Arial" charset="0"/>
            </a:endParaRPr>
          </a:p>
          <a:p>
            <a:pPr eaLnBrk="1" hangingPunct="1"/>
            <a:r>
              <a:rPr lang="de-DE" sz="1000" b="1" dirty="0">
                <a:latin typeface="Arial" charset="0"/>
              </a:rPr>
              <a:t>System Engineer:</a:t>
            </a:r>
            <a:r>
              <a:rPr lang="de-DE" sz="1000" dirty="0">
                <a:latin typeface="Arial" charset="0"/>
              </a:rPr>
              <a:t> Josef Eder</a:t>
            </a:r>
          </a:p>
          <a:p>
            <a:pPr eaLnBrk="1" hangingPunct="1"/>
            <a:r>
              <a:rPr lang="de-DE" sz="1000" b="1" dirty="0" err="1">
                <a:latin typeface="Arial" charset="0"/>
              </a:rPr>
              <a:t>Product</a:t>
            </a:r>
            <a:r>
              <a:rPr lang="de-DE" sz="1000" b="1" dirty="0">
                <a:latin typeface="Arial" charset="0"/>
              </a:rPr>
              <a:t> Assurance:</a:t>
            </a:r>
            <a:r>
              <a:rPr lang="de-DE" sz="1000" dirty="0">
                <a:latin typeface="Arial" charset="0"/>
              </a:rPr>
              <a:t> H. Bräuninger, M. </a:t>
            </a:r>
            <a:r>
              <a:rPr lang="de-DE" sz="1000" dirty="0" err="1">
                <a:latin typeface="Arial" charset="0"/>
              </a:rPr>
              <a:t>Hengmith</a:t>
            </a:r>
            <a:endParaRPr lang="de-DE" sz="1000" dirty="0">
              <a:latin typeface="Arial" charset="0"/>
            </a:endParaRPr>
          </a:p>
          <a:p>
            <a:pPr eaLnBrk="1" hangingPunct="1"/>
            <a:r>
              <a:rPr lang="de-DE" sz="1000" b="1" dirty="0">
                <a:latin typeface="Arial" charset="0"/>
              </a:rPr>
              <a:t>Electronics Engineering:</a:t>
            </a:r>
            <a:r>
              <a:rPr lang="de-DE" sz="1000" dirty="0">
                <a:latin typeface="Arial" charset="0"/>
              </a:rPr>
              <a:t> W. Bornemann, O. </a:t>
            </a:r>
            <a:r>
              <a:rPr lang="de-DE" sz="1000" dirty="0" err="1">
                <a:latin typeface="Arial" charset="0"/>
              </a:rPr>
              <a:t>Hälker</a:t>
            </a:r>
            <a:r>
              <a:rPr lang="de-DE" sz="1000" dirty="0">
                <a:latin typeface="Arial" charset="0"/>
              </a:rPr>
              <a:t>, S. Hermann, W. Kink, S. Müller, O. Hans, Z. Zhang, G. </a:t>
            </a:r>
            <a:r>
              <a:rPr lang="de-DE" sz="1000" dirty="0" err="1">
                <a:latin typeface="Arial" charset="0"/>
              </a:rPr>
              <a:t>Plasoianu</a:t>
            </a:r>
            <a:r>
              <a:rPr lang="de-DE" sz="1000" dirty="0">
                <a:latin typeface="Arial" charset="0"/>
              </a:rPr>
              <a:t> + Workshop </a:t>
            </a:r>
          </a:p>
          <a:p>
            <a:pPr eaLnBrk="1" hangingPunct="1"/>
            <a:r>
              <a:rPr lang="de-DE" sz="1000" b="1" dirty="0" err="1">
                <a:latin typeface="Arial" charset="0"/>
              </a:rPr>
              <a:t>Mechanical</a:t>
            </a:r>
            <a:r>
              <a:rPr lang="de-DE" sz="1000" b="1" dirty="0">
                <a:latin typeface="Arial" charset="0"/>
              </a:rPr>
              <a:t> Engineering:</a:t>
            </a:r>
            <a:r>
              <a:rPr lang="de-DE" sz="1000" dirty="0">
                <a:latin typeface="Arial" charset="0"/>
              </a:rPr>
              <a:t> H. Huber, Chr. </a:t>
            </a:r>
            <a:r>
              <a:rPr lang="de-DE" sz="1000" dirty="0" err="1">
                <a:latin typeface="Arial" charset="0"/>
              </a:rPr>
              <a:t>Rohé</a:t>
            </a:r>
            <a:r>
              <a:rPr lang="de-DE" sz="1000" dirty="0">
                <a:latin typeface="Arial" charset="0"/>
              </a:rPr>
              <a:t>, L. Tiedemann, R. Schreib, B. Mican, H. Eibl, </a:t>
            </a:r>
            <a:r>
              <a:rPr lang="de-DE" sz="1000" dirty="0" smtClean="0">
                <a:latin typeface="Arial" charset="0"/>
              </a:rPr>
              <a:t>A. Schneider, F. Huber, K</a:t>
            </a:r>
            <a:r>
              <a:rPr lang="de-DE" sz="1000" dirty="0">
                <a:latin typeface="Arial" charset="0"/>
              </a:rPr>
              <a:t>. </a:t>
            </a:r>
            <a:r>
              <a:rPr lang="de-DE" sz="1000" dirty="0" smtClean="0">
                <a:latin typeface="Arial" charset="0"/>
              </a:rPr>
              <a:t>Lehmann, </a:t>
            </a:r>
            <a:r>
              <a:rPr lang="de-DE" sz="1000" dirty="0">
                <a:latin typeface="Arial" charset="0"/>
              </a:rPr>
              <a:t>+ Workshop</a:t>
            </a:r>
          </a:p>
          <a:p>
            <a:pPr eaLnBrk="1" hangingPunct="1"/>
            <a:r>
              <a:rPr lang="de-DE" sz="1000" b="1" dirty="0" err="1">
                <a:latin typeface="Arial" charset="0"/>
              </a:rPr>
              <a:t>Mirror</a:t>
            </a:r>
            <a:r>
              <a:rPr lang="de-DE" sz="1000" b="1" dirty="0">
                <a:latin typeface="Arial" charset="0"/>
              </a:rPr>
              <a:t> System, PANTER:</a:t>
            </a:r>
            <a:r>
              <a:rPr lang="de-DE" sz="1000" dirty="0">
                <a:latin typeface="Arial" charset="0"/>
              </a:rPr>
              <a:t> P. Friedrich, W. Burkert, M. Freyberg, B. </a:t>
            </a:r>
            <a:r>
              <a:rPr lang="de-DE" sz="1000" dirty="0" err="1">
                <a:latin typeface="Arial" charset="0"/>
              </a:rPr>
              <a:t>Budau</a:t>
            </a:r>
            <a:r>
              <a:rPr lang="de-DE" sz="1000" dirty="0">
                <a:latin typeface="Arial" charset="0"/>
              </a:rPr>
              <a:t>, </a:t>
            </a:r>
            <a:r>
              <a:rPr lang="de-DE" sz="1000" dirty="0" smtClean="0">
                <a:latin typeface="Arial" charset="0"/>
              </a:rPr>
              <a:t>, </a:t>
            </a:r>
            <a:r>
              <a:rPr lang="de-DE" sz="1000" dirty="0">
                <a:latin typeface="Arial" charset="0"/>
              </a:rPr>
              <a:t>V. Burwitz</a:t>
            </a:r>
            <a:endParaRPr lang="de-DE" sz="700" dirty="0">
              <a:latin typeface="Arial" charset="0"/>
            </a:endParaRPr>
          </a:p>
          <a:p>
            <a:r>
              <a:rPr lang="de-DE" sz="1000" b="1" dirty="0" err="1">
                <a:latin typeface="Arial" charset="0"/>
              </a:rPr>
              <a:t>Cooling</a:t>
            </a:r>
            <a:r>
              <a:rPr lang="de-DE" sz="1000" b="1" dirty="0">
                <a:latin typeface="Arial" charset="0"/>
              </a:rPr>
              <a:t>, Thermal Engineering: </a:t>
            </a:r>
            <a:r>
              <a:rPr lang="de-DE" sz="1000" dirty="0">
                <a:latin typeface="Arial" charset="0"/>
              </a:rPr>
              <a:t>M. </a:t>
            </a:r>
            <a:r>
              <a:rPr lang="de-DE" sz="1000" dirty="0" smtClean="0">
                <a:latin typeface="Arial" charset="0"/>
              </a:rPr>
              <a:t>Fürmetz, E</a:t>
            </a:r>
            <a:r>
              <a:rPr lang="de-DE" sz="1000" dirty="0">
                <a:latin typeface="Arial" charset="0"/>
              </a:rPr>
              <a:t>. </a:t>
            </a:r>
            <a:r>
              <a:rPr lang="de-DE" sz="1000" dirty="0" smtClean="0">
                <a:latin typeface="Arial" charset="0"/>
              </a:rPr>
              <a:t>Pfeffermann, A. </a:t>
            </a:r>
            <a:r>
              <a:rPr lang="de-DE" sz="1000" dirty="0" err="1" smtClean="0">
                <a:latin typeface="Arial" charset="0"/>
              </a:rPr>
              <a:t>Buron</a:t>
            </a:r>
            <a:endParaRPr lang="de-DE" sz="1000" dirty="0">
              <a:latin typeface="Arial" charset="0"/>
            </a:endParaRPr>
          </a:p>
          <a:p>
            <a:pPr eaLnBrk="1" hangingPunct="1"/>
            <a:r>
              <a:rPr lang="de-DE" sz="1000" b="1" dirty="0">
                <a:latin typeface="Arial" charset="0"/>
              </a:rPr>
              <a:t>CCD-</a:t>
            </a:r>
            <a:r>
              <a:rPr lang="de-DE" sz="1000" b="1" dirty="0" err="1">
                <a:latin typeface="Arial" charset="0"/>
              </a:rPr>
              <a:t>Camera</a:t>
            </a:r>
            <a:r>
              <a:rPr lang="de-DE" sz="1000" b="1" dirty="0">
                <a:latin typeface="Arial" charset="0"/>
              </a:rPr>
              <a:t>:</a:t>
            </a:r>
            <a:r>
              <a:rPr lang="de-DE" sz="1000" dirty="0">
                <a:latin typeface="Arial" charset="0"/>
              </a:rPr>
              <a:t> N. Meidinger, G. </a:t>
            </a:r>
            <a:r>
              <a:rPr lang="de-DE" sz="1000" dirty="0" err="1">
                <a:latin typeface="Arial" charset="0"/>
              </a:rPr>
              <a:t>Schächner</a:t>
            </a:r>
            <a:r>
              <a:rPr lang="de-DE" sz="1000" dirty="0">
                <a:latin typeface="Arial" charset="0"/>
              </a:rPr>
              <a:t>, J. </a:t>
            </a:r>
            <a:r>
              <a:rPr lang="de-DE" sz="1000" dirty="0" err="1">
                <a:latin typeface="Arial" charset="0"/>
              </a:rPr>
              <a:t>Elbs</a:t>
            </a:r>
            <a:r>
              <a:rPr lang="de-DE" sz="1000" dirty="0">
                <a:latin typeface="Arial" charset="0"/>
              </a:rPr>
              <a:t>, S. </a:t>
            </a:r>
            <a:r>
              <a:rPr lang="de-DE" sz="1000" dirty="0" err="1">
                <a:latin typeface="Arial" charset="0"/>
              </a:rPr>
              <a:t>Ebermayer</a:t>
            </a:r>
            <a:r>
              <a:rPr lang="de-DE" sz="1000" dirty="0">
                <a:latin typeface="Arial" charset="0"/>
              </a:rPr>
              <a:t>, A. v. Kienlin</a:t>
            </a:r>
          </a:p>
          <a:p>
            <a:pPr eaLnBrk="1" hangingPunct="1"/>
            <a:r>
              <a:rPr lang="de-DE" sz="1000" b="1" dirty="0">
                <a:latin typeface="Arial" charset="0"/>
              </a:rPr>
              <a:t>Attitude:</a:t>
            </a:r>
            <a:r>
              <a:rPr lang="de-DE" sz="1000" dirty="0">
                <a:latin typeface="Arial" charset="0"/>
              </a:rPr>
              <a:t> A. </a:t>
            </a:r>
            <a:r>
              <a:rPr lang="de-DE" sz="1000" dirty="0" err="1">
                <a:latin typeface="Arial" charset="0"/>
              </a:rPr>
              <a:t>Schwope</a:t>
            </a:r>
            <a:endParaRPr lang="de-DE" sz="1000" dirty="0">
              <a:latin typeface="Arial" charset="0"/>
            </a:endParaRPr>
          </a:p>
          <a:p>
            <a:pPr eaLnBrk="1" hangingPunct="1"/>
            <a:r>
              <a:rPr lang="de-DE" sz="1000" b="1" dirty="0" err="1">
                <a:latin typeface="Arial" charset="0"/>
              </a:rPr>
              <a:t>Calibration</a:t>
            </a:r>
            <a:r>
              <a:rPr lang="de-DE" sz="1000" b="1" dirty="0">
                <a:latin typeface="Arial" charset="0"/>
              </a:rPr>
              <a:t>, Analysis:</a:t>
            </a:r>
            <a:r>
              <a:rPr lang="de-DE" sz="1000" dirty="0">
                <a:latin typeface="Arial" charset="0"/>
              </a:rPr>
              <a:t> G. Hartner, K. Dennerl, R. </a:t>
            </a:r>
            <a:r>
              <a:rPr lang="de-DE" sz="1000" dirty="0" err="1">
                <a:latin typeface="Arial" charset="0"/>
              </a:rPr>
              <a:t>Andritschke</a:t>
            </a:r>
            <a:r>
              <a:rPr lang="de-DE" sz="1000" dirty="0">
                <a:latin typeface="Arial" charset="0"/>
              </a:rPr>
              <a:t>, Chr. Tenzer </a:t>
            </a:r>
          </a:p>
          <a:p>
            <a:pPr eaLnBrk="1" hangingPunct="1"/>
            <a:r>
              <a:rPr lang="de-DE" sz="1000" b="1" dirty="0">
                <a:latin typeface="Arial" charset="0"/>
              </a:rPr>
              <a:t>Laboratory, PUMA, Tests:</a:t>
            </a:r>
            <a:r>
              <a:rPr lang="de-DE" sz="1000" dirty="0">
                <a:latin typeface="Arial" charset="0"/>
              </a:rPr>
              <a:t> M. Vongehr, R. Gaida, K. Dittrich, </a:t>
            </a:r>
            <a:r>
              <a:rPr lang="de-DE" sz="1000" dirty="0" err="1">
                <a:latin typeface="Arial" charset="0"/>
              </a:rPr>
              <a:t>Th</a:t>
            </a:r>
            <a:r>
              <a:rPr lang="de-DE" sz="1000" dirty="0">
                <a:latin typeface="Arial" charset="0"/>
              </a:rPr>
              <a:t>. </a:t>
            </a:r>
            <a:r>
              <a:rPr lang="de-DE" sz="1000" dirty="0" err="1">
                <a:latin typeface="Arial" charset="0"/>
              </a:rPr>
              <a:t>Burghart</a:t>
            </a:r>
            <a:r>
              <a:rPr lang="de-DE" sz="1000" dirty="0">
                <a:latin typeface="Arial" charset="0"/>
              </a:rPr>
              <a:t>, </a:t>
            </a:r>
            <a:r>
              <a:rPr lang="de-DE" sz="1000" dirty="0" smtClean="0">
                <a:latin typeface="Arial" charset="0"/>
              </a:rPr>
              <a:t>T. </a:t>
            </a:r>
            <a:r>
              <a:rPr lang="de-DE" sz="1000" dirty="0" err="1" smtClean="0">
                <a:latin typeface="Arial" charset="0"/>
              </a:rPr>
              <a:t>Blasi</a:t>
            </a:r>
            <a:r>
              <a:rPr lang="de-DE" sz="1000" dirty="0" smtClean="0">
                <a:latin typeface="Arial" charset="0"/>
              </a:rPr>
              <a:t>, F</a:t>
            </a:r>
            <a:r>
              <a:rPr lang="de-DE" sz="1000" dirty="0">
                <a:latin typeface="Arial" charset="0"/>
              </a:rPr>
              <a:t>. </a:t>
            </a:r>
            <a:r>
              <a:rPr lang="de-DE" sz="1000" dirty="0" err="1">
                <a:latin typeface="Arial" charset="0"/>
              </a:rPr>
              <a:t>Schrey</a:t>
            </a:r>
            <a:r>
              <a:rPr lang="de-DE" sz="1000" dirty="0">
                <a:latin typeface="Arial" charset="0"/>
              </a:rPr>
              <a:t>, K. Hartmann</a:t>
            </a:r>
          </a:p>
          <a:p>
            <a:pPr eaLnBrk="1" hangingPunct="1"/>
            <a:r>
              <a:rPr lang="de-DE" sz="1000" b="1" dirty="0" err="1">
                <a:latin typeface="Arial" charset="0"/>
              </a:rPr>
              <a:t>Ground</a:t>
            </a:r>
            <a:r>
              <a:rPr lang="de-DE" sz="1000" b="1" dirty="0">
                <a:latin typeface="Arial" charset="0"/>
              </a:rPr>
              <a:t> Software, Simulation, Science</a:t>
            </a:r>
            <a:r>
              <a:rPr lang="de-DE" sz="1000" dirty="0">
                <a:latin typeface="Arial" charset="0"/>
              </a:rPr>
              <a:t>: H. Brunner, P. Guglielmetti, G. </a:t>
            </a:r>
            <a:r>
              <a:rPr lang="de-DE" sz="1000" dirty="0" err="1">
                <a:latin typeface="Arial" charset="0"/>
              </a:rPr>
              <a:t>Lamer</a:t>
            </a:r>
            <a:r>
              <a:rPr lang="de-DE" sz="1000" dirty="0">
                <a:latin typeface="Arial" charset="0"/>
              </a:rPr>
              <a:t>, M. </a:t>
            </a:r>
            <a:r>
              <a:rPr lang="de-DE" sz="1000" dirty="0" err="1">
                <a:latin typeface="Arial" charset="0"/>
              </a:rPr>
              <a:t>Mühlegger</a:t>
            </a:r>
            <a:r>
              <a:rPr lang="de-DE" sz="1000" dirty="0">
                <a:latin typeface="Arial" charset="0"/>
              </a:rPr>
              <a:t>, J. Wilms, I. </a:t>
            </a:r>
            <a:r>
              <a:rPr lang="de-DE" sz="1000" dirty="0" err="1">
                <a:latin typeface="Arial" charset="0"/>
              </a:rPr>
              <a:t>Kreykenbohm</a:t>
            </a:r>
            <a:r>
              <a:rPr lang="de-DE" sz="1000" dirty="0">
                <a:latin typeface="Arial" charset="0"/>
              </a:rPr>
              <a:t>, C. Schmid, M. Brusa, A. </a:t>
            </a:r>
            <a:r>
              <a:rPr lang="de-DE" sz="1000" dirty="0" err="1" smtClean="0">
                <a:latin typeface="Arial" charset="0"/>
              </a:rPr>
              <a:t>Finoguenov</a:t>
            </a:r>
            <a:r>
              <a:rPr lang="de-DE" sz="1000" dirty="0" smtClean="0">
                <a:latin typeface="Arial" charset="0"/>
              </a:rPr>
              <a:t>, M. </a:t>
            </a:r>
            <a:r>
              <a:rPr lang="de-DE" sz="1000" dirty="0" err="1" smtClean="0">
                <a:latin typeface="Arial" charset="0"/>
              </a:rPr>
              <a:t>Salvato</a:t>
            </a:r>
            <a:endParaRPr lang="de-DE" sz="1000" dirty="0" smtClean="0">
              <a:latin typeface="Arial" charset="0"/>
            </a:endParaRPr>
          </a:p>
          <a:p>
            <a:pPr eaLnBrk="1" hangingPunct="1"/>
            <a:r>
              <a:rPr lang="de-DE" sz="1000" b="1" dirty="0">
                <a:latin typeface="Arial" charset="0"/>
              </a:rPr>
              <a:t>Mission </a:t>
            </a:r>
            <a:r>
              <a:rPr lang="de-DE" sz="1000" b="1" dirty="0" err="1">
                <a:latin typeface="Arial" charset="0"/>
              </a:rPr>
              <a:t>Planning</a:t>
            </a:r>
            <a:r>
              <a:rPr lang="de-DE" sz="1000" b="1" dirty="0">
                <a:latin typeface="Arial" charset="0"/>
              </a:rPr>
              <a:t>:</a:t>
            </a:r>
            <a:r>
              <a:rPr lang="de-DE" sz="1000" dirty="0">
                <a:latin typeface="Arial" charset="0"/>
              </a:rPr>
              <a:t> J. Schmitt, J. </a:t>
            </a:r>
            <a:r>
              <a:rPr lang="de-DE" sz="1000" dirty="0" err="1">
                <a:latin typeface="Arial" charset="0"/>
              </a:rPr>
              <a:t>Robrade</a:t>
            </a:r>
            <a:endParaRPr lang="de-DE" sz="1000" dirty="0">
              <a:latin typeface="Arial" charset="0"/>
            </a:endParaRPr>
          </a:p>
          <a:p>
            <a:pPr eaLnBrk="1" hangingPunct="1"/>
            <a:r>
              <a:rPr lang="de-DE" sz="1000" b="1" dirty="0">
                <a:latin typeface="Arial" charset="0"/>
              </a:rPr>
              <a:t>Scientific/Infrastructure Working Group </a:t>
            </a:r>
            <a:r>
              <a:rPr lang="de-DE" sz="1000" b="1" dirty="0" err="1">
                <a:latin typeface="Arial" charset="0"/>
              </a:rPr>
              <a:t>Chairs</a:t>
            </a:r>
            <a:r>
              <a:rPr lang="de-DE" sz="1000" b="1" dirty="0">
                <a:latin typeface="Arial" charset="0"/>
              </a:rPr>
              <a:t>:</a:t>
            </a:r>
            <a:r>
              <a:rPr lang="de-DE" sz="1000" dirty="0">
                <a:latin typeface="Arial" charset="0"/>
              </a:rPr>
              <a:t> W. Becker, H. Böhringer, H. Brunner, K. Dennerl, M.  Freyberg, F. Haberl, I. </a:t>
            </a:r>
            <a:r>
              <a:rPr lang="de-DE" sz="1000" dirty="0" err="1">
                <a:latin typeface="Arial" charset="0"/>
              </a:rPr>
              <a:t>Kreykenbohm</a:t>
            </a:r>
            <a:r>
              <a:rPr lang="de-DE" sz="1000" dirty="0">
                <a:latin typeface="Arial" charset="0"/>
              </a:rPr>
              <a:t>, J. Mohr, K. Nandra, T. </a:t>
            </a:r>
            <a:r>
              <a:rPr lang="de-DE" sz="1000" dirty="0" err="1">
                <a:latin typeface="Arial" charset="0"/>
              </a:rPr>
              <a:t>Reiprich</a:t>
            </a:r>
            <a:r>
              <a:rPr lang="de-DE" sz="1000" dirty="0">
                <a:latin typeface="Arial" charset="0"/>
              </a:rPr>
              <a:t>, J. </a:t>
            </a:r>
            <a:r>
              <a:rPr lang="de-DE" sz="1000" dirty="0" err="1">
                <a:latin typeface="Arial" charset="0"/>
              </a:rPr>
              <a:t>Robrade</a:t>
            </a:r>
            <a:r>
              <a:rPr lang="de-DE" sz="1000" dirty="0">
                <a:latin typeface="Arial" charset="0"/>
              </a:rPr>
              <a:t>, A. Santangelo, M. Sasaki, J. Schmitt, A. </a:t>
            </a:r>
            <a:r>
              <a:rPr lang="de-DE" sz="1000" dirty="0" err="1">
                <a:latin typeface="Arial" charset="0"/>
              </a:rPr>
              <a:t>Schwope</a:t>
            </a:r>
            <a:r>
              <a:rPr lang="de-DE" sz="1000" dirty="0">
                <a:latin typeface="Arial" charset="0"/>
              </a:rPr>
              <a:t>, J. Wilms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4293096"/>
            <a:ext cx="4572000" cy="19177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sz="1200" b="1" dirty="0">
                <a:latin typeface="Arial" charset="0"/>
              </a:rPr>
              <a:t>Institutes:</a:t>
            </a:r>
          </a:p>
          <a:p>
            <a:pPr eaLnBrk="1" hangingPunct="1"/>
            <a:r>
              <a:rPr lang="de-DE" sz="1200" b="1" dirty="0">
                <a:latin typeface="Arial" charset="0"/>
              </a:rPr>
              <a:t>MPE, Garching/D</a:t>
            </a:r>
            <a:endParaRPr lang="de-DE" sz="1200" dirty="0">
              <a:latin typeface="Arial" charset="0"/>
            </a:endParaRPr>
          </a:p>
          <a:p>
            <a:pPr eaLnBrk="1" hangingPunct="1"/>
            <a:r>
              <a:rPr lang="de-DE" sz="1200" dirty="0">
                <a:latin typeface="Arial" charset="0"/>
              </a:rPr>
              <a:t>Universität Erlangen-Nürnberg/D</a:t>
            </a:r>
          </a:p>
          <a:p>
            <a:pPr eaLnBrk="1" hangingPunct="1"/>
            <a:r>
              <a:rPr lang="de-DE" sz="1200" dirty="0" err="1">
                <a:latin typeface="Arial" charset="0"/>
              </a:rPr>
              <a:t>Universät</a:t>
            </a:r>
            <a:r>
              <a:rPr lang="de-DE" sz="1200" dirty="0">
                <a:latin typeface="Arial" charset="0"/>
              </a:rPr>
              <a:t> Tübingen/D</a:t>
            </a:r>
          </a:p>
          <a:p>
            <a:pPr eaLnBrk="1" hangingPunct="1"/>
            <a:r>
              <a:rPr lang="de-DE" sz="1200" dirty="0">
                <a:latin typeface="Arial" charset="0"/>
              </a:rPr>
              <a:t>Universität Hamburg/D</a:t>
            </a:r>
          </a:p>
          <a:p>
            <a:pPr eaLnBrk="1" hangingPunct="1"/>
            <a:r>
              <a:rPr lang="de-DE" sz="1200" dirty="0">
                <a:latin typeface="Arial" charset="0"/>
              </a:rPr>
              <a:t>Astrophysikalisches Institut Potsdam/D</a:t>
            </a:r>
          </a:p>
          <a:p>
            <a:pPr eaLnBrk="1" hangingPunct="1"/>
            <a:r>
              <a:rPr lang="de-DE" sz="1200" dirty="0">
                <a:latin typeface="Arial" charset="0"/>
              </a:rPr>
              <a:t>Max-Planck-Institut für Astrophysik/D</a:t>
            </a:r>
          </a:p>
          <a:p>
            <a:pPr eaLnBrk="1" hangingPunct="1"/>
            <a:r>
              <a:rPr lang="de-DE" sz="1200" dirty="0">
                <a:latin typeface="Arial" charset="0"/>
              </a:rPr>
              <a:t>Space Research Institute IKI, </a:t>
            </a:r>
            <a:r>
              <a:rPr lang="de-DE" sz="1200" dirty="0" err="1">
                <a:latin typeface="Arial" charset="0"/>
              </a:rPr>
              <a:t>Moscow</a:t>
            </a:r>
            <a:r>
              <a:rPr lang="de-DE" sz="1200" dirty="0">
                <a:latin typeface="Arial" charset="0"/>
              </a:rPr>
              <a:t>/</a:t>
            </a:r>
            <a:r>
              <a:rPr lang="de-DE" sz="1200" dirty="0" err="1">
                <a:latin typeface="Arial" charset="0"/>
              </a:rPr>
              <a:t>Ru</a:t>
            </a:r>
            <a:endParaRPr lang="de-DE" sz="1200" dirty="0">
              <a:latin typeface="Arial" charset="0"/>
            </a:endParaRPr>
          </a:p>
          <a:p>
            <a:pPr eaLnBrk="1" hangingPunct="1"/>
            <a:r>
              <a:rPr lang="de-DE" sz="1200" dirty="0" err="1">
                <a:latin typeface="Arial" charset="0"/>
              </a:rPr>
              <a:t>Argelander</a:t>
            </a:r>
            <a:r>
              <a:rPr lang="de-DE" sz="1200" dirty="0">
                <a:latin typeface="Arial" charset="0"/>
              </a:rPr>
              <a:t> Institut, Universität Bonn</a:t>
            </a:r>
          </a:p>
          <a:p>
            <a:pPr eaLnBrk="1" hangingPunct="1"/>
            <a:r>
              <a:rPr lang="de-DE" sz="1200" dirty="0" err="1">
                <a:latin typeface="Arial" charset="0"/>
              </a:rPr>
              <a:t>Universätssternwarte</a:t>
            </a:r>
            <a:r>
              <a:rPr lang="de-DE" sz="1200" dirty="0">
                <a:latin typeface="Arial" charset="0"/>
              </a:rPr>
              <a:t> München (LMU)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00600" y="4293096"/>
            <a:ext cx="4114800" cy="19177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sz="1200" b="1">
                <a:latin typeface="Arial" charset="0"/>
              </a:rPr>
              <a:t>Industry:</a:t>
            </a:r>
          </a:p>
          <a:p>
            <a:pPr eaLnBrk="1" hangingPunct="1"/>
            <a:r>
              <a:rPr lang="de-DE" sz="1200">
                <a:latin typeface="Arial" charset="0"/>
              </a:rPr>
              <a:t>Media Lario/I		Mirrors, Mandrels</a:t>
            </a:r>
          </a:p>
          <a:p>
            <a:pPr eaLnBrk="1" hangingPunct="1"/>
            <a:r>
              <a:rPr lang="de-DE" sz="1200">
                <a:latin typeface="Arial" charset="0"/>
              </a:rPr>
              <a:t>Kayser-Threde/D	Mirror Structures</a:t>
            </a:r>
          </a:p>
          <a:p>
            <a:pPr eaLnBrk="1" hangingPunct="1"/>
            <a:r>
              <a:rPr lang="de-DE" sz="1200">
                <a:latin typeface="Arial" charset="0"/>
              </a:rPr>
              <a:t>Carl Zeiss/D		ABRIXAS-Mandrels</a:t>
            </a:r>
          </a:p>
          <a:p>
            <a:pPr eaLnBrk="1" hangingPunct="1"/>
            <a:r>
              <a:rPr lang="de-DE" sz="1200">
                <a:latin typeface="Arial" charset="0"/>
              </a:rPr>
              <a:t>Invent/D		Telescope Structure</a:t>
            </a:r>
          </a:p>
          <a:p>
            <a:pPr eaLnBrk="1" hangingPunct="1"/>
            <a:r>
              <a:rPr lang="de-DE" sz="1200">
                <a:latin typeface="Arial" charset="0"/>
              </a:rPr>
              <a:t>pnSensor/D		CCDs</a:t>
            </a:r>
          </a:p>
          <a:p>
            <a:pPr eaLnBrk="1" hangingPunct="1"/>
            <a:r>
              <a:rPr lang="de-DE" sz="1200">
                <a:latin typeface="Arial" charset="0"/>
              </a:rPr>
              <a:t>EHP/B		Heatpipes</a:t>
            </a:r>
          </a:p>
          <a:p>
            <a:pPr eaLnBrk="1" hangingPunct="1"/>
            <a:r>
              <a:rPr lang="de-DE" sz="1200">
                <a:latin typeface="Arial" charset="0"/>
              </a:rPr>
              <a:t>RUAG/A		Mechanisms</a:t>
            </a:r>
          </a:p>
          <a:p>
            <a:pPr eaLnBrk="1" hangingPunct="1"/>
            <a:r>
              <a:rPr lang="de-DE" sz="1200">
                <a:latin typeface="Arial" charset="0"/>
              </a:rPr>
              <a:t>HPS/D,P		MLI</a:t>
            </a:r>
          </a:p>
          <a:p>
            <a:pPr eaLnBrk="1" hangingPunct="1"/>
            <a:r>
              <a:rPr lang="de-DE" sz="1200">
                <a:latin typeface="Arial" charset="0"/>
              </a:rPr>
              <a:t>+ many small companies</a:t>
            </a:r>
            <a:endParaRPr lang="de-DE" sz="1200">
              <a:solidFill>
                <a:srgbClr val="77777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34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382614" y="449706"/>
            <a:ext cx="4365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MPE Test </a:t>
            </a:r>
            <a:r>
              <a:rPr lang="de-DE" sz="4400" dirty="0" err="1" smtClean="0"/>
              <a:t>Facilities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" name="Picture 2" descr="D:\eROSITA Lokal\eROSITA Bilder\Test\TVK-5_DSCN8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09800"/>
            <a:ext cx="1320800" cy="176106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Images &amp; Movies &amp; Viewgraphs\PUMA &amp; PANTER\PUMA gan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598" y="2231782"/>
            <a:ext cx="2311402" cy="17335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0000" b="11806"/>
          <a:stretch>
            <a:fillRect/>
          </a:stretch>
        </p:blipFill>
        <p:spPr bwMode="auto">
          <a:xfrm>
            <a:off x="1108486" y="4139598"/>
            <a:ext cx="6282914" cy="1727802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:\eROSITA Lokal\eROSITA Bilder\Test\IMG_09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661" y="2353983"/>
            <a:ext cx="1203539" cy="161134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65870" y="1295400"/>
            <a:ext cx="867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 err="1" smtClean="0"/>
              <a:t>hundreds</a:t>
            </a:r>
            <a:r>
              <a:rPr lang="de-DE" dirty="0" smtClean="0"/>
              <a:t> of individual </a:t>
            </a:r>
            <a:r>
              <a:rPr lang="de-DE" dirty="0" err="1" smtClean="0"/>
              <a:t>tests</a:t>
            </a:r>
            <a:r>
              <a:rPr lang="de-DE" dirty="0" smtClean="0"/>
              <a:t> to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conducted</a:t>
            </a:r>
            <a:endParaRPr lang="de-DE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9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acuum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 </a:t>
            </a:r>
            <a:r>
              <a:rPr lang="de-DE" dirty="0" err="1" smtClean="0"/>
              <a:t>continuously</a:t>
            </a:r>
            <a:r>
              <a:rPr lang="de-DE" dirty="0" smtClean="0"/>
              <a:t> in </a:t>
            </a:r>
            <a:r>
              <a:rPr lang="de-DE" dirty="0" err="1" smtClean="0"/>
              <a:t>operation</a:t>
            </a:r>
            <a:r>
              <a:rPr lang="de-DE" dirty="0" smtClean="0"/>
              <a:t> + </a:t>
            </a:r>
            <a:r>
              <a:rPr lang="de-DE" dirty="0" err="1" smtClean="0"/>
              <a:t>shaker</a:t>
            </a:r>
            <a:r>
              <a:rPr lang="de-DE" dirty="0" smtClean="0"/>
              <a:t> +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endParaRPr lang="de-DE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35100" y="449706"/>
            <a:ext cx="6296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NRTA &amp; SASS &amp; </a:t>
            </a:r>
            <a:r>
              <a:rPr lang="de-DE" sz="4400" dirty="0" err="1" smtClean="0"/>
              <a:t>Catalogues</a:t>
            </a:r>
            <a:endParaRPr lang="de-DE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140" y="2539925"/>
            <a:ext cx="4713260" cy="30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92" y="2531703"/>
            <a:ext cx="3899399" cy="303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520" y="5635823"/>
            <a:ext cx="3171211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ym typeface="Wingdings" pitchFamily="2" charset="2"/>
              </a:rPr>
              <a:t> </a:t>
            </a:r>
            <a:r>
              <a:rPr lang="de-DE" sz="1400" i="1" dirty="0" err="1" smtClean="0">
                <a:sym typeface="Wingdings" pitchFamily="2" charset="2"/>
              </a:rPr>
              <a:t>e.g</a:t>
            </a:r>
            <a:r>
              <a:rPr lang="de-DE" sz="1400" i="1" dirty="0" smtClean="0">
                <a:sym typeface="Wingdings" pitchFamily="2" charset="2"/>
              </a:rPr>
              <a:t>., H. Brunner et al., </a:t>
            </a:r>
            <a:r>
              <a:rPr lang="de-DE" sz="1400" i="1" dirty="0" err="1" smtClean="0">
                <a:sym typeface="Wingdings" pitchFamily="2" charset="2"/>
              </a:rPr>
              <a:t>this</a:t>
            </a:r>
            <a:r>
              <a:rPr lang="de-DE" sz="1400" i="1" dirty="0" smtClean="0">
                <a:sym typeface="Wingdings" pitchFamily="2" charset="2"/>
              </a:rPr>
              <a:t> </a:t>
            </a:r>
            <a:r>
              <a:rPr lang="de-DE" sz="1400" i="1" dirty="0" err="1" smtClean="0">
                <a:sym typeface="Wingdings" pitchFamily="2" charset="2"/>
              </a:rPr>
              <a:t>conference</a:t>
            </a:r>
            <a:endParaRPr lang="de-DE" sz="14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214351" y="1362670"/>
            <a:ext cx="867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dirty="0" smtClean="0"/>
              <a:t>NRTA (</a:t>
            </a:r>
            <a:r>
              <a:rPr lang="de-DE" dirty="0" err="1" smtClean="0"/>
              <a:t>Near</a:t>
            </a:r>
            <a:r>
              <a:rPr lang="de-DE" dirty="0" smtClean="0"/>
              <a:t> Real Time Analysis)			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till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2012)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smtClean="0"/>
              <a:t>SASS (Standard Analysis Software System)		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 (</a:t>
            </a:r>
            <a:r>
              <a:rPr lang="de-DE" dirty="0" err="1" smtClean="0"/>
              <a:t>till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2012)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smtClean="0"/>
              <a:t>Tests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			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2012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85608" y="452914"/>
            <a:ext cx="2367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Summary</a:t>
            </a:r>
            <a:endParaRPr lang="de-DE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214351" y="1803588"/>
            <a:ext cx="8678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400" dirty="0" smtClean="0"/>
              <a:t>HW: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major</a:t>
            </a:r>
            <a:r>
              <a:rPr lang="de-DE" sz="2400" dirty="0" smtClean="0"/>
              <a:t> </a:t>
            </a:r>
            <a:r>
              <a:rPr lang="de-DE" sz="2400" dirty="0" err="1" smtClean="0"/>
              <a:t>issues</a:t>
            </a:r>
            <a:r>
              <a:rPr lang="de-DE" sz="2400" dirty="0" smtClean="0"/>
              <a:t>, „normal </a:t>
            </a:r>
            <a:r>
              <a:rPr lang="de-DE" sz="2400" dirty="0" err="1" smtClean="0"/>
              <a:t>work</a:t>
            </a:r>
            <a:r>
              <a:rPr lang="de-DE" sz="2400" dirty="0" smtClean="0"/>
              <a:t>“</a:t>
            </a:r>
            <a:br>
              <a:rPr lang="de-DE" sz="2400" dirty="0" smtClean="0"/>
            </a:br>
            <a:endParaRPr lang="de-DE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400" dirty="0" smtClean="0"/>
              <a:t>eROSITA </a:t>
            </a:r>
            <a:r>
              <a:rPr lang="de-DE" sz="2400" dirty="0" err="1" smtClean="0"/>
              <a:t>schedule</a:t>
            </a:r>
            <a:r>
              <a:rPr lang="de-DE" sz="2400" dirty="0" smtClean="0"/>
              <a:t> </a:t>
            </a:r>
            <a:r>
              <a:rPr lang="de-DE" sz="2400" dirty="0" err="1" smtClean="0"/>
              <a:t>compatible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delivery in </a:t>
            </a:r>
            <a:r>
              <a:rPr lang="de-DE" sz="2400" dirty="0" err="1" smtClean="0"/>
              <a:t>December</a:t>
            </a:r>
            <a:r>
              <a:rPr lang="de-DE" sz="2400" dirty="0" smtClean="0"/>
              <a:t> 2012</a:t>
            </a:r>
            <a:br>
              <a:rPr lang="de-DE" sz="2400" dirty="0" smtClean="0"/>
            </a:br>
            <a:endParaRPr lang="de-DE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400" dirty="0" smtClean="0"/>
              <a:t>Open: Sky </a:t>
            </a:r>
            <a:r>
              <a:rPr lang="de-DE" sz="2400" dirty="0" err="1" smtClean="0"/>
              <a:t>split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IKI </a:t>
            </a:r>
            <a:r>
              <a:rPr lang="de-DE" sz="2400" dirty="0" err="1" smtClean="0"/>
              <a:t>and</a:t>
            </a:r>
            <a:r>
              <a:rPr lang="de-DE" sz="2400" dirty="0" smtClean="0"/>
              <a:t> MPE 	</a:t>
            </a:r>
            <a:br>
              <a:rPr lang="de-DE" sz="2400" dirty="0" smtClean="0"/>
            </a:br>
            <a:r>
              <a:rPr lang="de-DE" sz="2400" dirty="0" smtClean="0"/>
              <a:t>(due </a:t>
            </a:r>
            <a:r>
              <a:rPr lang="de-DE" sz="2400" dirty="0" err="1" smtClean="0"/>
              <a:t>date</a:t>
            </a:r>
            <a:r>
              <a:rPr lang="de-DE" sz="2400" dirty="0" smtClean="0"/>
              <a:t> </a:t>
            </a:r>
            <a:r>
              <a:rPr lang="de-DE" sz="2400" dirty="0" err="1" smtClean="0"/>
              <a:t>July</a:t>
            </a:r>
            <a:r>
              <a:rPr lang="de-DE" sz="2400" dirty="0" smtClean="0"/>
              <a:t> 1</a:t>
            </a:r>
            <a:r>
              <a:rPr lang="de-DE" sz="2400" baseline="30000" dirty="0" smtClean="0"/>
              <a:t>st</a:t>
            </a:r>
            <a:r>
              <a:rPr lang="de-DE" sz="2400" dirty="0" smtClean="0"/>
              <a:t> = </a:t>
            </a:r>
            <a:r>
              <a:rPr lang="de-DE" sz="2400" dirty="0" err="1" smtClean="0"/>
              <a:t>tomorrow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endParaRPr lang="de-DE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400" dirty="0" smtClean="0"/>
              <a:t>Science Working Groups </a:t>
            </a:r>
            <a:r>
              <a:rPr lang="de-DE" sz="2400" dirty="0" err="1" smtClean="0"/>
              <a:t>established</a:t>
            </a:r>
            <a:r>
              <a:rPr lang="de-DE" sz="2400" dirty="0" smtClean="0"/>
              <a:t> &amp; </a:t>
            </a:r>
            <a:r>
              <a:rPr lang="de-DE" sz="2400" dirty="0" err="1" smtClean="0"/>
              <a:t>working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2400" dirty="0" err="1" smtClean="0"/>
              <a:t>Discussions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potential </a:t>
            </a:r>
            <a:r>
              <a:rPr lang="de-DE" sz="2400" dirty="0" err="1" smtClean="0"/>
              <a:t>collaborators</a:t>
            </a:r>
            <a:endParaRPr lang="de-DE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8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23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412" y="-3321"/>
            <a:ext cx="9172672" cy="4577667"/>
            <a:chOff x="3412" y="1054365"/>
            <a:chExt cx="9145084" cy="4512246"/>
          </a:xfrm>
        </p:grpSpPr>
        <p:pic>
          <p:nvPicPr>
            <p:cNvPr id="6" name="Picture 3" descr="http://www.mpe.mpg.de/erosita/erosita2011/images/header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-6" r="-6"/>
            <a:stretch/>
          </p:blipFill>
          <p:spPr bwMode="auto">
            <a:xfrm>
              <a:off x="3412" y="1054365"/>
              <a:ext cx="9145084" cy="2858932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3790669"/>
              <a:ext cx="9145083" cy="177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feld 7"/>
          <p:cNvSpPr txBox="1"/>
          <p:nvPr/>
        </p:nvSpPr>
        <p:spPr>
          <a:xfrm>
            <a:off x="162311" y="5157192"/>
            <a:ext cx="8820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http://www.mpe.mpg.de/erosita/erosita2011/index.html</a:t>
            </a:r>
            <a:endParaRPr lang="de-DE" sz="28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25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39708" y="449706"/>
            <a:ext cx="2851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Simulations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38" y="1630363"/>
            <a:ext cx="7602537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058" y="5321300"/>
            <a:ext cx="42643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/>
            <a:r>
              <a:rPr lang="de-DE" sz="1600" b="1" dirty="0" err="1"/>
              <a:t>Pointing</a:t>
            </a:r>
            <a:r>
              <a:rPr lang="de-DE" sz="1600" b="1" dirty="0"/>
              <a:t>                                                Scan</a:t>
            </a:r>
            <a:endParaRPr lang="de-DE" sz="1600" dirty="0"/>
          </a:p>
          <a:p>
            <a:pPr algn="ctr" eaLnBrk="1" hangingPunct="1"/>
            <a:r>
              <a:rPr lang="de-DE" sz="1600" dirty="0"/>
              <a:t>Off-</a:t>
            </a:r>
            <a:r>
              <a:rPr lang="de-DE" sz="1600" dirty="0" err="1"/>
              <a:t>axis</a:t>
            </a:r>
            <a:r>
              <a:rPr lang="de-DE" sz="1600" dirty="0"/>
              <a:t> </a:t>
            </a:r>
            <a:r>
              <a:rPr lang="de-DE" sz="1600" dirty="0" err="1"/>
              <a:t>blurring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 Wolter-I </a:t>
            </a:r>
            <a:r>
              <a:rPr lang="de-DE" sz="1600" dirty="0" err="1"/>
              <a:t>telescope</a:t>
            </a:r>
            <a:r>
              <a:rPr lang="de-DE" sz="1600" dirty="0"/>
              <a:t> </a:t>
            </a:r>
            <a:r>
              <a:rPr lang="de-DE" sz="1600" dirty="0">
                <a:sym typeface="Wingdings" charset="2"/>
              </a:rPr>
              <a:t></a:t>
            </a:r>
            <a:endParaRPr lang="de-DE" sz="1600" dirty="0"/>
          </a:p>
          <a:p>
            <a:pPr algn="ctr" eaLnBrk="1" hangingPunct="1"/>
            <a:r>
              <a:rPr lang="de-DE" sz="1600" dirty="0"/>
              <a:t>PSF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averaged</a:t>
            </a:r>
            <a:r>
              <a:rPr lang="de-DE" sz="1600" dirty="0"/>
              <a:t> </a:t>
            </a:r>
            <a:r>
              <a:rPr lang="de-DE" sz="1600" dirty="0" err="1"/>
              <a:t>over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FoV</a:t>
            </a:r>
            <a:endParaRPr lang="de-DE" sz="1600" dirty="0"/>
          </a:p>
          <a:p>
            <a:pPr algn="ctr" eaLnBrk="1" hangingPunct="1"/>
            <a:r>
              <a:rPr lang="de-DE" sz="1600" dirty="0">
                <a:solidFill>
                  <a:srgbClr val="0000FF"/>
                </a:solidFill>
              </a:rPr>
              <a:t>15 </a:t>
            </a:r>
            <a:r>
              <a:rPr lang="de-DE" sz="1600" dirty="0" err="1">
                <a:solidFill>
                  <a:srgbClr val="0000FF"/>
                </a:solidFill>
              </a:rPr>
              <a:t>arcsec</a:t>
            </a:r>
            <a:r>
              <a:rPr lang="de-DE" sz="1600" dirty="0">
                <a:solidFill>
                  <a:srgbClr val="0000FF"/>
                </a:solidFill>
              </a:rPr>
              <a:t> on-</a:t>
            </a:r>
            <a:r>
              <a:rPr lang="de-DE" sz="1600" dirty="0" err="1">
                <a:solidFill>
                  <a:srgbClr val="0000FF"/>
                </a:solidFill>
              </a:rPr>
              <a:t>axis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>
                <a:solidFill>
                  <a:srgbClr val="0000FF"/>
                </a:solidFill>
                <a:sym typeface="Wingdings" charset="2"/>
              </a:rPr>
              <a:t> 28 </a:t>
            </a:r>
            <a:r>
              <a:rPr lang="de-DE" sz="1600" dirty="0" err="1">
                <a:solidFill>
                  <a:srgbClr val="0000FF"/>
                </a:solidFill>
                <a:sym typeface="Wingdings" charset="2"/>
              </a:rPr>
              <a:t>arcsec</a:t>
            </a:r>
            <a:r>
              <a:rPr lang="de-DE" sz="1600" dirty="0">
                <a:solidFill>
                  <a:srgbClr val="0000FF"/>
                </a:solidFill>
                <a:sym typeface="Wingdings" charset="2"/>
              </a:rPr>
              <a:t> </a:t>
            </a:r>
            <a:r>
              <a:rPr lang="de-DE" sz="1600" dirty="0" err="1">
                <a:solidFill>
                  <a:srgbClr val="0000FF"/>
                </a:solidFill>
                <a:sym typeface="Wingdings" charset="2"/>
              </a:rPr>
              <a:t>averaged</a:t>
            </a:r>
            <a:endParaRPr lang="de-DE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27" y="3573016"/>
            <a:ext cx="4330973" cy="16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334989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677" y="2414336"/>
            <a:ext cx="3099747" cy="281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29747" y="449706"/>
            <a:ext cx="38715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Nearby</a:t>
            </a:r>
            <a:r>
              <a:rPr lang="de-DE" sz="4400" dirty="0" smtClean="0"/>
              <a:t> </a:t>
            </a:r>
            <a:r>
              <a:rPr lang="de-DE" sz="4400" dirty="0" err="1" smtClean="0"/>
              <a:t>Galaxies</a:t>
            </a:r>
            <a:endParaRPr lang="de-DE" sz="2400" dirty="0" smtClean="0"/>
          </a:p>
          <a:p>
            <a:pPr algn="ctr"/>
            <a:r>
              <a:rPr lang="de-DE" sz="2400" dirty="0" smtClean="0"/>
              <a:t>15 – 20.000 </a:t>
            </a:r>
            <a:r>
              <a:rPr lang="de-DE" sz="2400" dirty="0" err="1" smtClean="0"/>
              <a:t>Galaxies</a:t>
            </a:r>
            <a:r>
              <a:rPr lang="de-DE" sz="2400" dirty="0" smtClean="0"/>
              <a:t> in </a:t>
            </a:r>
            <a:r>
              <a:rPr lang="de-DE" sz="2400" dirty="0" err="1" smtClean="0"/>
              <a:t>eRASS</a:t>
            </a:r>
            <a:endParaRPr lang="de-DE" sz="2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51520" y="5661248"/>
            <a:ext cx="3404330" cy="307777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ym typeface="Wingdings" pitchFamily="2" charset="2"/>
              </a:rPr>
              <a:t> e.g., F. Haberl, W. Pietsch, </a:t>
            </a:r>
            <a:r>
              <a:rPr lang="de-DE" sz="1400" i="1" dirty="0" err="1" smtClean="0">
                <a:sym typeface="Wingdings" pitchFamily="2" charset="2"/>
              </a:rPr>
              <a:t>this</a:t>
            </a:r>
            <a:r>
              <a:rPr lang="de-DE" sz="1400" i="1" dirty="0" smtClean="0">
                <a:sym typeface="Wingdings" pitchFamily="2" charset="2"/>
              </a:rPr>
              <a:t> </a:t>
            </a:r>
            <a:r>
              <a:rPr lang="de-DE" sz="1400" i="1" dirty="0" err="1" smtClean="0">
                <a:sym typeface="Wingdings" pitchFamily="2" charset="2"/>
              </a:rPr>
              <a:t>conference</a:t>
            </a:r>
            <a:endParaRPr lang="de-DE" sz="14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4221485" y="1537047"/>
            <a:ext cx="229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Prokopenko</a:t>
            </a:r>
            <a:r>
              <a:rPr lang="de-DE" sz="1400" i="1" dirty="0" smtClean="0"/>
              <a:t> &amp; </a:t>
            </a:r>
            <a:r>
              <a:rPr lang="de-DE" sz="1400" i="1" dirty="0" err="1" smtClean="0"/>
              <a:t>Gilfanov</a:t>
            </a:r>
            <a:r>
              <a:rPr lang="de-DE" sz="1400" i="1" dirty="0" smtClean="0"/>
              <a:t>, 2009</a:t>
            </a:r>
            <a:endParaRPr lang="de-DE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5F5"/>
              </a:clrFrom>
              <a:clrTo>
                <a:srgbClr val="F4F5F5">
                  <a:alpha val="0"/>
                </a:srgbClr>
              </a:clrTo>
            </a:clrChang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91" t="799" r="781" b="931"/>
          <a:stretch/>
        </p:blipFill>
        <p:spPr bwMode="auto">
          <a:xfrm>
            <a:off x="952042" y="1332000"/>
            <a:ext cx="7236000" cy="4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0279" y="452914"/>
            <a:ext cx="2678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Calibration</a:t>
            </a:r>
            <a:endParaRPr lang="de-DE" sz="4400" dirty="0"/>
          </a:p>
        </p:txBody>
      </p:sp>
      <p:sp>
        <p:nvSpPr>
          <p:cNvPr id="6" name="Textfeld 5"/>
          <p:cNvSpPr txBox="1"/>
          <p:nvPr/>
        </p:nvSpPr>
        <p:spPr>
          <a:xfrm>
            <a:off x="6832936" y="6093023"/>
            <a:ext cx="139666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court</a:t>
            </a:r>
            <a:r>
              <a:rPr lang="de-DE" sz="1400" i="1" dirty="0" smtClean="0"/>
              <a:t>. K. Dennerl</a:t>
            </a:r>
            <a:endParaRPr lang="de-DE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625191" y="449706"/>
            <a:ext cx="1880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Outline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01637" y="2060848"/>
            <a:ext cx="43386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3200" dirty="0" smtClean="0"/>
              <a:t>Description </a:t>
            </a:r>
            <a:r>
              <a:rPr lang="de-DE" sz="3200" dirty="0" err="1" smtClean="0"/>
              <a:t>of</a:t>
            </a:r>
            <a:r>
              <a:rPr lang="de-DE" sz="3200" dirty="0" smtClean="0"/>
              <a:t> eROSITA</a:t>
            </a:r>
            <a:br>
              <a:rPr lang="de-DE" sz="3200" dirty="0" smtClean="0"/>
            </a:br>
            <a:endParaRPr lang="de-DE" sz="3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3200" dirty="0" smtClean="0"/>
              <a:t>Science </a:t>
            </a:r>
            <a:r>
              <a:rPr lang="de-DE" sz="3200" dirty="0" err="1" smtClean="0"/>
              <a:t>with</a:t>
            </a:r>
            <a:r>
              <a:rPr lang="de-DE" sz="3200" dirty="0" smtClean="0"/>
              <a:t> eROSITA</a:t>
            </a:r>
            <a:br>
              <a:rPr lang="de-DE" sz="3200" dirty="0" smtClean="0"/>
            </a:br>
            <a:endParaRPr lang="de-DE" sz="3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de-DE" sz="3200" dirty="0" smtClean="0"/>
              <a:t>Status </a:t>
            </a:r>
            <a:r>
              <a:rPr lang="de-DE" sz="3200" dirty="0" err="1" smtClean="0"/>
              <a:t>of</a:t>
            </a:r>
            <a:r>
              <a:rPr lang="de-DE" sz="3200" dirty="0" smtClean="0"/>
              <a:t> eROSITA</a:t>
            </a:r>
            <a:endParaRPr lang="de-DE" sz="32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9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198988" y="449706"/>
            <a:ext cx="2733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Instrument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96" t="18961" r="11495" b="9077"/>
          <a:stretch/>
        </p:blipFill>
        <p:spPr>
          <a:xfrm>
            <a:off x="783240" y="1019175"/>
            <a:ext cx="7778784" cy="4362884"/>
          </a:xfrm>
          <a:prstGeom prst="rect">
            <a:avLst/>
          </a:prstGeom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316866" y="4941168"/>
            <a:ext cx="44315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1800" dirty="0" err="1" smtClean="0"/>
              <a:t>Energy</a:t>
            </a:r>
            <a:r>
              <a:rPr lang="de-DE" sz="1800" dirty="0" smtClean="0"/>
              <a:t> Range 		0.5-10 </a:t>
            </a:r>
            <a:r>
              <a:rPr lang="de-DE" sz="1800" dirty="0" err="1"/>
              <a:t>keV</a:t>
            </a:r>
            <a:endParaRPr lang="de-DE" sz="1800" dirty="0"/>
          </a:p>
          <a:p>
            <a:pPr eaLnBrk="1" hangingPunct="1"/>
            <a:r>
              <a:rPr lang="de-DE" sz="1800" dirty="0" err="1" smtClean="0"/>
              <a:t>Energy</a:t>
            </a:r>
            <a:r>
              <a:rPr lang="de-DE" sz="1800" dirty="0" smtClean="0"/>
              <a:t> Resolution 		138 </a:t>
            </a:r>
            <a:r>
              <a:rPr lang="de-DE" sz="1800" dirty="0"/>
              <a:t>eV @ 6 </a:t>
            </a:r>
            <a:r>
              <a:rPr lang="de-DE" sz="1800" dirty="0" err="1" smtClean="0"/>
              <a:t>keV</a:t>
            </a:r>
            <a:endParaRPr lang="de-DE" sz="1800" dirty="0" smtClean="0"/>
          </a:p>
          <a:p>
            <a:pPr eaLnBrk="1" hangingPunct="1"/>
            <a:r>
              <a:rPr lang="de-DE" dirty="0" err="1" smtClean="0"/>
              <a:t>Dimensions</a:t>
            </a:r>
            <a:r>
              <a:rPr lang="de-DE" dirty="0" smtClean="0"/>
              <a:t>		3,2m × 1,9m Ø</a:t>
            </a:r>
          </a:p>
          <a:p>
            <a:pPr eaLnBrk="1" hangingPunct="1"/>
            <a:r>
              <a:rPr lang="de-DE" dirty="0" err="1" smtClean="0"/>
              <a:t>Weight</a:t>
            </a:r>
            <a:r>
              <a:rPr lang="de-DE" dirty="0" smtClean="0"/>
              <a:t>			740 kg</a:t>
            </a:r>
            <a:endParaRPr lang="de-DE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922791" y="5030614"/>
            <a:ext cx="2709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dirty="0" err="1" smtClean="0"/>
              <a:t>Focal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/>
              <a:t>	</a:t>
            </a:r>
            <a:r>
              <a:rPr lang="de-DE" sz="1800" dirty="0" smtClean="0"/>
              <a:t>1,6 </a:t>
            </a:r>
            <a:r>
              <a:rPr lang="de-DE" sz="1800" dirty="0"/>
              <a:t>m</a:t>
            </a:r>
          </a:p>
          <a:p>
            <a:pPr eaLnBrk="1" hangingPunct="1"/>
            <a:r>
              <a:rPr lang="de-DE" dirty="0" smtClean="0"/>
              <a:t>Field </a:t>
            </a:r>
            <a:r>
              <a:rPr lang="de-DE" dirty="0" err="1" smtClean="0"/>
              <a:t>of</a:t>
            </a:r>
            <a:r>
              <a:rPr lang="de-DE" dirty="0" smtClean="0"/>
              <a:t> View</a:t>
            </a:r>
            <a:r>
              <a:rPr lang="de-DE" sz="1800" dirty="0" smtClean="0"/>
              <a:t> 	1° Ø</a:t>
            </a:r>
            <a:endParaRPr lang="de-DE" sz="1800" dirty="0"/>
          </a:p>
          <a:p>
            <a:pPr eaLnBrk="1" hangingPunct="1"/>
            <a:r>
              <a:rPr lang="de-DE" sz="1800" dirty="0" smtClean="0"/>
              <a:t>7 </a:t>
            </a:r>
            <a:r>
              <a:rPr lang="de-DE" sz="1800" dirty="0" err="1" smtClean="0"/>
              <a:t>identical</a:t>
            </a:r>
            <a:r>
              <a:rPr lang="de-DE" sz="1800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Modules</a:t>
            </a:r>
            <a:endParaRPr lang="de-DE" sz="1800" dirty="0" smtClean="0"/>
          </a:p>
          <a:p>
            <a:pPr eaLnBrk="1" hangingPunct="1"/>
            <a:r>
              <a:rPr lang="de-DE" sz="1800" dirty="0" smtClean="0"/>
              <a:t>54 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Shells</a:t>
            </a:r>
            <a:endParaRPr lang="de-DE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6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99061" y="457200"/>
            <a:ext cx="8351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Spektrum-Rentgen-Gamma</a:t>
            </a:r>
            <a:r>
              <a:rPr lang="de-DE" sz="4400" dirty="0" smtClean="0"/>
              <a:t> Mission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835696" y="6400800"/>
            <a:ext cx="5472608" cy="365125"/>
          </a:xfrm>
        </p:spPr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" name="Picture 5" descr="R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5213"/>
            <a:ext cx="4321810" cy="272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27584" y="2420888"/>
            <a:ext cx="34072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/>
            <a:r>
              <a:rPr lang="de-DE" dirty="0"/>
              <a:t>                               </a:t>
            </a:r>
            <a:r>
              <a:rPr lang="de-DE" dirty="0" smtClean="0"/>
              <a:t>Prime Instrument</a:t>
            </a:r>
            <a:r>
              <a:rPr lang="de-DE" dirty="0"/>
              <a:t>:</a:t>
            </a:r>
          </a:p>
          <a:p>
            <a:pPr eaLnBrk="1" hangingPunct="1"/>
            <a:r>
              <a:rPr lang="de-DE" dirty="0" smtClean="0"/>
              <a:t>ART-XC                       </a:t>
            </a:r>
            <a:r>
              <a:rPr lang="de-DE" dirty="0" err="1" smtClean="0"/>
              <a:t>eROSITA</a:t>
            </a:r>
            <a:r>
              <a:rPr lang="de-DE" dirty="0" smtClean="0"/>
              <a:t> (MPE)</a:t>
            </a:r>
          </a:p>
          <a:p>
            <a:pPr eaLnBrk="1" hangingPunct="1"/>
            <a:r>
              <a:rPr lang="de-DE" dirty="0" smtClean="0"/>
              <a:t>(IKI)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                                  </a:t>
            </a:r>
            <a:r>
              <a:rPr lang="de-DE" dirty="0" smtClean="0"/>
              <a:t> 	Navigator</a:t>
            </a:r>
            <a:br>
              <a:rPr lang="de-DE" dirty="0" smtClean="0"/>
            </a:br>
            <a:r>
              <a:rPr lang="de-DE" dirty="0" smtClean="0"/>
              <a:t>                                              (</a:t>
            </a:r>
            <a:r>
              <a:rPr lang="de-DE" dirty="0" err="1" smtClean="0"/>
              <a:t>Lavochkin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2" name="Textfeld 1"/>
          <p:cNvSpPr txBox="1">
            <a:spLocks noChangeArrowheads="1"/>
          </p:cNvSpPr>
          <p:nvPr/>
        </p:nvSpPr>
        <p:spPr bwMode="auto">
          <a:xfrm>
            <a:off x="107504" y="4931876"/>
            <a:ext cx="314806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/>
            <a:r>
              <a:rPr lang="de-DE" sz="1800" dirty="0" smtClean="0"/>
              <a:t>Launch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/>
              <a:t>Zenith-Fregat</a:t>
            </a:r>
            <a:r>
              <a:rPr lang="de-DE" sz="1800" dirty="0"/>
              <a:t> </a:t>
            </a:r>
            <a:endParaRPr lang="de-DE" sz="1800" dirty="0" smtClean="0"/>
          </a:p>
          <a:p>
            <a:pPr eaLnBrk="1" hangingPunct="1"/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/>
              <a:t>Baikonur </a:t>
            </a:r>
            <a:r>
              <a:rPr lang="de-DE" sz="1800" dirty="0" smtClean="0"/>
              <a:t>2013</a:t>
            </a:r>
          </a:p>
          <a:p>
            <a:pPr eaLnBrk="1" hangingPunct="1"/>
            <a:endParaRPr lang="de-DE" sz="1800" dirty="0" smtClean="0"/>
          </a:p>
          <a:p>
            <a:pPr eaLnBrk="1" hangingPunct="1"/>
            <a:r>
              <a:rPr lang="de-DE" dirty="0" err="1" smtClean="0"/>
              <a:t>Zenith/Fregat/Navigator-</a:t>
            </a:r>
            <a:r>
              <a:rPr lang="de-DE" dirty="0" err="1" smtClean="0"/>
              <a:t>combination</a:t>
            </a:r>
            <a:endParaRPr lang="de-DE" dirty="0" smtClean="0"/>
          </a:p>
          <a:p>
            <a:pPr eaLnBrk="1" hangingPunct="1"/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flown</a:t>
            </a:r>
            <a:r>
              <a:rPr lang="de-DE" dirty="0" smtClean="0"/>
              <a:t> (</a:t>
            </a:r>
            <a:r>
              <a:rPr lang="de-DE" dirty="0" err="1" smtClean="0"/>
              <a:t>Elektro-L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63888" y="1600200"/>
            <a:ext cx="5472608" cy="4104456"/>
          </a:xfrm>
          <a:prstGeom prst="rect">
            <a:avLst/>
          </a:prstGeom>
        </p:spPr>
      </p:pic>
      <p:sp>
        <p:nvSpPr>
          <p:cNvPr id="14" name="Textfeld 1"/>
          <p:cNvSpPr txBox="1">
            <a:spLocks noChangeArrowheads="1"/>
          </p:cNvSpPr>
          <p:nvPr/>
        </p:nvSpPr>
        <p:spPr bwMode="auto">
          <a:xfrm>
            <a:off x="4777292" y="4724400"/>
            <a:ext cx="42905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/>
            <a:r>
              <a:rPr lang="de-DE" sz="1800" dirty="0" smtClean="0"/>
              <a:t>Orbit </a:t>
            </a:r>
            <a:r>
              <a:rPr lang="de-DE" sz="1800" dirty="0" err="1" smtClean="0"/>
              <a:t>around</a:t>
            </a:r>
            <a:r>
              <a:rPr lang="de-DE" sz="1800" dirty="0" smtClean="0"/>
              <a:t> L2 </a:t>
            </a:r>
          </a:p>
          <a:p>
            <a:pPr eaLnBrk="1" hangingPunct="1"/>
            <a:r>
              <a:rPr lang="de-DE" sz="1800" dirty="0" err="1" smtClean="0"/>
              <a:t>Continously</a:t>
            </a:r>
            <a:r>
              <a:rPr lang="de-DE" sz="1800" dirty="0" smtClean="0"/>
              <a:t> </a:t>
            </a:r>
            <a:r>
              <a:rPr lang="de-DE" sz="1800" dirty="0" err="1" smtClean="0"/>
              <a:t>rotating</a:t>
            </a:r>
            <a:r>
              <a:rPr lang="de-DE" sz="1800" dirty="0" smtClean="0"/>
              <a:t> S/C </a:t>
            </a:r>
            <a:r>
              <a:rPr lang="de-DE" sz="1800" dirty="0" err="1" smtClean="0"/>
              <a:t>during</a:t>
            </a:r>
            <a:r>
              <a:rPr lang="de-DE" sz="1800" dirty="0" smtClean="0"/>
              <a:t> Survey</a:t>
            </a:r>
          </a:p>
          <a:p>
            <a:pPr eaLnBrk="1" hangingPunct="1"/>
            <a:r>
              <a:rPr lang="de-DE" sz="1800" dirty="0" smtClean="0"/>
              <a:t>~ 4 </a:t>
            </a:r>
            <a:r>
              <a:rPr lang="de-DE" sz="1800" dirty="0" err="1" smtClean="0"/>
              <a:t>hours</a:t>
            </a:r>
            <a:r>
              <a:rPr lang="de-DE" sz="1800" dirty="0" smtClean="0"/>
              <a:t> / </a:t>
            </a:r>
            <a:r>
              <a:rPr lang="de-DE" sz="1800" dirty="0" err="1" smtClean="0"/>
              <a:t>revolution</a:t>
            </a:r>
            <a:endParaRPr lang="de-DE" sz="1800" dirty="0" smtClean="0"/>
          </a:p>
          <a:p>
            <a:pPr eaLnBrk="1" hangingPunct="1"/>
            <a:endParaRPr lang="de-DE" sz="1800" dirty="0" smtClean="0"/>
          </a:p>
          <a:p>
            <a:pPr eaLnBrk="1" hangingPunct="1"/>
            <a:r>
              <a:rPr lang="de-DE" sz="1800" dirty="0" smtClean="0"/>
              <a:t>4 </a:t>
            </a:r>
            <a:r>
              <a:rPr lang="de-DE" sz="1800" dirty="0" err="1" smtClean="0"/>
              <a:t>y</a:t>
            </a:r>
            <a:r>
              <a:rPr lang="de-DE" sz="1800" dirty="0" err="1" smtClean="0"/>
              <a:t>ears</a:t>
            </a:r>
            <a:r>
              <a:rPr lang="de-DE" sz="1800" dirty="0" smtClean="0"/>
              <a:t> </a:t>
            </a:r>
            <a:r>
              <a:rPr lang="de-DE" sz="1800" dirty="0" err="1" smtClean="0"/>
              <a:t>survey</a:t>
            </a:r>
            <a:r>
              <a:rPr lang="de-DE" sz="1800" dirty="0" smtClean="0"/>
              <a:t>, 3 </a:t>
            </a:r>
            <a:r>
              <a:rPr lang="de-DE" sz="1800" dirty="0" err="1" smtClean="0"/>
              <a:t>years</a:t>
            </a:r>
            <a:r>
              <a:rPr lang="de-DE" sz="1800" dirty="0" smtClean="0"/>
              <a:t> </a:t>
            </a:r>
            <a:r>
              <a:rPr lang="de-DE" sz="1800" dirty="0" err="1" smtClean="0"/>
              <a:t>pointing</a:t>
            </a:r>
            <a:endParaRPr lang="de-DE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" name="Picture 12" descr="2011_03_12 eROSITA exposure 4 years equatorial coordin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264" y="1524000"/>
            <a:ext cx="5615136" cy="421022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583515" y="449706"/>
            <a:ext cx="2285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Exposure</a:t>
            </a:r>
            <a:endParaRPr lang="de-DE" sz="4400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934075" y="5791200"/>
            <a:ext cx="1457325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38" eaLnBrk="1" hangingPunct="1"/>
            <a:r>
              <a:rPr lang="en-US" sz="1400" i="1" dirty="0">
                <a:ea typeface="Gill Sans" charset="0"/>
                <a:cs typeface="Gill Sans" charset="0"/>
              </a:rPr>
              <a:t>(M. </a:t>
            </a:r>
            <a:r>
              <a:rPr lang="en-US" sz="1400" i="1" dirty="0" err="1">
                <a:ea typeface="Gill Sans" charset="0"/>
                <a:cs typeface="Gill Sans" charset="0"/>
              </a:rPr>
              <a:t>Fürmetz</a:t>
            </a:r>
            <a:r>
              <a:rPr lang="en-US" sz="1400" i="1" dirty="0">
                <a:ea typeface="Gill Sans" charset="0"/>
                <a:cs typeface="Gill Sans" charset="0"/>
              </a:rPr>
              <a:t>, MPE)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743060" y="449706"/>
            <a:ext cx="3644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eROSITA &amp; ART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14000" contrast="-56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94" y="1491862"/>
            <a:ext cx="8378574" cy="465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82205" y="449706"/>
            <a:ext cx="7366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Comparison</a:t>
            </a:r>
            <a:r>
              <a:rPr lang="de-DE" sz="4400" dirty="0" smtClean="0"/>
              <a:t> </a:t>
            </a:r>
            <a:r>
              <a:rPr lang="de-DE" sz="4400" dirty="0" err="1" smtClean="0"/>
              <a:t>with</a:t>
            </a:r>
            <a:r>
              <a:rPr lang="de-DE" sz="4400" dirty="0" smtClean="0"/>
              <a:t> </a:t>
            </a:r>
            <a:r>
              <a:rPr lang="de-DE" sz="4400" dirty="0" err="1" smtClean="0"/>
              <a:t>other</a:t>
            </a:r>
            <a:r>
              <a:rPr lang="de-DE" sz="4400" dirty="0" smtClean="0"/>
              <a:t> Surveys</a:t>
            </a:r>
            <a:endParaRPr lang="de-DE" sz="4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rightnessContrast bright="7000" contrast="-26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88" y="1556792"/>
            <a:ext cx="8238244" cy="468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01" y="1762825"/>
            <a:ext cx="6783705" cy="39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43675" y="449706"/>
            <a:ext cx="6443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err="1" smtClean="0"/>
              <a:t>Comets</a:t>
            </a:r>
            <a:r>
              <a:rPr lang="de-DE" sz="4400" dirty="0" smtClean="0"/>
              <a:t> &amp; Charge Exchange</a:t>
            </a:r>
            <a:endParaRPr lang="de-DE" sz="4400" dirty="0"/>
          </a:p>
        </p:txBody>
      </p:sp>
      <p:pic>
        <p:nvPicPr>
          <p:cNvPr id="1026" name="Picture 2" descr="ROSAT image of comet Hyakut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55" y="1766836"/>
            <a:ext cx="2297672" cy="2304256"/>
          </a:xfrm>
          <a:prstGeom prst="rect">
            <a:avLst/>
          </a:prstGeom>
          <a:noFill/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660232" y="5791200"/>
            <a:ext cx="139666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court</a:t>
            </a:r>
            <a:r>
              <a:rPr lang="de-DE" sz="1400" i="1" dirty="0" smtClean="0"/>
              <a:t>. K. Dennerl</a:t>
            </a:r>
            <a:endParaRPr lang="de-DE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eROSITA     The X-ray Universe 2011 Berlin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70C3-F2F0-447F-83A1-5F0D94B0F5E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16161" y="449706"/>
            <a:ext cx="36987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Stars</a:t>
            </a:r>
            <a:endParaRPr lang="de-DE" sz="2400" dirty="0" smtClean="0"/>
          </a:p>
          <a:p>
            <a:pPr algn="ctr"/>
            <a:r>
              <a:rPr lang="de-DE" sz="2400" dirty="0" smtClean="0"/>
              <a:t>0.3 – 0.5 Mio. </a:t>
            </a:r>
            <a:r>
              <a:rPr lang="de-DE" sz="2400" dirty="0"/>
              <a:t>S</a:t>
            </a:r>
            <a:r>
              <a:rPr lang="de-DE" sz="2400" dirty="0" smtClean="0"/>
              <a:t>tars in </a:t>
            </a:r>
            <a:r>
              <a:rPr lang="de-DE" sz="2400" dirty="0" err="1" smtClean="0"/>
              <a:t>eRASS</a:t>
            </a:r>
            <a:endParaRPr lang="de-DE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40" y="3311990"/>
            <a:ext cx="4807213" cy="2275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762" y="3307654"/>
            <a:ext cx="3666710" cy="2281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1929606"/>
            <a:ext cx="609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Cool Stars (</a:t>
            </a:r>
            <a:r>
              <a:rPr lang="de-DE" dirty="0" err="1" smtClean="0"/>
              <a:t>late</a:t>
            </a:r>
            <a:r>
              <a:rPr lang="de-DE" dirty="0" smtClean="0"/>
              <a:t> A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late</a:t>
            </a:r>
            <a:r>
              <a:rPr lang="de-DE" dirty="0" smtClean="0"/>
              <a:t> M-type,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, </a:t>
            </a:r>
            <a:r>
              <a:rPr lang="de-DE" dirty="0" err="1" smtClean="0"/>
              <a:t>coronae</a:t>
            </a:r>
            <a:r>
              <a:rPr lang="de-DE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Hot Stars (O to </a:t>
            </a:r>
            <a:r>
              <a:rPr lang="de-DE" dirty="0" err="1" smtClean="0"/>
              <a:t>early</a:t>
            </a:r>
            <a:r>
              <a:rPr lang="de-DE" dirty="0" smtClean="0"/>
              <a:t> B-type incl. WR Stars, wind </a:t>
            </a:r>
            <a:r>
              <a:rPr lang="de-DE" dirty="0" err="1" smtClean="0"/>
              <a:t>shocks</a:t>
            </a:r>
            <a:r>
              <a:rPr lang="de-DE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other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524328" y="5733256"/>
            <a:ext cx="140102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court</a:t>
            </a:r>
            <a:r>
              <a:rPr lang="de-DE" sz="1400" i="1" dirty="0" smtClean="0"/>
              <a:t>. J. </a:t>
            </a:r>
            <a:r>
              <a:rPr lang="de-DE" sz="1400" i="1" dirty="0" err="1" smtClean="0"/>
              <a:t>Robrade</a:t>
            </a:r>
            <a:endParaRPr lang="de-DE" sz="14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79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2043</Words>
  <Application>Microsoft Office PowerPoint</Application>
  <PresentationFormat>Bildschirmpräsentation (4:3)</PresentationFormat>
  <Paragraphs>278</Paragraphs>
  <Slides>27</Slides>
  <Notes>12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Predehl</dc:creator>
  <cp:lastModifiedBy>Peter Predehl</cp:lastModifiedBy>
  <cp:revision>166</cp:revision>
  <dcterms:created xsi:type="dcterms:W3CDTF">2011-06-30T04:44:11Z</dcterms:created>
  <dcterms:modified xsi:type="dcterms:W3CDTF">2011-06-30T05:12:23Z</dcterms:modified>
</cp:coreProperties>
</file>