
<file path=[Content_Types].xml><?xml version="1.0" encoding="utf-8"?>
<Types xmlns="http://schemas.openxmlformats.org/package/2006/content-types">
  <Default Extension="pict" ContentType="image/pict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72" r:id="rId3"/>
    <p:sldId id="316" r:id="rId4"/>
    <p:sldId id="376" r:id="rId5"/>
    <p:sldId id="380" r:id="rId6"/>
    <p:sldId id="378" r:id="rId7"/>
    <p:sldId id="381" r:id="rId8"/>
    <p:sldId id="379" r:id="rId9"/>
    <p:sldId id="394" r:id="rId10"/>
    <p:sldId id="399" r:id="rId11"/>
    <p:sldId id="392" r:id="rId12"/>
    <p:sldId id="393" r:id="rId13"/>
    <p:sldId id="400" r:id="rId14"/>
    <p:sldId id="398" r:id="rId15"/>
    <p:sldId id="385" r:id="rId16"/>
    <p:sldId id="397" r:id="rId17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0000"/>
      </a:lnSpc>
      <a:spcBef>
        <a:spcPts val="700"/>
      </a:spcBef>
      <a:spcAft>
        <a:spcPct val="0"/>
      </a:spcAft>
      <a:buClr>
        <a:schemeClr val="bg1"/>
      </a:buClr>
      <a:buSzPct val="100000"/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1pPr>
    <a:lvl2pPr marL="457200" algn="l" defTabSz="457200" rtl="0" fontAlgn="base">
      <a:lnSpc>
        <a:spcPct val="90000"/>
      </a:lnSpc>
      <a:spcBef>
        <a:spcPts val="700"/>
      </a:spcBef>
      <a:spcAft>
        <a:spcPct val="0"/>
      </a:spcAft>
      <a:buClr>
        <a:schemeClr val="bg1"/>
      </a:buClr>
      <a:buSzPct val="100000"/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2pPr>
    <a:lvl3pPr marL="914400" algn="l" defTabSz="457200" rtl="0" fontAlgn="base">
      <a:lnSpc>
        <a:spcPct val="90000"/>
      </a:lnSpc>
      <a:spcBef>
        <a:spcPts val="700"/>
      </a:spcBef>
      <a:spcAft>
        <a:spcPct val="0"/>
      </a:spcAft>
      <a:buClr>
        <a:schemeClr val="bg1"/>
      </a:buClr>
      <a:buSzPct val="100000"/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3pPr>
    <a:lvl4pPr marL="1371600" algn="l" defTabSz="457200" rtl="0" fontAlgn="base">
      <a:lnSpc>
        <a:spcPct val="90000"/>
      </a:lnSpc>
      <a:spcBef>
        <a:spcPts val="700"/>
      </a:spcBef>
      <a:spcAft>
        <a:spcPct val="0"/>
      </a:spcAft>
      <a:buClr>
        <a:schemeClr val="bg1"/>
      </a:buClr>
      <a:buSzPct val="100000"/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4pPr>
    <a:lvl5pPr marL="1828800" algn="l" defTabSz="457200" rtl="0" fontAlgn="base">
      <a:lnSpc>
        <a:spcPct val="90000"/>
      </a:lnSpc>
      <a:spcBef>
        <a:spcPts val="700"/>
      </a:spcBef>
      <a:spcAft>
        <a:spcPct val="0"/>
      </a:spcAft>
      <a:buClr>
        <a:schemeClr val="bg1"/>
      </a:buClr>
      <a:buSzPct val="100000"/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ahoma" charset="0"/>
        <a:ea typeface="Courier New" charset="0"/>
        <a:cs typeface="Courier New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FF0000"/>
    <a:srgbClr val="FF9900"/>
    <a:srgbClr val="99CC00"/>
    <a:srgbClr val="FFCC00"/>
    <a:srgbClr val="303030"/>
    <a:srgbClr val="474747"/>
    <a:srgbClr val="FFE6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6" y="-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3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FA4FB9A8-928A-544C-AF0E-B072204EE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charset="0"/>
      <a:defRPr sz="1200" kern="1200">
        <a:solidFill>
          <a:srgbClr val="000000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891620-D0B4-3D4D-B031-E6353DBC787F}" type="slidenum">
              <a:rPr lang="en-GB"/>
              <a:pPr/>
              <a:t>1</a:t>
            </a:fld>
            <a:endParaRPr lang="en-GB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Text Box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7EEB0B-EAFA-774B-9FA4-B5B1EBBD14CC}" type="slidenum">
              <a:rPr lang="en-GB"/>
              <a:pPr/>
              <a:t>10</a:t>
            </a:fld>
            <a:endParaRPr lang="en-GB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98F5643-7EE4-2B45-9A98-7ED25E35DA53}" type="slidenum">
              <a:rPr lang="en-GB"/>
              <a:pPr/>
              <a:t>11</a:t>
            </a:fld>
            <a:endParaRPr lang="en-GB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Profile will be used for</a:t>
            </a:r>
            <a:r>
              <a:rPr lang="en-US" baseline="0" dirty="0" smtClean="0"/>
              <a:t> an accurate mass determination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1E1766-D630-7E43-95E7-24D1579EEE9F}" type="slidenum">
              <a:rPr lang="en-GB"/>
              <a:pPr/>
              <a:t>12</a:t>
            </a:fld>
            <a:endParaRPr lang="en-GB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1E1766-D630-7E43-95E7-24D1579EEE9F}" type="slidenum">
              <a:rPr lang="en-GB"/>
              <a:pPr/>
              <a:t>13</a:t>
            </a:fld>
            <a:endParaRPr lang="en-GB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61DA5C-FC52-1645-B2FA-BDD86F9C1343}" type="slidenum">
              <a:rPr lang="en-GB"/>
              <a:pPr/>
              <a:t>14</a:t>
            </a:fld>
            <a:endParaRPr lang="en-GB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7880C0-F152-4344-823F-A610185E0F0B}" type="slidenum">
              <a:rPr lang="en-GB"/>
              <a:pPr/>
              <a:t>15</a:t>
            </a:fld>
            <a:endParaRPr lang="en-GB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47880C0-F152-4344-823F-A610185E0F0B}" type="slidenum">
              <a:rPr lang="en-GB"/>
              <a:pPr/>
              <a:t>16</a:t>
            </a:fld>
            <a:endParaRPr lang="en-GB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53CBEB-28D4-5E47-BE46-A5497D91B009}" type="slidenum">
              <a:rPr lang="en-GB"/>
              <a:pPr/>
              <a:t>2</a:t>
            </a:fld>
            <a:endParaRPr lang="en-GB"/>
          </a:p>
        </p:txBody>
      </p:sp>
      <p:sp>
        <p:nvSpPr>
          <p:cNvPr id="10243" name="Text Box 102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Text Box 1027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r>
              <a:rPr lang="en-US"/>
              <a:t>Cc – cluster assembly process – formation and mass assembly scenarios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066316-C48B-3942-A67E-DC4CA43A0353}" type="slidenum">
              <a:rPr lang="en-GB"/>
              <a:pPr/>
              <a:t>3</a:t>
            </a:fld>
            <a:endParaRPr lang="en-GB"/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7168A0B-3733-B943-B6F6-9874F5FB9A60}" type="slidenum">
              <a:rPr lang="en-GB"/>
              <a:pPr/>
              <a:t>4</a:t>
            </a:fld>
            <a:endParaRPr lang="en-GB"/>
          </a:p>
        </p:txBody>
      </p:sp>
      <p:sp>
        <p:nvSpPr>
          <p:cNvPr id="14339" name="Text Box 1026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Text Box 1027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AFB6B1-143A-2541-8C77-49A9CE57A429}" type="slidenum">
              <a:rPr lang="en-GB"/>
              <a:pPr/>
              <a:t>5</a:t>
            </a:fld>
            <a:endParaRPr lang="en-GB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CD8DC9-C109-B448-AAB7-0D399FE2319A}" type="slidenum">
              <a:rPr lang="en-GB"/>
              <a:pPr/>
              <a:t>6</a:t>
            </a:fld>
            <a:endParaRPr lang="en-GB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4F7641-4A61-1C40-8F9E-B2EC4ADC617F}" type="slidenum">
              <a:rPr lang="en-GB"/>
              <a:pPr/>
              <a:t>7</a:t>
            </a:fld>
            <a:endParaRPr lang="en-GB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A0D5A1-1248-0745-BA6B-65A403C705FE}" type="slidenum">
              <a:rPr lang="en-GB"/>
              <a:pPr/>
              <a:t>8</a:t>
            </a:fld>
            <a:endParaRPr lang="en-GB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A0D5A1-1248-0745-BA6B-65A403C705FE}" type="slidenum">
              <a:rPr lang="en-GB"/>
              <a:pPr/>
              <a:t>9</a:t>
            </a:fld>
            <a:endParaRPr lang="en-GB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Text Box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0050" cy="4114800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64217-71F3-FB4A-9813-C5CECBA505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2BC5-4A46-4249-AD6B-6D2D9E15D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1663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3838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600200"/>
            <a:ext cx="4035425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383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38588"/>
            <a:ext cx="403542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AC197-EE50-874E-8D37-91EFB1F1A4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7638" cy="14652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1663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stile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Fare clic per modificare gli stili del testo dello schema</a:t>
            </a:r>
          </a:p>
          <a:p>
            <a:pPr lvl="1"/>
            <a:r>
              <a:rPr lang="en-GB"/>
              <a:t>Secondo livello</a:t>
            </a:r>
          </a:p>
          <a:p>
            <a:pPr lvl="2"/>
            <a:r>
              <a:rPr lang="en-GB"/>
              <a:t>Terzo livello</a:t>
            </a:r>
          </a:p>
          <a:p>
            <a:pPr lvl="3"/>
            <a:r>
              <a:rPr lang="en-GB"/>
              <a:t>Quarto livello</a:t>
            </a:r>
          </a:p>
          <a:p>
            <a:pPr lvl="4"/>
            <a:r>
              <a:rPr lang="en-GB"/>
              <a:t>Quinto livello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477000"/>
            <a:ext cx="212566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286000" y="6477000"/>
            <a:ext cx="4191000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77000"/>
            <a:ext cx="212566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90"/>
                </a:solidFill>
                <a:latin typeface="+mn-lt"/>
                <a:ea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EBD2145D-92CE-FE44-B5DD-AABDF421EA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45413" y="0"/>
            <a:ext cx="1398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sldNum="0" hdr="0" dt="0"/>
  <p:txStyles>
    <p:titleStyle>
      <a:lvl1pPr algn="ctr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chemeClr val="bg1"/>
          </a:solidFill>
          <a:latin typeface="Arial" charset="0"/>
          <a:ea typeface="Courier New" charset="0"/>
          <a:cs typeface="Courier New" charset="0"/>
        </a:defRPr>
      </a:lvl2pPr>
      <a:lvl3pPr algn="ctr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chemeClr val="bg1"/>
          </a:solidFill>
          <a:latin typeface="Arial" charset="0"/>
          <a:ea typeface="Courier New" charset="0"/>
          <a:cs typeface="Courier New" charset="0"/>
        </a:defRPr>
      </a:lvl3pPr>
      <a:lvl4pPr algn="ctr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chemeClr val="bg1"/>
          </a:solidFill>
          <a:latin typeface="Arial" charset="0"/>
          <a:ea typeface="Courier New" charset="0"/>
          <a:cs typeface="Courier New" charset="0"/>
        </a:defRPr>
      </a:lvl4pPr>
      <a:lvl5pPr algn="ctr" defTabSz="457200" rtl="0" eaLnBrk="0" fontAlgn="base" hangingPunct="0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chemeClr val="bg1"/>
          </a:solidFill>
          <a:latin typeface="Arial" charset="0"/>
          <a:ea typeface="Courier New" charset="0"/>
          <a:cs typeface="Courier New" charset="0"/>
        </a:defRPr>
      </a:lvl5pPr>
      <a:lvl6pPr marL="457200" algn="ctr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rgbClr val="333399"/>
          </a:solidFill>
          <a:latin typeface="Times New Roman" charset="0"/>
          <a:ea typeface="Courier New" charset="0"/>
          <a:cs typeface="Courier New" charset="0"/>
        </a:defRPr>
      </a:lvl6pPr>
      <a:lvl7pPr marL="914400" algn="ctr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rgbClr val="333399"/>
          </a:solidFill>
          <a:latin typeface="Times New Roman" charset="0"/>
          <a:ea typeface="Courier New" charset="0"/>
          <a:cs typeface="Courier New" charset="0"/>
        </a:defRPr>
      </a:lvl7pPr>
      <a:lvl8pPr marL="1371600" algn="ctr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rgbClr val="333399"/>
          </a:solidFill>
          <a:latin typeface="Times New Roman" charset="0"/>
          <a:ea typeface="Courier New" charset="0"/>
          <a:cs typeface="Courier New" charset="0"/>
        </a:defRPr>
      </a:lvl8pPr>
      <a:lvl9pPr marL="1828800" algn="ctr" defTabSz="457200" rtl="0" fontAlgn="base">
        <a:lnSpc>
          <a:spcPct val="71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Times New Roman" charset="0"/>
        <a:defRPr sz="4000">
          <a:solidFill>
            <a:srgbClr val="333399"/>
          </a:solidFill>
          <a:latin typeface="Times New Roman" charset="0"/>
          <a:ea typeface="Courier New" charset="0"/>
          <a:cs typeface="Courier New" charset="0"/>
        </a:defRPr>
      </a:lvl9pPr>
    </p:titleStyle>
    <p:bodyStyle>
      <a:lvl1pPr marL="334963" indent="-334963" algn="l" defTabSz="457200" rtl="0" eaLnBrk="0" fontAlgn="base" hangingPunct="0">
        <a:lnSpc>
          <a:spcPct val="71000"/>
        </a:lnSpc>
        <a:spcBef>
          <a:spcPts val="800"/>
        </a:spcBef>
        <a:spcAft>
          <a:spcPct val="0"/>
        </a:spcAft>
        <a:buClr>
          <a:schemeClr val="bg1"/>
        </a:buClr>
        <a:buSzPct val="10000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35013" indent="-277813" algn="l" defTabSz="457200" rtl="0" eaLnBrk="0" fontAlgn="base" hangingPunct="0">
        <a:lnSpc>
          <a:spcPct val="71000"/>
        </a:lnSpc>
        <a:spcBef>
          <a:spcPts val="700"/>
        </a:spcBef>
        <a:spcAft>
          <a:spcPct val="0"/>
        </a:spcAft>
        <a:buClr>
          <a:schemeClr val="bg1"/>
        </a:buClr>
        <a:buSzPct val="10000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71000"/>
        </a:lnSpc>
        <a:spcBef>
          <a:spcPts val="600"/>
        </a:spcBef>
        <a:spcAft>
          <a:spcPct val="0"/>
        </a:spcAft>
        <a:buClr>
          <a:schemeClr val="bg1"/>
        </a:buClr>
        <a:buSzPct val="10000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71000"/>
        </a:lnSpc>
        <a:spcBef>
          <a:spcPts val="500"/>
        </a:spcBef>
        <a:spcAft>
          <a:spcPct val="0"/>
        </a:spcAft>
        <a:buClr>
          <a:schemeClr val="bg1"/>
        </a:buClr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quation2.bin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9.jpg"/>
          <p:cNvPicPr>
            <a:picLocks noChangeAspect="1"/>
          </p:cNvPicPr>
          <p:nvPr/>
        </p:nvPicPr>
        <p:blipFill>
          <a:blip r:embed="rId3"/>
          <a:srcRect l="907" r="121" b="255"/>
          <a:stretch>
            <a:fillRect/>
          </a:stretch>
        </p:blipFill>
        <p:spPr>
          <a:xfrm>
            <a:off x="-34677" y="0"/>
            <a:ext cx="9224297" cy="7086600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263650"/>
          </a:xfrm>
          <a:solidFill>
            <a:schemeClr val="accent2">
              <a:alpha val="54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i="1" dirty="0" err="1" smtClean="0">
                <a:solidFill>
                  <a:srgbClr val="FFE629"/>
                </a:solidFill>
                <a:latin typeface="Tahoma" charset="0"/>
              </a:rPr>
              <a:t>CHANDRA</a:t>
            </a:r>
            <a:r>
              <a:rPr lang="en-GB" sz="3200" dirty="0" err="1" smtClean="0">
                <a:solidFill>
                  <a:srgbClr val="FFE629"/>
                </a:solidFill>
                <a:latin typeface="Tahoma" charset="0"/>
              </a:rPr>
              <a:t>’s</a:t>
            </a:r>
            <a:r>
              <a:rPr lang="en-GB" sz="3200" dirty="0" smtClean="0">
                <a:solidFill>
                  <a:srgbClr val="FFE629"/>
                </a:solidFill>
                <a:latin typeface="Tahoma" charset="0"/>
              </a:rPr>
              <a:t> view of cool-core clusters at high-</a:t>
            </a:r>
            <a:r>
              <a:rPr lang="en-GB" sz="3200" dirty="0" err="1" smtClean="0">
                <a:solidFill>
                  <a:srgbClr val="FFE629"/>
                </a:solidFill>
                <a:latin typeface="Tahoma" charset="0"/>
              </a:rPr>
              <a:t>z</a:t>
            </a:r>
            <a:r>
              <a:rPr lang="en-GB" sz="3200" dirty="0" smtClean="0">
                <a:solidFill>
                  <a:srgbClr val="FFE629"/>
                </a:solidFill>
                <a:latin typeface="Tahoma" charset="0"/>
              </a:rPr>
              <a:t>    </a:t>
            </a:r>
            <a:r>
              <a:rPr lang="en-GB" sz="1000" dirty="0" smtClean="0">
                <a:solidFill>
                  <a:srgbClr val="FFE629"/>
                </a:solidFill>
                <a:latin typeface="Tahoma" charset="0"/>
              </a:rPr>
              <a:t/>
            </a:r>
            <a:br>
              <a:rPr lang="en-GB" sz="1000" dirty="0" smtClean="0">
                <a:solidFill>
                  <a:srgbClr val="FFE629"/>
                </a:solidFill>
                <a:latin typeface="Tahoma" charset="0"/>
              </a:rPr>
            </a:br>
            <a:r>
              <a:rPr lang="en-GB" sz="1000" dirty="0" smtClean="0"/>
              <a:t>  </a:t>
            </a:r>
            <a:r>
              <a:rPr lang="en-GB" sz="3200" dirty="0" smtClean="0">
                <a:solidFill>
                  <a:srgbClr val="FFE629"/>
                </a:solidFill>
                <a:latin typeface="Tahoma" charset="0"/>
              </a:rPr>
              <a:t/>
            </a:r>
            <a:br>
              <a:rPr lang="en-GB" sz="3200" dirty="0" smtClean="0">
                <a:solidFill>
                  <a:srgbClr val="FFE629"/>
                </a:solidFill>
                <a:latin typeface="Tahoma" charset="0"/>
              </a:rPr>
            </a:br>
            <a:r>
              <a:rPr lang="en-GB" sz="2400" dirty="0" smtClean="0"/>
              <a:t>Joana Santos  (ESAC/ESA)</a:t>
            </a:r>
            <a:r>
              <a:rPr lang="en-GB" sz="3200" dirty="0" smtClean="0">
                <a:solidFill>
                  <a:srgbClr val="FFE629"/>
                </a:solidFill>
                <a:latin typeface="Tahoma" charset="0"/>
              </a:rPr>
              <a:t/>
            </a:r>
            <a:br>
              <a:rPr lang="en-GB" sz="3200" dirty="0" smtClean="0">
                <a:solidFill>
                  <a:srgbClr val="FFE629"/>
                </a:solidFill>
                <a:latin typeface="Tahoma" charset="0"/>
              </a:rPr>
            </a:br>
            <a:endParaRPr lang="en-GB" sz="1000" dirty="0" smtClean="0">
              <a:solidFill>
                <a:srgbClr val="FFE629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47800" y="6248400"/>
            <a:ext cx="67818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 smtClean="0">
                <a:latin typeface="Arial" charset="0"/>
              </a:rPr>
              <a:t>The X-ray Universe – Berlin 2011</a:t>
            </a:r>
            <a:endParaRPr lang="en-GB" sz="1800" i="1" dirty="0">
              <a:latin typeface="Arial" charset="0"/>
            </a:endParaRPr>
          </a:p>
        </p:txBody>
      </p:sp>
      <p:pic>
        <p:nvPicPr>
          <p:cNvPr id="7173" name="Picture 14"/>
          <p:cNvPicPr>
            <a:picLocks noChangeAspect="1"/>
          </p:cNvPicPr>
          <p:nvPr/>
        </p:nvPicPr>
        <p:blipFill>
          <a:blip r:embed="rId4">
            <a:alphaModFix amt="72000"/>
          </a:blip>
          <a:srcRect/>
          <a:stretch>
            <a:fillRect/>
          </a:stretch>
        </p:blipFill>
        <p:spPr bwMode="auto">
          <a:xfrm>
            <a:off x="7745413" y="0"/>
            <a:ext cx="13985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953000"/>
            <a:ext cx="9144000" cy="1148649"/>
          </a:xfrm>
          <a:prstGeom prst="rect">
            <a:avLst/>
          </a:prstGeom>
          <a:solidFill>
            <a:schemeClr val="accent2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>
              <a:latin typeface="Arial" charset="0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latin typeface="Arial" charset="0"/>
              </a:rPr>
              <a:t>P. </a:t>
            </a:r>
            <a:r>
              <a:rPr lang="en-GB" sz="2000" dirty="0" err="1" smtClean="0">
                <a:latin typeface="Arial" charset="0"/>
              </a:rPr>
              <a:t>Tozzi</a:t>
            </a:r>
            <a:r>
              <a:rPr lang="en-GB" sz="2000" dirty="0" smtClean="0"/>
              <a:t> </a:t>
            </a:r>
            <a:r>
              <a:rPr lang="en-GB" sz="2000" dirty="0">
                <a:latin typeface="Arial" charset="0"/>
              </a:rPr>
              <a:t>(INAF-OATS), P. </a:t>
            </a:r>
            <a:r>
              <a:rPr lang="en-GB" sz="2000" dirty="0" err="1">
                <a:latin typeface="Arial" charset="0"/>
              </a:rPr>
              <a:t>Rosati</a:t>
            </a:r>
            <a:r>
              <a:rPr lang="en-GB" sz="2000" dirty="0">
                <a:latin typeface="Arial" charset="0"/>
              </a:rPr>
              <a:t> (ESO), </a:t>
            </a:r>
            <a:r>
              <a:rPr lang="en-GB" sz="2000" dirty="0" err="1">
                <a:latin typeface="Arial" charset="0"/>
              </a:rPr>
              <a:t>H.Boehringer</a:t>
            </a:r>
            <a:r>
              <a:rPr lang="en-GB" sz="2000" dirty="0">
                <a:latin typeface="Arial" charset="0"/>
              </a:rPr>
              <a:t> (MPE</a:t>
            </a:r>
            <a:r>
              <a:rPr lang="en-GB" sz="2000" dirty="0" smtClean="0">
                <a:latin typeface="Arial" charset="0"/>
              </a:rPr>
              <a:t>), 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latin typeface="Arial" charset="0"/>
              </a:rPr>
              <a:t>M. </a:t>
            </a:r>
            <a:r>
              <a:rPr lang="en-GB" sz="2000" dirty="0" err="1" smtClean="0">
                <a:latin typeface="Arial" charset="0"/>
              </a:rPr>
              <a:t>Nonino</a:t>
            </a:r>
            <a:r>
              <a:rPr lang="en-GB" sz="2000" dirty="0" smtClean="0"/>
              <a:t> </a:t>
            </a:r>
            <a:r>
              <a:rPr lang="en-GB" sz="2000" dirty="0" smtClean="0">
                <a:latin typeface="Arial" charset="0"/>
              </a:rPr>
              <a:t>(INAF-OATS), G. </a:t>
            </a:r>
            <a:r>
              <a:rPr lang="en-GB" sz="2000" dirty="0" err="1" smtClean="0">
                <a:latin typeface="Arial" charset="0"/>
              </a:rPr>
              <a:t>Giovaninni</a:t>
            </a:r>
            <a:r>
              <a:rPr lang="en-GB" sz="2000" dirty="0" smtClean="0">
                <a:latin typeface="Arial" charset="0"/>
              </a:rPr>
              <a:t> (INAF-BO)</a:t>
            </a:r>
          </a:p>
          <a:p>
            <a:pPr algn="ctr">
              <a:lnSpc>
                <a:spcPct val="100000"/>
              </a:lnSpc>
              <a:spcBef>
                <a:spcPts val="500"/>
              </a:spcBef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54176-A73E-314A-B872-A81351D2962E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5604" name="Picture 4" descr="rxj1415_iz_1amin"/>
          <p:cNvPicPr>
            <a:picLocks noChangeAspect="1" noChangeArrowheads="1"/>
          </p:cNvPicPr>
          <p:nvPr/>
        </p:nvPicPr>
        <p:blipFill>
          <a:blip r:embed="rId3"/>
          <a:srcRect l="16327" t="20409" r="18369" b="17645"/>
          <a:stretch>
            <a:fillRect/>
          </a:stretch>
        </p:blipFill>
        <p:spPr bwMode="auto">
          <a:xfrm>
            <a:off x="4876800" y="914400"/>
            <a:ext cx="38862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1143000" y="5867400"/>
            <a:ext cx="3505200" cy="7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280 </a:t>
            </a:r>
            <a:r>
              <a:rPr lang="en-GB" sz="2000" b="1" dirty="0" err="1">
                <a:solidFill>
                  <a:srgbClr val="000000"/>
                </a:solidFill>
                <a:latin typeface="Arial" charset="0"/>
              </a:rPr>
              <a:t>ksec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 ACIS-S 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Cycle 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12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               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PI JS)</a:t>
            </a:r>
            <a:r>
              <a:rPr lang="en-GB" sz="2000" dirty="0">
                <a:latin typeface="Arial" charset="0"/>
              </a:rPr>
              <a:t>)</a:t>
            </a:r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6600"/>
            <a:ext cx="3168249" cy="23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1"/>
          <p:cNvSpPr>
            <a:spLocks noChangeArrowheads="1"/>
          </p:cNvSpPr>
          <p:nvPr/>
        </p:nvSpPr>
        <p:spPr bwMode="auto">
          <a:xfrm>
            <a:off x="4038600" y="342900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BCG - OII</a:t>
            </a:r>
            <a:r>
              <a:rPr lang="en-GB" sz="2000" dirty="0"/>
              <a:t> </a:t>
            </a:r>
            <a:endParaRPr lang="it-IT" sz="2000" dirty="0"/>
          </a:p>
        </p:txBody>
      </p:sp>
      <p:sp>
        <p:nvSpPr>
          <p:cNvPr id="25608" name="Rectangle 12"/>
          <p:cNvSpPr>
            <a:spLocks noChangeArrowheads="1"/>
          </p:cNvSpPr>
          <p:nvPr/>
        </p:nvSpPr>
        <p:spPr bwMode="auto">
          <a:xfrm>
            <a:off x="228600" y="990600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/>
              <a:t>ACS i775-z850</a:t>
            </a:r>
            <a:r>
              <a:rPr lang="en-GB" sz="2000"/>
              <a:t> </a:t>
            </a:r>
            <a:endParaRPr lang="it-IT" sz="2000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800600" y="5867400"/>
            <a:ext cx="3429000" cy="7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~ 8000 net counts</a:t>
            </a:r>
          </a:p>
          <a:p>
            <a:r>
              <a:rPr lang="en-GB" sz="2000" dirty="0">
                <a:solidFill>
                  <a:srgbClr val="000000"/>
                </a:solidFill>
              </a:rPr>
              <a:t>8 bins </a:t>
            </a:r>
            <a:r>
              <a:rPr lang="en-GB" sz="2000" dirty="0" smtClean="0">
                <a:solidFill>
                  <a:srgbClr val="000000"/>
                </a:solidFill>
              </a:rPr>
              <a:t>spectroscopic </a:t>
            </a:r>
            <a:r>
              <a:rPr lang="en-GB" sz="2000" dirty="0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228600" y="1066800"/>
            <a:ext cx="4343400" cy="242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90 </a:t>
            </a:r>
            <a:r>
              <a:rPr lang="en-GB" sz="2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ksec</a:t>
            </a:r>
            <a:r>
              <a:rPr lang="en-GB" sz="2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archival ACIS-I data:</a:t>
            </a: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T=7 </a:t>
            </a:r>
            <a:r>
              <a:rPr lang="en-GB" sz="2000" dirty="0" err="1">
                <a:solidFill>
                  <a:schemeClr val="tx1"/>
                </a:solidFill>
              </a:rPr>
              <a:t>keV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Lx[0.5-2.0]=4x10^44 ergs/</a:t>
            </a:r>
            <a:r>
              <a:rPr lang="en-GB" sz="2000" dirty="0" err="1">
                <a:solidFill>
                  <a:schemeClr val="tx1"/>
                </a:solidFill>
              </a:rPr>
              <a:t>s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t</a:t>
            </a:r>
            <a:r>
              <a:rPr lang="en-GB" sz="2000" baseline="-25000" dirty="0" err="1" smtClean="0">
                <a:solidFill>
                  <a:schemeClr val="tx1"/>
                </a:solidFill>
              </a:rPr>
              <a:t>cool</a:t>
            </a:r>
            <a:r>
              <a:rPr lang="en-GB" sz="2000" dirty="0" smtClean="0">
                <a:solidFill>
                  <a:schemeClr val="tx1"/>
                </a:solidFill>
              </a:rPr>
              <a:t>=3.4 </a:t>
            </a:r>
            <a:r>
              <a:rPr lang="en-GB" sz="2000" dirty="0" err="1">
                <a:solidFill>
                  <a:schemeClr val="tx1"/>
                </a:solidFill>
              </a:rPr>
              <a:t>Gyr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err="1" smtClean="0">
                <a:solidFill>
                  <a:schemeClr val="tx1"/>
                </a:solidFill>
              </a:rPr>
              <a:t>c</a:t>
            </a:r>
            <a:r>
              <a:rPr lang="en-GB" sz="2000" baseline="-25000" dirty="0" err="1" smtClean="0">
                <a:solidFill>
                  <a:schemeClr val="tx1"/>
                </a:solidFill>
              </a:rPr>
              <a:t>SB</a:t>
            </a:r>
            <a:r>
              <a:rPr lang="en-GB" sz="2000" dirty="0" smtClean="0">
                <a:solidFill>
                  <a:schemeClr val="tx1"/>
                </a:solidFill>
              </a:rPr>
              <a:t>= 0.145 (moderate/strong cc)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5611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>
                <a:solidFill>
                  <a:srgbClr val="000090"/>
                </a:solidFill>
              </a:rPr>
              <a:t>WARPJ1415 @ </a:t>
            </a:r>
            <a:r>
              <a:rPr lang="en-GB" dirty="0" err="1">
                <a:solidFill>
                  <a:srgbClr val="000090"/>
                </a:solidFill>
              </a:rPr>
              <a:t>z</a:t>
            </a:r>
            <a:r>
              <a:rPr lang="en-GB" dirty="0">
                <a:solidFill>
                  <a:srgbClr val="000090"/>
                </a:solidFill>
              </a:rPr>
              <a:t>=1,</a:t>
            </a:r>
            <a:r>
              <a:rPr lang="en-GB" dirty="0" smtClean="0">
                <a:solidFill>
                  <a:srgbClr val="000090"/>
                </a:solidFill>
              </a:rPr>
              <a:t> a </a:t>
            </a:r>
            <a:r>
              <a:rPr lang="en-GB" dirty="0">
                <a:solidFill>
                  <a:srgbClr val="000090"/>
                </a:solidFill>
              </a:rPr>
              <a:t>CC in the distant Universe</a:t>
            </a:r>
            <a:endParaRPr lang="en-GB" sz="2800" dirty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/>
              <a:t> 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7467600" y="914400"/>
            <a:ext cx="16764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dirty="0" smtClean="0"/>
              <a:t>HST/ACS</a:t>
            </a:r>
            <a:endParaRPr lang="it-IT" sz="2000" dirty="0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5638800" y="4648200"/>
            <a:ext cx="3048000" cy="7434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Very bright, massive BCG 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with OII emission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304800" y="3886200"/>
            <a:ext cx="2286000" cy="6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    GEMINI / GMOS</a:t>
            </a:r>
          </a:p>
          <a:p>
            <a:r>
              <a:rPr lang="en-GB" sz="1600" dirty="0" smtClean="0">
                <a:solidFill>
                  <a:schemeClr val="tx1"/>
                </a:solidFill>
              </a:rPr>
              <a:t>    courtesy of A. Edge</a:t>
            </a:r>
            <a:endParaRPr lang="it-IT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066800" y="5791200"/>
            <a:ext cx="7315200" cy="1588"/>
          </a:xfrm>
          <a:prstGeom prst="line">
            <a:avLst/>
          </a:prstGeom>
          <a:noFill/>
          <a:ln w="31750" cap="flat" cmpd="sng" algn="ctr">
            <a:solidFill>
              <a:schemeClr val="tx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066800" y="6629400"/>
            <a:ext cx="7315200" cy="1588"/>
          </a:xfrm>
          <a:prstGeom prst="line">
            <a:avLst/>
          </a:prstGeom>
          <a:noFill/>
          <a:ln w="31750" cap="flat" cmpd="sng" algn="ctr">
            <a:solidFill>
              <a:schemeClr val="tx1">
                <a:alpha val="96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9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696A2-1B1F-9D4E-9050-14F1B30849AA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6629400" y="65182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/>
              <a:t>ACS i775-z850</a:t>
            </a:r>
            <a:r>
              <a:rPr lang="en-GB" sz="2000"/>
              <a:t> </a:t>
            </a:r>
            <a:endParaRPr lang="it-IT" sz="200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6783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 smtClean="0">
                <a:solidFill>
                  <a:srgbClr val="000090"/>
                </a:solidFill>
              </a:rPr>
              <a:t>WARPJ1415: double beta model fit to surface brightness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219200"/>
            <a:ext cx="8153400" cy="1143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4963" marR="0" indent="-334963" algn="l" defTabSz="4572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Courier New" charset="0"/>
              <a:cs typeface="Courier New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57772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57600" y="58674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dirty="0" smtClean="0">
                <a:solidFill>
                  <a:srgbClr val="000000"/>
                </a:solidFill>
              </a:rPr>
              <a:t>L </a:t>
            </a:r>
            <a:r>
              <a:rPr lang="en-US" baseline="-25000" dirty="0" smtClean="0">
                <a:solidFill>
                  <a:srgbClr val="000000"/>
                </a:solidFill>
              </a:rPr>
              <a:t>core</a:t>
            </a:r>
            <a:r>
              <a:rPr lang="en-US" dirty="0" smtClean="0">
                <a:solidFill>
                  <a:srgbClr val="000000"/>
                </a:solidFill>
              </a:rPr>
              <a:t>   ~ 4 L </a:t>
            </a:r>
            <a:r>
              <a:rPr lang="en-US" baseline="-25000" dirty="0" err="1" smtClean="0">
                <a:solidFill>
                  <a:srgbClr val="000000"/>
                </a:solidFill>
              </a:rPr>
              <a:t>tot</a:t>
            </a:r>
            <a:r>
              <a:rPr lang="en-US" dirty="0" err="1" smtClean="0"/>
              <a:t>l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AA4B2-76C7-594F-B093-F6F0F2C3C244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2203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/>
              <a:t>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800" dirty="0">
              <a:solidFill>
                <a:srgbClr val="FFCC00"/>
              </a:solidFill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6629400" y="65182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ACS i775-z850</a:t>
            </a:r>
            <a:r>
              <a:rPr lang="en-GB" sz="2000" dirty="0"/>
              <a:t> </a:t>
            </a:r>
            <a:endParaRPr lang="it-IT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Joana Santos - ESA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8600" y="1371600"/>
            <a:ext cx="4572000" cy="376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90"/>
                </a:solidFill>
              </a:rPr>
              <a:t>Temperature </a:t>
            </a:r>
            <a:r>
              <a:rPr lang="en-GB" sz="2000" dirty="0" smtClean="0">
                <a:solidFill>
                  <a:srgbClr val="000090"/>
                </a:solidFill>
              </a:rPr>
              <a:t>drop: </a:t>
            </a:r>
            <a:r>
              <a:rPr lang="en-GB" sz="2000" dirty="0" err="1" smtClean="0">
                <a:solidFill>
                  <a:srgbClr val="000090"/>
                </a:solidFill>
              </a:rPr>
              <a:t>T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c</a:t>
            </a:r>
            <a:r>
              <a:rPr lang="en-GB" sz="2000" dirty="0" smtClean="0">
                <a:solidFill>
                  <a:srgbClr val="000090"/>
                </a:solidFill>
              </a:rPr>
              <a:t>=4.7±0.4 </a:t>
            </a:r>
            <a:r>
              <a:rPr lang="en-GB" sz="2000" dirty="0" err="1" smtClean="0">
                <a:solidFill>
                  <a:srgbClr val="000090"/>
                </a:solidFill>
              </a:rPr>
              <a:t>keV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533400" y="5791200"/>
            <a:ext cx="381000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90"/>
                </a:solidFill>
              </a:rPr>
              <a:t>&lt;T&gt; </a:t>
            </a:r>
            <a:r>
              <a:rPr lang="en-GB" sz="2000" dirty="0">
                <a:solidFill>
                  <a:srgbClr val="000090"/>
                </a:solidFill>
              </a:rPr>
              <a:t>~</a:t>
            </a:r>
            <a:r>
              <a:rPr lang="en-GB" sz="2000" dirty="0" smtClean="0">
                <a:solidFill>
                  <a:srgbClr val="000090"/>
                </a:solidFill>
              </a:rPr>
              <a:t> 6 </a:t>
            </a:r>
            <a:r>
              <a:rPr lang="en-GB" sz="2000" dirty="0" err="1">
                <a:solidFill>
                  <a:srgbClr val="000090"/>
                </a:solidFill>
              </a:rPr>
              <a:t>keV</a:t>
            </a:r>
            <a:endParaRPr lang="en-GB" sz="2000" baseline="-25000" dirty="0">
              <a:solidFill>
                <a:srgbClr val="000090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 smtClean="0">
                <a:solidFill>
                  <a:srgbClr val="000090"/>
                </a:solidFill>
              </a:rPr>
              <a:t>WARPJ1415: temperature</a:t>
            </a:r>
            <a:r>
              <a:rPr lang="en-GB" dirty="0" smtClean="0">
                <a:solidFill>
                  <a:srgbClr val="000090"/>
                </a:solidFill>
              </a:rPr>
              <a:t> profile &amp; map</a:t>
            </a: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152400" y="1981200"/>
            <a:ext cx="4901783" cy="3429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rcRect l="6244" r="9366"/>
          <a:stretch>
            <a:fillRect/>
          </a:stretch>
        </p:blipFill>
        <p:spPr>
          <a:xfrm>
            <a:off x="4648200" y="1676400"/>
            <a:ext cx="4267200" cy="4700088"/>
          </a:xfrm>
          <a:prstGeom prst="rect">
            <a:avLst/>
          </a:prstGeom>
        </p:spPr>
      </p:pic>
      <p:cxnSp>
        <p:nvCxnSpPr>
          <p:cNvPr id="17" name="Straight Arrow Connector 22"/>
          <p:cNvCxnSpPr>
            <a:cxnSpLocks noChangeShapeType="1"/>
          </p:cNvCxnSpPr>
          <p:nvPr/>
        </p:nvCxnSpPr>
        <p:spPr bwMode="auto">
          <a:xfrm>
            <a:off x="4800600" y="1676400"/>
            <a:ext cx="40386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943600" y="1219200"/>
            <a:ext cx="2057400" cy="376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4</a:t>
            </a:r>
            <a:r>
              <a:rPr lang="en-GB" sz="1800" dirty="0" smtClean="0">
                <a:solidFill>
                  <a:schemeClr val="tx1"/>
                </a:solidFill>
              </a:rPr>
              <a:t>0” ~ 320 </a:t>
            </a:r>
            <a:r>
              <a:rPr lang="en-GB" sz="1800" dirty="0" err="1" smtClean="0">
                <a:solidFill>
                  <a:schemeClr val="tx1"/>
                </a:solidFill>
              </a:rPr>
              <a:t>kpc</a:t>
            </a: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90600"/>
            <a:ext cx="7968515" cy="5638800"/>
          </a:xfrm>
          <a:prstGeom prst="rect">
            <a:avLst/>
          </a:prstGeom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2203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/>
              <a:t>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800" dirty="0">
              <a:solidFill>
                <a:srgbClr val="FFCC00"/>
              </a:solidFill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6629400" y="65182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 dirty="0"/>
              <a:t>ACS i775-z850</a:t>
            </a:r>
            <a:r>
              <a:rPr lang="en-GB" sz="2000" dirty="0"/>
              <a:t> </a:t>
            </a:r>
            <a:endParaRPr lang="it-IT" sz="2000" dirty="0"/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2895600" y="1295400"/>
            <a:ext cx="4495800" cy="1016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90"/>
                </a:solidFill>
              </a:rPr>
              <a:t>Fe </a:t>
            </a:r>
            <a:r>
              <a:rPr lang="en-GB" sz="2000" dirty="0" smtClean="0">
                <a:solidFill>
                  <a:srgbClr val="000090"/>
                </a:solidFill>
              </a:rPr>
              <a:t>peak: 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fe</a:t>
            </a:r>
            <a:r>
              <a:rPr lang="en-GB" sz="2000" baseline="-25000" dirty="0" smtClean="0">
                <a:solidFill>
                  <a:srgbClr val="000090"/>
                </a:solidFill>
              </a:rPr>
              <a:t>, 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c</a:t>
            </a:r>
            <a:r>
              <a:rPr lang="en-GB" sz="2000" dirty="0" smtClean="0">
                <a:solidFill>
                  <a:srgbClr val="000090"/>
                </a:solidFill>
              </a:rPr>
              <a:t>=2.1 ± 0.4 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sun</a:t>
            </a:r>
            <a:endParaRPr lang="en-GB" sz="2000" dirty="0" smtClean="0">
              <a:solidFill>
                <a:srgbClr val="00009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>
              <a:solidFill>
                <a:schemeClr val="tx1"/>
              </a:solidFill>
            </a:endParaRPr>
          </a:p>
        </p:txBody>
      </p:sp>
      <p:sp>
        <p:nvSpPr>
          <p:cNvPr id="31755" name="Rectangle 8"/>
          <p:cNvSpPr>
            <a:spLocks noChangeArrowheads="1"/>
          </p:cNvSpPr>
          <p:nvPr/>
        </p:nvSpPr>
        <p:spPr bwMode="auto">
          <a:xfrm>
            <a:off x="5257800" y="5791200"/>
            <a:ext cx="3886200" cy="1216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800" dirty="0" smtClean="0">
              <a:solidFill>
                <a:srgbClr val="00009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rgbClr val="00009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90"/>
                </a:solidFill>
              </a:rPr>
              <a:t>We </a:t>
            </a:r>
            <a:r>
              <a:rPr lang="en-GB" sz="2000" dirty="0" smtClean="0">
                <a:solidFill>
                  <a:srgbClr val="000090"/>
                </a:solidFill>
              </a:rPr>
              <a:t>also detect Si, S, Ni  at 2-</a:t>
            </a:r>
            <a:r>
              <a:rPr lang="en-GB" sz="2000" b="1" dirty="0" smtClean="0">
                <a:solidFill>
                  <a:srgbClr val="000090"/>
                </a:solidFill>
              </a:rPr>
              <a:t>σ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endParaRPr lang="en-GB" sz="2000" baseline="-25000" dirty="0" smtClean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 smtClean="0">
                <a:solidFill>
                  <a:srgbClr val="000090"/>
                </a:solidFill>
              </a:rPr>
              <a:t>WARPJ1415: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dirty="0" err="1" smtClean="0">
                <a:solidFill>
                  <a:srgbClr val="000090"/>
                </a:solidFill>
              </a:rPr>
              <a:t>metallicity</a:t>
            </a:r>
            <a:r>
              <a:rPr lang="en-GB" dirty="0" smtClean="0">
                <a:solidFill>
                  <a:srgbClr val="000090"/>
                </a:solidFill>
              </a:rPr>
              <a:t> profile</a:t>
            </a: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572000" y="3124200"/>
            <a:ext cx="2362200" cy="376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90"/>
                </a:solidFill>
              </a:rPr>
              <a:t>&lt; 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fe</a:t>
            </a:r>
            <a:r>
              <a:rPr lang="en-GB" sz="2000" dirty="0" smtClean="0">
                <a:solidFill>
                  <a:srgbClr val="000090"/>
                </a:solidFill>
              </a:rPr>
              <a:t>&gt; ~ </a:t>
            </a:r>
            <a:r>
              <a:rPr lang="en-GB" sz="2000" dirty="0">
                <a:solidFill>
                  <a:srgbClr val="000090"/>
                </a:solidFill>
              </a:rPr>
              <a:t>0.2 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sun</a:t>
            </a:r>
            <a:endParaRPr lang="en-GB" sz="2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10A45-98D9-5640-865E-B2D2490D3D0E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27651" name="Rectangle 12"/>
          <p:cNvSpPr>
            <a:spLocks noChangeArrowheads="1"/>
          </p:cNvSpPr>
          <p:nvPr/>
        </p:nvSpPr>
        <p:spPr bwMode="auto">
          <a:xfrm>
            <a:off x="6629400" y="6518275"/>
            <a:ext cx="18288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1600"/>
              <a:t>ACS i775-z850</a:t>
            </a:r>
            <a:r>
              <a:rPr lang="en-GB" sz="2000"/>
              <a:t> </a:t>
            </a:r>
            <a:endParaRPr lang="it-IT" sz="200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Joana Santos - ESA</a:t>
            </a: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304800" y="1143000"/>
            <a:ext cx="8610600" cy="1382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Chandra                           Residual                    Radio VLA (res ~ 2”)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172200" y="5181600"/>
            <a:ext cx="3810000" cy="649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5562600"/>
            <a:ext cx="6096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  1’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/>
          </a:p>
        </p:txBody>
      </p:sp>
      <p:cxnSp>
        <p:nvCxnSpPr>
          <p:cNvPr id="27657" name="Straight Arrow Connector 20"/>
          <p:cNvCxnSpPr>
            <a:cxnSpLocks noChangeShapeType="1"/>
          </p:cNvCxnSpPr>
          <p:nvPr/>
        </p:nvCxnSpPr>
        <p:spPr bwMode="auto">
          <a:xfrm rot="16200000" flipH="1">
            <a:off x="-2019300" y="3695700"/>
            <a:ext cx="4191000" cy="152400"/>
          </a:xfrm>
          <a:prstGeom prst="straightConnector1">
            <a:avLst/>
          </a:prstGeom>
          <a:noFill/>
          <a:ln w="9525">
            <a:noFill/>
            <a:round/>
            <a:headEnd type="arrow" w="med" len="med"/>
            <a:tailEnd type="arrow" w="med" len="med"/>
          </a:ln>
        </p:spPr>
      </p:cxnSp>
      <p:cxnSp>
        <p:nvCxnSpPr>
          <p:cNvPr id="27658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-1979612" y="3810000"/>
            <a:ext cx="4265612" cy="1588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 type="arrow" w="med" len="med"/>
            <a:tailEnd type="arrow" w="med" len="med"/>
          </a:ln>
        </p:spPr>
      </p:cxnSp>
      <p:sp>
        <p:nvSpPr>
          <p:cNvPr id="27659" name="Rectangle 8"/>
          <p:cNvSpPr>
            <a:spLocks noChangeArrowheads="1"/>
          </p:cNvSpPr>
          <p:nvPr/>
        </p:nvSpPr>
        <p:spPr bwMode="auto">
          <a:xfrm>
            <a:off x="6019800" y="4953000"/>
            <a:ext cx="3352800" cy="2483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Nuclear emission: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L</a:t>
            </a:r>
            <a:r>
              <a:rPr lang="en-GB" sz="2000" baseline="-25000" dirty="0" smtClean="0">
                <a:solidFill>
                  <a:schemeClr val="tx1"/>
                </a:solidFill>
              </a:rPr>
              <a:t>1.4GHz</a:t>
            </a:r>
            <a:r>
              <a:rPr lang="en-GB" sz="2000" dirty="0" smtClean="0">
                <a:solidFill>
                  <a:schemeClr val="tx1"/>
                </a:solidFill>
              </a:rPr>
              <a:t> = 2.0x10^25 W/Hz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>
                <a:solidFill>
                  <a:schemeClr val="tx1"/>
                </a:solidFill>
              </a:rPr>
              <a:t>+ one sided jet/tail feature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 smtClean="0">
                <a:solidFill>
                  <a:srgbClr val="000090"/>
                </a:solidFill>
              </a:rPr>
              <a:t>WARPJ1415: X-rays + radio interaction</a:t>
            </a: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/>
              <a:t> </a:t>
            </a:r>
          </a:p>
        </p:txBody>
      </p:sp>
      <p:pic>
        <p:nvPicPr>
          <p:cNvPr id="17" name="Picture 16" descr="1.x1._tot_z4_s2_log_colorb.jpg"/>
          <p:cNvPicPr>
            <a:picLocks noChangeAspect="1"/>
          </p:cNvPicPr>
          <p:nvPr/>
        </p:nvPicPr>
        <p:blipFill>
          <a:blip r:embed="rId3"/>
          <a:srcRect b="408"/>
          <a:stretch>
            <a:fillRect/>
          </a:stretch>
        </p:blipFill>
        <p:spPr>
          <a:xfrm>
            <a:off x="0" y="1828800"/>
            <a:ext cx="3073400" cy="3073513"/>
          </a:xfrm>
          <a:prstGeom prst="rect">
            <a:avLst/>
          </a:prstGeom>
        </p:spPr>
      </p:pic>
      <p:pic>
        <p:nvPicPr>
          <p:cNvPr id="18" name="Picture 17" descr="1.x1._tot_z4_s2_log_colorb_residu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828800"/>
            <a:ext cx="3067050" cy="3067050"/>
          </a:xfrm>
          <a:prstGeom prst="rect">
            <a:avLst/>
          </a:prstGeom>
        </p:spPr>
      </p:pic>
      <p:pic>
        <p:nvPicPr>
          <p:cNvPr id="19" name="Picture 18" descr="1.x1._tot_z4_s2_log_colorb_radi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828800"/>
            <a:ext cx="3067050" cy="3073400"/>
          </a:xfrm>
          <a:prstGeom prst="rect">
            <a:avLst/>
          </a:prstGeom>
        </p:spPr>
      </p:pic>
      <p:cxnSp>
        <p:nvCxnSpPr>
          <p:cNvPr id="27660" name="Straight Arrow Connector 29"/>
          <p:cNvCxnSpPr>
            <a:cxnSpLocks noChangeShapeType="1"/>
          </p:cNvCxnSpPr>
          <p:nvPr/>
        </p:nvCxnSpPr>
        <p:spPr bwMode="auto">
          <a:xfrm rot="10800000">
            <a:off x="6858000" y="3429000"/>
            <a:ext cx="5334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324600" y="3657600"/>
            <a:ext cx="10668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80 </a:t>
            </a:r>
            <a:r>
              <a:rPr lang="en-GB" sz="1600" b="1" dirty="0" err="1">
                <a:solidFill>
                  <a:srgbClr val="FF0000"/>
                </a:solidFill>
              </a:rPr>
              <a:t>kpc</a:t>
            </a:r>
            <a:endParaRPr lang="en-GB" sz="1600" b="1" dirty="0">
              <a:solidFill>
                <a:srgbClr val="FF000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dirty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baseline="-25000" dirty="0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124200" y="5029200"/>
            <a:ext cx="2743200" cy="2088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Asymmetry in SB in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north part, 45°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/>
          </a:p>
        </p:txBody>
      </p:sp>
      <p:cxnSp>
        <p:nvCxnSpPr>
          <p:cNvPr id="21" name="Straight Arrow Connector 29"/>
          <p:cNvCxnSpPr>
            <a:cxnSpLocks noChangeShapeType="1"/>
          </p:cNvCxnSpPr>
          <p:nvPr/>
        </p:nvCxnSpPr>
        <p:spPr bwMode="auto">
          <a:xfrm rot="10800000">
            <a:off x="0" y="4953000"/>
            <a:ext cx="304800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09600" y="5029200"/>
            <a:ext cx="1676400" cy="101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dirty="0" smtClean="0">
                <a:solidFill>
                  <a:srgbClr val="FF0000"/>
                </a:solidFill>
              </a:rPr>
              <a:t>1’ (480 </a:t>
            </a:r>
            <a:r>
              <a:rPr lang="en-GB" sz="2000" dirty="0" err="1" smtClean="0">
                <a:solidFill>
                  <a:srgbClr val="FF0000"/>
                </a:solidFill>
              </a:rPr>
              <a:t>kpc</a:t>
            </a:r>
            <a:r>
              <a:rPr lang="en-GB" sz="2000" dirty="0" smtClean="0">
                <a:solidFill>
                  <a:srgbClr val="FF0000"/>
                </a:solidFill>
              </a:rPr>
              <a:t>)</a:t>
            </a:r>
            <a:endParaRPr lang="en-GB" sz="1600" b="1" dirty="0" smtClean="0">
              <a:solidFill>
                <a:srgbClr val="FF000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dirty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sz="2000" baseline="-25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F3B-A7BB-7F4C-B04C-D77451F817BC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Joana Santos - ESA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90600" y="1219200"/>
          <a:ext cx="7239000" cy="3886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3000"/>
                <a:gridCol w="2413000"/>
                <a:gridCol w="2413000"/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     CC parameter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Archival 90 sec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bg1"/>
                          </a:solidFill>
                        </a:rPr>
                        <a:t>Combined 370</a:t>
                      </a:r>
                      <a:r>
                        <a:rPr lang="en-US" sz="1600" b="1" i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="1" i="1" baseline="0" dirty="0" err="1" smtClean="0">
                          <a:solidFill>
                            <a:schemeClr val="bg1"/>
                          </a:solidFill>
                        </a:rPr>
                        <a:t>ksec</a:t>
                      </a:r>
                      <a:endParaRPr lang="en-US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drop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 – 8.2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5.7 (</a:t>
                      </a:r>
                      <a:r>
                        <a:rPr lang="en-US" dirty="0" err="1" smtClean="0"/>
                        <a:t>keV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fe,c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2.1±0.4 </a:t>
                      </a:r>
                      <a:r>
                        <a:rPr lang="en-US" dirty="0" err="1" smtClean="0"/>
                        <a:t>Z</a:t>
                      </a:r>
                      <a:r>
                        <a:rPr lang="en-US" baseline="-25000" dirty="0" err="1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0.144±0.016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0.150±0.007</a:t>
                      </a:r>
                      <a:endParaRPr lang="en-US" dirty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 smtClean="0"/>
                        <a:t>t</a:t>
                      </a:r>
                      <a:r>
                        <a:rPr lang="en-US" baseline="-25000" dirty="0" err="1" smtClean="0"/>
                        <a:t>cool,c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 </a:t>
                      </a:r>
                      <a:r>
                        <a:rPr lang="en-US" dirty="0" err="1" smtClean="0"/>
                        <a:t>Gyr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0.7 </a:t>
                      </a:r>
                      <a:r>
                        <a:rPr lang="en-US" b="1" dirty="0" err="1" smtClean="0">
                          <a:solidFill>
                            <a:schemeClr val="accent2"/>
                          </a:solidFill>
                        </a:rPr>
                        <a:t>Gyr</a:t>
                      </a:r>
                      <a:endParaRPr lang="en-US" b="1" dirty="0" smtClean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800" dirty="0" smtClean="0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 keV/cm2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3333CC"/>
                          </a:solidFill>
                        </a:rPr>
                        <a:t>26 keV/cm2</a:t>
                      </a:r>
                    </a:p>
                    <a:p>
                      <a:pPr algn="ctr"/>
                      <a:endParaRPr lang="en-US" sz="8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893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dirty="0" smtClean="0">
                <a:solidFill>
                  <a:srgbClr val="000090"/>
                </a:solidFill>
              </a:rPr>
              <a:t>WARPJ1415: cool core estimators</a:t>
            </a:r>
            <a:endParaRPr lang="en-GB" sz="2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000" dirty="0"/>
              <a:t> 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600200" y="5410200"/>
            <a:ext cx="6858000" cy="74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The </a:t>
            </a:r>
            <a:r>
              <a:rPr lang="en-GB" sz="2000" dirty="0" smtClean="0">
                <a:solidFill>
                  <a:schemeClr val="tx1"/>
                </a:solidFill>
              </a:rPr>
              <a:t>importance </a:t>
            </a:r>
            <a:r>
              <a:rPr lang="en-GB" sz="2000" dirty="0" smtClean="0">
                <a:solidFill>
                  <a:schemeClr val="tx1"/>
                </a:solidFill>
              </a:rPr>
              <a:t>of deep data for high-</a:t>
            </a:r>
            <a:r>
              <a:rPr lang="en-GB" sz="2000" dirty="0" err="1" smtClean="0">
                <a:solidFill>
                  <a:schemeClr val="tx1"/>
                </a:solidFill>
              </a:rPr>
              <a:t>z</a:t>
            </a:r>
            <a:r>
              <a:rPr lang="en-GB" sz="2000" dirty="0" smtClean="0">
                <a:solidFill>
                  <a:schemeClr val="tx1"/>
                </a:solidFill>
              </a:rPr>
              <a:t> clusters!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F3B-A7BB-7F4C-B04C-D77451F817BC}" type="slidenum">
              <a:rPr lang="en-GB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28600" y="0"/>
            <a:ext cx="8458200" cy="18975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800" dirty="0" smtClean="0">
              <a:solidFill>
                <a:srgbClr val="FFCC0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r>
              <a:rPr lang="en-GB" sz="2800" dirty="0" smtClean="0">
                <a:solidFill>
                  <a:srgbClr val="000090"/>
                </a:solidFill>
              </a:rPr>
              <a:t>Summary  II</a:t>
            </a:r>
            <a:endParaRPr lang="en-GB" sz="20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                      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dirty="0"/>
          </a:p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1800" dirty="0">
              <a:solidFill>
                <a:srgbClr val="FFCC00"/>
              </a:solidFill>
            </a:endParaRP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0" y="914400"/>
            <a:ext cx="8763000" cy="48054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charset="0"/>
              <a:buNone/>
            </a:pPr>
            <a:endParaRPr lang="en-GB" sz="2000" i="1" dirty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i="1" dirty="0">
                <a:solidFill>
                  <a:srgbClr val="000090"/>
                </a:solidFill>
              </a:rPr>
              <a:t>    </a:t>
            </a:r>
            <a:r>
              <a:rPr lang="en-GB" sz="2000" i="1" dirty="0" smtClean="0">
                <a:solidFill>
                  <a:srgbClr val="000090"/>
                </a:solidFill>
              </a:rPr>
              <a:t>        </a:t>
            </a:r>
            <a:r>
              <a:rPr lang="en-GB" sz="2200" i="1" dirty="0" smtClean="0">
                <a:solidFill>
                  <a:srgbClr val="000090"/>
                </a:solidFill>
              </a:rPr>
              <a:t>WARPJ1415 is a </a:t>
            </a:r>
            <a:r>
              <a:rPr lang="en-GB" sz="2200" i="1" dirty="0">
                <a:solidFill>
                  <a:srgbClr val="000090"/>
                </a:solidFill>
              </a:rPr>
              <a:t>a cool-core cluster at </a:t>
            </a:r>
            <a:r>
              <a:rPr lang="en-GB" sz="2200" i="1" dirty="0" err="1">
                <a:solidFill>
                  <a:srgbClr val="000090"/>
                </a:solidFill>
              </a:rPr>
              <a:t>z</a:t>
            </a:r>
            <a:r>
              <a:rPr lang="en-GB" sz="2200" i="1" dirty="0">
                <a:solidFill>
                  <a:srgbClr val="000090"/>
                </a:solidFill>
              </a:rPr>
              <a:t>=</a:t>
            </a:r>
            <a:r>
              <a:rPr lang="en-GB" sz="2200" i="1" dirty="0" smtClean="0">
                <a:solidFill>
                  <a:srgbClr val="000090"/>
                </a:solidFill>
              </a:rPr>
              <a:t>1!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      -</a:t>
            </a:r>
            <a:r>
              <a:rPr lang="en-GB" sz="2000" dirty="0" smtClean="0">
                <a:solidFill>
                  <a:schemeClr val="tx1"/>
                </a:solidFill>
              </a:rPr>
              <a:t> using the deepest </a:t>
            </a:r>
            <a:r>
              <a:rPr lang="en-GB" sz="2000" dirty="0">
                <a:solidFill>
                  <a:schemeClr val="tx1"/>
                </a:solidFill>
              </a:rPr>
              <a:t>Chandra data of a high-</a:t>
            </a:r>
            <a:r>
              <a:rPr lang="en-GB" sz="2000" dirty="0" err="1">
                <a:solidFill>
                  <a:schemeClr val="tx1"/>
                </a:solidFill>
              </a:rPr>
              <a:t>z</a:t>
            </a:r>
            <a:r>
              <a:rPr lang="en-GB" sz="2000" dirty="0">
                <a:solidFill>
                  <a:schemeClr val="tx1"/>
                </a:solidFill>
              </a:rPr>
              <a:t> cluster</a:t>
            </a:r>
            <a:r>
              <a:rPr lang="en-GB" sz="2000" dirty="0" smtClean="0">
                <a:solidFill>
                  <a:schemeClr val="tx1"/>
                </a:solidFill>
              </a:rPr>
              <a:t> (370 </a:t>
            </a:r>
            <a:r>
              <a:rPr lang="en-GB" sz="2000" dirty="0" err="1">
                <a:solidFill>
                  <a:schemeClr val="tx1"/>
                </a:solidFill>
              </a:rPr>
              <a:t>ksec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800" dirty="0">
                <a:solidFill>
                  <a:schemeClr val="tx1"/>
                </a:solidFill>
              </a:rPr>
              <a:t>     </a:t>
            </a:r>
            <a:endParaRPr lang="en-GB" sz="20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      we measure: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en-GB" sz="8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      </a:t>
            </a:r>
            <a:r>
              <a:rPr lang="en-GB" sz="2000" dirty="0" smtClean="0">
                <a:solidFill>
                  <a:schemeClr val="tx1"/>
                </a:solidFill>
              </a:rPr>
              <a:t>- SB profile: 2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β</a:t>
            </a:r>
            <a:r>
              <a:rPr lang="en-GB" dirty="0" smtClean="0">
                <a:solidFill>
                  <a:schemeClr val="tx1"/>
                </a:solidFill>
              </a:rPr>
              <a:t>-</a:t>
            </a:r>
            <a:r>
              <a:rPr lang="en-GB" sz="2000" dirty="0" smtClean="0">
                <a:solidFill>
                  <a:schemeClr val="tx1"/>
                </a:solidFill>
              </a:rPr>
              <a:t>model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required (ongoing: X-ray mass profile)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>
                <a:solidFill>
                  <a:schemeClr val="tx1"/>
                </a:solidFill>
              </a:rPr>
              <a:t>      -</a:t>
            </a:r>
            <a:r>
              <a:rPr lang="en-GB" sz="2000" dirty="0" smtClean="0">
                <a:solidFill>
                  <a:schemeClr val="tx1"/>
                </a:solidFill>
              </a:rPr>
              <a:t> temperature </a:t>
            </a:r>
            <a:r>
              <a:rPr lang="en-GB" sz="2000" dirty="0">
                <a:solidFill>
                  <a:schemeClr val="tx1"/>
                </a:solidFill>
              </a:rPr>
              <a:t>drop similar to the </a:t>
            </a:r>
            <a:r>
              <a:rPr lang="en-GB" sz="2000" dirty="0" smtClean="0">
                <a:solidFill>
                  <a:schemeClr val="tx1"/>
                </a:solidFill>
              </a:rPr>
              <a:t>ones </a:t>
            </a:r>
            <a:r>
              <a:rPr lang="en-GB" sz="2000" dirty="0">
                <a:solidFill>
                  <a:schemeClr val="tx1"/>
                </a:solidFill>
              </a:rPr>
              <a:t>in </a:t>
            </a:r>
            <a:r>
              <a:rPr lang="en-GB" sz="2000" dirty="0" smtClean="0">
                <a:solidFill>
                  <a:schemeClr val="tx1"/>
                </a:solidFill>
              </a:rPr>
              <a:t>local cc clusters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8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  - central cooling time </a:t>
            </a:r>
            <a:r>
              <a:rPr lang="en-GB" sz="2000" dirty="0" smtClean="0">
                <a:solidFill>
                  <a:srgbClr val="3333CC"/>
                </a:solidFill>
              </a:rPr>
              <a:t>&lt; 1 </a:t>
            </a:r>
            <a:r>
              <a:rPr lang="en-GB" sz="2000" dirty="0" err="1" smtClean="0">
                <a:solidFill>
                  <a:srgbClr val="3333CC"/>
                </a:solidFill>
              </a:rPr>
              <a:t>Gyr</a:t>
            </a:r>
            <a:r>
              <a:rPr lang="en-GB" sz="2000" dirty="0" smtClean="0">
                <a:solidFill>
                  <a:schemeClr val="tx1"/>
                </a:solidFill>
              </a:rPr>
              <a:t>, central entropy </a:t>
            </a:r>
            <a:r>
              <a:rPr lang="en-GB" sz="2000" dirty="0" smtClean="0">
                <a:solidFill>
                  <a:srgbClr val="3333CC"/>
                </a:solidFill>
              </a:rPr>
              <a:t>&lt; 30 keV/cm2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  - </a:t>
            </a:r>
            <a:r>
              <a:rPr lang="en-GB" sz="2000" dirty="0">
                <a:solidFill>
                  <a:schemeClr val="tx1"/>
                </a:solidFill>
              </a:rPr>
              <a:t>very </a:t>
            </a:r>
            <a:r>
              <a:rPr lang="en-GB" sz="2000" dirty="0" smtClean="0">
                <a:solidFill>
                  <a:schemeClr val="tx1"/>
                </a:solidFill>
              </a:rPr>
              <a:t>high </a:t>
            </a:r>
            <a:r>
              <a:rPr lang="en-GB" sz="2000" dirty="0">
                <a:solidFill>
                  <a:schemeClr val="tx1"/>
                </a:solidFill>
              </a:rPr>
              <a:t>Fe peak -</a:t>
            </a:r>
            <a:r>
              <a:rPr lang="en-GB" sz="2000" dirty="0" smtClean="0">
                <a:solidFill>
                  <a:schemeClr val="tx1"/>
                </a:solidFill>
              </a:rPr>
              <a:t>&gt; clue to </a:t>
            </a:r>
            <a:r>
              <a:rPr lang="en-GB" sz="2000" dirty="0">
                <a:solidFill>
                  <a:schemeClr val="tx1"/>
                </a:solidFill>
              </a:rPr>
              <a:t>enrichment </a:t>
            </a:r>
            <a:r>
              <a:rPr lang="en-GB" sz="2000" dirty="0" smtClean="0">
                <a:solidFill>
                  <a:schemeClr val="tx1"/>
                </a:solidFill>
              </a:rPr>
              <a:t>mechanisms &amp; timescales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800" dirty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800" dirty="0">
                <a:solidFill>
                  <a:schemeClr val="tx1"/>
                </a:solidFill>
              </a:rPr>
              <a:t>               </a:t>
            </a:r>
            <a:r>
              <a:rPr lang="en-GB" sz="2000" dirty="0">
                <a:solidFill>
                  <a:schemeClr val="tx1"/>
                </a:solidFill>
              </a:rPr>
              <a:t>- radio source in the </a:t>
            </a:r>
            <a:r>
              <a:rPr lang="en-GB" sz="2000" dirty="0" err="1" smtClean="0">
                <a:solidFill>
                  <a:schemeClr val="tx1"/>
                </a:solidFill>
              </a:rPr>
              <a:t>center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  <a:r>
              <a:rPr lang="en-GB" sz="2000" dirty="0">
                <a:solidFill>
                  <a:schemeClr val="tx1"/>
                </a:solidFill>
              </a:rPr>
              <a:t>+ OII emission in the BCG</a:t>
            </a:r>
            <a:endParaRPr lang="en-GB" sz="8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   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  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Joana Santos - ESA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914400" y="4267200"/>
            <a:ext cx="7162800" cy="1813856"/>
          </a:xfrm>
          <a:prstGeom prst="rect">
            <a:avLst/>
          </a:prstGeom>
          <a:noFill/>
          <a:ln w="9525">
            <a:solidFill>
              <a:srgbClr val="000090"/>
            </a:solidFill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  <a:buClrTx/>
              <a:buFont typeface="Arial"/>
              <a:buChar char="•"/>
            </a:pPr>
            <a:endParaRPr lang="en-GB" sz="20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Tx/>
              <a:buFont typeface="Arial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  The X-ray properties of the cool-core in WARPJ1415 are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rgbClr val="000090"/>
                </a:solidFill>
              </a:rPr>
              <a:t>  </a:t>
            </a:r>
            <a:r>
              <a:rPr lang="en-GB" sz="2000" dirty="0" smtClean="0">
                <a:solidFill>
                  <a:srgbClr val="000090"/>
                </a:solidFill>
              </a:rPr>
              <a:t>  </a:t>
            </a:r>
            <a:r>
              <a:rPr lang="en-GB" sz="2000" dirty="0" smtClean="0">
                <a:solidFill>
                  <a:srgbClr val="000090"/>
                </a:solidFill>
              </a:rPr>
              <a:t>very similar to the ones of low-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 cool-cores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Tx/>
              <a:buFont typeface="Arial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  </a:t>
            </a:r>
            <a:r>
              <a:rPr lang="en-GB" sz="2000" dirty="0" smtClean="0">
                <a:solidFill>
                  <a:srgbClr val="000090"/>
                </a:solidFill>
              </a:rPr>
              <a:t>Ideal </a:t>
            </a:r>
            <a:r>
              <a:rPr lang="en-GB" sz="2000" dirty="0" smtClean="0">
                <a:solidFill>
                  <a:srgbClr val="000090"/>
                </a:solidFill>
              </a:rPr>
              <a:t>high-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 cluster to study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the ICM-BCG</a:t>
            </a:r>
            <a:r>
              <a:rPr lang="en-GB" sz="2000" dirty="0" smtClean="0">
                <a:solidFill>
                  <a:srgbClr val="000090"/>
                </a:solidFill>
              </a:rPr>
              <a:t> feedback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ClrTx/>
            </a:pPr>
            <a:r>
              <a:rPr lang="en-GB" sz="800" dirty="0" smtClean="0">
                <a:solidFill>
                  <a:srgbClr val="000090"/>
                </a:solidFill>
              </a:rPr>
              <a:t>  </a:t>
            </a:r>
            <a:endParaRPr lang="en-GB" sz="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ClrTx/>
            </a:pPr>
            <a:r>
              <a:rPr lang="en-GB" sz="2000" dirty="0" smtClean="0">
                <a:solidFill>
                  <a:srgbClr val="000090"/>
                </a:solidFill>
              </a:rPr>
              <a:t>   mechanisms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Tx/>
              <a:buChar char="-"/>
            </a:pPr>
            <a:endParaRPr lang="en-GB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RXJ15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33400"/>
            <a:ext cx="22860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Joana Santos - ESA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6A8E5-DF1D-3447-9565-AA3B2EDF55A0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152400" y="152400"/>
            <a:ext cx="8686800" cy="69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800" dirty="0"/>
              <a:t>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90"/>
                </a:solidFill>
              </a:rPr>
              <a:t>Cool-core clusters </a:t>
            </a:r>
            <a:endParaRPr lang="en-GB" sz="1800" b="1" dirty="0">
              <a:solidFill>
                <a:srgbClr val="000090"/>
              </a:solidFill>
            </a:endParaRPr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228600" y="2438400"/>
            <a:ext cx="8915400" cy="199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lnSpc>
                <a:spcPct val="71000"/>
              </a:lnSpc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800" dirty="0">
              <a:latin typeface="Arial" charset="0"/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Complex physics: </a:t>
            </a:r>
          </a:p>
          <a:p>
            <a:pPr marL="334963" indent="-334963">
              <a:buClr>
                <a:schemeClr val="tx1"/>
              </a:buClr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heating counteracts cooling</a:t>
            </a:r>
            <a:r>
              <a:rPr lang="en-GB" sz="2000" dirty="0" smtClean="0">
                <a:solidFill>
                  <a:srgbClr val="000000"/>
                </a:solidFill>
              </a:rPr>
              <a:t> -&gt; AGN energy injection</a:t>
            </a:r>
          </a:p>
          <a:p>
            <a:pPr marL="334963" indent="-334963">
              <a:buClr>
                <a:schemeClr val="tx1"/>
              </a:buClr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Feedback </a:t>
            </a:r>
            <a:r>
              <a:rPr lang="en-US" sz="2000" dirty="0">
                <a:solidFill>
                  <a:schemeClr val="tx1"/>
                </a:solidFill>
              </a:rPr>
              <a:t>mechanisms between ICM and </a:t>
            </a:r>
            <a:r>
              <a:rPr lang="en-US" sz="2000" dirty="0" smtClean="0">
                <a:solidFill>
                  <a:schemeClr val="tx1"/>
                </a:solidFill>
              </a:rPr>
              <a:t>BCG</a:t>
            </a:r>
          </a:p>
          <a:p>
            <a:pPr marL="334963" indent="-334963">
              <a:buClr>
                <a:schemeClr val="tx1"/>
              </a:buClr>
              <a:buFont typeface="Arial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CC </a:t>
            </a:r>
            <a:r>
              <a:rPr lang="en-GB" sz="2000" dirty="0">
                <a:solidFill>
                  <a:schemeClr val="tx1"/>
                </a:solidFill>
              </a:rPr>
              <a:t>as the end stage of cluster </a:t>
            </a:r>
            <a:r>
              <a:rPr lang="en-GB" sz="2000" dirty="0" err="1">
                <a:solidFill>
                  <a:schemeClr val="tx1"/>
                </a:solidFill>
              </a:rPr>
              <a:t>virialization</a:t>
            </a:r>
            <a:endParaRPr lang="en-GB" sz="2000" dirty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>
              <a:solidFill>
                <a:srgbClr val="FFCC00"/>
              </a:solidFill>
            </a:endParaRPr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228600" y="914400"/>
            <a:ext cx="4114800" cy="2118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- Central surface brightness excess   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- Central </a:t>
            </a:r>
            <a:r>
              <a:rPr lang="en-GB" sz="2000" dirty="0">
                <a:solidFill>
                  <a:schemeClr val="tx1"/>
                </a:solidFill>
              </a:rPr>
              <a:t>cooling time &lt;&lt; </a:t>
            </a:r>
            <a:r>
              <a:rPr lang="en-GB" sz="2000" dirty="0" err="1" smtClean="0">
                <a:solidFill>
                  <a:schemeClr val="tx1"/>
                </a:solidFill>
              </a:rPr>
              <a:t>t</a:t>
            </a:r>
            <a:r>
              <a:rPr lang="en-GB" sz="2000" baseline="-25000" dirty="0" err="1" smtClean="0">
                <a:solidFill>
                  <a:schemeClr val="tx1"/>
                </a:solidFill>
              </a:rPr>
              <a:t>HUBBLE</a:t>
            </a:r>
            <a:endParaRPr lang="en-GB" sz="2000" baseline="-25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- Low central entropy </a:t>
            </a:r>
            <a:r>
              <a:rPr lang="en-GB" sz="1600" dirty="0" smtClean="0">
                <a:solidFill>
                  <a:schemeClr val="tx1"/>
                </a:solidFill>
              </a:rPr>
              <a:t>(&lt; 30 kev/cm2)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- Temperature </a:t>
            </a:r>
            <a:r>
              <a:rPr lang="en-GB" sz="2000" dirty="0">
                <a:solidFill>
                  <a:schemeClr val="tx1"/>
                </a:solidFill>
              </a:rPr>
              <a:t>drop: </a:t>
            </a:r>
            <a:r>
              <a:rPr lang="en-GB" sz="2000" dirty="0" err="1">
                <a:solidFill>
                  <a:schemeClr val="tx1"/>
                </a:solidFill>
              </a:rPr>
              <a:t>T</a:t>
            </a:r>
            <a:r>
              <a:rPr lang="en-GB" sz="2000" baseline="-25000" dirty="0" err="1">
                <a:solidFill>
                  <a:schemeClr val="tx1"/>
                </a:solidFill>
              </a:rPr>
              <a:t>c</a:t>
            </a:r>
            <a:r>
              <a:rPr lang="en-GB" sz="2000" baseline="-25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~ 1/3 </a:t>
            </a:r>
            <a:r>
              <a:rPr lang="en-GB" sz="2000" dirty="0" err="1" smtClean="0">
                <a:solidFill>
                  <a:schemeClr val="tx1"/>
                </a:solidFill>
              </a:rPr>
              <a:t>T</a:t>
            </a:r>
            <a:r>
              <a:rPr lang="en-GB" sz="2000" baseline="-25000" dirty="0" err="1" smtClean="0">
                <a:solidFill>
                  <a:schemeClr val="tx1"/>
                </a:solidFill>
              </a:rPr>
              <a:t>avg</a:t>
            </a:r>
            <a:endParaRPr lang="en-GB" sz="2000" baseline="-25000" dirty="0" smtClean="0">
              <a:solidFill>
                <a:schemeClr val="tx1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baseline="-25000" dirty="0" smtClean="0">
              <a:solidFill>
                <a:schemeClr val="tx1"/>
              </a:solidFill>
            </a:endParaRPr>
          </a:p>
          <a:p>
            <a:pPr marL="334963" indent="-334963">
              <a:buFontTx/>
              <a:buChar char="-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4451" name="Rectangle 19"/>
          <p:cNvSpPr>
            <a:spLocks noChangeArrowheads="1"/>
          </p:cNvSpPr>
          <p:nvPr/>
        </p:nvSpPr>
        <p:spPr bwMode="auto">
          <a:xfrm>
            <a:off x="304800" y="4392613"/>
            <a:ext cx="8610600" cy="1843711"/>
          </a:xfrm>
          <a:prstGeom prst="rect">
            <a:avLst/>
          </a:prstGeom>
          <a:noFill/>
          <a:ln w="9525">
            <a:solidFill>
              <a:srgbClr val="000090"/>
            </a:solidFill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     </a:t>
            </a:r>
            <a:r>
              <a:rPr lang="en-GB" sz="2000" b="1" dirty="0" smtClean="0">
                <a:solidFill>
                  <a:srgbClr val="000000"/>
                </a:solidFill>
              </a:rPr>
              <a:t>Local </a:t>
            </a:r>
            <a:r>
              <a:rPr lang="en-GB" sz="2000" b="1" dirty="0">
                <a:solidFill>
                  <a:srgbClr val="000000"/>
                </a:solidFill>
              </a:rPr>
              <a:t>universe is dominated by CC: 50-70%</a:t>
            </a:r>
            <a:r>
              <a:rPr lang="en-GB" sz="1600" b="1" dirty="0" smtClean="0">
                <a:solidFill>
                  <a:srgbClr val="000000"/>
                </a:solidFill>
              </a:rPr>
              <a:t>     </a:t>
            </a:r>
            <a:r>
              <a:rPr lang="en-GB" sz="1600" dirty="0" smtClean="0">
                <a:solidFill>
                  <a:srgbClr val="000000"/>
                </a:solidFill>
              </a:rPr>
              <a:t>e.g. </a:t>
            </a:r>
            <a:r>
              <a:rPr lang="en-GB" sz="1800" i="1" dirty="0" smtClean="0">
                <a:solidFill>
                  <a:srgbClr val="000000"/>
                </a:solidFill>
              </a:rPr>
              <a:t>Hudson</a:t>
            </a:r>
            <a:r>
              <a:rPr lang="en-GB" sz="1800" i="1" dirty="0">
                <a:solidFill>
                  <a:srgbClr val="000000"/>
                </a:solidFill>
              </a:rPr>
              <a:t>+</a:t>
            </a:r>
            <a:r>
              <a:rPr lang="en-GB" sz="1800" i="1" dirty="0" smtClean="0">
                <a:solidFill>
                  <a:srgbClr val="000000"/>
                </a:solidFill>
              </a:rPr>
              <a:t>2010</a:t>
            </a:r>
            <a:endParaRPr lang="en-GB" sz="1800" dirty="0" smtClean="0"/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err="1">
                <a:solidFill>
                  <a:srgbClr val="000090"/>
                </a:solidFill>
              </a:rPr>
              <a:t>z</a:t>
            </a:r>
            <a:r>
              <a:rPr lang="en-GB" sz="2000" dirty="0">
                <a:solidFill>
                  <a:srgbClr val="000090"/>
                </a:solidFill>
              </a:rPr>
              <a:t>&lt;0.4        </a:t>
            </a:r>
            <a:r>
              <a:rPr lang="en-GB" sz="2000" dirty="0" smtClean="0">
                <a:solidFill>
                  <a:srgbClr val="000090"/>
                </a:solidFill>
              </a:rPr>
              <a:t> No </a:t>
            </a:r>
            <a:r>
              <a:rPr lang="en-GB" sz="2000" dirty="0">
                <a:solidFill>
                  <a:srgbClr val="000090"/>
                </a:solidFill>
              </a:rPr>
              <a:t>evolution</a:t>
            </a:r>
            <a:r>
              <a:rPr lang="en-GB" sz="2000" dirty="0" smtClean="0">
                <a:solidFill>
                  <a:srgbClr val="000090"/>
                </a:solidFill>
              </a:rPr>
              <a:t>      </a:t>
            </a:r>
            <a:r>
              <a:rPr lang="en-GB" sz="20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en-GB" sz="1800" i="1" dirty="0" smtClean="0">
                <a:solidFill>
                  <a:schemeClr val="tx1"/>
                </a:solidFill>
              </a:rPr>
              <a:t>Bauer</a:t>
            </a:r>
            <a:r>
              <a:rPr lang="en-GB" sz="1800" i="1" dirty="0">
                <a:solidFill>
                  <a:schemeClr val="tx1"/>
                </a:solidFill>
              </a:rPr>
              <a:t>+2005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90"/>
                </a:solidFill>
              </a:rPr>
              <a:t>0.5</a:t>
            </a:r>
            <a:r>
              <a:rPr lang="en-GB" sz="2000" dirty="0" smtClean="0">
                <a:solidFill>
                  <a:srgbClr val="000090"/>
                </a:solidFill>
              </a:rPr>
              <a:t>&lt;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&lt;</a:t>
            </a:r>
            <a:r>
              <a:rPr lang="en-GB" sz="2000" dirty="0">
                <a:solidFill>
                  <a:srgbClr val="000090"/>
                </a:solidFill>
              </a:rPr>
              <a:t>0.9  Strong evolution  </a:t>
            </a:r>
            <a:r>
              <a:rPr lang="en-GB" sz="2000" dirty="0">
                <a:solidFill>
                  <a:srgbClr val="000000"/>
                </a:solidFill>
              </a:rPr>
              <a:t>400SD -&gt; density </a:t>
            </a:r>
            <a:r>
              <a:rPr lang="en-GB" sz="2000" dirty="0" err="1">
                <a:solidFill>
                  <a:srgbClr val="000000"/>
                </a:solidFill>
              </a:rPr>
              <a:t>cuspiness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   </a:t>
            </a:r>
            <a:r>
              <a:rPr lang="en-GB" sz="1800" i="1" dirty="0" smtClean="0">
                <a:solidFill>
                  <a:srgbClr val="000000"/>
                </a:solidFill>
              </a:rPr>
              <a:t>Vikhlinin</a:t>
            </a:r>
            <a:r>
              <a:rPr lang="en-GB" sz="1800" i="1" dirty="0">
                <a:solidFill>
                  <a:srgbClr val="000000"/>
                </a:solidFill>
              </a:rPr>
              <a:t>+2007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90"/>
                </a:solidFill>
              </a:rPr>
              <a:t>0.7</a:t>
            </a:r>
            <a:r>
              <a:rPr lang="en-GB" sz="2000" dirty="0" smtClean="0">
                <a:solidFill>
                  <a:srgbClr val="000090"/>
                </a:solidFill>
              </a:rPr>
              <a:t>&lt;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&lt;1.4  </a:t>
            </a:r>
            <a:r>
              <a:rPr lang="en-GB" sz="2000" dirty="0">
                <a:solidFill>
                  <a:srgbClr val="000090"/>
                </a:solidFill>
              </a:rPr>
              <a:t>Moderate evolution: most high-</a:t>
            </a:r>
            <a:r>
              <a:rPr lang="en-GB" sz="2000" dirty="0" err="1">
                <a:solidFill>
                  <a:srgbClr val="000090"/>
                </a:solidFill>
              </a:rPr>
              <a:t>z</a:t>
            </a:r>
            <a:r>
              <a:rPr lang="en-GB" sz="2000" dirty="0">
                <a:solidFill>
                  <a:srgbClr val="000090"/>
                </a:solidFill>
              </a:rPr>
              <a:t> clusters are moderate CC 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     RDCS -&gt; surface brightness concentration           </a:t>
            </a:r>
            <a:r>
              <a:rPr lang="en-GB" sz="1800" i="1" dirty="0">
                <a:solidFill>
                  <a:srgbClr val="000000"/>
                </a:solidFill>
              </a:rPr>
              <a:t>Santos+2008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endParaRPr lang="en-GB" sz="1800" dirty="0"/>
          </a:p>
        </p:txBody>
      </p:sp>
      <p:pic>
        <p:nvPicPr>
          <p:cNvPr id="9225" name="Picture 21" descr="A21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33400"/>
            <a:ext cx="2286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7010400" y="762000"/>
            <a:ext cx="1371600" cy="287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1800"/>
              <a:t>Non - CC</a:t>
            </a:r>
          </a:p>
        </p:txBody>
      </p:sp>
      <p:sp>
        <p:nvSpPr>
          <p:cNvPr id="922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990600" cy="2873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71000"/>
              </a:lnSpc>
              <a:spcBef>
                <a:spcPct val="50000"/>
              </a:spcBef>
              <a:buClr>
                <a:srgbClr val="000000"/>
              </a:buClr>
              <a:buFont typeface="Arial" charset="0"/>
              <a:buNone/>
            </a:pPr>
            <a:r>
              <a:rPr lang="en-US" sz="1800"/>
              <a:t>CC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C028-82EA-3143-A6D7-D06A10B11329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1295400"/>
            <a:ext cx="8610600" cy="3480056"/>
          </a:xfrm>
        </p:spPr>
        <p:txBody>
          <a:bodyPr>
            <a:spAutoFit/>
          </a:bodyPr>
          <a:lstStyle/>
          <a:p>
            <a:pPr algn="l" eaLnBrk="1" hangingPunct="1">
              <a:lnSpc>
                <a:spcPct val="100000"/>
              </a:lnSpc>
              <a:buClr>
                <a:schemeClr val="bg1"/>
              </a:buClr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 smtClean="0">
                <a:solidFill>
                  <a:schemeClr val="tx1"/>
                </a:solidFill>
                <a:latin typeface="Tahoma" charset="0"/>
              </a:rPr>
              <a:t>using </a:t>
            </a:r>
            <a:r>
              <a:rPr lang="en-GB" sz="2000" dirty="0">
                <a:solidFill>
                  <a:schemeClr val="tx1"/>
                </a:solidFill>
                <a:latin typeface="Tahoma" charset="0"/>
              </a:rPr>
              <a:t>Chandra </a:t>
            </a:r>
            <a:r>
              <a:rPr lang="en-GB" sz="2000" dirty="0" smtClean="0">
                <a:solidFill>
                  <a:schemeClr val="tx1"/>
                </a:solidFill>
                <a:latin typeface="Tahoma" charset="0"/>
              </a:rPr>
              <a:t>data of 3 cluster samples at  </a:t>
            </a:r>
            <a:r>
              <a:rPr lang="en-GB" sz="2000" dirty="0">
                <a:solidFill>
                  <a:schemeClr val="tx1"/>
                </a:solidFill>
                <a:latin typeface="Tahoma" charset="0"/>
              </a:rPr>
              <a:t>0.1&lt; </a:t>
            </a:r>
            <a:r>
              <a:rPr lang="en-GB" sz="2000" dirty="0" err="1">
                <a:solidFill>
                  <a:schemeClr val="tx1"/>
                </a:solidFill>
                <a:latin typeface="Tahoma" charset="0"/>
              </a:rPr>
              <a:t>z</a:t>
            </a:r>
            <a:r>
              <a:rPr lang="en-GB" sz="2000" dirty="0">
                <a:solidFill>
                  <a:schemeClr val="tx1"/>
                </a:solidFill>
                <a:latin typeface="Tahoma" charset="0"/>
              </a:rPr>
              <a:t>&lt; 1.3</a:t>
            </a:r>
            <a:r>
              <a:rPr lang="en-GB" sz="1200" dirty="0">
                <a:solidFill>
                  <a:schemeClr val="tx1"/>
                </a:solidFill>
                <a:latin typeface="Tahoma" charset="0"/>
              </a:rPr>
              <a:t/>
            </a:r>
            <a:br>
              <a:rPr lang="en-GB" sz="1200" dirty="0">
                <a:solidFill>
                  <a:schemeClr val="tx1"/>
                </a:solidFill>
                <a:latin typeface="Tahoma" charset="0"/>
              </a:rPr>
            </a:br>
            <a:r>
              <a:rPr lang="en-GB" sz="1200" dirty="0">
                <a:solidFill>
                  <a:schemeClr val="tx1"/>
                </a:solidFill>
                <a:latin typeface="Tahoma" charset="0"/>
              </a:rPr>
              <a:t> </a:t>
            </a:r>
            <a:br>
              <a:rPr lang="en-GB" sz="1200" dirty="0">
                <a:solidFill>
                  <a:schemeClr val="tx1"/>
                </a:solidFill>
                <a:latin typeface="Tahoma" charset="0"/>
              </a:rPr>
            </a:br>
            <a:r>
              <a:rPr lang="en-GB" sz="1200" dirty="0">
                <a:solidFill>
                  <a:schemeClr val="tx1"/>
                </a:solidFill>
                <a:latin typeface="Tahoma" charset="0"/>
              </a:rPr>
              <a:t>    </a:t>
            </a:r>
            <a:r>
              <a:rPr lang="en-GB" sz="1200" dirty="0" smtClean="0">
                <a:solidFill>
                  <a:schemeClr val="tx1"/>
                </a:solidFill>
                <a:latin typeface="Tahoma" charset="0"/>
              </a:rPr>
              <a:t> -  </a:t>
            </a:r>
            <a:r>
              <a:rPr lang="en-GB" sz="2000" dirty="0" err="1">
                <a:solidFill>
                  <a:schemeClr val="tx1"/>
                </a:solidFill>
                <a:latin typeface="Tahoma" charset="0"/>
              </a:rPr>
              <a:t>c</a:t>
            </a:r>
            <a:r>
              <a:rPr lang="en-GB" sz="2000" baseline="-25000" dirty="0" err="1" smtClean="0">
                <a:solidFill>
                  <a:schemeClr val="tx1"/>
                </a:solidFill>
                <a:latin typeface="Tahoma" charset="0"/>
              </a:rPr>
              <a:t>SB</a:t>
            </a:r>
            <a:r>
              <a:rPr lang="en-GB" sz="2000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ahoma" charset="0"/>
              </a:rPr>
              <a:t>, surface brightness concentration</a:t>
            </a:r>
            <a:r>
              <a:rPr lang="en-GB" sz="2000" dirty="0" smtClean="0">
                <a:solidFill>
                  <a:schemeClr val="tx1"/>
                </a:solidFill>
                <a:latin typeface="Tahoma" charset="0"/>
              </a:rPr>
              <a:t/>
            </a:r>
            <a:br>
              <a:rPr lang="en-GB" sz="2000" dirty="0" smtClean="0">
                <a:solidFill>
                  <a:schemeClr val="tx1"/>
                </a:solidFill>
                <a:latin typeface="Tahoma" charset="0"/>
              </a:rPr>
            </a:br>
            <a:r>
              <a:rPr lang="en-GB" sz="1200" dirty="0" smtClean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  </a:t>
            </a:r>
            <a:r>
              <a:rPr lang="en-GB" sz="1200" dirty="0" smtClean="0">
                <a:solidFill>
                  <a:schemeClr val="tx1"/>
                </a:solidFill>
              </a:rPr>
              <a:t> - </a:t>
            </a:r>
            <a:r>
              <a:rPr lang="en-GB" sz="2000" dirty="0" smtClean="0">
                <a:solidFill>
                  <a:schemeClr val="tx1"/>
                </a:solidFill>
              </a:rPr>
              <a:t>central </a:t>
            </a:r>
            <a:r>
              <a:rPr lang="en-GB" sz="2000" dirty="0">
                <a:solidFill>
                  <a:schemeClr val="tx1"/>
                </a:solidFill>
              </a:rPr>
              <a:t>entropy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/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 </a:t>
            </a:r>
            <a:r>
              <a:rPr lang="en-GB" sz="1200" dirty="0" smtClean="0">
                <a:solidFill>
                  <a:schemeClr val="tx1"/>
                </a:solidFill>
              </a:rPr>
              <a:t> -  </a:t>
            </a:r>
            <a:r>
              <a:rPr lang="en-GB" sz="2000" dirty="0" smtClean="0">
                <a:solidFill>
                  <a:schemeClr val="tx1"/>
                </a:solidFill>
              </a:rPr>
              <a:t>central </a:t>
            </a:r>
            <a:r>
              <a:rPr lang="en-GB" sz="2000" dirty="0">
                <a:solidFill>
                  <a:schemeClr val="tx1"/>
                </a:solidFill>
              </a:rPr>
              <a:t>cooling time</a:t>
            </a: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/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400" kern="1200" dirty="0" smtClean="0">
                <a:solidFill>
                  <a:srgbClr val="000090"/>
                </a:solidFill>
                <a:latin typeface="Tahoma" charset="0"/>
              </a:rPr>
              <a:t>Deep Chandra data of WARPJ1415 at </a:t>
            </a:r>
            <a:r>
              <a:rPr lang="en-GB" sz="2400" kern="1200" dirty="0" err="1" smtClean="0">
                <a:solidFill>
                  <a:srgbClr val="000090"/>
                </a:solidFill>
                <a:latin typeface="Tahoma" charset="0"/>
              </a:rPr>
              <a:t>z</a:t>
            </a:r>
            <a:r>
              <a:rPr lang="en-GB" sz="2400" kern="1200" dirty="0" smtClean="0">
                <a:solidFill>
                  <a:srgbClr val="000090"/>
                </a:solidFill>
                <a:latin typeface="Tahoma" charset="0"/>
              </a:rPr>
              <a:t>=1 </a:t>
            </a:r>
            <a:br>
              <a:rPr lang="en-GB" sz="2400" kern="1200" dirty="0" smtClean="0">
                <a:solidFill>
                  <a:srgbClr val="000090"/>
                </a:solidFill>
                <a:latin typeface="Tahoma" charset="0"/>
              </a:rPr>
            </a:br>
            <a:r>
              <a:rPr lang="en-GB" sz="1800" kern="1200" dirty="0" smtClean="0">
                <a:solidFill>
                  <a:srgbClr val="000090"/>
                </a:solidFill>
                <a:latin typeface="Tahoma" charset="0"/>
              </a:rPr>
              <a:t>JS, </a:t>
            </a:r>
            <a:r>
              <a:rPr lang="en-GB" sz="1800" kern="1200" dirty="0" err="1" smtClean="0">
                <a:solidFill>
                  <a:srgbClr val="000090"/>
                </a:solidFill>
                <a:latin typeface="Tahoma" charset="0"/>
              </a:rPr>
              <a:t>P.Tozzi</a:t>
            </a:r>
            <a:r>
              <a:rPr lang="en-GB" sz="1800" kern="1200" dirty="0" smtClean="0">
                <a:solidFill>
                  <a:srgbClr val="000090"/>
                </a:solidFill>
                <a:latin typeface="Tahoma" charset="0"/>
              </a:rPr>
              <a:t>, </a:t>
            </a:r>
            <a:r>
              <a:rPr lang="en-GB" sz="1800" kern="1200" dirty="0" err="1" smtClean="0">
                <a:solidFill>
                  <a:srgbClr val="000090"/>
                </a:solidFill>
                <a:latin typeface="Tahoma" charset="0"/>
              </a:rPr>
              <a:t>P.Rosati</a:t>
            </a:r>
            <a:r>
              <a:rPr lang="en-GB" sz="1800" kern="1200" dirty="0" smtClean="0">
                <a:solidFill>
                  <a:srgbClr val="000090"/>
                </a:solidFill>
                <a:latin typeface="Tahoma" charset="0"/>
              </a:rPr>
              <a:t>, M. </a:t>
            </a:r>
            <a:r>
              <a:rPr lang="en-GB" sz="1800" kern="1200" dirty="0" err="1" smtClean="0">
                <a:solidFill>
                  <a:srgbClr val="000090"/>
                </a:solidFill>
                <a:latin typeface="Tahoma" charset="0"/>
              </a:rPr>
              <a:t>Nonino</a:t>
            </a:r>
            <a:r>
              <a:rPr lang="en-GB" sz="1800" kern="1200" dirty="0" smtClean="0">
                <a:solidFill>
                  <a:srgbClr val="000090"/>
                </a:solidFill>
                <a:latin typeface="Tahoma" charset="0"/>
              </a:rPr>
              <a:t>, G. </a:t>
            </a:r>
            <a:r>
              <a:rPr lang="en-GB" sz="1800" kern="1200" dirty="0" err="1" smtClean="0">
                <a:solidFill>
                  <a:srgbClr val="000090"/>
                </a:solidFill>
                <a:latin typeface="Tahoma" charset="0"/>
              </a:rPr>
              <a:t>Giovaninni</a:t>
            </a:r>
            <a:r>
              <a:rPr lang="en-GB" sz="1800" kern="1200" dirty="0" smtClean="0">
                <a:solidFill>
                  <a:srgbClr val="000090"/>
                </a:solidFill>
                <a:latin typeface="Tahoma" charset="0"/>
              </a:rPr>
              <a:t> 2011 in prep</a:t>
            </a:r>
            <a:r>
              <a:rPr lang="en-GB" sz="2000" dirty="0" smtClean="0">
                <a:solidFill>
                  <a:srgbClr val="000090"/>
                </a:solidFill>
              </a:rPr>
              <a:t>      </a:t>
            </a: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000000"/>
                </a:solidFill>
              </a:rPr>
              <a:t>   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8" name="Rectangle 20"/>
          <p:cNvSpPr>
            <a:spLocks noChangeArrowheads="1"/>
          </p:cNvSpPr>
          <p:nvPr/>
        </p:nvSpPr>
        <p:spPr bwMode="auto">
          <a:xfrm>
            <a:off x="228600" y="304800"/>
            <a:ext cx="86868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90"/>
                </a:solidFill>
              </a:rPr>
              <a:t>The evolution of cool-core clusters</a:t>
            </a:r>
            <a:r>
              <a:rPr lang="en-GB" dirty="0">
                <a:solidFill>
                  <a:srgbClr val="000090"/>
                </a:solidFill>
              </a:rPr>
              <a:t>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>
                <a:solidFill>
                  <a:srgbClr val="000090"/>
                </a:solidFill>
              </a:rPr>
              <a:t>JS, </a:t>
            </a:r>
            <a:r>
              <a:rPr lang="en-GB" sz="1800" dirty="0" err="1">
                <a:solidFill>
                  <a:srgbClr val="000090"/>
                </a:solidFill>
              </a:rPr>
              <a:t>P.Tozzi</a:t>
            </a:r>
            <a:r>
              <a:rPr lang="en-GB" sz="1800" dirty="0">
                <a:solidFill>
                  <a:srgbClr val="000090"/>
                </a:solidFill>
              </a:rPr>
              <a:t>, </a:t>
            </a:r>
            <a:r>
              <a:rPr lang="en-GB" sz="1800" dirty="0" err="1">
                <a:solidFill>
                  <a:srgbClr val="000090"/>
                </a:solidFill>
              </a:rPr>
              <a:t>P.Rosati</a:t>
            </a:r>
            <a:r>
              <a:rPr lang="en-GB" sz="1800" dirty="0">
                <a:solidFill>
                  <a:srgbClr val="000090"/>
                </a:solidFill>
              </a:rPr>
              <a:t> &amp; H. </a:t>
            </a:r>
            <a:r>
              <a:rPr lang="en-GB" sz="1800" dirty="0" err="1">
                <a:solidFill>
                  <a:srgbClr val="000090"/>
                </a:solidFill>
              </a:rPr>
              <a:t>Boehringer</a:t>
            </a:r>
            <a:r>
              <a:rPr lang="en-GB" sz="1800" dirty="0">
                <a:solidFill>
                  <a:srgbClr val="000090"/>
                </a:solidFill>
              </a:rPr>
              <a:t> 2010 A&amp;A</a:t>
            </a:r>
            <a:endParaRPr lang="en-GB" b="1" dirty="0">
              <a:solidFill>
                <a:srgbClr val="00009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Joana Santos - ESA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4356557"/>
            <a:ext cx="8610600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  -  </a:t>
            </a:r>
            <a:r>
              <a:rPr lang="en-GB" sz="2000" dirty="0">
                <a:solidFill>
                  <a:srgbClr val="000000"/>
                </a:solidFill>
              </a:rPr>
              <a:t>surface brightness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analysis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 dirty="0" smtClean="0">
                <a:solidFill>
                  <a:schemeClr val="tx1"/>
                </a:solidFill>
              </a:rPr>
              <a:t/>
            </a:r>
            <a:br>
              <a:rPr lang="en-GB" sz="800" dirty="0" smtClean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  -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 spe</a:t>
            </a:r>
            <a:r>
              <a:rPr lang="en-GB" sz="2000" dirty="0" smtClean="0">
                <a:solidFill>
                  <a:srgbClr val="000000"/>
                </a:solidFill>
              </a:rPr>
              <a:t>ctroscopic</a:t>
            </a:r>
            <a:r>
              <a:rPr lang="en-GB" sz="2000" dirty="0" smtClean="0">
                <a:solidFill>
                  <a:srgbClr val="000000"/>
                </a:solidFill>
              </a:rPr>
              <a:t> analysis: temperature </a:t>
            </a:r>
            <a:r>
              <a:rPr lang="en-GB" sz="2000" dirty="0">
                <a:solidFill>
                  <a:srgbClr val="000000"/>
                </a:solidFill>
              </a:rPr>
              <a:t>&amp; </a:t>
            </a:r>
            <a:r>
              <a:rPr lang="en-GB" sz="2000" dirty="0" err="1">
                <a:solidFill>
                  <a:srgbClr val="000000"/>
                </a:solidFill>
              </a:rPr>
              <a:t>metallicity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profiles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   </a:t>
            </a:r>
            <a:r>
              <a:rPr lang="en-GB" sz="1600" dirty="0" smtClean="0">
                <a:solidFill>
                  <a:srgbClr val="000000"/>
                </a:solidFill>
              </a:rPr>
              <a:t> - </a:t>
            </a:r>
            <a:r>
              <a:rPr lang="en-GB" sz="2000" dirty="0" smtClean="0">
                <a:solidFill>
                  <a:srgbClr val="000000"/>
                </a:solidFill>
              </a:rPr>
              <a:t>central cooling time &amp; central entropy 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 dirty="0" smtClean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      -</a:t>
            </a:r>
            <a:r>
              <a:rPr lang="en-GB" sz="1200" dirty="0" smtClean="0">
                <a:solidFill>
                  <a:schemeClr val="tx1"/>
                </a:solidFill>
              </a:rPr>
              <a:t>  </a:t>
            </a:r>
            <a:r>
              <a:rPr lang="en-GB" sz="2000" dirty="0" smtClean="0">
                <a:solidFill>
                  <a:srgbClr val="000000"/>
                </a:solidFill>
              </a:rPr>
              <a:t>central </a:t>
            </a:r>
            <a:r>
              <a:rPr lang="en-GB" sz="2000" dirty="0">
                <a:solidFill>
                  <a:srgbClr val="000000"/>
                </a:solidFill>
              </a:rPr>
              <a:t>radio source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</a:rPr>
              <a:t>   </a:t>
            </a:r>
            <a:endParaRPr lang="en-GB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EE777-90BF-B04C-91B6-BCF00D2EDCA6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077200" cy="55149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>
              <a:solidFill>
                <a:srgbClr val="FF9900"/>
              </a:solidFill>
            </a:endParaRPr>
          </a:p>
          <a:p>
            <a:pPr eaLnBrk="1" hangingPunct="1">
              <a:buFontTx/>
              <a:buNone/>
            </a:pPr>
            <a:endParaRPr lang="en-US" sz="1800"/>
          </a:p>
          <a:p>
            <a:pPr eaLnBrk="1" hangingPunct="1"/>
            <a:endParaRPr lang="en-US" sz="1800"/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447800" y="228600"/>
            <a:ext cx="6248400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0090"/>
                </a:solidFill>
              </a:rPr>
              <a:t>Chandra data of 3 cluster samples</a:t>
            </a:r>
            <a:r>
              <a:rPr lang="en-GB" sz="2000">
                <a:latin typeface="Arial" charset="0"/>
              </a:rPr>
              <a:t> </a:t>
            </a:r>
            <a:endParaRPr lang="en-GB" sz="2800">
              <a:solidFill>
                <a:srgbClr val="FFCC0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800" b="1">
              <a:solidFill>
                <a:srgbClr val="FFCC00"/>
              </a:solidFill>
            </a:endParaRPr>
          </a:p>
        </p:txBody>
      </p:sp>
      <p:pic>
        <p:nvPicPr>
          <p:cNvPr id="2867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3352800" cy="2779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867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886200"/>
            <a:ext cx="4343400" cy="2609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477000" y="1143000"/>
            <a:ext cx="1676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000090"/>
                </a:solidFill>
              </a:rPr>
              <a:t>26 clusters</a:t>
            </a:r>
          </a:p>
          <a:p>
            <a:r>
              <a:rPr lang="en-GB" sz="2000">
                <a:solidFill>
                  <a:srgbClr val="000090"/>
                </a:solidFill>
              </a:rPr>
              <a:t>400SD</a:t>
            </a:r>
          </a:p>
          <a:p>
            <a:r>
              <a:rPr lang="en-GB" sz="2000">
                <a:solidFill>
                  <a:srgbClr val="000090"/>
                </a:solidFill>
              </a:rPr>
              <a:t>0.1&lt; z &lt;0.2</a:t>
            </a: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685800" y="3048000"/>
            <a:ext cx="22098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000090"/>
                </a:solidFill>
              </a:rPr>
              <a:t>20 clusters 400SD</a:t>
            </a:r>
          </a:p>
          <a:p>
            <a:r>
              <a:rPr lang="en-GB" sz="2000">
                <a:solidFill>
                  <a:srgbClr val="000090"/>
                </a:solidFill>
              </a:rPr>
              <a:t>0.5&lt;z&lt;0.9</a:t>
            </a: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13321" name="Rectangle 11"/>
          <p:cNvSpPr>
            <a:spLocks noChangeArrowheads="1"/>
          </p:cNvSpPr>
          <p:nvPr/>
        </p:nvSpPr>
        <p:spPr bwMode="auto">
          <a:xfrm>
            <a:off x="4419600" y="3429000"/>
            <a:ext cx="47244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000090"/>
                </a:solidFill>
              </a:rPr>
              <a:t>15 clusters RDCS+WARPS 0.7&lt; z &lt;1.3</a:t>
            </a:r>
            <a:endParaRPr lang="en-US" sz="2000">
              <a:solidFill>
                <a:srgbClr val="000090"/>
              </a:solidFill>
            </a:endParaRPr>
          </a:p>
        </p:txBody>
      </p:sp>
      <p:pic>
        <p:nvPicPr>
          <p:cNvPr id="28672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0"/>
            <a:ext cx="3657600" cy="2898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CAA7F-920B-E946-A9FF-C5C9FC8986A9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304800"/>
            <a:ext cx="86868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90"/>
                </a:solidFill>
              </a:rPr>
              <a:t>Surface brightness </a:t>
            </a:r>
            <a:r>
              <a:rPr lang="en-GB" sz="2800" dirty="0" smtClean="0">
                <a:solidFill>
                  <a:srgbClr val="000090"/>
                </a:solidFill>
              </a:rPr>
              <a:t>concentration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endParaRPr lang="en-GB" sz="1600" dirty="0">
              <a:solidFill>
                <a:srgbClr val="000090"/>
              </a:solidFill>
            </a:endParaRPr>
          </a:p>
        </p:txBody>
      </p:sp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3"/>
          <a:srcRect l="2197" r="2197" b="6116"/>
          <a:stretch>
            <a:fillRect/>
          </a:stretch>
        </p:blipFill>
        <p:spPr bwMode="auto">
          <a:xfrm>
            <a:off x="304800" y="1219200"/>
            <a:ext cx="6629400" cy="480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1600200" y="6096000"/>
            <a:ext cx="5943600" cy="57413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Most of high-</a:t>
            </a:r>
            <a:r>
              <a:rPr lang="en-GB" sz="2000" dirty="0" err="1" smtClean="0">
                <a:solidFill>
                  <a:schemeClr val="tx1"/>
                </a:solidFill>
              </a:rPr>
              <a:t>z</a:t>
            </a:r>
            <a:r>
              <a:rPr lang="en-GB" sz="2000" dirty="0" smtClean="0">
                <a:solidFill>
                  <a:schemeClr val="tx1"/>
                </a:solidFill>
              </a:rPr>
              <a:t> cluster in </a:t>
            </a:r>
            <a:r>
              <a:rPr lang="en-GB" sz="2000" dirty="0" smtClean="0">
                <a:solidFill>
                  <a:schemeClr val="tx1"/>
                </a:solidFill>
              </a:rPr>
              <a:t>moderate cool core region</a:t>
            </a:r>
            <a:endParaRPr lang="en-GB" sz="2000" dirty="0" smtClean="0">
              <a:solidFill>
                <a:srgbClr val="000090"/>
              </a:solidFill>
            </a:endParaRP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800" b="1" dirty="0">
              <a:solidFill>
                <a:srgbClr val="FFCC00"/>
              </a:solidFill>
            </a:endParaRP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6858000" y="1219200"/>
            <a:ext cx="2286000" cy="6315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 err="1" smtClean="0">
                <a:solidFill>
                  <a:srgbClr val="000000"/>
                </a:solidFill>
              </a:rPr>
              <a:t>c</a:t>
            </a:r>
            <a:r>
              <a:rPr lang="en-GB" sz="1600" baseline="-25000" dirty="0" err="1" smtClean="0">
                <a:solidFill>
                  <a:srgbClr val="000000"/>
                </a:solidFill>
              </a:rPr>
              <a:t>SB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= </a:t>
            </a:r>
            <a:r>
              <a:rPr lang="en-GB" sz="1600" u="sng" dirty="0">
                <a:solidFill>
                  <a:srgbClr val="000000"/>
                </a:solidFill>
              </a:rPr>
              <a:t>SB (</a:t>
            </a:r>
            <a:r>
              <a:rPr lang="en-GB" sz="1600" u="sng" dirty="0" err="1">
                <a:solidFill>
                  <a:srgbClr val="000000"/>
                </a:solidFill>
              </a:rPr>
              <a:t>r</a:t>
            </a:r>
            <a:r>
              <a:rPr lang="en-GB" sz="1600" u="sng" dirty="0">
                <a:solidFill>
                  <a:srgbClr val="000000"/>
                </a:solidFill>
              </a:rPr>
              <a:t>&lt; 40 </a:t>
            </a:r>
            <a:r>
              <a:rPr lang="en-GB" sz="1600" u="sng" dirty="0" err="1">
                <a:solidFill>
                  <a:srgbClr val="000000"/>
                </a:solidFill>
              </a:rPr>
              <a:t>kpc</a:t>
            </a:r>
            <a:r>
              <a:rPr lang="en-GB" sz="1600" u="sng" dirty="0">
                <a:solidFill>
                  <a:srgbClr val="000000"/>
                </a:solidFill>
              </a:rPr>
              <a:t>)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     </a:t>
            </a:r>
            <a:r>
              <a:rPr lang="en-GB" sz="1600" dirty="0" smtClean="0">
                <a:solidFill>
                  <a:srgbClr val="000000"/>
                </a:solidFill>
              </a:rPr>
              <a:t>   </a:t>
            </a:r>
            <a:r>
              <a:rPr lang="en-GB" sz="1600" dirty="0">
                <a:solidFill>
                  <a:srgbClr val="000000"/>
                </a:solidFill>
              </a:rPr>
              <a:t>SB (</a:t>
            </a:r>
            <a:r>
              <a:rPr lang="en-GB" sz="1600" dirty="0" err="1">
                <a:solidFill>
                  <a:srgbClr val="000000"/>
                </a:solidFill>
              </a:rPr>
              <a:t>r</a:t>
            </a:r>
            <a:r>
              <a:rPr lang="en-GB" sz="1600" dirty="0">
                <a:solidFill>
                  <a:srgbClr val="000000"/>
                </a:solidFill>
              </a:rPr>
              <a:t>&lt; 400 </a:t>
            </a:r>
            <a:r>
              <a:rPr lang="en-GB" sz="1600" dirty="0" err="1">
                <a:solidFill>
                  <a:srgbClr val="000000"/>
                </a:solidFill>
              </a:rPr>
              <a:t>kpc</a:t>
            </a:r>
            <a:r>
              <a:rPr lang="en-GB" sz="16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0" y="762000"/>
            <a:ext cx="2057400" cy="3484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dirty="0" smtClean="0">
                <a:solidFill>
                  <a:srgbClr val="000090"/>
                </a:solidFill>
              </a:rPr>
              <a:t>Santos et al. 2008</a:t>
            </a:r>
            <a:endParaRPr lang="en-GB" sz="1800" dirty="0">
              <a:solidFill>
                <a:srgbClr val="00009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43000" y="1371600"/>
            <a:ext cx="1676400" cy="3810000"/>
          </a:xfrm>
          <a:prstGeom prst="rect">
            <a:avLst/>
          </a:prstGeom>
          <a:solidFill>
            <a:srgbClr val="FF99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4963" marR="0" indent="-334963" algn="l" defTabSz="4572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Courier New" charset="0"/>
              <a:cs typeface="Courier Ne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57600" y="1371600"/>
            <a:ext cx="2895600" cy="3810000"/>
          </a:xfrm>
          <a:prstGeom prst="rect">
            <a:avLst/>
          </a:prstGeom>
          <a:solidFill>
            <a:schemeClr val="accent2">
              <a:alpha val="2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4963" marR="0" indent="-334963" algn="l" defTabSz="4572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0574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Non cc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2209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Strong cc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2" grpId="0" animBg="1"/>
      <p:bldP spid="9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D1F43-B33C-624F-9EEE-80861C7C2F7B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9462" name="Rectangle 1027"/>
          <p:cNvSpPr>
            <a:spLocks noChangeArrowheads="1"/>
          </p:cNvSpPr>
          <p:nvPr/>
        </p:nvSpPr>
        <p:spPr bwMode="auto">
          <a:xfrm>
            <a:off x="152400" y="304800"/>
            <a:ext cx="8686800" cy="910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0"/>
                </a:solidFill>
              </a:rPr>
              <a:t>Central entropy                            </a:t>
            </a:r>
            <a:r>
              <a:rPr lang="en-GB" dirty="0" err="1" smtClean="0">
                <a:solidFill>
                  <a:srgbClr val="000090"/>
                </a:solidFill>
              </a:rPr>
              <a:t>r</a:t>
            </a:r>
            <a:r>
              <a:rPr lang="en-GB" dirty="0" smtClean="0">
                <a:solidFill>
                  <a:srgbClr val="000090"/>
                </a:solidFill>
              </a:rPr>
              <a:t>=20kpc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90"/>
                </a:solidFill>
              </a:rPr>
              <a:t>													1 Temperature  </a:t>
            </a:r>
            <a:endParaRPr lang="en-GB" dirty="0">
              <a:solidFill>
                <a:srgbClr val="000090"/>
              </a:solidFill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429000" y="304800"/>
          <a:ext cx="1981200" cy="409575"/>
        </p:xfrm>
        <a:graphic>
          <a:graphicData uri="http://schemas.openxmlformats.org/presentationml/2006/ole">
            <p:oleObj spid="_x0000_s19459" name="Equation" r:id="rId4" imgW="800100" imgH="1651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371600"/>
            <a:ext cx="6955905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0" y="1524000"/>
            <a:ext cx="1371600" cy="4191000"/>
          </a:xfrm>
          <a:prstGeom prst="rect">
            <a:avLst/>
          </a:prstGeom>
          <a:solidFill>
            <a:srgbClr val="3333CC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4963" marR="0" indent="-334963" algn="l" defTabSz="4572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95600" y="1524000"/>
            <a:ext cx="4572000" cy="4191000"/>
          </a:xfrm>
          <a:prstGeom prst="rect">
            <a:avLst/>
          </a:prstGeom>
          <a:solidFill>
            <a:srgbClr val="FF99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34963" marR="0" indent="-334963" algn="l" defTabSz="457200" rtl="0" eaLnBrk="1" fontAlgn="base" latinLnBrk="0" hangingPunct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chemeClr val="bg1"/>
              </a:buClr>
              <a:buSzPct val="100000"/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  <a:ea typeface="Courier New" charset="0"/>
              <a:cs typeface="Courier New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172684"/>
            <a:ext cx="2209800" cy="685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Ko</a:t>
            </a:r>
            <a:r>
              <a:rPr lang="en-US" sz="1800" dirty="0" smtClean="0">
                <a:solidFill>
                  <a:srgbClr val="000000"/>
                </a:solidFill>
              </a:rPr>
              <a:t> &lt; 30 keV/cm2 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Cavagnolo</a:t>
            </a:r>
            <a:r>
              <a:rPr lang="en-US" sz="1800" dirty="0" smtClean="0">
                <a:solidFill>
                  <a:srgbClr val="000000"/>
                </a:solidFill>
              </a:rPr>
              <a:t>+ 2008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5146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Strong cc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25146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Non cc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ED1E2-E726-F24E-A9B0-66F4F0E8846A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152400" y="304800"/>
            <a:ext cx="8686800" cy="9106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>
                <a:solidFill>
                  <a:srgbClr val="000090"/>
                </a:solidFill>
              </a:rPr>
              <a:t>Central cooling </a:t>
            </a:r>
            <a:r>
              <a:rPr lang="en-GB" sz="2800" dirty="0" smtClean="0">
                <a:solidFill>
                  <a:srgbClr val="000090"/>
                </a:solidFill>
              </a:rPr>
              <a:t>time                       </a:t>
            </a:r>
            <a:r>
              <a:rPr lang="en-GB" dirty="0" err="1" smtClean="0">
                <a:solidFill>
                  <a:srgbClr val="000090"/>
                </a:solidFill>
              </a:rPr>
              <a:t>r</a:t>
            </a:r>
            <a:r>
              <a:rPr lang="en-GB" dirty="0" smtClean="0">
                <a:solidFill>
                  <a:srgbClr val="000090"/>
                </a:solidFill>
              </a:rPr>
              <a:t>=20kpc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>
                <a:solidFill>
                  <a:srgbClr val="000090"/>
                </a:solidFill>
              </a:rPr>
              <a:t>													  1 Temperature</a:t>
            </a:r>
            <a:endParaRPr lang="en-GB" b="1" dirty="0">
              <a:solidFill>
                <a:srgbClr val="000090"/>
              </a:solidFill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657600" y="228600"/>
          <a:ext cx="1981200" cy="752475"/>
        </p:xfrm>
        <a:graphic>
          <a:graphicData uri="http://schemas.openxmlformats.org/presentationml/2006/ole">
            <p:oleObj spid="_x0000_s21507" name="Equation" r:id="rId4" imgW="1003300" imgH="381000" progId="Equation.3">
              <p:embed/>
            </p:oleObj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295400"/>
            <a:ext cx="6705600" cy="52485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47800"/>
            <a:ext cx="6632074" cy="5029200"/>
          </a:xfrm>
          <a:prstGeom prst="rect">
            <a:avLst/>
          </a:prstGeom>
        </p:spPr>
      </p:pic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152400" y="1600200"/>
            <a:ext cx="2895600" cy="743410"/>
          </a:xfrm>
          <a:prstGeom prst="rect">
            <a:avLst/>
          </a:prstGeom>
          <a:solidFill>
            <a:schemeClr val="bg1"/>
          </a:solidFill>
          <a:ln w="34925">
            <a:solidFill>
              <a:srgbClr val="CC0000"/>
            </a:solidFill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>
                <a:solidFill>
                  <a:schemeClr val="tx1"/>
                </a:solidFill>
              </a:rPr>
              <a:t>BUT we don’t know </a:t>
            </a:r>
            <a:r>
              <a:rPr lang="en-GB" sz="2000" dirty="0" smtClean="0">
                <a:solidFill>
                  <a:schemeClr val="tx1"/>
                </a:solidFill>
              </a:rPr>
              <a:t>the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chemeClr val="tx1"/>
                </a:solidFill>
              </a:rPr>
              <a:t>age </a:t>
            </a:r>
            <a:r>
              <a:rPr lang="en-GB" sz="2000" dirty="0">
                <a:solidFill>
                  <a:schemeClr val="tx1"/>
                </a:solidFill>
              </a:rPr>
              <a:t>of the clusters …</a:t>
            </a:r>
            <a:r>
              <a:rPr lang="en-GB" sz="2000" dirty="0"/>
              <a:t>!!</a:t>
            </a:r>
            <a:endParaRPr lang="en-GB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0B2F0-D2EF-EA43-83B4-1316F47A42A2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 l="1613" r="3226" b="6566"/>
          <a:stretch>
            <a:fillRect/>
          </a:stretch>
        </p:blipFill>
        <p:spPr bwMode="auto">
          <a:xfrm>
            <a:off x="609600" y="685800"/>
            <a:ext cx="7390899" cy="5257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295400" y="5867400"/>
            <a:ext cx="7467600" cy="798809"/>
          </a:xfrm>
          <a:prstGeom prst="rect">
            <a:avLst/>
          </a:prstGeom>
          <a:solidFill>
            <a:schemeClr val="bg1">
              <a:alpha val="46000"/>
            </a:schemeClr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 smtClean="0">
                <a:solidFill>
                  <a:schemeClr val="accent6"/>
                </a:solidFill>
              </a:rPr>
              <a:t>c</a:t>
            </a:r>
            <a:r>
              <a:rPr lang="en-GB" baseline="-25000" dirty="0" err="1" smtClean="0">
                <a:solidFill>
                  <a:schemeClr val="accent6"/>
                </a:solidFill>
              </a:rPr>
              <a:t>SB</a:t>
            </a:r>
            <a:r>
              <a:rPr lang="en-GB" dirty="0" smtClean="0">
                <a:solidFill>
                  <a:srgbClr val="000090"/>
                </a:solidFill>
              </a:rPr>
              <a:t> </a:t>
            </a:r>
            <a:r>
              <a:rPr lang="en-GB" sz="2000" dirty="0" smtClean="0">
                <a:solidFill>
                  <a:srgbClr val="000090"/>
                </a:solidFill>
              </a:rPr>
              <a:t>shows very </a:t>
            </a:r>
            <a:r>
              <a:rPr lang="en-GB" sz="2000" dirty="0">
                <a:solidFill>
                  <a:srgbClr val="000090"/>
                </a:solidFill>
              </a:rPr>
              <a:t>strong </a:t>
            </a:r>
            <a:r>
              <a:rPr lang="en-GB" sz="2000" dirty="0" smtClean="0">
                <a:solidFill>
                  <a:srgbClr val="000090"/>
                </a:solidFill>
              </a:rPr>
              <a:t>correlation </a:t>
            </a:r>
            <a:r>
              <a:rPr lang="en-GB" sz="2000" dirty="0">
                <a:solidFill>
                  <a:srgbClr val="000090"/>
                </a:solidFill>
              </a:rPr>
              <a:t>with </a:t>
            </a:r>
            <a:r>
              <a:rPr lang="en-GB" sz="2000" dirty="0" err="1" smtClean="0">
                <a:solidFill>
                  <a:srgbClr val="000090"/>
                </a:solidFill>
              </a:rPr>
              <a:t>t</a:t>
            </a:r>
            <a:r>
              <a:rPr lang="en-GB" sz="2000" baseline="-25000" dirty="0" err="1" smtClean="0">
                <a:solidFill>
                  <a:srgbClr val="000090"/>
                </a:solidFill>
              </a:rPr>
              <a:t>cool</a:t>
            </a:r>
            <a:r>
              <a:rPr lang="en-GB" sz="2000" dirty="0" smtClean="0">
                <a:solidFill>
                  <a:srgbClr val="000090"/>
                </a:solidFill>
              </a:rPr>
              <a:t>: </a:t>
            </a:r>
          </a:p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dirty="0" smtClean="0">
                <a:solidFill>
                  <a:srgbClr val="000090"/>
                </a:solidFill>
              </a:rPr>
              <a:t>the </a:t>
            </a:r>
            <a:r>
              <a:rPr lang="en-GB" sz="2000" dirty="0">
                <a:solidFill>
                  <a:srgbClr val="000090"/>
                </a:solidFill>
              </a:rPr>
              <a:t>best cooling </a:t>
            </a:r>
            <a:r>
              <a:rPr lang="en-GB" sz="2000" dirty="0" smtClean="0">
                <a:solidFill>
                  <a:srgbClr val="000090"/>
                </a:solidFill>
              </a:rPr>
              <a:t>estimator at high-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 </a:t>
            </a:r>
            <a:r>
              <a:rPr lang="en-GB" sz="2000" dirty="0">
                <a:solidFill>
                  <a:srgbClr val="000090"/>
                </a:solidFill>
              </a:rPr>
              <a:t>(</a:t>
            </a:r>
            <a:r>
              <a:rPr lang="en-GB" sz="2000" dirty="0" smtClean="0">
                <a:solidFill>
                  <a:srgbClr val="000090"/>
                </a:solidFill>
              </a:rPr>
              <a:t>Hudson + </a:t>
            </a:r>
            <a:r>
              <a:rPr lang="en-GB" sz="2000" dirty="0">
                <a:solidFill>
                  <a:srgbClr val="000090"/>
                </a:solidFill>
              </a:rPr>
              <a:t>2010)</a:t>
            </a:r>
            <a:endParaRPr lang="en-GB" sz="2000" baseline="-25000" dirty="0">
              <a:solidFill>
                <a:srgbClr val="00009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304800"/>
            <a:ext cx="8686800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0"/>
                </a:solidFill>
              </a:rPr>
              <a:t>Correlation between </a:t>
            </a:r>
            <a:r>
              <a:rPr lang="en-GB" sz="2800" dirty="0" err="1" smtClean="0">
                <a:solidFill>
                  <a:srgbClr val="000090"/>
                </a:solidFill>
              </a:rPr>
              <a:t>t</a:t>
            </a:r>
            <a:r>
              <a:rPr lang="en-GB" sz="2800" baseline="-25000" dirty="0" err="1" smtClean="0">
                <a:solidFill>
                  <a:srgbClr val="000090"/>
                </a:solidFill>
              </a:rPr>
              <a:t>cool</a:t>
            </a:r>
            <a:r>
              <a:rPr lang="en-GB" sz="2800" dirty="0" smtClean="0">
                <a:solidFill>
                  <a:srgbClr val="000090"/>
                </a:solidFill>
              </a:rPr>
              <a:t> and </a:t>
            </a:r>
            <a:r>
              <a:rPr lang="en-US" sz="2800" dirty="0" err="1">
                <a:solidFill>
                  <a:srgbClr val="000090"/>
                </a:solidFill>
              </a:rPr>
              <a:t>c</a:t>
            </a:r>
            <a:r>
              <a:rPr lang="en-US" sz="2800" baseline="-25000" dirty="0" err="1">
                <a:solidFill>
                  <a:srgbClr val="000090"/>
                </a:solidFill>
              </a:rPr>
              <a:t>SB</a:t>
            </a:r>
            <a:endParaRPr lang="en-GB" sz="2000" baseline="-250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0B2F0-D2EF-EA43-83B4-1316F47A42A2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304800"/>
            <a:ext cx="8686800" cy="4894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marL="334963" indent="-334963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>
                <a:solidFill>
                  <a:srgbClr val="000090"/>
                </a:solidFill>
              </a:rPr>
              <a:t>Summary I</a:t>
            </a:r>
            <a:endParaRPr lang="en-GB" sz="2800" baseline="-25000" dirty="0">
              <a:solidFill>
                <a:srgbClr val="00009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534400" cy="460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1000"/>
              </a:lnSpc>
              <a:spcBef>
                <a:spcPct val="0"/>
              </a:spcBef>
            </a:pPr>
            <a:endParaRPr lang="en-GB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- Lack of strong CC, but large fraction of high-</a:t>
            </a:r>
            <a:r>
              <a:rPr lang="en-GB" sz="2000" dirty="0" err="1" smtClean="0">
                <a:solidFill>
                  <a:schemeClr val="tx1"/>
                </a:solidFill>
              </a:rPr>
              <a:t>z</a:t>
            </a:r>
            <a:r>
              <a:rPr lang="en-GB" sz="2000" dirty="0" smtClean="0">
                <a:solidFill>
                  <a:schemeClr val="tx1"/>
                </a:solidFill>
              </a:rPr>
              <a:t> moderate CC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- No sign of cc/</a:t>
            </a:r>
            <a:r>
              <a:rPr lang="en-GB" sz="2000" dirty="0" err="1" smtClean="0">
                <a:solidFill>
                  <a:schemeClr val="tx1"/>
                </a:solidFill>
              </a:rPr>
              <a:t>ncc</a:t>
            </a:r>
            <a:r>
              <a:rPr lang="en-GB" sz="2000" dirty="0" smtClean="0">
                <a:solidFill>
                  <a:schemeClr val="tx1"/>
                </a:solidFill>
              </a:rPr>
              <a:t> bimodality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- 400SD-highz skewed to low concentrated clusters: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     -&gt; we used the RDCS+WARPS to measure evolution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- usefulness of a simple parameter, </a:t>
            </a:r>
            <a:r>
              <a:rPr lang="en-GB" sz="2000" dirty="0" err="1" smtClean="0">
                <a:solidFill>
                  <a:srgbClr val="000000"/>
                </a:solidFill>
              </a:rPr>
              <a:t>c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SB</a:t>
            </a:r>
            <a:r>
              <a:rPr lang="en-GB" sz="2000" dirty="0" smtClean="0">
                <a:solidFill>
                  <a:schemeClr val="tx1"/>
                </a:solidFill>
              </a:rPr>
              <a:t>, as a CC estimator in low S/N data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</a:pPr>
            <a:r>
              <a:rPr lang="en-GB" sz="2000" dirty="0" smtClean="0">
                <a:solidFill>
                  <a:schemeClr val="tx1"/>
                </a:solidFill>
              </a:rPr>
              <a:t>              -&gt;   Cool-cores must have formed at </a:t>
            </a:r>
            <a:r>
              <a:rPr lang="en-GB" sz="2000" dirty="0" err="1" smtClean="0">
                <a:solidFill>
                  <a:schemeClr val="tx1"/>
                </a:solidFill>
              </a:rPr>
              <a:t>z</a:t>
            </a:r>
            <a:r>
              <a:rPr lang="en-GB" sz="2000" dirty="0" smtClean="0">
                <a:solidFill>
                  <a:schemeClr val="tx1"/>
                </a:solidFill>
              </a:rPr>
              <a:t> &gt; 1.4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       -&gt;   Need more data: next-generation X-ray survey mission!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20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                We chose the strongest high-</a:t>
            </a:r>
            <a:r>
              <a:rPr lang="en-GB" sz="2000" dirty="0" err="1" smtClean="0">
                <a:solidFill>
                  <a:srgbClr val="000090"/>
                </a:solidFill>
              </a:rPr>
              <a:t>z</a:t>
            </a:r>
            <a:r>
              <a:rPr lang="en-GB" sz="2000" dirty="0" smtClean="0">
                <a:solidFill>
                  <a:srgbClr val="000090"/>
                </a:solidFill>
              </a:rPr>
              <a:t> cc in our sample </a:t>
            </a: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endParaRPr lang="en-GB" sz="800" dirty="0" smtClean="0">
              <a:solidFill>
                <a:srgbClr val="000090"/>
              </a:solidFill>
            </a:endParaRPr>
          </a:p>
          <a:p>
            <a:pPr algn="just">
              <a:lnSpc>
                <a:spcPct val="71000"/>
              </a:lnSpc>
              <a:spcBef>
                <a:spcPct val="0"/>
              </a:spcBef>
              <a:buFont typeface="Times" charset="0"/>
              <a:buChar char="•"/>
            </a:pPr>
            <a:r>
              <a:rPr lang="en-GB" sz="2000" dirty="0" smtClean="0">
                <a:solidFill>
                  <a:srgbClr val="000090"/>
                </a:solidFill>
              </a:rPr>
              <a:t>                      to investigate the cc properties in detail :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914400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>
                <a:solidFill>
                  <a:srgbClr val="000090"/>
                </a:solidFill>
              </a:rPr>
              <a:t>Moderate evolution of cool-core clusters up to </a:t>
            </a:r>
            <a:r>
              <a:rPr lang="en-GB" i="1" dirty="0" err="1" smtClean="0">
                <a:solidFill>
                  <a:srgbClr val="000090"/>
                </a:solidFill>
              </a:rPr>
              <a:t>z</a:t>
            </a:r>
            <a:r>
              <a:rPr lang="en-GB" i="1" dirty="0" smtClean="0">
                <a:solidFill>
                  <a:srgbClr val="000090"/>
                </a:solidFill>
              </a:rPr>
              <a:t>=1.3</a:t>
            </a:r>
            <a:endParaRPr lang="en-US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elo de apresentação predefinido">
      <a:majorFont>
        <a:latin typeface="Arial"/>
        <a:ea typeface="Courier New"/>
        <a:cs typeface="Courier New"/>
      </a:majorFont>
      <a:minorFont>
        <a:latin typeface="Arial"/>
        <a:ea typeface="Courier New"/>
        <a:cs typeface="Courier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34963" marR="0" indent="-334963" algn="l" defTabSz="457200" rtl="0" eaLnBrk="1" fontAlgn="base" latinLnBrk="0" hangingPunct="1">
          <a:lnSpc>
            <a:spcPct val="90000"/>
          </a:lnSpc>
          <a:spcBef>
            <a:spcPts val="7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>
            <a:tab pos="454025" algn="l"/>
            <a:tab pos="911225" algn="l"/>
            <a:tab pos="1368425" algn="l"/>
            <a:tab pos="1825625" algn="l"/>
            <a:tab pos="2282825" algn="l"/>
            <a:tab pos="2740025" algn="l"/>
            <a:tab pos="3197225" algn="l"/>
            <a:tab pos="3654425" algn="l"/>
            <a:tab pos="4111625" algn="l"/>
            <a:tab pos="4568825" algn="l"/>
            <a:tab pos="5026025" algn="l"/>
            <a:tab pos="5483225" algn="l"/>
            <a:tab pos="5940425" algn="l"/>
            <a:tab pos="6397625" algn="l"/>
            <a:tab pos="6854825" algn="l"/>
            <a:tab pos="7312025" algn="l"/>
            <a:tab pos="7769225" algn="l"/>
            <a:tab pos="8226425" algn="l"/>
            <a:tab pos="8683625" algn="l"/>
            <a:tab pos="9140825" algn="l"/>
          </a:tabLst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Courier New" charset="0"/>
            <a:cs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334963" marR="0" indent="-334963" algn="l" defTabSz="457200" rtl="0" eaLnBrk="1" fontAlgn="base" latinLnBrk="0" hangingPunct="1">
          <a:lnSpc>
            <a:spcPct val="90000"/>
          </a:lnSpc>
          <a:spcBef>
            <a:spcPts val="700"/>
          </a:spcBef>
          <a:spcAft>
            <a:spcPct val="0"/>
          </a:spcAft>
          <a:buClr>
            <a:schemeClr val="bg1"/>
          </a:buClr>
          <a:buSzPct val="100000"/>
          <a:buFontTx/>
          <a:buNone/>
          <a:tabLst>
            <a:tab pos="454025" algn="l"/>
            <a:tab pos="911225" algn="l"/>
            <a:tab pos="1368425" algn="l"/>
            <a:tab pos="1825625" algn="l"/>
            <a:tab pos="2282825" algn="l"/>
            <a:tab pos="2740025" algn="l"/>
            <a:tab pos="3197225" algn="l"/>
            <a:tab pos="3654425" algn="l"/>
            <a:tab pos="4111625" algn="l"/>
            <a:tab pos="4568825" algn="l"/>
            <a:tab pos="5026025" algn="l"/>
            <a:tab pos="5483225" algn="l"/>
            <a:tab pos="5940425" algn="l"/>
            <a:tab pos="6397625" algn="l"/>
            <a:tab pos="6854825" algn="l"/>
            <a:tab pos="7312025" algn="l"/>
            <a:tab pos="7769225" algn="l"/>
            <a:tab pos="8226425" algn="l"/>
            <a:tab pos="8683625" algn="l"/>
            <a:tab pos="9140825" algn="l"/>
          </a:tabLst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ahoma" charset="0"/>
            <a:ea typeface="Courier New" charset="0"/>
            <a:cs typeface="Courier New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21888</TotalTime>
  <Words>1180</Words>
  <Application>Microsoft Macintosh PowerPoint</Application>
  <PresentationFormat>On-screen Show (4:3)</PresentationFormat>
  <Paragraphs>256</Paragraphs>
  <Slides>16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Modelo de apresentação predefinido</vt:lpstr>
      <vt:lpstr>Equation</vt:lpstr>
      <vt:lpstr>CHANDRA’s view of cool-core clusters at high-z        Joana Santos  (ESAC/ESA) </vt:lpstr>
      <vt:lpstr>Slide 2</vt:lpstr>
      <vt:lpstr>using Chandra data of 3 cluster samples at  0.1&lt; z&lt; 1.3        -  cSB , surface brightness concentration          - central entropy        -  central cooling time   Deep Chandra data of WARPJ1415 at z=1  JS, P.Tozzi, P.Rosati, M. Nonino, G. Giovaninni 2011 in prep        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Cool Core Clusters at High Redshift</dc:title>
  <cp:lastModifiedBy>Joana Santos</cp:lastModifiedBy>
  <cp:revision>1333</cp:revision>
  <dcterms:created xsi:type="dcterms:W3CDTF">2011-06-30T07:20:40Z</dcterms:created>
  <dcterms:modified xsi:type="dcterms:W3CDTF">2011-06-30T11:51:25Z</dcterms:modified>
</cp:coreProperties>
</file>