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70" r:id="rId11"/>
    <p:sldId id="263" r:id="rId12"/>
    <p:sldId id="264" r:id="rId13"/>
    <p:sldId id="265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79AC"/>
    <a:srgbClr val="6666FF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F0515-60B9-4E17-A531-3661873DFC3F}" type="datetimeFigureOut">
              <a:rPr lang="en-GB" smtClean="0"/>
              <a:pPr/>
              <a:t>24/06/2011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28A28-01EC-4EDE-BD81-8508306124E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28A28-01EC-4EDE-BD81-8508306124E8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28A28-01EC-4EDE-BD81-8508306124E8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28A28-01EC-4EDE-BD81-8508306124E8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28A28-01EC-4EDE-BD81-8508306124E8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28A28-01EC-4EDE-BD81-8508306124E8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28A28-01EC-4EDE-BD81-8508306124E8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28A28-01EC-4EDE-BD81-8508306124E8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28A28-01EC-4EDE-BD81-8508306124E8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86BFA-267F-4C5E-8169-1BDB524451A5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AE4A3B-6821-4828-9ACE-1CEC862CF22B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CD414E-544C-4844-BE72-07DACC66BAF1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28A28-01EC-4EDE-BD81-8508306124E8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28A28-01EC-4EDE-BD81-8508306124E8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28A28-01EC-4EDE-BD81-8508306124E8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328A28-01EC-4EDE-BD81-8508306124E8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6D744-B7D4-4FA5-96DC-D62BD005174A}" type="datetimeFigureOut">
              <a:rPr lang="en-GB" smtClean="0"/>
              <a:pPr/>
              <a:t>24/06/2011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A6A4-19B4-4FC3-8DD6-97B884447C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6D744-B7D4-4FA5-96DC-D62BD005174A}" type="datetimeFigureOut">
              <a:rPr lang="en-GB" smtClean="0"/>
              <a:pPr/>
              <a:t>24/06/2011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A6A4-19B4-4FC3-8DD6-97B884447C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6D744-B7D4-4FA5-96DC-D62BD005174A}" type="datetimeFigureOut">
              <a:rPr lang="en-GB" smtClean="0"/>
              <a:pPr/>
              <a:t>24/06/2011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A6A4-19B4-4FC3-8DD6-97B884447C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6D744-B7D4-4FA5-96DC-D62BD005174A}" type="datetimeFigureOut">
              <a:rPr lang="en-GB" smtClean="0"/>
              <a:pPr/>
              <a:t>24/06/2011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A6A4-19B4-4FC3-8DD6-97B884447C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6D744-B7D4-4FA5-96DC-D62BD005174A}" type="datetimeFigureOut">
              <a:rPr lang="en-GB" smtClean="0"/>
              <a:pPr/>
              <a:t>24/06/2011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A6A4-19B4-4FC3-8DD6-97B884447C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6D744-B7D4-4FA5-96DC-D62BD005174A}" type="datetimeFigureOut">
              <a:rPr lang="en-GB" smtClean="0"/>
              <a:pPr/>
              <a:t>24/06/2011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A6A4-19B4-4FC3-8DD6-97B884447C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6D744-B7D4-4FA5-96DC-D62BD005174A}" type="datetimeFigureOut">
              <a:rPr lang="en-GB" smtClean="0"/>
              <a:pPr/>
              <a:t>24/06/2011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A6A4-19B4-4FC3-8DD6-97B884447C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6D744-B7D4-4FA5-96DC-D62BD005174A}" type="datetimeFigureOut">
              <a:rPr lang="en-GB" smtClean="0"/>
              <a:pPr/>
              <a:t>24/06/2011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A6A4-19B4-4FC3-8DD6-97B884447C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6D744-B7D4-4FA5-96DC-D62BD005174A}" type="datetimeFigureOut">
              <a:rPr lang="en-GB" smtClean="0"/>
              <a:pPr/>
              <a:t>24/06/2011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A6A4-19B4-4FC3-8DD6-97B884447C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6D744-B7D4-4FA5-96DC-D62BD005174A}" type="datetimeFigureOut">
              <a:rPr lang="en-GB" smtClean="0"/>
              <a:pPr/>
              <a:t>24/06/2011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A6A4-19B4-4FC3-8DD6-97B884447C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6D744-B7D4-4FA5-96DC-D62BD005174A}" type="datetimeFigureOut">
              <a:rPr lang="en-GB" smtClean="0"/>
              <a:pPr/>
              <a:t>24/06/2011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A6A4-19B4-4FC3-8DD6-97B884447CF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79AC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6D744-B7D4-4FA5-96DC-D62BD005174A}" type="datetimeFigureOut">
              <a:rPr lang="en-GB" smtClean="0"/>
              <a:pPr/>
              <a:t>24/06/2011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4A6A4-19B4-4FC3-8DD6-97B884447CF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en-GB" dirty="0">
                <a:solidFill>
                  <a:srgbClr val="002060"/>
                </a:solidFill>
              </a:rPr>
              <a:t>Radio and X-ray emission in radio-quiet quasars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>
                <a:solidFill>
                  <a:srgbClr val="002060"/>
                </a:solidFill>
              </a:rPr>
              <a:t>Katrien</a:t>
            </a:r>
            <a:r>
              <a:rPr lang="en-GB" dirty="0" smtClean="0">
                <a:solidFill>
                  <a:srgbClr val="002060"/>
                </a:solidFill>
              </a:rPr>
              <a:t> C. </a:t>
            </a:r>
            <a:r>
              <a:rPr lang="en-GB" dirty="0" err="1" smtClean="0">
                <a:solidFill>
                  <a:srgbClr val="002060"/>
                </a:solidFill>
              </a:rPr>
              <a:t>Steenbrugge</a:t>
            </a:r>
            <a:r>
              <a:rPr lang="en-GB" dirty="0" smtClean="0">
                <a:solidFill>
                  <a:srgbClr val="002060"/>
                </a:solidFill>
              </a:rPr>
              <a:t>, Katherine M. Blundell and </a:t>
            </a:r>
            <a:r>
              <a:rPr lang="en-GB" dirty="0" err="1" smtClean="0">
                <a:solidFill>
                  <a:srgbClr val="002060"/>
                </a:solidFill>
              </a:rPr>
              <a:t>Zdenka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err="1" smtClean="0">
                <a:solidFill>
                  <a:srgbClr val="002060"/>
                </a:solidFill>
              </a:rPr>
              <a:t>Kuncic</a:t>
            </a:r>
            <a:endParaRPr lang="en-GB" dirty="0">
              <a:solidFill>
                <a:srgbClr val="002060"/>
              </a:solidFill>
            </a:endParaRPr>
          </a:p>
          <a:p>
            <a:r>
              <a:rPr lang="en-GB" dirty="0" err="1" smtClean="0">
                <a:solidFill>
                  <a:srgbClr val="002060"/>
                </a:solidFill>
              </a:rPr>
              <a:t>Instituto</a:t>
            </a:r>
            <a:r>
              <a:rPr lang="en-GB" dirty="0" smtClean="0">
                <a:solidFill>
                  <a:srgbClr val="002060"/>
                </a:solidFill>
              </a:rPr>
              <a:t> de </a:t>
            </a:r>
            <a:r>
              <a:rPr lang="en-GB" dirty="0" err="1" smtClean="0">
                <a:solidFill>
                  <a:srgbClr val="002060"/>
                </a:solidFill>
              </a:rPr>
              <a:t>Astronom</a:t>
            </a:r>
            <a:r>
              <a:rPr lang="en-GB" dirty="0" err="1" smtClean="0">
                <a:solidFill>
                  <a:srgbClr val="002060"/>
                </a:solidFill>
                <a:latin typeface="Calibri"/>
                <a:cs typeface="Calibri"/>
              </a:rPr>
              <a:t>ía</a:t>
            </a:r>
            <a:r>
              <a:rPr lang="en-GB" dirty="0" smtClean="0">
                <a:solidFill>
                  <a:srgbClr val="002060"/>
                </a:solidFill>
                <a:latin typeface="Calibri"/>
                <a:cs typeface="Calibri"/>
              </a:rPr>
              <a:t>, UCN</a:t>
            </a:r>
          </a:p>
          <a:p>
            <a:r>
              <a:rPr lang="en-GB" dirty="0" smtClean="0">
                <a:solidFill>
                  <a:srgbClr val="002060"/>
                </a:solidFill>
                <a:latin typeface="Calibri"/>
                <a:cs typeface="Calibri"/>
              </a:rPr>
              <a:t>Department of Physics, University of Oxford</a:t>
            </a:r>
          </a:p>
          <a:p>
            <a:r>
              <a:rPr lang="en-GB" dirty="0" smtClean="0">
                <a:solidFill>
                  <a:srgbClr val="002060"/>
                </a:solidFill>
                <a:latin typeface="Calibri"/>
                <a:cs typeface="Calibri"/>
              </a:rPr>
              <a:t>School of Physics, University of Sydney</a:t>
            </a:r>
            <a:endParaRPr lang="en-GB" dirty="0" smtClean="0">
              <a:solidFill>
                <a:srgbClr val="002060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Difference in predicted and measured X-ray luminosity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The radio and X-ray fluxes were not determined simultaneously, in fact there is an average difference in time of about 15 years.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Therefore, for any one source the difference between predicted and measured X-ray luminosity could be explained by variability, as AGN are notoriously variable in the X-ray domain.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However, this cannot explain the excess luminosity predicted for all the sources.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X-ray absorption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The X-ray absorption as derived from the EPIC spectra by </a:t>
            </a:r>
            <a:r>
              <a:rPr lang="en-GB" dirty="0" err="1" smtClean="0">
                <a:solidFill>
                  <a:schemeClr val="bg1"/>
                </a:solidFill>
              </a:rPr>
              <a:t>Brocksopp</a:t>
            </a:r>
            <a:r>
              <a:rPr lang="en-GB" dirty="0" smtClean="0">
                <a:solidFill>
                  <a:schemeClr val="bg1"/>
                </a:solidFill>
              </a:rPr>
              <a:t> et al. </a:t>
            </a:r>
            <a:r>
              <a:rPr lang="en-GB" dirty="0">
                <a:solidFill>
                  <a:schemeClr val="bg1"/>
                </a:solidFill>
              </a:rPr>
              <a:t>i</a:t>
            </a:r>
            <a:r>
              <a:rPr lang="en-GB" dirty="0" smtClean="0">
                <a:solidFill>
                  <a:schemeClr val="bg1"/>
                </a:solidFill>
              </a:rPr>
              <a:t>s in all cases small to negligible.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However, for two quasars for which there is also a detailed study, the hydrogen column density derived is consistent with </a:t>
            </a:r>
            <a:r>
              <a:rPr lang="en-GB" dirty="0" err="1" smtClean="0">
                <a:solidFill>
                  <a:schemeClr val="bg1"/>
                </a:solidFill>
              </a:rPr>
              <a:t>compton</a:t>
            </a:r>
            <a:r>
              <a:rPr lang="en-GB" dirty="0" smtClean="0">
                <a:solidFill>
                  <a:schemeClr val="bg1"/>
                </a:solidFill>
              </a:rPr>
              <a:t>-thick, consistent with the power-law slope and width of the Fe K</a:t>
            </a:r>
            <a:r>
              <a:rPr lang="el-GR" dirty="0" smtClean="0">
                <a:solidFill>
                  <a:schemeClr val="bg1"/>
                </a:solidFill>
                <a:latin typeface="Calibri"/>
                <a:cs typeface="Calibri"/>
              </a:rPr>
              <a:t>α</a:t>
            </a:r>
            <a:r>
              <a:rPr lang="en-GB" dirty="0" smtClean="0">
                <a:solidFill>
                  <a:schemeClr val="bg1"/>
                </a:solidFill>
                <a:latin typeface="Calibri"/>
                <a:cs typeface="Calibri"/>
              </a:rPr>
              <a:t> line measured by </a:t>
            </a:r>
            <a:r>
              <a:rPr lang="en-GB" dirty="0" err="1" smtClean="0">
                <a:solidFill>
                  <a:schemeClr val="bg1"/>
                </a:solidFill>
                <a:latin typeface="Calibri"/>
                <a:cs typeface="Calibri"/>
              </a:rPr>
              <a:t>Brocksopp</a:t>
            </a:r>
            <a:r>
              <a:rPr lang="en-GB" dirty="0" smtClean="0">
                <a:solidFill>
                  <a:schemeClr val="bg1"/>
                </a:solidFill>
                <a:latin typeface="Calibri"/>
                <a:cs typeface="Calibri"/>
              </a:rPr>
              <a:t> et al</a:t>
            </a:r>
            <a:r>
              <a:rPr lang="en-GB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For the remaining 20 quasars the power-law slope and width of the Fe K</a:t>
            </a:r>
            <a:r>
              <a:rPr lang="el-GR" dirty="0" smtClean="0">
                <a:solidFill>
                  <a:schemeClr val="bg1"/>
                </a:solidFill>
                <a:latin typeface="Calibri"/>
                <a:cs typeface="Calibri"/>
              </a:rPr>
              <a:t>α</a:t>
            </a:r>
            <a:r>
              <a:rPr lang="en-GB" dirty="0" smtClean="0">
                <a:solidFill>
                  <a:schemeClr val="bg1"/>
                </a:solidFill>
                <a:latin typeface="Calibri"/>
                <a:cs typeface="Calibri"/>
              </a:rPr>
              <a:t> line are consistent with negligible or little absorption.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For five sources (out of 22) we have measured hydrogen column densities and ionisation parameter(s) for an absorber from high resolution spectra or a detailed study of the EPIC spectra.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Calculated absorption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>
                <a:solidFill>
                  <a:schemeClr val="bg2"/>
                </a:solidFill>
              </a:rPr>
              <a:t>We modelled the hydrogen column density needed to bring the predicted X-ray luminosity in agreement with the measured X-ray luminosity for three energies: 0.5, 2 and 5 </a:t>
            </a:r>
            <a:r>
              <a:rPr lang="en-GB" dirty="0" err="1" smtClean="0">
                <a:solidFill>
                  <a:schemeClr val="bg2"/>
                </a:solidFill>
              </a:rPr>
              <a:t>keV</a:t>
            </a:r>
            <a:r>
              <a:rPr lang="en-GB" dirty="0" smtClean="0">
                <a:solidFill>
                  <a:schemeClr val="bg2"/>
                </a:solidFill>
              </a:rPr>
              <a:t>. </a:t>
            </a:r>
          </a:p>
          <a:p>
            <a:r>
              <a:rPr lang="en-GB" dirty="0" smtClean="0">
                <a:solidFill>
                  <a:schemeClr val="bg2"/>
                </a:solidFill>
              </a:rPr>
              <a:t>For  5 sources we used the ionisation parameter measured in modelling the absorption. </a:t>
            </a:r>
          </a:p>
          <a:p>
            <a:r>
              <a:rPr lang="en-GB" dirty="0" smtClean="0">
                <a:solidFill>
                  <a:schemeClr val="bg2"/>
                </a:solidFill>
              </a:rPr>
              <a:t>For the other sources we assumed a neutral absorber, which is most efficient in absorbing the X-rays  and thus gives us the minimum column density needed. </a:t>
            </a:r>
          </a:p>
          <a:p>
            <a:r>
              <a:rPr lang="en-GB" dirty="0" smtClean="0">
                <a:solidFill>
                  <a:schemeClr val="bg2"/>
                </a:solidFill>
              </a:rPr>
              <a:t>Alternatively, an ionised absorber with log</a:t>
            </a:r>
            <a:r>
              <a:rPr lang="el-GR" dirty="0" smtClean="0">
                <a:solidFill>
                  <a:schemeClr val="bg2"/>
                </a:solidFill>
                <a:cs typeface="Times New Roman"/>
              </a:rPr>
              <a:t>ξ</a:t>
            </a:r>
            <a:r>
              <a:rPr lang="en-GB" dirty="0" smtClean="0">
                <a:solidFill>
                  <a:schemeClr val="bg2"/>
                </a:solidFill>
                <a:cs typeface="Times New Roman"/>
              </a:rPr>
              <a:t> = 1.5 10</a:t>
            </a:r>
            <a:r>
              <a:rPr lang="en-GB" baseline="30000" dirty="0" smtClean="0">
                <a:solidFill>
                  <a:schemeClr val="bg2"/>
                </a:solidFill>
                <a:cs typeface="Times New Roman"/>
              </a:rPr>
              <a:t>-9</a:t>
            </a:r>
            <a:r>
              <a:rPr lang="en-GB" dirty="0" smtClean="0">
                <a:solidFill>
                  <a:schemeClr val="bg2"/>
                </a:solidFill>
                <a:cs typeface="Times New Roman"/>
              </a:rPr>
              <a:t> W m</a:t>
            </a:r>
            <a:r>
              <a:rPr lang="en-GB" dirty="0" smtClean="0">
                <a:solidFill>
                  <a:schemeClr val="bg2"/>
                </a:solidFill>
              </a:rPr>
              <a:t>, a typical value for the ionisation parameter measured for warm absorbers observed in </a:t>
            </a:r>
            <a:r>
              <a:rPr lang="en-GB" dirty="0" err="1" smtClean="0">
                <a:solidFill>
                  <a:schemeClr val="bg2"/>
                </a:solidFill>
              </a:rPr>
              <a:t>Seyfert</a:t>
            </a:r>
            <a:r>
              <a:rPr lang="en-GB" dirty="0" smtClean="0">
                <a:solidFill>
                  <a:schemeClr val="bg2"/>
                </a:solidFill>
              </a:rPr>
              <a:t> 1 galaxies, was assumed.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X-ray absorption</a:t>
            </a: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4" name="Content Placeholder 3" descr="abs_diff1.gif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 rot="5400000">
            <a:off x="764177" y="1726213"/>
            <a:ext cx="3280520" cy="4381838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We compare the measured neutral hydrogen column density to the one needed to bring into agreement the 5 </a:t>
            </a:r>
            <a:r>
              <a:rPr lang="en-GB" dirty="0" err="1" smtClean="0">
                <a:solidFill>
                  <a:schemeClr val="bg1"/>
                </a:solidFill>
              </a:rPr>
              <a:t>keV</a:t>
            </a:r>
            <a:r>
              <a:rPr lang="en-GB" dirty="0" smtClean="0">
                <a:solidFill>
                  <a:schemeClr val="bg1"/>
                </a:solidFill>
              </a:rPr>
              <a:t> predicted and measured luminosity.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The needed column density is orders of magnitude more than that measured </a:t>
            </a:r>
            <a:r>
              <a:rPr lang="en-GB" dirty="0" err="1" smtClean="0">
                <a:solidFill>
                  <a:schemeClr val="bg1"/>
                </a:solidFill>
              </a:rPr>
              <a:t>Brocksopp</a:t>
            </a:r>
            <a:r>
              <a:rPr lang="en-GB" dirty="0" smtClean="0">
                <a:solidFill>
                  <a:schemeClr val="bg1"/>
                </a:solidFill>
              </a:rPr>
              <a:t> et al.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Most of the sources would need to be Compton thick to explain the difference.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X-ray absorption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PG 1001+054 and PG 1411+442 show evidence for a large hydrogen column density from the power-law slope measured from EPIC data and the large equivalent width of their Fe K</a:t>
            </a:r>
            <a:r>
              <a:rPr lang="el-GR" dirty="0" smtClean="0">
                <a:solidFill>
                  <a:schemeClr val="bg1"/>
                </a:solidFill>
                <a:latin typeface="Calibri"/>
                <a:cs typeface="Calibri"/>
              </a:rPr>
              <a:t>α</a:t>
            </a:r>
            <a:r>
              <a:rPr lang="en-GB" dirty="0" smtClean="0">
                <a:solidFill>
                  <a:schemeClr val="bg1"/>
                </a:solidFill>
                <a:latin typeface="Calibri"/>
                <a:cs typeface="Calibri"/>
              </a:rPr>
              <a:t> line.</a:t>
            </a:r>
          </a:p>
          <a:p>
            <a:r>
              <a:rPr lang="en-GB" dirty="0" smtClean="0">
                <a:solidFill>
                  <a:schemeClr val="bg1"/>
                </a:solidFill>
                <a:latin typeface="Calibri"/>
                <a:cs typeface="Calibri"/>
              </a:rPr>
              <a:t>These two quasars could be Compton thick, and thus consistent with the predicted column density needed. </a:t>
            </a:r>
          </a:p>
          <a:p>
            <a:r>
              <a:rPr lang="en-GB" dirty="0" smtClean="0">
                <a:solidFill>
                  <a:schemeClr val="bg1"/>
                </a:solidFill>
                <a:latin typeface="Calibri"/>
                <a:cs typeface="Calibri"/>
              </a:rPr>
              <a:t>For the remaining 20 PG quasars we can exclude that they have a Compton thick absorber from the small equivalent width of the Fe K</a:t>
            </a:r>
            <a:r>
              <a:rPr lang="el-GR" dirty="0" smtClean="0">
                <a:solidFill>
                  <a:schemeClr val="bg1"/>
                </a:solidFill>
                <a:latin typeface="Calibri"/>
                <a:cs typeface="Calibri"/>
              </a:rPr>
              <a:t>α</a:t>
            </a:r>
            <a:r>
              <a:rPr lang="en-GB" dirty="0" smtClean="0">
                <a:solidFill>
                  <a:schemeClr val="bg1"/>
                </a:solidFill>
                <a:latin typeface="Calibri"/>
                <a:cs typeface="Calibri"/>
              </a:rPr>
              <a:t> line, the EPIC measured power-law slope and in 3 cases from detailed study of the absorber using high-resolution X-ray spectra.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Conclusions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We have compared the X-ray luminosity predicted if the radio emission in radio-quiet quasars is due to free-free emission from the optically thin base of an AGN wind for 22 radio-quiet PG quasars.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We have modelled the difference in luminosity as due to absorption from an AGN wind, with properties similar to the warm absorber observed in </a:t>
            </a:r>
            <a:r>
              <a:rPr lang="en-GB" dirty="0" err="1" smtClean="0">
                <a:solidFill>
                  <a:schemeClr val="bg1"/>
                </a:solidFill>
              </a:rPr>
              <a:t>Seyfert</a:t>
            </a:r>
            <a:r>
              <a:rPr lang="en-GB" dirty="0" smtClean="0">
                <a:solidFill>
                  <a:schemeClr val="bg1"/>
                </a:solidFill>
              </a:rPr>
              <a:t> 1 galaxies.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We find that for 20 sources absorption cannot explain the difference between predicted and measured X-ray luminosity, and conclude that the radio emission cannot be completely explained by free-free emission.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For 2 sources a Compton thick absorber is allowed by the spectra, and in these cases the radio emission could be from the base of the AGN wind.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Introduction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7931224" cy="1324743"/>
          </a:xfrm>
        </p:spPr>
        <p:txBody>
          <a:bodyPr>
            <a:normAutofit lnSpcReduction="10000"/>
          </a:bodyPr>
          <a:lstStyle/>
          <a:p>
            <a:pPr indent="17463">
              <a:buNone/>
            </a:pPr>
            <a:r>
              <a:rPr lang="en-GB" dirty="0" smtClean="0">
                <a:solidFill>
                  <a:schemeClr val="bg1"/>
                </a:solidFill>
              </a:rPr>
              <a:t>Radio galaxies are classified as either radio-loud, i.e. </a:t>
            </a:r>
            <a:r>
              <a:rPr lang="en-GB" dirty="0">
                <a:solidFill>
                  <a:schemeClr val="bg1"/>
                </a:solidFill>
              </a:rPr>
              <a:t>h</a:t>
            </a:r>
            <a:r>
              <a:rPr lang="en-GB" dirty="0" smtClean="0">
                <a:solidFill>
                  <a:schemeClr val="bg1"/>
                </a:solidFill>
              </a:rPr>
              <a:t>aving jets and lobes, or radio-quiet, where only radio emission from the nucleus is detected.</a:t>
            </a:r>
          </a:p>
          <a:p>
            <a:endParaRPr lang="en-GB" dirty="0"/>
          </a:p>
        </p:txBody>
      </p:sp>
      <p:pic>
        <p:nvPicPr>
          <p:cNvPr id="5" name="Content Placeholder 4" descr="5GHz.gif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1043608" y="2996952"/>
            <a:ext cx="6768752" cy="3151747"/>
          </a:xfrm>
        </p:spPr>
      </p:pic>
      <p:sp>
        <p:nvSpPr>
          <p:cNvPr id="6" name="TextBox 5"/>
          <p:cNvSpPr txBox="1"/>
          <p:nvPr/>
        </p:nvSpPr>
        <p:spPr>
          <a:xfrm>
            <a:off x="3131840" y="6237312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</a:rPr>
              <a:t>Cygnus A, 5 GHz VLA A-D image, </a:t>
            </a:r>
            <a:r>
              <a:rPr lang="en-GB" dirty="0" err="1" smtClean="0">
                <a:solidFill>
                  <a:srgbClr val="000000"/>
                </a:solidFill>
              </a:rPr>
              <a:t>Carilli</a:t>
            </a:r>
            <a:r>
              <a:rPr lang="en-GB" dirty="0" smtClean="0">
                <a:solidFill>
                  <a:srgbClr val="000000"/>
                </a:solidFill>
              </a:rPr>
              <a:t> 1991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rgbClr val="002060"/>
                </a:solidFill>
              </a:rPr>
              <a:t>Question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sz="2600" dirty="0" smtClean="0">
                <a:solidFill>
                  <a:schemeClr val="bg1"/>
                </a:solidFill>
              </a:rPr>
              <a:t>Where is the nuclear radio emission in radio-quiet quasars coming from?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dirty="0" smtClean="0">
                <a:solidFill>
                  <a:schemeClr val="bg1"/>
                </a:solidFill>
              </a:rPr>
              <a:t>For radio-loud quasars the nuclear emission is assumed to be from a superposition of jet blobs in the inner part of the jet. </a:t>
            </a:r>
          </a:p>
          <a:p>
            <a:pPr>
              <a:lnSpc>
                <a:spcPct val="90000"/>
              </a:lnSpc>
            </a:pPr>
            <a:r>
              <a:rPr lang="en-GB" sz="2600" dirty="0" smtClean="0">
                <a:solidFill>
                  <a:schemeClr val="bg1"/>
                </a:solidFill>
              </a:rPr>
              <a:t>The properties as measured in radio for the nuclei are the same for both categories: i.e. same amount of variability, same compactness, same spectral shape. 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dirty="0" smtClean="0">
                <a:solidFill>
                  <a:schemeClr val="bg1"/>
                </a:solidFill>
              </a:rPr>
              <a:t>However, radio-quiet quasars don’t have a large-scale jet.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dirty="0" smtClean="0">
                <a:solidFill>
                  <a:schemeClr val="bg1"/>
                </a:solidFill>
              </a:rPr>
              <a:t>For some the radio emission is unresolved even with VLBI observation, so the jet has to be smaller than 1 pc.</a:t>
            </a:r>
          </a:p>
          <a:p>
            <a:pPr eaLnBrk="1" hangingPunct="1">
              <a:lnSpc>
                <a:spcPct val="90000"/>
              </a:lnSpc>
              <a:buNone/>
            </a:pPr>
            <a:endParaRPr lang="en-GB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rgbClr val="002060"/>
                </a:solidFill>
              </a:rPr>
              <a:t>Possible explanations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 eaLnBrk="1" hangingPunct="1">
              <a:lnSpc>
                <a:spcPct val="90000"/>
              </a:lnSpc>
              <a:buFontTx/>
              <a:buAutoNum type="arabicParenR"/>
            </a:pPr>
            <a:r>
              <a:rPr lang="en-GB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The wind responsible for broad absorption lines in about 20% of quasars (BALQSOs) could be responsible, if it exists in all radio-quiet quasars.</a:t>
            </a:r>
          </a:p>
          <a:p>
            <a:pPr marL="514350" indent="-514350">
              <a:lnSpc>
                <a:spcPct val="90000"/>
              </a:lnSpc>
              <a:buFontTx/>
              <a:buAutoNum type="arabicParenR"/>
            </a:pPr>
            <a:r>
              <a:rPr lang="en-GB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The nuclear emission comes from magnetically accelerated </a:t>
            </a:r>
            <a:r>
              <a:rPr lang="en-GB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electrons, emitting synchrotron radiation, located </a:t>
            </a:r>
            <a:r>
              <a:rPr lang="en-GB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 the </a:t>
            </a:r>
            <a:r>
              <a:rPr lang="en-GB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corona </a:t>
            </a:r>
            <a:r>
              <a:rPr lang="en-GB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above the accretion disk</a:t>
            </a:r>
            <a:r>
              <a:rPr lang="en-GB" sz="28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n-GB" sz="280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At </a:t>
            </a:r>
            <a:r>
              <a:rPr lang="en-GB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lower frequencies due to losses you expect a flat spectrum, as observed. The energy of these electrons is used to heat the corona which then produces the observed inverse-Compton X-ray emission (</a:t>
            </a:r>
            <a:r>
              <a:rPr lang="en-GB" sz="28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Laor</a:t>
            </a:r>
            <a:r>
              <a:rPr lang="en-GB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and Behar 2008). </a:t>
            </a:r>
          </a:p>
          <a:p>
            <a:pPr marL="514350" indent="-514350" eaLnBrk="1" hangingPunct="1">
              <a:lnSpc>
                <a:spcPct val="90000"/>
              </a:lnSpc>
              <a:buNone/>
            </a:pPr>
            <a:endParaRPr lang="en-GB" sz="2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rgbClr val="002060"/>
                </a:solidFill>
              </a:rPr>
              <a:t>Possible explanations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1"/>
            <a:ext cx="8291264" cy="161277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GB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) Blundell and </a:t>
            </a:r>
            <a:r>
              <a:rPr lang="en-GB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Kuncic</a:t>
            </a:r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(2007) assumed that the radio emission is thermal and comes from the optically thin base of an accretion disk wind, which is also responsible for the warm absorber observed in ~50% of </a:t>
            </a:r>
            <a:r>
              <a:rPr lang="en-GB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Seyfert</a:t>
            </a:r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1 galaxies. </a:t>
            </a:r>
          </a:p>
          <a:p>
            <a:pPr>
              <a:lnSpc>
                <a:spcPct val="90000"/>
              </a:lnSpc>
              <a:buNone/>
            </a:pPr>
            <a:r>
              <a:rPr lang="en-GB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The assumed geometry </a:t>
            </a:r>
            <a:r>
              <a:rPr lang="en-GB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en-GB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en-GB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60363" indent="-360363">
              <a:lnSpc>
                <a:spcPct val="90000"/>
              </a:lnSpc>
              <a:buNone/>
            </a:pPr>
            <a:endParaRPr lang="en-GB" sz="26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Content Placeholder 4" descr="f1.gif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2483768" y="3429000"/>
            <a:ext cx="4038600" cy="243722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Sample used for the study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We use a sample of radio-quiet PG quasars which are in the sample studied by </a:t>
            </a:r>
            <a:r>
              <a:rPr lang="en-GB" dirty="0" err="1" smtClean="0">
                <a:solidFill>
                  <a:schemeClr val="bg1"/>
                </a:solidFill>
              </a:rPr>
              <a:t>Brocksopp</a:t>
            </a:r>
            <a:r>
              <a:rPr lang="en-GB" dirty="0" smtClean="0">
                <a:solidFill>
                  <a:schemeClr val="bg1"/>
                </a:solidFill>
              </a:rPr>
              <a:t> et al. 2006 and </a:t>
            </a:r>
            <a:r>
              <a:rPr lang="en-GB" dirty="0" err="1" smtClean="0">
                <a:solidFill>
                  <a:schemeClr val="bg1"/>
                </a:solidFill>
              </a:rPr>
              <a:t>Laor</a:t>
            </a:r>
            <a:r>
              <a:rPr lang="en-GB" dirty="0" smtClean="0">
                <a:solidFill>
                  <a:schemeClr val="bg1"/>
                </a:solidFill>
              </a:rPr>
              <a:t> &amp; Behar 2008, and add three radio-quiet quasars that are not in </a:t>
            </a:r>
            <a:r>
              <a:rPr lang="en-GB" dirty="0" err="1" smtClean="0">
                <a:solidFill>
                  <a:schemeClr val="bg1"/>
                </a:solidFill>
              </a:rPr>
              <a:t>Brocksopp</a:t>
            </a:r>
            <a:r>
              <a:rPr lang="en-GB" dirty="0" smtClean="0">
                <a:solidFill>
                  <a:schemeClr val="bg1"/>
                </a:solidFill>
              </a:rPr>
              <a:t> et al. sample, but that have detailed spectroscopic studies.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We use the X-ray data from </a:t>
            </a:r>
            <a:r>
              <a:rPr lang="en-GB" dirty="0" err="1" smtClean="0">
                <a:solidFill>
                  <a:schemeClr val="bg1"/>
                </a:solidFill>
              </a:rPr>
              <a:t>Brocksopp</a:t>
            </a:r>
            <a:r>
              <a:rPr lang="en-GB" dirty="0" smtClean="0">
                <a:solidFill>
                  <a:schemeClr val="bg1"/>
                </a:solidFill>
              </a:rPr>
              <a:t> et al. and the radio data listed by </a:t>
            </a:r>
            <a:r>
              <a:rPr lang="en-GB" dirty="0" err="1" smtClean="0">
                <a:solidFill>
                  <a:schemeClr val="bg1"/>
                </a:solidFill>
              </a:rPr>
              <a:t>Laor</a:t>
            </a:r>
            <a:r>
              <a:rPr lang="en-GB" dirty="0" smtClean="0">
                <a:solidFill>
                  <a:schemeClr val="bg1"/>
                </a:solidFill>
              </a:rPr>
              <a:t> &amp; Behar.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We study a total of 22 sources, with non-simultaneous radio and X-ray flux measurements.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Radio and X-ray luminosity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Assuming that the radio emission is free-free emission from an optically thin plasma, one can calculate the X-ray luminosity emitted by this plasma: L</a:t>
            </a:r>
            <a:r>
              <a:rPr lang="en-GB" baseline="-25000" dirty="0">
                <a:solidFill>
                  <a:schemeClr val="bg1"/>
                </a:solidFill>
                <a:latin typeface="Times New Roman"/>
                <a:cs typeface="Times New Roman"/>
              </a:rPr>
              <a:t>X</a:t>
            </a:r>
            <a:r>
              <a:rPr lang="en-GB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GB" dirty="0" smtClean="0">
                <a:solidFill>
                  <a:schemeClr val="bg1"/>
                </a:solidFill>
                <a:latin typeface="Calibri"/>
                <a:cs typeface="Calibri"/>
              </a:rPr>
              <a:t>≈(L</a:t>
            </a:r>
            <a:r>
              <a:rPr lang="en-GB" baseline="-25000" dirty="0" smtClean="0">
                <a:solidFill>
                  <a:schemeClr val="bg1"/>
                </a:solidFill>
                <a:latin typeface="Times New Roman"/>
                <a:cs typeface="Times New Roman"/>
              </a:rPr>
              <a:t>R</a:t>
            </a:r>
            <a:r>
              <a:rPr lang="en-GB" dirty="0" smtClean="0">
                <a:solidFill>
                  <a:schemeClr val="bg1"/>
                </a:solidFill>
                <a:latin typeface="Times New Roman"/>
                <a:cs typeface="Times New Roman"/>
              </a:rPr>
              <a:t>/10)*</a:t>
            </a:r>
            <a:r>
              <a:rPr lang="en-GB" dirty="0" smtClean="0">
                <a:solidFill>
                  <a:schemeClr val="bg1"/>
                </a:solidFill>
                <a:cs typeface="Times New Roman"/>
              </a:rPr>
              <a:t>exp(-h</a:t>
            </a:r>
            <a:r>
              <a:rPr lang="el-GR" dirty="0" smtClean="0">
                <a:solidFill>
                  <a:schemeClr val="bg1"/>
                </a:solidFill>
                <a:cs typeface="Times New Roman"/>
              </a:rPr>
              <a:t>ν</a:t>
            </a:r>
            <a:r>
              <a:rPr lang="en-GB" baseline="-25000" dirty="0" smtClean="0">
                <a:solidFill>
                  <a:schemeClr val="bg1"/>
                </a:solidFill>
                <a:cs typeface="Times New Roman"/>
              </a:rPr>
              <a:t>X</a:t>
            </a:r>
            <a:r>
              <a:rPr lang="en-GB" dirty="0" smtClean="0">
                <a:solidFill>
                  <a:schemeClr val="bg1"/>
                </a:solidFill>
                <a:cs typeface="Times New Roman"/>
              </a:rPr>
              <a:t>/</a:t>
            </a:r>
            <a:r>
              <a:rPr lang="en-GB" dirty="0" err="1" smtClean="0">
                <a:solidFill>
                  <a:schemeClr val="bg1"/>
                </a:solidFill>
                <a:cs typeface="Times New Roman"/>
              </a:rPr>
              <a:t>kT</a:t>
            </a:r>
            <a:r>
              <a:rPr lang="en-GB" baseline="-25000" dirty="0" err="1" smtClean="0">
                <a:solidFill>
                  <a:schemeClr val="bg1"/>
                </a:solidFill>
                <a:cs typeface="Times New Roman"/>
              </a:rPr>
              <a:t>e</a:t>
            </a:r>
            <a:r>
              <a:rPr lang="en-GB" dirty="0" smtClean="0">
                <a:solidFill>
                  <a:schemeClr val="bg1"/>
                </a:solidFill>
                <a:cs typeface="Times New Roman"/>
              </a:rPr>
              <a:t>).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As noted by </a:t>
            </a:r>
            <a:r>
              <a:rPr lang="en-GB" dirty="0" err="1" smtClean="0">
                <a:solidFill>
                  <a:schemeClr val="bg1"/>
                </a:solidFill>
              </a:rPr>
              <a:t>Laor</a:t>
            </a:r>
            <a:r>
              <a:rPr lang="en-GB" dirty="0" smtClean="0">
                <a:solidFill>
                  <a:schemeClr val="bg1"/>
                </a:solidFill>
              </a:rPr>
              <a:t> &amp; Behar, the predicted X-ray luminosity is much larger than the observed X-ray luminosity.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However, part of the X-ray emission could be absorbed by the AGN wind itself, as observed in 50% of </a:t>
            </a:r>
            <a:r>
              <a:rPr lang="en-GB" dirty="0" err="1" smtClean="0">
                <a:solidFill>
                  <a:schemeClr val="bg1"/>
                </a:solidFill>
              </a:rPr>
              <a:t>Seyfert</a:t>
            </a:r>
            <a:r>
              <a:rPr lang="en-GB" dirty="0" smtClean="0">
                <a:solidFill>
                  <a:schemeClr val="bg1"/>
                </a:solidFill>
              </a:rPr>
              <a:t> 1 galaxies.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Predicted versus measured X-ray luminosity</a:t>
            </a: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4" name="Content Placeholder 3" descr="lum_diff1.gif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 rot="5400000">
            <a:off x="791970" y="1600200"/>
            <a:ext cx="3369059" cy="4525963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We can compare the measured versus predicted 0.5 (2 and 5) </a:t>
            </a:r>
            <a:r>
              <a:rPr lang="en-GB" dirty="0" err="1" smtClean="0">
                <a:solidFill>
                  <a:schemeClr val="bg1"/>
                </a:solidFill>
              </a:rPr>
              <a:t>keV</a:t>
            </a:r>
            <a:r>
              <a:rPr lang="en-GB" dirty="0" smtClean="0">
                <a:solidFill>
                  <a:schemeClr val="bg1"/>
                </a:solidFill>
              </a:rPr>
              <a:t> luminosity, without correcting for possible absorption.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On average we predict a luminosity 2 orders of magnitude higher than measured at 0.5 </a:t>
            </a:r>
            <a:r>
              <a:rPr lang="en-GB" dirty="0" err="1" smtClean="0">
                <a:solidFill>
                  <a:schemeClr val="bg1"/>
                </a:solidFill>
              </a:rPr>
              <a:t>keV</a:t>
            </a:r>
            <a:r>
              <a:rPr lang="en-GB" dirty="0" smtClean="0">
                <a:solidFill>
                  <a:schemeClr val="bg1"/>
                </a:solidFill>
              </a:rPr>
              <a:t>.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Predicted versus measured X-ray luminosity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The amount of absorption from the AGN wind is energy dependent ,  and we expect negligible absorption at 5 </a:t>
            </a:r>
            <a:r>
              <a:rPr lang="en-GB" dirty="0" err="1" smtClean="0">
                <a:solidFill>
                  <a:schemeClr val="bg1"/>
                </a:solidFill>
              </a:rPr>
              <a:t>keV</a:t>
            </a:r>
            <a:r>
              <a:rPr lang="en-GB" dirty="0" smtClean="0">
                <a:solidFill>
                  <a:schemeClr val="bg1"/>
                </a:solidFill>
              </a:rPr>
              <a:t>, unless the absorber is Compton thick.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T</a:t>
            </a:r>
            <a:r>
              <a:rPr lang="en-GB" dirty="0" smtClean="0">
                <a:solidFill>
                  <a:schemeClr val="bg1"/>
                </a:solidFill>
              </a:rPr>
              <a:t>he difference in luminosity </a:t>
            </a:r>
            <a:r>
              <a:rPr lang="en-GB" dirty="0" smtClean="0">
                <a:solidFill>
                  <a:schemeClr val="bg1"/>
                </a:solidFill>
              </a:rPr>
              <a:t>is smaller, but still significant.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Content Placeholder 4" descr="lum_diff3.gif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5400000">
            <a:off x="5103053" y="1617797"/>
            <a:ext cx="3266572" cy="438828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1193</Words>
  <Application>Microsoft Office PowerPoint</Application>
  <PresentationFormat>On-screen Show (4:3)</PresentationFormat>
  <Paragraphs>76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Radio and X-ray emission in radio-quiet quasars</vt:lpstr>
      <vt:lpstr>Introduction</vt:lpstr>
      <vt:lpstr>Question</vt:lpstr>
      <vt:lpstr>Possible explanations</vt:lpstr>
      <vt:lpstr>Possible explanations</vt:lpstr>
      <vt:lpstr>Sample used for the study</vt:lpstr>
      <vt:lpstr>Radio and X-ray luminosity</vt:lpstr>
      <vt:lpstr>Predicted versus measured X-ray luminosity</vt:lpstr>
      <vt:lpstr>Predicted versus measured X-ray luminosity</vt:lpstr>
      <vt:lpstr>Difference in predicted and measured X-ray luminosity</vt:lpstr>
      <vt:lpstr>X-ray absorption</vt:lpstr>
      <vt:lpstr>Calculated absorption</vt:lpstr>
      <vt:lpstr>X-ray absorption</vt:lpstr>
      <vt:lpstr>X-ray absorption</vt:lpstr>
      <vt:lpstr>Conclusions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 and X-ray emission in radio-quiet quasars</dc:title>
  <dc:creator>steenbrugge</dc:creator>
  <cp:lastModifiedBy>steenbrugge</cp:lastModifiedBy>
  <cp:revision>61</cp:revision>
  <dcterms:created xsi:type="dcterms:W3CDTF">2011-05-25T19:44:14Z</dcterms:created>
  <dcterms:modified xsi:type="dcterms:W3CDTF">2011-06-24T23:04:18Z</dcterms:modified>
</cp:coreProperties>
</file>