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Default Extension="tiff" ContentType="image/tiff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Default Extension="gif" ContentType="image/gif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75" r:id="rId2"/>
    <p:sldId id="629" r:id="rId3"/>
    <p:sldId id="499" r:id="rId4"/>
    <p:sldId id="500" r:id="rId5"/>
    <p:sldId id="637" r:id="rId6"/>
    <p:sldId id="504" r:id="rId7"/>
    <p:sldId id="507" r:id="rId8"/>
    <p:sldId id="509" r:id="rId9"/>
    <p:sldId id="510" r:id="rId10"/>
    <p:sldId id="501" r:id="rId11"/>
    <p:sldId id="502" r:id="rId12"/>
    <p:sldId id="567" r:id="rId13"/>
    <p:sldId id="568" r:id="rId14"/>
    <p:sldId id="479" r:id="rId15"/>
    <p:sldId id="627" r:id="rId16"/>
    <p:sldId id="640" r:id="rId17"/>
    <p:sldId id="613" r:id="rId18"/>
    <p:sldId id="576" r:id="rId19"/>
    <p:sldId id="614" r:id="rId20"/>
    <p:sldId id="616" r:id="rId21"/>
    <p:sldId id="545" r:id="rId22"/>
    <p:sldId id="641" r:id="rId23"/>
    <p:sldId id="642" r:id="rId24"/>
    <p:sldId id="549" r:id="rId25"/>
    <p:sldId id="623" r:id="rId26"/>
    <p:sldId id="528" r:id="rId27"/>
    <p:sldId id="532" r:id="rId28"/>
    <p:sldId id="533" r:id="rId29"/>
    <p:sldId id="639" r:id="rId30"/>
    <p:sldId id="529" r:id="rId31"/>
    <p:sldId id="630" r:id="rId32"/>
    <p:sldId id="531" r:id="rId33"/>
    <p:sldId id="538" r:id="rId34"/>
    <p:sldId id="452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hiddenSlides="1" frameSlides="1"/>
  <p:clrMru>
    <a:srgbClr val="00D800"/>
    <a:srgbClr val="FF323B"/>
    <a:srgbClr val="00AA00"/>
    <a:srgbClr val="0EC092"/>
    <a:srgbClr val="0B9A98"/>
    <a:srgbClr val="0FB8B6"/>
    <a:srgbClr val="16BD6E"/>
    <a:srgbClr val="AD41B3"/>
    <a:srgbClr val="F7B41A"/>
    <a:srgbClr val="0A7E9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352" y="152"/>
      </p:cViewPr>
      <p:guideLst>
        <p:guide orient="horz" pos="2144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10D76-E9E3-184E-A9C1-BC9E57F153B8}" type="datetimeFigureOut">
              <a:rPr lang="en-US" smtClean="0"/>
              <a:pPr/>
              <a:t>9/6/11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6B71FD-3FD5-5645-915D-04E70399A9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786E7-B744-4148-9BFE-F4814F5F3571}" type="datetimeFigureOut">
              <a:rPr lang="en-US" smtClean="0"/>
              <a:pPr/>
              <a:t>9/6/11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E67349-61DF-534C-AEBD-61CACA82F2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67349-61DF-534C-AEBD-61CACA82F2C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67349-61DF-534C-AEBD-61CACA82F2C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67349-61DF-534C-AEBD-61CACA82F2C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67349-61DF-534C-AEBD-61CACA82F2C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67349-61DF-534C-AEBD-61CACA82F2C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67349-61DF-534C-AEBD-61CACA82F2C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30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8582CA-7204-EC46-90BE-60C30BC761C8}" type="slidenum">
              <a:rPr lang="en-US" smtClean="0">
                <a:latin typeface="Times New Roman" pitchFamily="30" charset="0"/>
              </a:rPr>
              <a:pPr/>
              <a:t>19</a:t>
            </a:fld>
            <a:endParaRPr lang="en-US" smtClean="0">
              <a:latin typeface="Times New Roman" pitchFamily="30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30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8582CA-7204-EC46-90BE-60C30BC761C8}" type="slidenum">
              <a:rPr lang="en-US" smtClean="0">
                <a:latin typeface="Times New Roman" pitchFamily="30" charset="0"/>
              </a:rPr>
              <a:pPr/>
              <a:t>20</a:t>
            </a:fld>
            <a:endParaRPr lang="en-US" smtClean="0">
              <a:latin typeface="Times New Roman" pitchFamily="30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30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43414F-25D9-4442-88DF-3A667746B2C3}" type="slidenum">
              <a:rPr lang="en-US" smtClean="0">
                <a:latin typeface="Times New Roman" pitchFamily="30" charset="0"/>
              </a:rPr>
              <a:pPr/>
              <a:t>21</a:t>
            </a:fld>
            <a:endParaRPr lang="en-US" smtClean="0">
              <a:latin typeface="Times New Roman" pitchFamily="30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30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897CD6-3102-DA47-A0A2-2DF0F2B31F34}" type="slidenum">
              <a:rPr lang="en-US" smtClean="0">
                <a:latin typeface="Times New Roman" pitchFamily="30" charset="0"/>
              </a:rPr>
              <a:pPr/>
              <a:t>22</a:t>
            </a:fld>
            <a:endParaRPr lang="en-US" smtClean="0">
              <a:latin typeface="Times New Roman" pitchFamily="30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30" charset="0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6B091A-2992-5C49-8F5E-B4F3343EED59}" type="slidenum">
              <a:rPr lang="en-US" smtClean="0">
                <a:latin typeface="Times New Roman" pitchFamily="30" charset="0"/>
              </a:rPr>
              <a:pPr/>
              <a:t>23</a:t>
            </a:fld>
            <a:endParaRPr lang="en-US" smtClean="0">
              <a:latin typeface="Times New Roman" pitchFamily="30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67349-61DF-534C-AEBD-61CACA82F2C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30" charset="0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6B091A-2992-5C49-8F5E-B4F3343EED59}" type="slidenum">
              <a:rPr lang="en-US" smtClean="0">
                <a:latin typeface="Times New Roman" pitchFamily="30" charset="0"/>
              </a:rPr>
              <a:pPr/>
              <a:t>24</a:t>
            </a:fld>
            <a:endParaRPr lang="en-US" smtClean="0">
              <a:latin typeface="Times New Roman" pitchFamily="30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30" charset="0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6B091A-2992-5C49-8F5E-B4F3343EED59}" type="slidenum">
              <a:rPr lang="en-US" smtClean="0">
                <a:latin typeface="Times New Roman" pitchFamily="30" charset="0"/>
              </a:rPr>
              <a:pPr/>
              <a:t>25</a:t>
            </a:fld>
            <a:endParaRPr lang="en-US" smtClean="0">
              <a:latin typeface="Times New Roman" pitchFamily="30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67349-61DF-534C-AEBD-61CACA82F2C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67349-61DF-534C-AEBD-61CACA82F2C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67349-61DF-534C-AEBD-61CACA82F2C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67349-61DF-534C-AEBD-61CACA82F2C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67349-61DF-534C-AEBD-61CACA82F2C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67349-61DF-534C-AEBD-61CACA82F2C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67349-61DF-534C-AEBD-61CACA82F2C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E67349-61DF-534C-AEBD-61CACA82F2C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gif"/><Relationship Id="rId6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4" Type="http://schemas.openxmlformats.org/officeDocument/2006/relationships/image" Target="../media/image19.tiff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d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0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d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tiff"/><Relationship Id="rId3" Type="http://schemas.openxmlformats.org/officeDocument/2006/relationships/image" Target="../media/image44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tiff"/><Relationship Id="rId4" Type="http://schemas.openxmlformats.org/officeDocument/2006/relationships/image" Target="../media/image46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jpeg"/><Relationship Id="rId3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tiff"/><Relationship Id="rId5" Type="http://schemas.openxmlformats.org/officeDocument/2006/relationships/image" Target="../media/image7.pdf"/><Relationship Id="rId6" Type="http://schemas.openxmlformats.org/officeDocument/2006/relationships/image" Target="../media/image8.png"/><Relationship Id="rId7" Type="http://schemas.openxmlformats.org/officeDocument/2006/relationships/image" Target="../media/image9.pdf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/>
          <p:cNvSpPr txBox="1"/>
          <p:nvPr/>
        </p:nvSpPr>
        <p:spPr>
          <a:xfrm>
            <a:off x="3165350" y="-67732"/>
            <a:ext cx="55332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FFFF"/>
                </a:solidFill>
              </a:rPr>
              <a:t>Stellar X-ray sources</a:t>
            </a:r>
          </a:p>
        </p:txBody>
      </p:sp>
      <p:pic>
        <p:nvPicPr>
          <p:cNvPr id="3" name="Picture 2" descr="hr9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188" y="0"/>
            <a:ext cx="6041824" cy="6858000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6004743" y="924236"/>
            <a:ext cx="2879448" cy="2076565"/>
            <a:chOff x="4442643" y="924236"/>
            <a:chExt cx="2879448" cy="2076565"/>
          </a:xfrm>
        </p:grpSpPr>
        <p:grpSp>
          <p:nvGrpSpPr>
            <p:cNvPr id="64" name="Group 63"/>
            <p:cNvGrpSpPr/>
            <p:nvPr/>
          </p:nvGrpSpPr>
          <p:grpSpPr>
            <a:xfrm>
              <a:off x="4442643" y="924236"/>
              <a:ext cx="2879448" cy="1436595"/>
              <a:chOff x="4442643" y="924236"/>
              <a:chExt cx="2879448" cy="14365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508500" y="1714500"/>
                <a:ext cx="2813591" cy="646331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FF"/>
                    </a:solidFill>
                  </a:rPr>
                  <a:t>Pre-main sequence stars</a:t>
                </a:r>
              </a:p>
              <a:p>
                <a:r>
                  <a:rPr lang="en-US" dirty="0" smtClean="0">
                    <a:solidFill>
                      <a:srgbClr val="FFFFFF"/>
                    </a:solidFill>
                  </a:rPr>
                  <a:t>(= T </a:t>
                </a:r>
                <a:r>
                  <a:rPr lang="en-US" dirty="0" err="1" smtClean="0">
                    <a:solidFill>
                      <a:srgbClr val="FFFFFF"/>
                    </a:solidFill>
                  </a:rPr>
                  <a:t>Tauri</a:t>
                </a:r>
                <a:r>
                  <a:rPr lang="en-US" dirty="0" smtClean="0">
                    <a:solidFill>
                      <a:srgbClr val="FFFFFF"/>
                    </a:solidFill>
                  </a:rPr>
                  <a:t> stars) + young </a:t>
                </a:r>
                <a:r>
                  <a:rPr lang="en-US" dirty="0" err="1" smtClean="0">
                    <a:solidFill>
                      <a:srgbClr val="FFFFFF"/>
                    </a:solidFill>
                  </a:rPr>
                  <a:t>BDs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442643" y="924236"/>
                <a:ext cx="1652503" cy="646331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solidFill>
                      <a:srgbClr val="FFFFFF"/>
                    </a:solidFill>
                  </a:rPr>
                  <a:t>protostars</a:t>
                </a:r>
                <a:endParaRPr lang="en-US" dirty="0" smtClean="0">
                  <a:solidFill>
                    <a:srgbClr val="FFFFFF"/>
                  </a:solidFill>
                </a:endParaRPr>
              </a:p>
              <a:p>
                <a:r>
                  <a:rPr lang="en-US" dirty="0" smtClean="0">
                    <a:solidFill>
                      <a:srgbClr val="FFFFFF"/>
                    </a:solidFill>
                  </a:rPr>
                  <a:t>(Class 0; Class I)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60" name="Picture 59" descr="pmsstar_alcala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76298" y="928132"/>
                <a:ext cx="948690" cy="906780"/>
              </a:xfrm>
              <a:prstGeom prst="rect">
                <a:avLst/>
              </a:prstGeom>
            </p:spPr>
          </p:pic>
        </p:grpSp>
        <p:sp>
          <p:nvSpPr>
            <p:cNvPr id="54" name="TextBox 53"/>
            <p:cNvSpPr txBox="1"/>
            <p:nvPr/>
          </p:nvSpPr>
          <p:spPr>
            <a:xfrm>
              <a:off x="5613123" y="2354470"/>
              <a:ext cx="1411865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Accretion,</a:t>
              </a:r>
            </a:p>
            <a:p>
              <a:r>
                <a:rPr lang="en-US" dirty="0" smtClean="0">
                  <a:solidFill>
                    <a:srgbClr val="FF0000"/>
                  </a:solidFill>
                </a:rPr>
                <a:t>Jets, coronae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504669" y="292100"/>
            <a:ext cx="2634801" cy="2068731"/>
            <a:chOff x="942569" y="292100"/>
            <a:chExt cx="2634801" cy="2068731"/>
          </a:xfrm>
        </p:grpSpPr>
        <p:sp>
          <p:nvSpPr>
            <p:cNvPr id="8" name="TextBox 7"/>
            <p:cNvSpPr txBox="1"/>
            <p:nvPr/>
          </p:nvSpPr>
          <p:spPr>
            <a:xfrm>
              <a:off x="942569" y="292100"/>
              <a:ext cx="1710725" cy="369332"/>
            </a:xfrm>
            <a:prstGeom prst="rect">
              <a:avLst/>
            </a:prstGeom>
            <a:solidFill>
              <a:srgbClr val="000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FFFF"/>
                  </a:solidFill>
                </a:rPr>
                <a:t>Wolf-</a:t>
              </a:r>
              <a:r>
                <a:rPr lang="en-US" dirty="0" err="1" smtClean="0">
                  <a:solidFill>
                    <a:srgbClr val="FFFFFF"/>
                  </a:solidFill>
                </a:rPr>
                <a:t>Rayet</a:t>
              </a:r>
              <a:r>
                <a:rPr lang="en-US" dirty="0" smtClean="0">
                  <a:solidFill>
                    <a:srgbClr val="FFFFFF"/>
                  </a:solidFill>
                </a:rPr>
                <a:t> stars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1551088" y="915432"/>
              <a:ext cx="2026282" cy="1445399"/>
              <a:chOff x="1551088" y="915432"/>
              <a:chExt cx="2026282" cy="1445399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2183640" y="1041092"/>
                <a:ext cx="1000531" cy="107606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70"/>
              <p:cNvGrpSpPr>
                <a:grpSpLocks/>
              </p:cNvGrpSpPr>
              <p:nvPr/>
            </p:nvGrpSpPr>
            <p:grpSpPr bwMode="auto">
              <a:xfrm>
                <a:off x="2253879" y="1157354"/>
                <a:ext cx="798830" cy="802640"/>
                <a:chOff x="1512" y="2408"/>
                <a:chExt cx="1258" cy="1264"/>
              </a:xfrm>
            </p:grpSpPr>
            <p:sp>
              <p:nvSpPr>
                <p:cNvPr id="32" name="Line 21"/>
                <p:cNvSpPr>
                  <a:spLocks noChangeShapeType="1"/>
                </p:cNvSpPr>
                <p:nvPr/>
              </p:nvSpPr>
              <p:spPr bwMode="auto">
                <a:xfrm>
                  <a:off x="1805" y="2408"/>
                  <a:ext cx="139" cy="3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Oval 24"/>
                <p:cNvSpPr>
                  <a:spLocks noChangeArrowheads="1"/>
                </p:cNvSpPr>
                <p:nvPr/>
              </p:nvSpPr>
              <p:spPr bwMode="auto">
                <a:xfrm>
                  <a:off x="1512" y="2414"/>
                  <a:ext cx="1258" cy="125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34" name="Line 36"/>
                <p:cNvSpPr>
                  <a:spLocks noChangeShapeType="1"/>
                </p:cNvSpPr>
                <p:nvPr/>
              </p:nvSpPr>
              <p:spPr bwMode="auto">
                <a:xfrm rot="2700000" flipV="1">
                  <a:off x="2131" y="3229"/>
                  <a:ext cx="453" cy="2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Line 38"/>
                <p:cNvSpPr>
                  <a:spLocks noChangeShapeType="1"/>
                </p:cNvSpPr>
                <p:nvPr/>
              </p:nvSpPr>
              <p:spPr bwMode="auto">
                <a:xfrm rot="13500000" flipV="1">
                  <a:off x="1693" y="2841"/>
                  <a:ext cx="471" cy="2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Line 39"/>
                <p:cNvSpPr>
                  <a:spLocks noChangeShapeType="1"/>
                </p:cNvSpPr>
                <p:nvPr/>
              </p:nvSpPr>
              <p:spPr bwMode="auto">
                <a:xfrm rot="8100000" flipV="1">
                  <a:off x="1718" y="3235"/>
                  <a:ext cx="451" cy="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Line 41"/>
                <p:cNvSpPr>
                  <a:spLocks noChangeShapeType="1"/>
                </p:cNvSpPr>
                <p:nvPr/>
              </p:nvSpPr>
              <p:spPr bwMode="auto">
                <a:xfrm rot="13500000">
                  <a:off x="1963" y="2590"/>
                  <a:ext cx="338" cy="32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Line 42"/>
                <p:cNvSpPr>
                  <a:spLocks noChangeShapeType="1"/>
                </p:cNvSpPr>
                <p:nvPr/>
              </p:nvSpPr>
              <p:spPr bwMode="auto">
                <a:xfrm rot="13500000">
                  <a:off x="2352" y="2605"/>
                  <a:ext cx="2" cy="46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Line 43"/>
                <p:cNvSpPr>
                  <a:spLocks noChangeShapeType="1"/>
                </p:cNvSpPr>
                <p:nvPr/>
              </p:nvSpPr>
              <p:spPr bwMode="auto">
                <a:xfrm rot="13500000" flipH="1" flipV="1">
                  <a:off x="1972" y="3169"/>
                  <a:ext cx="340" cy="34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Line 44"/>
                <p:cNvSpPr>
                  <a:spLocks noChangeShapeType="1"/>
                </p:cNvSpPr>
                <p:nvPr/>
              </p:nvSpPr>
              <p:spPr bwMode="auto">
                <a:xfrm rot="13500000" flipV="1">
                  <a:off x="1681" y="2874"/>
                  <a:ext cx="343" cy="35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Line 45"/>
                <p:cNvSpPr>
                  <a:spLocks noChangeShapeType="1"/>
                </p:cNvSpPr>
                <p:nvPr/>
              </p:nvSpPr>
              <p:spPr bwMode="auto">
                <a:xfrm rot="13500000" flipH="1">
                  <a:off x="2274" y="2876"/>
                  <a:ext cx="338" cy="33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2482198" y="1991499"/>
                <a:ext cx="1095172" cy="369332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>
                    <a:solidFill>
                      <a:srgbClr val="FFFFFF"/>
                    </a:solidFill>
                  </a:rPr>
                  <a:t>A(p</a:t>
                </a:r>
                <a:r>
                  <a:rPr lang="en-US" dirty="0" smtClean="0">
                    <a:solidFill>
                      <a:srgbClr val="FFFFFF"/>
                    </a:solidFill>
                  </a:rPr>
                  <a:t>)-stars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551088" y="915432"/>
                <a:ext cx="973306" cy="369332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FF"/>
                    </a:solidFill>
                  </a:rPr>
                  <a:t>OB-stars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988990" y="1570567"/>
              <a:ext cx="1264889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Winds,</a:t>
              </a:r>
            </a:p>
            <a:p>
              <a:r>
                <a:rPr lang="en-US" dirty="0" err="1" smtClean="0">
                  <a:solidFill>
                    <a:srgbClr val="FF0000"/>
                  </a:solidFill>
                </a:rPr>
                <a:t>magn.fields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4754509" y="2766536"/>
            <a:ext cx="1841181" cy="1345324"/>
            <a:chOff x="2963809" y="2677636"/>
            <a:chExt cx="1841181" cy="1345324"/>
          </a:xfrm>
        </p:grpSpPr>
        <p:grpSp>
          <p:nvGrpSpPr>
            <p:cNvPr id="63" name="Group 62"/>
            <p:cNvGrpSpPr/>
            <p:nvPr/>
          </p:nvGrpSpPr>
          <p:grpSpPr>
            <a:xfrm>
              <a:off x="3171209" y="2677636"/>
              <a:ext cx="1633781" cy="1345324"/>
              <a:chOff x="3171209" y="2677636"/>
              <a:chExt cx="1633781" cy="1345324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3171209" y="2677636"/>
                <a:ext cx="1633781" cy="3693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Solar-type stars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873860" y="3046968"/>
                <a:ext cx="931130" cy="9759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29"/>
              <p:cNvGrpSpPr>
                <a:grpSpLocks/>
              </p:cNvGrpSpPr>
              <p:nvPr/>
            </p:nvGrpSpPr>
            <p:grpSpPr bwMode="auto">
              <a:xfrm>
                <a:off x="3924660" y="3140080"/>
                <a:ext cx="798830" cy="798830"/>
                <a:chOff x="3120" y="2918"/>
                <a:chExt cx="1258" cy="1258"/>
              </a:xfrm>
            </p:grpSpPr>
            <p:grpSp>
              <p:nvGrpSpPr>
                <p:cNvPr id="12" name="Group 10"/>
                <p:cNvGrpSpPr>
                  <a:grpSpLocks/>
                </p:cNvGrpSpPr>
                <p:nvPr/>
              </p:nvGrpSpPr>
              <p:grpSpPr bwMode="auto">
                <a:xfrm>
                  <a:off x="3120" y="2918"/>
                  <a:ext cx="1258" cy="1258"/>
                  <a:chOff x="4311" y="3264"/>
                  <a:chExt cx="968" cy="968"/>
                </a:xfrm>
              </p:grpSpPr>
              <p:sp>
                <p:nvSpPr>
                  <p:cNvPr id="28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264"/>
                    <a:ext cx="968" cy="968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4656" y="3604"/>
                    <a:ext cx="288" cy="280"/>
                  </a:xfrm>
                  <a:prstGeom prst="ellipse">
                    <a:avLst/>
                  </a:prstGeom>
                  <a:solidFill>
                    <a:srgbClr val="FF66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4648" y="3600"/>
                    <a:ext cx="296" cy="28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" name="Arc 17"/>
                <p:cNvSpPr>
                  <a:spLocks/>
                </p:cNvSpPr>
                <p:nvPr/>
              </p:nvSpPr>
              <p:spPr bwMode="auto">
                <a:xfrm rot="10800000">
                  <a:off x="3574" y="3029"/>
                  <a:ext cx="295" cy="283"/>
                </a:xfrm>
                <a:custGeom>
                  <a:avLst/>
                  <a:gdLst>
                    <a:gd name="G0" fmla="+- 21600 0 0"/>
                    <a:gd name="G1" fmla="+- 19955 0 0"/>
                    <a:gd name="G2" fmla="+- 21600 0 0"/>
                    <a:gd name="T0" fmla="*/ 37856 w 43200"/>
                    <a:gd name="T1" fmla="*/ 5731 h 41555"/>
                    <a:gd name="T2" fmla="*/ 13333 w 43200"/>
                    <a:gd name="T3" fmla="*/ 0 h 41555"/>
                    <a:gd name="T4" fmla="*/ 21600 w 43200"/>
                    <a:gd name="T5" fmla="*/ 19955 h 415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1555" fill="none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</a:path>
                    <a:path w="43200" h="41555" stroke="0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  <a:lnTo>
                        <a:pt x="21600" y="19955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 rot="10800000"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2400">
                    <a:latin typeface="Comic Sans MS" pitchFamily="30" charset="0"/>
                  </a:endParaRPr>
                </a:p>
              </p:txBody>
            </p:sp>
            <p:sp>
              <p:nvSpPr>
                <p:cNvPr id="18" name="Arc 18"/>
                <p:cNvSpPr>
                  <a:spLocks/>
                </p:cNvSpPr>
                <p:nvPr/>
              </p:nvSpPr>
              <p:spPr bwMode="auto">
                <a:xfrm rot="10800000">
                  <a:off x="3212" y="3249"/>
                  <a:ext cx="295" cy="283"/>
                </a:xfrm>
                <a:custGeom>
                  <a:avLst/>
                  <a:gdLst>
                    <a:gd name="G0" fmla="+- 21600 0 0"/>
                    <a:gd name="G1" fmla="+- 19955 0 0"/>
                    <a:gd name="G2" fmla="+- 21600 0 0"/>
                    <a:gd name="T0" fmla="*/ 37856 w 43200"/>
                    <a:gd name="T1" fmla="*/ 5731 h 41555"/>
                    <a:gd name="T2" fmla="*/ 13333 w 43200"/>
                    <a:gd name="T3" fmla="*/ 0 h 41555"/>
                    <a:gd name="T4" fmla="*/ 21600 w 43200"/>
                    <a:gd name="T5" fmla="*/ 19955 h 415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1555" fill="none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</a:path>
                    <a:path w="43200" h="41555" stroke="0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  <a:lnTo>
                        <a:pt x="21600" y="19955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 rot="10800000"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2400">
                    <a:latin typeface="Comic Sans MS" pitchFamily="30" charset="0"/>
                  </a:endParaRPr>
                </a:p>
              </p:txBody>
            </p:sp>
            <p:sp>
              <p:nvSpPr>
                <p:cNvPr id="19" name="Arc 19"/>
                <p:cNvSpPr>
                  <a:spLocks/>
                </p:cNvSpPr>
                <p:nvPr/>
              </p:nvSpPr>
              <p:spPr bwMode="auto">
                <a:xfrm rot="10800000">
                  <a:off x="3945" y="3157"/>
                  <a:ext cx="295" cy="283"/>
                </a:xfrm>
                <a:custGeom>
                  <a:avLst/>
                  <a:gdLst>
                    <a:gd name="G0" fmla="+- 21600 0 0"/>
                    <a:gd name="G1" fmla="+- 19955 0 0"/>
                    <a:gd name="G2" fmla="+- 21600 0 0"/>
                    <a:gd name="T0" fmla="*/ 37856 w 43200"/>
                    <a:gd name="T1" fmla="*/ 5731 h 41555"/>
                    <a:gd name="T2" fmla="*/ 13333 w 43200"/>
                    <a:gd name="T3" fmla="*/ 0 h 41555"/>
                    <a:gd name="T4" fmla="*/ 21600 w 43200"/>
                    <a:gd name="T5" fmla="*/ 19955 h 415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1555" fill="none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</a:path>
                    <a:path w="43200" h="41555" stroke="0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  <a:lnTo>
                        <a:pt x="21600" y="19955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 rot="10800000"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2400">
                    <a:latin typeface="Comic Sans MS" pitchFamily="30" charset="0"/>
                  </a:endParaRPr>
                </a:p>
              </p:txBody>
            </p:sp>
            <p:sp>
              <p:nvSpPr>
                <p:cNvPr id="20" name="Arc 20"/>
                <p:cNvSpPr>
                  <a:spLocks/>
                </p:cNvSpPr>
                <p:nvPr/>
              </p:nvSpPr>
              <p:spPr bwMode="auto">
                <a:xfrm rot="10800000">
                  <a:off x="3977" y="3533"/>
                  <a:ext cx="295" cy="283"/>
                </a:xfrm>
                <a:custGeom>
                  <a:avLst/>
                  <a:gdLst>
                    <a:gd name="G0" fmla="+- 21600 0 0"/>
                    <a:gd name="G1" fmla="+- 19955 0 0"/>
                    <a:gd name="G2" fmla="+- 21600 0 0"/>
                    <a:gd name="T0" fmla="*/ 37856 w 43200"/>
                    <a:gd name="T1" fmla="*/ 5731 h 41555"/>
                    <a:gd name="T2" fmla="*/ 13333 w 43200"/>
                    <a:gd name="T3" fmla="*/ 0 h 41555"/>
                    <a:gd name="T4" fmla="*/ 21600 w 43200"/>
                    <a:gd name="T5" fmla="*/ 19955 h 415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1555" fill="none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</a:path>
                    <a:path w="43200" h="41555" stroke="0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  <a:lnTo>
                        <a:pt x="21600" y="19955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 rot="10800000"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2400">
                    <a:latin typeface="Comic Sans MS" pitchFamily="30" charset="0"/>
                  </a:endParaRPr>
                </a:p>
              </p:txBody>
            </p:sp>
            <p:sp>
              <p:nvSpPr>
                <p:cNvPr id="21" name="Arc 21"/>
                <p:cNvSpPr>
                  <a:spLocks/>
                </p:cNvSpPr>
                <p:nvPr/>
              </p:nvSpPr>
              <p:spPr bwMode="auto">
                <a:xfrm rot="10800000">
                  <a:off x="3689" y="3797"/>
                  <a:ext cx="295" cy="283"/>
                </a:xfrm>
                <a:custGeom>
                  <a:avLst/>
                  <a:gdLst>
                    <a:gd name="G0" fmla="+- 21600 0 0"/>
                    <a:gd name="G1" fmla="+- 19955 0 0"/>
                    <a:gd name="G2" fmla="+- 21600 0 0"/>
                    <a:gd name="T0" fmla="*/ 37856 w 43200"/>
                    <a:gd name="T1" fmla="*/ 5731 h 41555"/>
                    <a:gd name="T2" fmla="*/ 13333 w 43200"/>
                    <a:gd name="T3" fmla="*/ 0 h 41555"/>
                    <a:gd name="T4" fmla="*/ 21600 w 43200"/>
                    <a:gd name="T5" fmla="*/ 19955 h 415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1555" fill="none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</a:path>
                    <a:path w="43200" h="41555" stroke="0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  <a:lnTo>
                        <a:pt x="21600" y="19955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 rot="10800000"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2400">
                    <a:latin typeface="Comic Sans MS" pitchFamily="30" charset="0"/>
                  </a:endParaRPr>
                </a:p>
              </p:txBody>
            </p:sp>
            <p:sp>
              <p:nvSpPr>
                <p:cNvPr id="22" name="Arc 22"/>
                <p:cNvSpPr>
                  <a:spLocks/>
                </p:cNvSpPr>
                <p:nvPr/>
              </p:nvSpPr>
              <p:spPr bwMode="auto">
                <a:xfrm rot="10800000">
                  <a:off x="3312" y="3653"/>
                  <a:ext cx="295" cy="283"/>
                </a:xfrm>
                <a:custGeom>
                  <a:avLst/>
                  <a:gdLst>
                    <a:gd name="G0" fmla="+- 21600 0 0"/>
                    <a:gd name="G1" fmla="+- 19955 0 0"/>
                    <a:gd name="G2" fmla="+- 21600 0 0"/>
                    <a:gd name="T0" fmla="*/ 37856 w 43200"/>
                    <a:gd name="T1" fmla="*/ 5731 h 41555"/>
                    <a:gd name="T2" fmla="*/ 13333 w 43200"/>
                    <a:gd name="T3" fmla="*/ 0 h 41555"/>
                    <a:gd name="T4" fmla="*/ 21600 w 43200"/>
                    <a:gd name="T5" fmla="*/ 19955 h 415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1555" fill="none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</a:path>
                    <a:path w="43200" h="41555" stroke="0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  <a:lnTo>
                        <a:pt x="21600" y="19955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 rot="10800000"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2400">
                    <a:latin typeface="Comic Sans MS" pitchFamily="30" charset="0"/>
                  </a:endParaRPr>
                </a:p>
              </p:txBody>
            </p:sp>
            <p:sp>
              <p:nvSpPr>
                <p:cNvPr id="23" name="Line 23"/>
                <p:cNvSpPr>
                  <a:spLocks noChangeShapeType="1"/>
                </p:cNvSpPr>
                <p:nvPr/>
              </p:nvSpPr>
              <p:spPr bwMode="auto">
                <a:xfrm rot="2700000" flipV="1">
                  <a:off x="3736" y="3606"/>
                  <a:ext cx="160" cy="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Line 24"/>
                <p:cNvSpPr>
                  <a:spLocks noChangeShapeType="1"/>
                </p:cNvSpPr>
                <p:nvPr/>
              </p:nvSpPr>
              <p:spPr bwMode="auto">
                <a:xfrm rot="18900000" flipV="1">
                  <a:off x="3733" y="3467"/>
                  <a:ext cx="162" cy="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Line 25"/>
                <p:cNvSpPr>
                  <a:spLocks noChangeShapeType="1"/>
                </p:cNvSpPr>
                <p:nvPr/>
              </p:nvSpPr>
              <p:spPr bwMode="auto">
                <a:xfrm rot="13500000" flipV="1">
                  <a:off x="3603" y="3462"/>
                  <a:ext cx="160" cy="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Line 26"/>
                <p:cNvSpPr>
                  <a:spLocks noChangeShapeType="1"/>
                </p:cNvSpPr>
                <p:nvPr/>
              </p:nvSpPr>
              <p:spPr bwMode="auto">
                <a:xfrm rot="8100000" flipV="1">
                  <a:off x="3597" y="3613"/>
                  <a:ext cx="162" cy="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62" name="TextBox 61"/>
            <p:cNvSpPr txBox="1"/>
            <p:nvPr/>
          </p:nvSpPr>
          <p:spPr>
            <a:xfrm>
              <a:off x="2963809" y="3042832"/>
              <a:ext cx="94727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coronae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6864373" y="4495800"/>
            <a:ext cx="2290639" cy="1066800"/>
            <a:chOff x="5302273" y="4495800"/>
            <a:chExt cx="2290639" cy="1066800"/>
          </a:xfrm>
        </p:grpSpPr>
        <p:grpSp>
          <p:nvGrpSpPr>
            <p:cNvPr id="59" name="Group 58"/>
            <p:cNvGrpSpPr/>
            <p:nvPr/>
          </p:nvGrpSpPr>
          <p:grpSpPr>
            <a:xfrm>
              <a:off x="5302273" y="4495800"/>
              <a:ext cx="2290639" cy="1066800"/>
              <a:chOff x="5302273" y="4483100"/>
              <a:chExt cx="2290639" cy="106680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302273" y="4483100"/>
                <a:ext cx="2031325" cy="646331"/>
              </a:xfrm>
              <a:prstGeom prst="rect">
                <a:avLst/>
              </a:prstGeom>
              <a:solidFill>
                <a:srgbClr val="000000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FFFF"/>
                    </a:solidFill>
                  </a:rPr>
                  <a:t>Very low-mass stars</a:t>
                </a:r>
              </a:p>
              <a:p>
                <a:r>
                  <a:rPr lang="en-US" dirty="0" smtClean="0">
                    <a:solidFill>
                      <a:srgbClr val="FFFFFF"/>
                    </a:solidFill>
                  </a:rPr>
                  <a:t>+brown dwarfs</a:t>
                </a:r>
                <a:endParaRPr 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6961488" y="4924326"/>
                <a:ext cx="631424" cy="6255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" name="Group 48"/>
              <p:cNvGrpSpPr>
                <a:grpSpLocks/>
              </p:cNvGrpSpPr>
              <p:nvPr/>
            </p:nvGrpSpPr>
            <p:grpSpPr bwMode="auto">
              <a:xfrm>
                <a:off x="7089757" y="5050692"/>
                <a:ext cx="409575" cy="395605"/>
                <a:chOff x="470" y="1584"/>
                <a:chExt cx="645" cy="623"/>
              </a:xfrm>
              <a:solidFill>
                <a:srgbClr val="FFFF00"/>
              </a:solidFill>
            </p:grpSpPr>
            <p:sp>
              <p:nvSpPr>
                <p:cNvPr id="43" name="Oval 49"/>
                <p:cNvSpPr>
                  <a:spLocks noChangeArrowheads="1"/>
                </p:cNvSpPr>
                <p:nvPr/>
              </p:nvSpPr>
              <p:spPr bwMode="auto">
                <a:xfrm>
                  <a:off x="470" y="1584"/>
                  <a:ext cx="645" cy="62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Arc 50"/>
                <p:cNvSpPr>
                  <a:spLocks/>
                </p:cNvSpPr>
                <p:nvPr/>
              </p:nvSpPr>
              <p:spPr bwMode="auto">
                <a:xfrm rot="10800000">
                  <a:off x="519" y="1738"/>
                  <a:ext cx="155" cy="147"/>
                </a:xfrm>
                <a:custGeom>
                  <a:avLst/>
                  <a:gdLst>
                    <a:gd name="G0" fmla="+- 21600 0 0"/>
                    <a:gd name="G1" fmla="+- 19955 0 0"/>
                    <a:gd name="G2" fmla="+- 21600 0 0"/>
                    <a:gd name="T0" fmla="*/ 37856 w 43200"/>
                    <a:gd name="T1" fmla="*/ 5731 h 41555"/>
                    <a:gd name="T2" fmla="*/ 13333 w 43200"/>
                    <a:gd name="T3" fmla="*/ 0 h 41555"/>
                    <a:gd name="T4" fmla="*/ 21600 w 43200"/>
                    <a:gd name="T5" fmla="*/ 19955 h 415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1555" fill="none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</a:path>
                    <a:path w="43200" h="41555" stroke="0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  <a:lnTo>
                        <a:pt x="21600" y="19955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 type="triangle" w="sm" len="sm"/>
                  <a:tailEnd/>
                </a:ln>
                <a:effectLst/>
              </p:spPr>
              <p:txBody>
                <a:bodyPr rot="10800000"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2400">
                    <a:latin typeface="Comic Sans MS" pitchFamily="30" charset="0"/>
                  </a:endParaRPr>
                </a:p>
              </p:txBody>
            </p:sp>
            <p:sp>
              <p:nvSpPr>
                <p:cNvPr id="45" name="Arc 51"/>
                <p:cNvSpPr>
                  <a:spLocks/>
                </p:cNvSpPr>
                <p:nvPr/>
              </p:nvSpPr>
              <p:spPr bwMode="auto">
                <a:xfrm rot="10800000">
                  <a:off x="526" y="1907"/>
                  <a:ext cx="155" cy="147"/>
                </a:xfrm>
                <a:custGeom>
                  <a:avLst/>
                  <a:gdLst>
                    <a:gd name="G0" fmla="+- 21600 0 0"/>
                    <a:gd name="G1" fmla="+- 19955 0 0"/>
                    <a:gd name="G2" fmla="+- 21600 0 0"/>
                    <a:gd name="T0" fmla="*/ 37856 w 43200"/>
                    <a:gd name="T1" fmla="*/ 5731 h 41555"/>
                    <a:gd name="T2" fmla="*/ 13333 w 43200"/>
                    <a:gd name="T3" fmla="*/ 0 h 41555"/>
                    <a:gd name="T4" fmla="*/ 21600 w 43200"/>
                    <a:gd name="T5" fmla="*/ 19955 h 415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1555" fill="none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</a:path>
                    <a:path w="43200" h="41555" stroke="0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  <a:lnTo>
                        <a:pt x="21600" y="19955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 type="triangle" w="sm" len="sm"/>
                  <a:tailEnd/>
                </a:ln>
                <a:effectLst/>
              </p:spPr>
              <p:txBody>
                <a:bodyPr rot="10800000"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2400">
                    <a:latin typeface="Comic Sans MS" pitchFamily="30" charset="0"/>
                  </a:endParaRPr>
                </a:p>
              </p:txBody>
            </p:sp>
            <p:sp>
              <p:nvSpPr>
                <p:cNvPr id="46" name="Arc 52"/>
                <p:cNvSpPr>
                  <a:spLocks/>
                </p:cNvSpPr>
                <p:nvPr/>
              </p:nvSpPr>
              <p:spPr bwMode="auto">
                <a:xfrm rot="10800000">
                  <a:off x="849" y="1706"/>
                  <a:ext cx="155" cy="147"/>
                </a:xfrm>
                <a:custGeom>
                  <a:avLst/>
                  <a:gdLst>
                    <a:gd name="G0" fmla="+- 21600 0 0"/>
                    <a:gd name="G1" fmla="+- 19955 0 0"/>
                    <a:gd name="G2" fmla="+- 21600 0 0"/>
                    <a:gd name="T0" fmla="*/ 37856 w 43200"/>
                    <a:gd name="T1" fmla="*/ 5731 h 41555"/>
                    <a:gd name="T2" fmla="*/ 13333 w 43200"/>
                    <a:gd name="T3" fmla="*/ 0 h 41555"/>
                    <a:gd name="T4" fmla="*/ 21600 w 43200"/>
                    <a:gd name="T5" fmla="*/ 19955 h 415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1555" fill="none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</a:path>
                    <a:path w="43200" h="41555" stroke="0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  <a:lnTo>
                        <a:pt x="21600" y="19955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 type="triangle" w="sm" len="sm"/>
                  <a:tailEnd/>
                </a:ln>
                <a:effectLst/>
              </p:spPr>
              <p:txBody>
                <a:bodyPr rot="10800000"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2400">
                    <a:latin typeface="Comic Sans MS" pitchFamily="30" charset="0"/>
                  </a:endParaRPr>
                </a:p>
              </p:txBody>
            </p:sp>
            <p:sp>
              <p:nvSpPr>
                <p:cNvPr id="47" name="Arc 53"/>
                <p:cNvSpPr>
                  <a:spLocks/>
                </p:cNvSpPr>
                <p:nvPr/>
              </p:nvSpPr>
              <p:spPr bwMode="auto">
                <a:xfrm rot="10800000">
                  <a:off x="672" y="1629"/>
                  <a:ext cx="155" cy="147"/>
                </a:xfrm>
                <a:custGeom>
                  <a:avLst/>
                  <a:gdLst>
                    <a:gd name="G0" fmla="+- 21600 0 0"/>
                    <a:gd name="G1" fmla="+- 19955 0 0"/>
                    <a:gd name="G2" fmla="+- 21600 0 0"/>
                    <a:gd name="T0" fmla="*/ 37856 w 43200"/>
                    <a:gd name="T1" fmla="*/ 5731 h 41555"/>
                    <a:gd name="T2" fmla="*/ 13333 w 43200"/>
                    <a:gd name="T3" fmla="*/ 0 h 41555"/>
                    <a:gd name="T4" fmla="*/ 21600 w 43200"/>
                    <a:gd name="T5" fmla="*/ 19955 h 415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1555" fill="none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</a:path>
                    <a:path w="43200" h="41555" stroke="0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  <a:lnTo>
                        <a:pt x="21600" y="19955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 type="triangle" w="sm" len="sm"/>
                  <a:tailEnd/>
                </a:ln>
                <a:effectLst/>
              </p:spPr>
              <p:txBody>
                <a:bodyPr rot="10800000"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2400">
                    <a:latin typeface="Comic Sans MS" pitchFamily="30" charset="0"/>
                  </a:endParaRPr>
                </a:p>
              </p:txBody>
            </p:sp>
            <p:sp>
              <p:nvSpPr>
                <p:cNvPr id="48" name="Arc 54"/>
                <p:cNvSpPr>
                  <a:spLocks/>
                </p:cNvSpPr>
                <p:nvPr/>
              </p:nvSpPr>
              <p:spPr bwMode="auto">
                <a:xfrm rot="10800000">
                  <a:off x="851" y="1879"/>
                  <a:ext cx="155" cy="147"/>
                </a:xfrm>
                <a:custGeom>
                  <a:avLst/>
                  <a:gdLst>
                    <a:gd name="G0" fmla="+- 21600 0 0"/>
                    <a:gd name="G1" fmla="+- 19955 0 0"/>
                    <a:gd name="G2" fmla="+- 21600 0 0"/>
                    <a:gd name="T0" fmla="*/ 37856 w 43200"/>
                    <a:gd name="T1" fmla="*/ 5731 h 41555"/>
                    <a:gd name="T2" fmla="*/ 13333 w 43200"/>
                    <a:gd name="T3" fmla="*/ 0 h 41555"/>
                    <a:gd name="T4" fmla="*/ 21600 w 43200"/>
                    <a:gd name="T5" fmla="*/ 19955 h 415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1555" fill="none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</a:path>
                    <a:path w="43200" h="41555" stroke="0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  <a:lnTo>
                        <a:pt x="21600" y="19955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 type="triangle" w="sm" len="sm"/>
                  <a:tailEnd/>
                </a:ln>
                <a:effectLst/>
              </p:spPr>
              <p:txBody>
                <a:bodyPr rot="10800000"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2400">
                    <a:latin typeface="Comic Sans MS" pitchFamily="30" charset="0"/>
                  </a:endParaRPr>
                </a:p>
              </p:txBody>
            </p:sp>
            <p:sp>
              <p:nvSpPr>
                <p:cNvPr id="49" name="Arc 55"/>
                <p:cNvSpPr>
                  <a:spLocks/>
                </p:cNvSpPr>
                <p:nvPr/>
              </p:nvSpPr>
              <p:spPr bwMode="auto">
                <a:xfrm rot="10800000">
                  <a:off x="699" y="1976"/>
                  <a:ext cx="155" cy="147"/>
                </a:xfrm>
                <a:custGeom>
                  <a:avLst/>
                  <a:gdLst>
                    <a:gd name="G0" fmla="+- 21600 0 0"/>
                    <a:gd name="G1" fmla="+- 19955 0 0"/>
                    <a:gd name="G2" fmla="+- 21600 0 0"/>
                    <a:gd name="T0" fmla="*/ 37856 w 43200"/>
                    <a:gd name="T1" fmla="*/ 5731 h 41555"/>
                    <a:gd name="T2" fmla="*/ 13333 w 43200"/>
                    <a:gd name="T3" fmla="*/ 0 h 41555"/>
                    <a:gd name="T4" fmla="*/ 21600 w 43200"/>
                    <a:gd name="T5" fmla="*/ 19955 h 415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1555" fill="none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</a:path>
                    <a:path w="43200" h="41555" stroke="0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  <a:lnTo>
                        <a:pt x="21600" y="19955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 type="triangle" w="sm" len="sm"/>
                  <a:tailEnd/>
                </a:ln>
                <a:effectLst/>
              </p:spPr>
              <p:txBody>
                <a:bodyPr rot="10800000"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2400">
                    <a:latin typeface="Comic Sans MS" pitchFamily="30" charset="0"/>
                  </a:endParaRPr>
                </a:p>
              </p:txBody>
            </p:sp>
          </p:grpSp>
        </p:grpSp>
        <p:sp>
          <p:nvSpPr>
            <p:cNvPr id="70" name="TextBox 69"/>
            <p:cNvSpPr txBox="1"/>
            <p:nvPr/>
          </p:nvSpPr>
          <p:spPr>
            <a:xfrm>
              <a:off x="5868466" y="5126892"/>
              <a:ext cx="1082348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Coronae?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3251200" y="152400"/>
            <a:ext cx="6734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solidFill>
                  <a:srgbClr val="FF0000"/>
                </a:solidFill>
              </a:rPr>
              <a:t>x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97200" y="-469900"/>
            <a:ext cx="6734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solidFill>
                  <a:srgbClr val="FF0000"/>
                </a:solidFill>
              </a:rPr>
              <a:t>x</a:t>
            </a:r>
            <a:endParaRPr lang="en-US" sz="8800" dirty="0">
              <a:solidFill>
                <a:srgbClr val="FF0000"/>
              </a:solidFill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0" y="4043720"/>
            <a:ext cx="6667500" cy="2831544"/>
            <a:chOff x="0" y="4551720"/>
            <a:chExt cx="6667500" cy="2831544"/>
          </a:xfrm>
        </p:grpSpPr>
        <p:sp>
          <p:nvSpPr>
            <p:cNvPr id="68" name="TextBox 67"/>
            <p:cNvSpPr txBox="1"/>
            <p:nvPr/>
          </p:nvSpPr>
          <p:spPr>
            <a:xfrm>
              <a:off x="0" y="4551720"/>
              <a:ext cx="6667500" cy="2831544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solidFill>
                    <a:srgbClr val="FF0000"/>
                  </a:solidFill>
                </a:rPr>
                <a:t>X-ray emission from stars</a:t>
              </a:r>
            </a:p>
            <a:p>
              <a:r>
                <a:rPr lang="en-US" sz="4000" dirty="0" smtClean="0">
                  <a:solidFill>
                    <a:srgbClr val="FF0000"/>
                  </a:solidFill>
                </a:rPr>
                <a:t>Recent advances </a:t>
              </a:r>
            </a:p>
            <a:p>
              <a:r>
                <a:rPr lang="en-US" sz="4000" dirty="0" smtClean="0">
                  <a:solidFill>
                    <a:srgbClr val="FF0000"/>
                  </a:solidFill>
                </a:rPr>
                <a:t>and future prospects</a:t>
              </a:r>
            </a:p>
            <a:p>
              <a:r>
                <a:rPr lang="en-US" sz="2400" dirty="0" smtClean="0"/>
                <a:t>Beate Stelzer </a:t>
              </a:r>
            </a:p>
            <a:p>
              <a:r>
                <a:rPr lang="en-US" sz="2400" dirty="0" smtClean="0"/>
                <a:t>(INAF – </a:t>
              </a:r>
              <a:r>
                <a:rPr lang="en-US" sz="2400" dirty="0" err="1" smtClean="0"/>
                <a:t>Osservatorio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Astronomico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di</a:t>
              </a:r>
              <a:r>
                <a:rPr lang="en-US" sz="2400" dirty="0" smtClean="0"/>
                <a:t> Palermo)</a:t>
              </a:r>
            </a:p>
            <a:p>
              <a:endParaRPr lang="en-US" sz="1000" dirty="0" smtClean="0"/>
            </a:p>
          </p:txBody>
        </p:sp>
        <p:pic>
          <p:nvPicPr>
            <p:cNvPr id="75" name="Picture 74" descr="oapa_logo_t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26000" y="5194300"/>
              <a:ext cx="1524000" cy="1193800"/>
            </a:xfrm>
            <a:prstGeom prst="rect">
              <a:avLst/>
            </a:prstGeom>
          </p:spPr>
        </p:pic>
        <p:pic>
          <p:nvPicPr>
            <p:cNvPr id="76" name="Picture 75" descr="oapa1.gi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03800" y="6416040"/>
              <a:ext cx="1158240" cy="441960"/>
            </a:xfrm>
            <a:prstGeom prst="rect">
              <a:avLst/>
            </a:prstGeom>
          </p:spPr>
        </p:pic>
      </p:grpSp>
      <p:sp>
        <p:nvSpPr>
          <p:cNvPr id="78" name="TextBox 77"/>
          <p:cNvSpPr txBox="1"/>
          <p:nvPr/>
        </p:nvSpPr>
        <p:spPr>
          <a:xfrm>
            <a:off x="6502400" y="330200"/>
            <a:ext cx="6734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solidFill>
                  <a:srgbClr val="FF0000"/>
                </a:solidFill>
              </a:rPr>
              <a:t>x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500043" y="581336"/>
            <a:ext cx="1672253" cy="369332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FU Or outbursts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546600" y="1417232"/>
            <a:ext cx="1318490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Companions?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048500" y="-177800"/>
            <a:ext cx="6734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solidFill>
                  <a:srgbClr val="FF0000"/>
                </a:solidFill>
              </a:rPr>
              <a:t>x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235284" y="1282700"/>
            <a:ext cx="6734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solidFill>
                  <a:srgbClr val="FF0000"/>
                </a:solidFill>
              </a:rPr>
              <a:t>x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559300" y="1064399"/>
            <a:ext cx="1313180" cy="369332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HAeBe</a:t>
            </a:r>
            <a:r>
              <a:rPr lang="en-US" dirty="0" smtClean="0">
                <a:solidFill>
                  <a:srgbClr val="FFFFFF"/>
                </a:solidFill>
              </a:rPr>
              <a:t> stars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844884" y="342900"/>
            <a:ext cx="6734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solidFill>
                  <a:srgbClr val="FF0000"/>
                </a:solidFill>
              </a:rPr>
              <a:t>x</a:t>
            </a:r>
            <a:endParaRPr lang="en-US" sz="8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8" grpId="0"/>
      <p:bldP spid="80" grpId="0"/>
      <p:bldP spid="81" grpId="0"/>
      <p:bldP spid="74" grpId="0"/>
      <p:bldP spid="7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3600" y="0"/>
            <a:ext cx="7586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</a:rPr>
              <a:t>Rotation-activity connection on the pre-MS</a:t>
            </a:r>
          </a:p>
          <a:p>
            <a:pPr algn="ctr"/>
            <a:r>
              <a:rPr lang="en-US" sz="3000" dirty="0" smtClean="0">
                <a:solidFill>
                  <a:srgbClr val="FF0000"/>
                </a:solidFill>
              </a:rPr>
              <a:t>ONC / COUP</a:t>
            </a:r>
          </a:p>
        </p:txBody>
      </p:sp>
      <p:grpSp>
        <p:nvGrpSpPr>
          <p:cNvPr id="3" name="Group 10"/>
          <p:cNvGrpSpPr/>
          <p:nvPr/>
        </p:nvGrpSpPr>
        <p:grpSpPr>
          <a:xfrm>
            <a:off x="4964263" y="1155700"/>
            <a:ext cx="4137326" cy="929164"/>
            <a:chOff x="2895600" y="4808835"/>
            <a:chExt cx="4137326" cy="929164"/>
          </a:xfrm>
        </p:grpSpPr>
        <p:grpSp>
          <p:nvGrpSpPr>
            <p:cNvPr id="7" name="Group 6"/>
            <p:cNvGrpSpPr/>
            <p:nvPr/>
          </p:nvGrpSpPr>
          <p:grpSpPr>
            <a:xfrm>
              <a:off x="2971800" y="4808835"/>
              <a:ext cx="4061126" cy="923330"/>
              <a:chOff x="2971800" y="4808835"/>
              <a:chExt cx="4061126" cy="92333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2971800" y="4876800"/>
                <a:ext cx="152400" cy="152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2971800" y="5181600"/>
                <a:ext cx="152400" cy="152400"/>
              </a:xfrm>
              <a:prstGeom prst="rect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213100" y="4808835"/>
                <a:ext cx="3819826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ONC                   --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Preibisch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et al. (2005)</a:t>
                </a:r>
              </a:p>
              <a:p>
                <a:r>
                  <a:rPr lang="en-US" dirty="0" smtClean="0">
                    <a:solidFill>
                      <a:srgbClr val="000000"/>
                    </a:solidFill>
                  </a:rPr>
                  <a:t>Open Clusters  -- </a:t>
                </a:r>
                <a:r>
                  <a:rPr lang="en-US" dirty="0" err="1" smtClean="0">
                    <a:solidFill>
                      <a:srgbClr val="000000"/>
                    </a:solidFill>
                  </a:rPr>
                  <a:t>Pizzolato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et al. (2003)</a:t>
                </a:r>
              </a:p>
              <a:p>
                <a:r>
                  <a:rPr lang="en-US" dirty="0" smtClean="0">
                    <a:solidFill>
                      <a:srgbClr val="000000"/>
                    </a:solidFill>
                  </a:rPr>
                  <a:t>Sun                    -- Messina et al. (2003)</a:t>
                </a:r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895600" y="5433199"/>
              <a:ext cx="304800" cy="304800"/>
              <a:chOff x="1828800" y="5029200"/>
              <a:chExt cx="304800" cy="3048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828800" y="5029200"/>
                <a:ext cx="304800" cy="304800"/>
              </a:xfrm>
              <a:prstGeom prst="ellipse">
                <a:avLst/>
              </a:prstGeom>
              <a:noFill/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1943103" y="5147736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431800" y="6057900"/>
            <a:ext cx="8212505" cy="646331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Correlation between L</a:t>
            </a:r>
            <a:r>
              <a:rPr lang="en-US" baseline="-25000" dirty="0" smtClean="0">
                <a:solidFill>
                  <a:srgbClr val="0000FF"/>
                </a:solidFill>
              </a:rPr>
              <a:t>x </a:t>
            </a:r>
            <a:r>
              <a:rPr lang="en-US" dirty="0" smtClean="0">
                <a:solidFill>
                  <a:srgbClr val="0000FF"/>
                </a:solidFill>
              </a:rPr>
              <a:t>/</a:t>
            </a:r>
            <a:r>
              <a:rPr lang="en-US" dirty="0" err="1" smtClean="0">
                <a:solidFill>
                  <a:srgbClr val="0000FF"/>
                </a:solidFill>
              </a:rPr>
              <a:t>L</a:t>
            </a:r>
            <a:r>
              <a:rPr lang="en-US" baseline="-25000" dirty="0" err="1" smtClean="0">
                <a:solidFill>
                  <a:srgbClr val="0000FF"/>
                </a:solidFill>
              </a:rPr>
              <a:t>bol</a:t>
            </a:r>
            <a:r>
              <a:rPr lang="en-US" baseline="-25000" dirty="0" smtClean="0">
                <a:solidFill>
                  <a:srgbClr val="0000FF"/>
                </a:solidFill>
              </a:rPr>
              <a:t>  </a:t>
            </a:r>
            <a:r>
              <a:rPr lang="en-US" dirty="0" smtClean="0">
                <a:solidFill>
                  <a:srgbClr val="0000FF"/>
                </a:solidFill>
              </a:rPr>
              <a:t>and P</a:t>
            </a:r>
            <a:r>
              <a:rPr lang="en-US" baseline="-25000" dirty="0" smtClean="0">
                <a:solidFill>
                  <a:srgbClr val="0000FF"/>
                </a:solidFill>
              </a:rPr>
              <a:t>rot</a:t>
            </a:r>
            <a:r>
              <a:rPr lang="en-US" dirty="0" smtClean="0">
                <a:solidFill>
                  <a:srgbClr val="0000FF"/>
                </a:solidFill>
              </a:rPr>
              <a:t> (?),   contrary to expectation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 long convective timescales on pre-MS, all ONC stars are saturated or super-saturated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11" name="Group 14"/>
          <p:cNvGrpSpPr/>
          <p:nvPr/>
        </p:nvGrpSpPr>
        <p:grpSpPr>
          <a:xfrm>
            <a:off x="101600" y="1187500"/>
            <a:ext cx="4432300" cy="4397177"/>
            <a:chOff x="101600" y="1187500"/>
            <a:chExt cx="4432300" cy="4397177"/>
          </a:xfrm>
        </p:grpSpPr>
        <p:pic>
          <p:nvPicPr>
            <p:cNvPr id="13" name="Picture 12" descr="Preibisch05a_8.tif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600" y="1187500"/>
              <a:ext cx="4432300" cy="41148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01600" y="5276900"/>
              <a:ext cx="17598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rgbClr val="377F63"/>
                  </a:solidFill>
                </a:rPr>
                <a:t>Preibisch</a:t>
              </a:r>
              <a:r>
                <a:rPr lang="en-US" sz="1400" dirty="0" smtClean="0">
                  <a:solidFill>
                    <a:srgbClr val="377F63"/>
                  </a:solidFill>
                </a:rPr>
                <a:t> et al. (2005)</a:t>
              </a:r>
              <a:endParaRPr lang="en-US" sz="1400" dirty="0">
                <a:solidFill>
                  <a:srgbClr val="377F63"/>
                </a:solidFill>
              </a:endParaRPr>
            </a:p>
          </p:txBody>
        </p:sp>
      </p:grpSp>
      <p:pic>
        <p:nvPicPr>
          <p:cNvPr id="16" name="Picture 15" descr="preibisch05a_10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189" y="2193330"/>
            <a:ext cx="3966210" cy="3726180"/>
          </a:xfrm>
          <a:prstGeom prst="rect">
            <a:avLst/>
          </a:prstGeom>
        </p:spPr>
      </p:pic>
      <p:grpSp>
        <p:nvGrpSpPr>
          <p:cNvPr id="15" name="Group 28"/>
          <p:cNvGrpSpPr/>
          <p:nvPr/>
        </p:nvGrpSpPr>
        <p:grpSpPr>
          <a:xfrm>
            <a:off x="5803900" y="3416300"/>
            <a:ext cx="2413000" cy="1841500"/>
            <a:chOff x="5803900" y="3416300"/>
            <a:chExt cx="2413000" cy="1841500"/>
          </a:xfrm>
        </p:grpSpPr>
        <p:cxnSp>
          <p:nvCxnSpPr>
            <p:cNvPr id="21" name="Straight Connector 20"/>
            <p:cNvCxnSpPr/>
            <p:nvPr/>
          </p:nvCxnSpPr>
          <p:spPr>
            <a:xfrm rot="5400000" flipH="1" flipV="1">
              <a:off x="5784850" y="3435350"/>
              <a:ext cx="330200" cy="2921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6134100" y="3429000"/>
              <a:ext cx="685800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V="1">
              <a:off x="6623050" y="3663950"/>
              <a:ext cx="1828800" cy="13589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757755" y="596900"/>
            <a:ext cx="3619294" cy="5594077"/>
            <a:chOff x="4757755" y="596900"/>
            <a:chExt cx="3619294" cy="5594077"/>
          </a:xfrm>
        </p:grpSpPr>
        <p:grpSp>
          <p:nvGrpSpPr>
            <p:cNvPr id="24" name="Group 23"/>
            <p:cNvGrpSpPr/>
            <p:nvPr/>
          </p:nvGrpSpPr>
          <p:grpSpPr>
            <a:xfrm>
              <a:off x="4757755" y="2105507"/>
              <a:ext cx="3619294" cy="4085470"/>
              <a:chOff x="1551088" y="1"/>
              <a:chExt cx="6041823" cy="6820027"/>
            </a:xfrm>
          </p:grpSpPr>
          <p:pic>
            <p:nvPicPr>
              <p:cNvPr id="26" name="Picture 25" descr="hr99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1088" y="1"/>
                <a:ext cx="6008370" cy="6820027"/>
              </a:xfrm>
              <a:prstGeom prst="rect">
                <a:avLst/>
              </a:prstGeom>
            </p:spPr>
          </p:pic>
          <p:grpSp>
            <p:nvGrpSpPr>
              <p:cNvPr id="27" name="Group 62"/>
              <p:cNvGrpSpPr/>
              <p:nvPr/>
            </p:nvGrpSpPr>
            <p:grpSpPr>
              <a:xfrm>
                <a:off x="3873860" y="3046968"/>
                <a:ext cx="931130" cy="975992"/>
                <a:chOff x="3873860" y="3046968"/>
                <a:chExt cx="931130" cy="975992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3873860" y="3046968"/>
                  <a:ext cx="931130" cy="9759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3" name="Group 29"/>
                <p:cNvGrpSpPr>
                  <a:grpSpLocks/>
                </p:cNvGrpSpPr>
                <p:nvPr/>
              </p:nvGrpSpPr>
              <p:grpSpPr bwMode="auto">
                <a:xfrm>
                  <a:off x="3924660" y="3140080"/>
                  <a:ext cx="798830" cy="798830"/>
                  <a:chOff x="3120" y="2918"/>
                  <a:chExt cx="1258" cy="1258"/>
                </a:xfrm>
              </p:grpSpPr>
              <p:grpSp>
                <p:nvGrpSpPr>
                  <p:cNvPr id="54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3120" y="2918"/>
                    <a:ext cx="1258" cy="1258"/>
                    <a:chOff x="4311" y="3264"/>
                    <a:chExt cx="968" cy="968"/>
                  </a:xfrm>
                </p:grpSpPr>
                <p:sp>
                  <p:nvSpPr>
                    <p:cNvPr id="65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11" y="3264"/>
                      <a:ext cx="968" cy="968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6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6" y="3604"/>
                      <a:ext cx="288" cy="280"/>
                    </a:xfrm>
                    <a:prstGeom prst="ellipse">
                      <a:avLst/>
                    </a:prstGeom>
                    <a:solidFill>
                      <a:srgbClr val="FF6600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" name="Oval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8" y="3600"/>
                      <a:ext cx="296" cy="28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5" name="Arc 17"/>
                  <p:cNvSpPr>
                    <a:spLocks/>
                  </p:cNvSpPr>
                  <p:nvPr/>
                </p:nvSpPr>
                <p:spPr bwMode="auto">
                  <a:xfrm rot="10800000">
                    <a:off x="3574" y="3029"/>
                    <a:ext cx="295" cy="283"/>
                  </a:xfrm>
                  <a:custGeom>
                    <a:avLst/>
                    <a:gdLst>
                      <a:gd name="G0" fmla="+- 21600 0 0"/>
                      <a:gd name="G1" fmla="+- 19955 0 0"/>
                      <a:gd name="G2" fmla="+- 21600 0 0"/>
                      <a:gd name="T0" fmla="*/ 37856 w 43200"/>
                      <a:gd name="T1" fmla="*/ 5731 h 41555"/>
                      <a:gd name="T2" fmla="*/ 13333 w 43200"/>
                      <a:gd name="T3" fmla="*/ 0 h 41555"/>
                      <a:gd name="T4" fmla="*/ 21600 w 43200"/>
                      <a:gd name="T5" fmla="*/ 19955 h 41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1555" fill="none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</a:path>
                      <a:path w="43200" h="41555" stroke="0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  <a:lnTo>
                          <a:pt x="21600" y="1995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rot="10800000"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 sz="2400">
                      <a:latin typeface="Comic Sans MS" pitchFamily="30" charset="0"/>
                    </a:endParaRPr>
                  </a:p>
                </p:txBody>
              </p:sp>
              <p:sp>
                <p:nvSpPr>
                  <p:cNvPr id="56" name="Arc 18"/>
                  <p:cNvSpPr>
                    <a:spLocks/>
                  </p:cNvSpPr>
                  <p:nvPr/>
                </p:nvSpPr>
                <p:spPr bwMode="auto">
                  <a:xfrm rot="10800000">
                    <a:off x="3212" y="3249"/>
                    <a:ext cx="295" cy="283"/>
                  </a:xfrm>
                  <a:custGeom>
                    <a:avLst/>
                    <a:gdLst>
                      <a:gd name="G0" fmla="+- 21600 0 0"/>
                      <a:gd name="G1" fmla="+- 19955 0 0"/>
                      <a:gd name="G2" fmla="+- 21600 0 0"/>
                      <a:gd name="T0" fmla="*/ 37856 w 43200"/>
                      <a:gd name="T1" fmla="*/ 5731 h 41555"/>
                      <a:gd name="T2" fmla="*/ 13333 w 43200"/>
                      <a:gd name="T3" fmla="*/ 0 h 41555"/>
                      <a:gd name="T4" fmla="*/ 21600 w 43200"/>
                      <a:gd name="T5" fmla="*/ 19955 h 41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1555" fill="none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</a:path>
                      <a:path w="43200" h="41555" stroke="0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  <a:lnTo>
                          <a:pt x="21600" y="1995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rot="10800000"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 sz="2400">
                      <a:latin typeface="Comic Sans MS" pitchFamily="30" charset="0"/>
                    </a:endParaRPr>
                  </a:p>
                </p:txBody>
              </p:sp>
              <p:sp>
                <p:nvSpPr>
                  <p:cNvPr id="57" name="Arc 19"/>
                  <p:cNvSpPr>
                    <a:spLocks/>
                  </p:cNvSpPr>
                  <p:nvPr/>
                </p:nvSpPr>
                <p:spPr bwMode="auto">
                  <a:xfrm rot="10800000">
                    <a:off x="3945" y="3157"/>
                    <a:ext cx="295" cy="283"/>
                  </a:xfrm>
                  <a:custGeom>
                    <a:avLst/>
                    <a:gdLst>
                      <a:gd name="G0" fmla="+- 21600 0 0"/>
                      <a:gd name="G1" fmla="+- 19955 0 0"/>
                      <a:gd name="G2" fmla="+- 21600 0 0"/>
                      <a:gd name="T0" fmla="*/ 37856 w 43200"/>
                      <a:gd name="T1" fmla="*/ 5731 h 41555"/>
                      <a:gd name="T2" fmla="*/ 13333 w 43200"/>
                      <a:gd name="T3" fmla="*/ 0 h 41555"/>
                      <a:gd name="T4" fmla="*/ 21600 w 43200"/>
                      <a:gd name="T5" fmla="*/ 19955 h 41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1555" fill="none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</a:path>
                      <a:path w="43200" h="41555" stroke="0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  <a:lnTo>
                          <a:pt x="21600" y="1995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rot="10800000"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 sz="2400">
                      <a:latin typeface="Comic Sans MS" pitchFamily="30" charset="0"/>
                    </a:endParaRPr>
                  </a:p>
                </p:txBody>
              </p:sp>
              <p:sp>
                <p:nvSpPr>
                  <p:cNvPr id="58" name="Arc 20"/>
                  <p:cNvSpPr>
                    <a:spLocks/>
                  </p:cNvSpPr>
                  <p:nvPr/>
                </p:nvSpPr>
                <p:spPr bwMode="auto">
                  <a:xfrm rot="10800000">
                    <a:off x="3977" y="3533"/>
                    <a:ext cx="295" cy="283"/>
                  </a:xfrm>
                  <a:custGeom>
                    <a:avLst/>
                    <a:gdLst>
                      <a:gd name="G0" fmla="+- 21600 0 0"/>
                      <a:gd name="G1" fmla="+- 19955 0 0"/>
                      <a:gd name="G2" fmla="+- 21600 0 0"/>
                      <a:gd name="T0" fmla="*/ 37856 w 43200"/>
                      <a:gd name="T1" fmla="*/ 5731 h 41555"/>
                      <a:gd name="T2" fmla="*/ 13333 w 43200"/>
                      <a:gd name="T3" fmla="*/ 0 h 41555"/>
                      <a:gd name="T4" fmla="*/ 21600 w 43200"/>
                      <a:gd name="T5" fmla="*/ 19955 h 41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1555" fill="none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</a:path>
                      <a:path w="43200" h="41555" stroke="0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  <a:lnTo>
                          <a:pt x="21600" y="1995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rot="10800000"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 sz="2400">
                      <a:latin typeface="Comic Sans MS" pitchFamily="30" charset="0"/>
                    </a:endParaRPr>
                  </a:p>
                </p:txBody>
              </p:sp>
              <p:sp>
                <p:nvSpPr>
                  <p:cNvPr id="59" name="Arc 21"/>
                  <p:cNvSpPr>
                    <a:spLocks/>
                  </p:cNvSpPr>
                  <p:nvPr/>
                </p:nvSpPr>
                <p:spPr bwMode="auto">
                  <a:xfrm rot="10800000">
                    <a:off x="3689" y="3797"/>
                    <a:ext cx="295" cy="283"/>
                  </a:xfrm>
                  <a:custGeom>
                    <a:avLst/>
                    <a:gdLst>
                      <a:gd name="G0" fmla="+- 21600 0 0"/>
                      <a:gd name="G1" fmla="+- 19955 0 0"/>
                      <a:gd name="G2" fmla="+- 21600 0 0"/>
                      <a:gd name="T0" fmla="*/ 37856 w 43200"/>
                      <a:gd name="T1" fmla="*/ 5731 h 41555"/>
                      <a:gd name="T2" fmla="*/ 13333 w 43200"/>
                      <a:gd name="T3" fmla="*/ 0 h 41555"/>
                      <a:gd name="T4" fmla="*/ 21600 w 43200"/>
                      <a:gd name="T5" fmla="*/ 19955 h 41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1555" fill="none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</a:path>
                      <a:path w="43200" h="41555" stroke="0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  <a:lnTo>
                          <a:pt x="21600" y="1995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rot="10800000"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 sz="2400">
                      <a:latin typeface="Comic Sans MS" pitchFamily="30" charset="0"/>
                    </a:endParaRPr>
                  </a:p>
                </p:txBody>
              </p:sp>
              <p:sp>
                <p:nvSpPr>
                  <p:cNvPr id="60" name="Arc 22"/>
                  <p:cNvSpPr>
                    <a:spLocks/>
                  </p:cNvSpPr>
                  <p:nvPr/>
                </p:nvSpPr>
                <p:spPr bwMode="auto">
                  <a:xfrm rot="10800000">
                    <a:off x="3312" y="3653"/>
                    <a:ext cx="295" cy="283"/>
                  </a:xfrm>
                  <a:custGeom>
                    <a:avLst/>
                    <a:gdLst>
                      <a:gd name="G0" fmla="+- 21600 0 0"/>
                      <a:gd name="G1" fmla="+- 19955 0 0"/>
                      <a:gd name="G2" fmla="+- 21600 0 0"/>
                      <a:gd name="T0" fmla="*/ 37856 w 43200"/>
                      <a:gd name="T1" fmla="*/ 5731 h 41555"/>
                      <a:gd name="T2" fmla="*/ 13333 w 43200"/>
                      <a:gd name="T3" fmla="*/ 0 h 41555"/>
                      <a:gd name="T4" fmla="*/ 21600 w 43200"/>
                      <a:gd name="T5" fmla="*/ 19955 h 41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1555" fill="none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</a:path>
                      <a:path w="43200" h="41555" stroke="0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  <a:lnTo>
                          <a:pt x="21600" y="1995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rot="10800000"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 sz="2400">
                      <a:latin typeface="Comic Sans MS" pitchFamily="30" charset="0"/>
                    </a:endParaRPr>
                  </a:p>
                </p:txBody>
              </p:sp>
              <p:sp>
                <p:nvSpPr>
                  <p:cNvPr id="61" name="Line 23"/>
                  <p:cNvSpPr>
                    <a:spLocks noChangeShapeType="1"/>
                  </p:cNvSpPr>
                  <p:nvPr/>
                </p:nvSpPr>
                <p:spPr bwMode="auto">
                  <a:xfrm rot="2700000" flipV="1">
                    <a:off x="3736" y="3606"/>
                    <a:ext cx="160" cy="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Line 24"/>
                  <p:cNvSpPr>
                    <a:spLocks noChangeShapeType="1"/>
                  </p:cNvSpPr>
                  <p:nvPr/>
                </p:nvSpPr>
                <p:spPr bwMode="auto">
                  <a:xfrm rot="18900000" flipV="1">
                    <a:off x="3733" y="3467"/>
                    <a:ext cx="162" cy="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Line 25"/>
                  <p:cNvSpPr>
                    <a:spLocks noChangeShapeType="1"/>
                  </p:cNvSpPr>
                  <p:nvPr/>
                </p:nvSpPr>
                <p:spPr bwMode="auto">
                  <a:xfrm rot="13500000" flipV="1">
                    <a:off x="3603" y="3462"/>
                    <a:ext cx="160" cy="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Line 26"/>
                  <p:cNvSpPr>
                    <a:spLocks noChangeShapeType="1"/>
                  </p:cNvSpPr>
                  <p:nvPr/>
                </p:nvSpPr>
                <p:spPr bwMode="auto">
                  <a:xfrm rot="8100000" flipV="1">
                    <a:off x="3597" y="3613"/>
                    <a:ext cx="162" cy="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8" name="Group 58"/>
              <p:cNvGrpSpPr/>
              <p:nvPr/>
            </p:nvGrpSpPr>
            <p:grpSpPr>
              <a:xfrm>
                <a:off x="6961487" y="4937026"/>
                <a:ext cx="631424" cy="625574"/>
                <a:chOff x="6961487" y="4924326"/>
                <a:chExt cx="631424" cy="625574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6961487" y="4924326"/>
                  <a:ext cx="631424" cy="62557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4" name="Group 48"/>
                <p:cNvGrpSpPr>
                  <a:grpSpLocks/>
                </p:cNvGrpSpPr>
                <p:nvPr/>
              </p:nvGrpSpPr>
              <p:grpSpPr bwMode="auto">
                <a:xfrm>
                  <a:off x="7089757" y="5050692"/>
                  <a:ext cx="409575" cy="395605"/>
                  <a:chOff x="470" y="1584"/>
                  <a:chExt cx="645" cy="623"/>
                </a:xfrm>
                <a:solidFill>
                  <a:srgbClr val="FFFF00"/>
                </a:solidFill>
              </p:grpSpPr>
              <p:sp>
                <p:nvSpPr>
                  <p:cNvPr id="45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470" y="1584"/>
                    <a:ext cx="645" cy="623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Arc 50"/>
                  <p:cNvSpPr>
                    <a:spLocks/>
                  </p:cNvSpPr>
                  <p:nvPr/>
                </p:nvSpPr>
                <p:spPr bwMode="auto">
                  <a:xfrm rot="10800000">
                    <a:off x="519" y="1738"/>
                    <a:ext cx="155" cy="147"/>
                  </a:xfrm>
                  <a:custGeom>
                    <a:avLst/>
                    <a:gdLst>
                      <a:gd name="G0" fmla="+- 21600 0 0"/>
                      <a:gd name="G1" fmla="+- 19955 0 0"/>
                      <a:gd name="G2" fmla="+- 21600 0 0"/>
                      <a:gd name="T0" fmla="*/ 37856 w 43200"/>
                      <a:gd name="T1" fmla="*/ 5731 h 41555"/>
                      <a:gd name="T2" fmla="*/ 13333 w 43200"/>
                      <a:gd name="T3" fmla="*/ 0 h 41555"/>
                      <a:gd name="T4" fmla="*/ 21600 w 43200"/>
                      <a:gd name="T5" fmla="*/ 19955 h 41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1555" fill="none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</a:path>
                      <a:path w="43200" h="41555" stroke="0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  <a:lnTo>
                          <a:pt x="21600" y="19955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tx1"/>
                    </a:solidFill>
                    <a:round/>
                    <a:headEnd type="triangle" w="sm" len="sm"/>
                    <a:tailEnd/>
                  </a:ln>
                  <a:effectLst/>
                </p:spPr>
                <p:txBody>
                  <a:bodyPr rot="10800000"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 sz="2400">
                      <a:latin typeface="Comic Sans MS" pitchFamily="30" charset="0"/>
                    </a:endParaRPr>
                  </a:p>
                </p:txBody>
              </p:sp>
              <p:sp>
                <p:nvSpPr>
                  <p:cNvPr id="47" name="Arc 51"/>
                  <p:cNvSpPr>
                    <a:spLocks/>
                  </p:cNvSpPr>
                  <p:nvPr/>
                </p:nvSpPr>
                <p:spPr bwMode="auto">
                  <a:xfrm rot="10800000">
                    <a:off x="526" y="1907"/>
                    <a:ext cx="155" cy="147"/>
                  </a:xfrm>
                  <a:custGeom>
                    <a:avLst/>
                    <a:gdLst>
                      <a:gd name="G0" fmla="+- 21600 0 0"/>
                      <a:gd name="G1" fmla="+- 19955 0 0"/>
                      <a:gd name="G2" fmla="+- 21600 0 0"/>
                      <a:gd name="T0" fmla="*/ 37856 w 43200"/>
                      <a:gd name="T1" fmla="*/ 5731 h 41555"/>
                      <a:gd name="T2" fmla="*/ 13333 w 43200"/>
                      <a:gd name="T3" fmla="*/ 0 h 41555"/>
                      <a:gd name="T4" fmla="*/ 21600 w 43200"/>
                      <a:gd name="T5" fmla="*/ 19955 h 41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1555" fill="none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</a:path>
                      <a:path w="43200" h="41555" stroke="0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  <a:lnTo>
                          <a:pt x="21600" y="19955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tx1"/>
                    </a:solidFill>
                    <a:round/>
                    <a:headEnd type="triangle" w="sm" len="sm"/>
                    <a:tailEnd/>
                  </a:ln>
                  <a:effectLst/>
                </p:spPr>
                <p:txBody>
                  <a:bodyPr rot="10800000"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 sz="2400">
                      <a:latin typeface="Comic Sans MS" pitchFamily="30" charset="0"/>
                    </a:endParaRPr>
                  </a:p>
                </p:txBody>
              </p:sp>
              <p:sp>
                <p:nvSpPr>
                  <p:cNvPr id="48" name="Arc 52"/>
                  <p:cNvSpPr>
                    <a:spLocks/>
                  </p:cNvSpPr>
                  <p:nvPr/>
                </p:nvSpPr>
                <p:spPr bwMode="auto">
                  <a:xfrm rot="10800000">
                    <a:off x="849" y="1706"/>
                    <a:ext cx="155" cy="147"/>
                  </a:xfrm>
                  <a:custGeom>
                    <a:avLst/>
                    <a:gdLst>
                      <a:gd name="G0" fmla="+- 21600 0 0"/>
                      <a:gd name="G1" fmla="+- 19955 0 0"/>
                      <a:gd name="G2" fmla="+- 21600 0 0"/>
                      <a:gd name="T0" fmla="*/ 37856 w 43200"/>
                      <a:gd name="T1" fmla="*/ 5731 h 41555"/>
                      <a:gd name="T2" fmla="*/ 13333 w 43200"/>
                      <a:gd name="T3" fmla="*/ 0 h 41555"/>
                      <a:gd name="T4" fmla="*/ 21600 w 43200"/>
                      <a:gd name="T5" fmla="*/ 19955 h 41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1555" fill="none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</a:path>
                      <a:path w="43200" h="41555" stroke="0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  <a:lnTo>
                          <a:pt x="21600" y="19955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tx1"/>
                    </a:solidFill>
                    <a:round/>
                    <a:headEnd type="triangle" w="sm" len="sm"/>
                    <a:tailEnd/>
                  </a:ln>
                  <a:effectLst/>
                </p:spPr>
                <p:txBody>
                  <a:bodyPr rot="10800000"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 sz="2400">
                      <a:latin typeface="Comic Sans MS" pitchFamily="30" charset="0"/>
                    </a:endParaRPr>
                  </a:p>
                </p:txBody>
              </p:sp>
              <p:sp>
                <p:nvSpPr>
                  <p:cNvPr id="49" name="Arc 53"/>
                  <p:cNvSpPr>
                    <a:spLocks/>
                  </p:cNvSpPr>
                  <p:nvPr/>
                </p:nvSpPr>
                <p:spPr bwMode="auto">
                  <a:xfrm rot="10800000">
                    <a:off x="672" y="1629"/>
                    <a:ext cx="155" cy="147"/>
                  </a:xfrm>
                  <a:custGeom>
                    <a:avLst/>
                    <a:gdLst>
                      <a:gd name="G0" fmla="+- 21600 0 0"/>
                      <a:gd name="G1" fmla="+- 19955 0 0"/>
                      <a:gd name="G2" fmla="+- 21600 0 0"/>
                      <a:gd name="T0" fmla="*/ 37856 w 43200"/>
                      <a:gd name="T1" fmla="*/ 5731 h 41555"/>
                      <a:gd name="T2" fmla="*/ 13333 w 43200"/>
                      <a:gd name="T3" fmla="*/ 0 h 41555"/>
                      <a:gd name="T4" fmla="*/ 21600 w 43200"/>
                      <a:gd name="T5" fmla="*/ 19955 h 41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1555" fill="none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</a:path>
                      <a:path w="43200" h="41555" stroke="0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  <a:lnTo>
                          <a:pt x="21600" y="19955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tx1"/>
                    </a:solidFill>
                    <a:round/>
                    <a:headEnd type="triangle" w="sm" len="sm"/>
                    <a:tailEnd/>
                  </a:ln>
                  <a:effectLst/>
                </p:spPr>
                <p:txBody>
                  <a:bodyPr rot="10800000"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 sz="2400">
                      <a:latin typeface="Comic Sans MS" pitchFamily="30" charset="0"/>
                    </a:endParaRPr>
                  </a:p>
                </p:txBody>
              </p:sp>
              <p:sp>
                <p:nvSpPr>
                  <p:cNvPr id="50" name="Arc 54"/>
                  <p:cNvSpPr>
                    <a:spLocks/>
                  </p:cNvSpPr>
                  <p:nvPr/>
                </p:nvSpPr>
                <p:spPr bwMode="auto">
                  <a:xfrm rot="10800000">
                    <a:off x="851" y="1879"/>
                    <a:ext cx="155" cy="147"/>
                  </a:xfrm>
                  <a:custGeom>
                    <a:avLst/>
                    <a:gdLst>
                      <a:gd name="G0" fmla="+- 21600 0 0"/>
                      <a:gd name="G1" fmla="+- 19955 0 0"/>
                      <a:gd name="G2" fmla="+- 21600 0 0"/>
                      <a:gd name="T0" fmla="*/ 37856 w 43200"/>
                      <a:gd name="T1" fmla="*/ 5731 h 41555"/>
                      <a:gd name="T2" fmla="*/ 13333 w 43200"/>
                      <a:gd name="T3" fmla="*/ 0 h 41555"/>
                      <a:gd name="T4" fmla="*/ 21600 w 43200"/>
                      <a:gd name="T5" fmla="*/ 19955 h 41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1555" fill="none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</a:path>
                      <a:path w="43200" h="41555" stroke="0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  <a:lnTo>
                          <a:pt x="21600" y="19955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tx1"/>
                    </a:solidFill>
                    <a:round/>
                    <a:headEnd type="triangle" w="sm" len="sm"/>
                    <a:tailEnd/>
                  </a:ln>
                  <a:effectLst/>
                </p:spPr>
                <p:txBody>
                  <a:bodyPr rot="10800000"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 sz="2400">
                      <a:latin typeface="Comic Sans MS" pitchFamily="30" charset="0"/>
                    </a:endParaRPr>
                  </a:p>
                </p:txBody>
              </p:sp>
              <p:sp>
                <p:nvSpPr>
                  <p:cNvPr id="51" name="Arc 55"/>
                  <p:cNvSpPr>
                    <a:spLocks/>
                  </p:cNvSpPr>
                  <p:nvPr/>
                </p:nvSpPr>
                <p:spPr bwMode="auto">
                  <a:xfrm rot="10800000">
                    <a:off x="699" y="1976"/>
                    <a:ext cx="155" cy="147"/>
                  </a:xfrm>
                  <a:custGeom>
                    <a:avLst/>
                    <a:gdLst>
                      <a:gd name="G0" fmla="+- 21600 0 0"/>
                      <a:gd name="G1" fmla="+- 19955 0 0"/>
                      <a:gd name="G2" fmla="+- 21600 0 0"/>
                      <a:gd name="T0" fmla="*/ 37856 w 43200"/>
                      <a:gd name="T1" fmla="*/ 5731 h 41555"/>
                      <a:gd name="T2" fmla="*/ 13333 w 43200"/>
                      <a:gd name="T3" fmla="*/ 0 h 41555"/>
                      <a:gd name="T4" fmla="*/ 21600 w 43200"/>
                      <a:gd name="T5" fmla="*/ 19955 h 41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1555" fill="none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</a:path>
                      <a:path w="43200" h="41555" stroke="0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  <a:lnTo>
                          <a:pt x="21600" y="19955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tx1"/>
                    </a:solidFill>
                    <a:round/>
                    <a:headEnd type="triangle" w="sm" len="sm"/>
                    <a:tailEnd/>
                  </a:ln>
                  <a:effectLst/>
                </p:spPr>
                <p:txBody>
                  <a:bodyPr rot="10800000"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 sz="2400">
                      <a:latin typeface="Comic Sans MS" pitchFamily="30" charset="0"/>
                    </a:endParaRPr>
                  </a:p>
                </p:txBody>
              </p:sp>
            </p:grpSp>
          </p:grpSp>
          <p:pic>
            <p:nvPicPr>
              <p:cNvPr id="29" name="Picture 28" descr="pmsstar_alcala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76298" y="928131"/>
                <a:ext cx="948691" cy="906780"/>
              </a:xfrm>
              <a:prstGeom prst="rect">
                <a:avLst/>
              </a:prstGeom>
            </p:spPr>
          </p:pic>
          <p:grpSp>
            <p:nvGrpSpPr>
              <p:cNvPr id="30" name="Group 65"/>
              <p:cNvGrpSpPr/>
              <p:nvPr/>
            </p:nvGrpSpPr>
            <p:grpSpPr>
              <a:xfrm>
                <a:off x="2183640" y="1041092"/>
                <a:ext cx="1000531" cy="1076067"/>
                <a:chOff x="2183640" y="1041092"/>
                <a:chExt cx="1000531" cy="1076067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2183640" y="1041092"/>
                  <a:ext cx="1000531" cy="107606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2" name="Group 70"/>
                <p:cNvGrpSpPr>
                  <a:grpSpLocks/>
                </p:cNvGrpSpPr>
                <p:nvPr/>
              </p:nvGrpSpPr>
              <p:grpSpPr bwMode="auto">
                <a:xfrm>
                  <a:off x="2253879" y="1157354"/>
                  <a:ext cx="798830" cy="802640"/>
                  <a:chOff x="1512" y="2408"/>
                  <a:chExt cx="1258" cy="1264"/>
                </a:xfrm>
              </p:grpSpPr>
              <p:sp>
                <p:nvSpPr>
                  <p:cNvPr id="33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805" y="2408"/>
                    <a:ext cx="139" cy="35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1512" y="2414"/>
                    <a:ext cx="1258" cy="1258"/>
                  </a:xfrm>
                  <a:prstGeom prst="ellipse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>
                      <a:solidFill>
                        <a:srgbClr val="FF6600"/>
                      </a:solidFill>
                    </a:endParaRPr>
                  </a:p>
                </p:txBody>
              </p:sp>
              <p:sp>
                <p:nvSpPr>
                  <p:cNvPr id="35" name="Line 36"/>
                  <p:cNvSpPr>
                    <a:spLocks noChangeShapeType="1"/>
                  </p:cNvSpPr>
                  <p:nvPr/>
                </p:nvSpPr>
                <p:spPr bwMode="auto">
                  <a:xfrm rot="2700000" flipV="1">
                    <a:off x="2131" y="3229"/>
                    <a:ext cx="453" cy="2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6" name="Line 38"/>
                  <p:cNvSpPr>
                    <a:spLocks noChangeShapeType="1"/>
                  </p:cNvSpPr>
                  <p:nvPr/>
                </p:nvSpPr>
                <p:spPr bwMode="auto">
                  <a:xfrm rot="13500000" flipV="1">
                    <a:off x="1693" y="2841"/>
                    <a:ext cx="471" cy="2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7" name="Line 39"/>
                  <p:cNvSpPr>
                    <a:spLocks noChangeShapeType="1"/>
                  </p:cNvSpPr>
                  <p:nvPr/>
                </p:nvSpPr>
                <p:spPr bwMode="auto">
                  <a:xfrm rot="8100000" flipV="1">
                    <a:off x="1718" y="3235"/>
                    <a:ext cx="451" cy="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8" name="Line 41"/>
                  <p:cNvSpPr>
                    <a:spLocks noChangeShapeType="1"/>
                  </p:cNvSpPr>
                  <p:nvPr/>
                </p:nvSpPr>
                <p:spPr bwMode="auto">
                  <a:xfrm rot="13500000">
                    <a:off x="1963" y="2590"/>
                    <a:ext cx="338" cy="32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9" name="Line 42"/>
                  <p:cNvSpPr>
                    <a:spLocks noChangeShapeType="1"/>
                  </p:cNvSpPr>
                  <p:nvPr/>
                </p:nvSpPr>
                <p:spPr bwMode="auto">
                  <a:xfrm rot="13500000">
                    <a:off x="2352" y="2605"/>
                    <a:ext cx="2" cy="46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0" name="Line 43"/>
                  <p:cNvSpPr>
                    <a:spLocks noChangeShapeType="1"/>
                  </p:cNvSpPr>
                  <p:nvPr/>
                </p:nvSpPr>
                <p:spPr bwMode="auto">
                  <a:xfrm rot="13500000" flipH="1" flipV="1">
                    <a:off x="1972" y="3169"/>
                    <a:ext cx="340" cy="34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" name="Line 44"/>
                  <p:cNvSpPr>
                    <a:spLocks noChangeShapeType="1"/>
                  </p:cNvSpPr>
                  <p:nvPr/>
                </p:nvSpPr>
                <p:spPr bwMode="auto">
                  <a:xfrm rot="13500000" flipV="1">
                    <a:off x="1681" y="2874"/>
                    <a:ext cx="343" cy="35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" name="Line 45"/>
                  <p:cNvSpPr>
                    <a:spLocks noChangeShapeType="1"/>
                  </p:cNvSpPr>
                  <p:nvPr/>
                </p:nvSpPr>
                <p:spPr bwMode="auto">
                  <a:xfrm rot="13500000" flipH="1">
                    <a:off x="2274" y="2876"/>
                    <a:ext cx="338" cy="33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cxnSp>
          <p:nvCxnSpPr>
            <p:cNvPr id="25" name="Straight Arrow Connector 24"/>
            <p:cNvCxnSpPr/>
            <p:nvPr/>
          </p:nvCxnSpPr>
          <p:spPr>
            <a:xfrm rot="16200000" flipH="1">
              <a:off x="6419850" y="1428750"/>
              <a:ext cx="1993900" cy="330200"/>
            </a:xfrm>
            <a:prstGeom prst="straightConnector1">
              <a:avLst/>
            </a:prstGeom>
            <a:ln w="57150" cap="flat" cmpd="sng" algn="ctr">
              <a:solidFill>
                <a:srgbClr val="FF323B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63600" y="0"/>
            <a:ext cx="7586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</a:rPr>
              <a:t>Rotation-activity connection on the pre-MS</a:t>
            </a:r>
          </a:p>
          <a:p>
            <a:pPr algn="ctr"/>
            <a:r>
              <a:rPr lang="en-US" sz="3000" dirty="0" smtClean="0">
                <a:solidFill>
                  <a:srgbClr val="FF0000"/>
                </a:solidFill>
              </a:rPr>
              <a:t>Taurus / XEST</a:t>
            </a:r>
          </a:p>
        </p:txBody>
      </p:sp>
      <p:pic>
        <p:nvPicPr>
          <p:cNvPr id="14" name="Picture 13" descr="briggs07_f7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" y="1089660"/>
            <a:ext cx="4886960" cy="38506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63600" y="4888011"/>
            <a:ext cx="1542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377F63"/>
                </a:solidFill>
              </a:rPr>
              <a:t>Briggs et al. (2007)</a:t>
            </a:r>
            <a:endParaRPr lang="en-US" sz="1400" dirty="0">
              <a:solidFill>
                <a:srgbClr val="377F63"/>
              </a:solidFill>
            </a:endParaRPr>
          </a:p>
        </p:txBody>
      </p:sp>
      <p:grpSp>
        <p:nvGrpSpPr>
          <p:cNvPr id="2" name="Group 21"/>
          <p:cNvGrpSpPr/>
          <p:nvPr/>
        </p:nvGrpSpPr>
        <p:grpSpPr>
          <a:xfrm>
            <a:off x="5946476" y="1347916"/>
            <a:ext cx="2980135" cy="1200329"/>
            <a:chOff x="6600526" y="3733800"/>
            <a:chExt cx="2980135" cy="1200329"/>
          </a:xfrm>
        </p:grpSpPr>
        <p:sp>
          <p:nvSpPr>
            <p:cNvPr id="4" name="Oval 3"/>
            <p:cNvSpPr/>
            <p:nvPr/>
          </p:nvSpPr>
          <p:spPr>
            <a:xfrm>
              <a:off x="6613226" y="3846731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70426" y="3733800"/>
              <a:ext cx="251023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TMC non-accreting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TMC accreting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Open Clusters (</a:t>
              </a:r>
              <a:r>
                <a:rPr lang="en-US" dirty="0" err="1" smtClean="0">
                  <a:solidFill>
                    <a:srgbClr val="000000"/>
                  </a:solidFill>
                </a:rPr>
                <a:t>Pizzolato</a:t>
              </a:r>
              <a:r>
                <a:rPr lang="en-US" dirty="0" smtClean="0">
                  <a:solidFill>
                    <a:srgbClr val="000000"/>
                  </a:solidFill>
                </a:rPr>
                <a:t>)</a:t>
              </a:r>
            </a:p>
            <a:p>
              <a:r>
                <a:rPr lang="en-US" dirty="0" smtClean="0">
                  <a:solidFill>
                    <a:srgbClr val="000000"/>
                  </a:solidFill>
                </a:rPr>
                <a:t>ONC (</a:t>
              </a:r>
              <a:r>
                <a:rPr lang="en-US" dirty="0" err="1" smtClean="0">
                  <a:solidFill>
                    <a:srgbClr val="000000"/>
                  </a:solidFill>
                </a:rPr>
                <a:t>Preibisch</a:t>
              </a:r>
              <a:r>
                <a:rPr lang="en-US" dirty="0" smtClean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6600526" y="4132481"/>
              <a:ext cx="165100" cy="165100"/>
            </a:xfrm>
            <a:prstGeom prst="triangle">
              <a:avLst/>
            </a:prstGeom>
            <a:solidFill>
              <a:srgbClr val="0000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625926" y="4464050"/>
              <a:ext cx="76200" cy="76200"/>
            </a:xfrm>
            <a:prstGeom prst="ellipse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613226" y="4699000"/>
              <a:ext cx="91440" cy="90547"/>
            </a:xfrm>
            <a:prstGeom prst="rect">
              <a:avLst/>
            </a:prstGeom>
            <a:noFill/>
            <a:ln w="190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223000" y="3073400"/>
            <a:ext cx="2505814" cy="2585323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 contrast to MS stars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much larger scatter of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</a:t>
            </a:r>
            <a:r>
              <a:rPr lang="en-US" baseline="-25000" dirty="0" smtClean="0">
                <a:solidFill>
                  <a:srgbClr val="000000"/>
                </a:solidFill>
              </a:rPr>
              <a:t>x </a:t>
            </a:r>
            <a:r>
              <a:rPr lang="en-US" dirty="0" smtClean="0">
                <a:solidFill>
                  <a:srgbClr val="000000"/>
                </a:solidFill>
              </a:rPr>
              <a:t>/</a:t>
            </a:r>
            <a:r>
              <a:rPr lang="en-US" dirty="0" err="1" smtClean="0">
                <a:solidFill>
                  <a:srgbClr val="000000"/>
                </a:solidFill>
              </a:rPr>
              <a:t>L</a:t>
            </a:r>
            <a:r>
              <a:rPr lang="en-US" baseline="-25000" dirty="0" err="1" smtClean="0">
                <a:solidFill>
                  <a:srgbClr val="000000"/>
                </a:solidFill>
              </a:rPr>
              <a:t>bol</a:t>
            </a:r>
            <a:r>
              <a:rPr lang="en-US" dirty="0" smtClean="0">
                <a:solidFill>
                  <a:srgbClr val="000000"/>
                </a:solidFill>
              </a:rPr>
              <a:t> for given R</a:t>
            </a:r>
            <a:r>
              <a:rPr lang="en-US" baseline="-25000" dirty="0" smtClean="0">
                <a:solidFill>
                  <a:srgbClr val="000000"/>
                </a:solidFill>
              </a:rPr>
              <a:t>0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buAutoNum type="alphaUcParenR"/>
            </a:pPr>
            <a:r>
              <a:rPr lang="en-US" dirty="0" smtClean="0">
                <a:solidFill>
                  <a:srgbClr val="000000"/>
                </a:solidFill>
              </a:rPr>
              <a:t>Variability</a:t>
            </a:r>
          </a:p>
          <a:p>
            <a:pPr marL="342900" indent="-342900">
              <a:buAutoNum type="alphaUcParenR"/>
            </a:pPr>
            <a:r>
              <a:rPr lang="en-US" dirty="0" smtClean="0">
                <a:solidFill>
                  <a:srgbClr val="000000"/>
                </a:solidFill>
              </a:rPr>
              <a:t>Unresolved binaries</a:t>
            </a:r>
          </a:p>
          <a:p>
            <a:pPr marL="342900" indent="-342900">
              <a:buFont typeface="Wingdings" pitchFamily="32" charset="2"/>
              <a:buChar char="à"/>
            </a:pPr>
            <a:r>
              <a:rPr lang="en-US" dirty="0" smtClean="0">
                <a:solidFill>
                  <a:srgbClr val="000000"/>
                </a:solidFill>
              </a:rPr>
              <a:t>make up for &lt;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0.5 </a:t>
            </a: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dex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/>
            </a:r>
            <a:br>
              <a:rPr lang="en-US" dirty="0" smtClean="0">
                <a:solidFill>
                  <a:srgbClr val="000000"/>
                </a:solidFill>
                <a:sym typeface="Wingdings"/>
              </a:rPr>
            </a:br>
            <a:endParaRPr lang="en-US" dirty="0" smtClean="0">
              <a:solidFill>
                <a:srgbClr val="000000"/>
              </a:solidFill>
              <a:sym typeface="Wingdings"/>
            </a:endParaRPr>
          </a:p>
          <a:p>
            <a:pPr marL="342900" indent="-342900"/>
            <a:r>
              <a:rPr lang="en-US" dirty="0" smtClean="0">
                <a:solidFill>
                  <a:srgbClr val="000000"/>
                </a:solidFill>
                <a:sym typeface="Wingdings"/>
              </a:rPr>
              <a:t>C)  accretion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51100" y="5278438"/>
            <a:ext cx="6557963" cy="1477962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err="1">
                <a:solidFill>
                  <a:srgbClr val="FF0000"/>
                </a:solidFill>
                <a:latin typeface="Candara"/>
                <a:cs typeface="Candara"/>
              </a:rPr>
              <a:t>Accretors</a:t>
            </a:r>
            <a:r>
              <a:rPr lang="en-US" sz="1800" dirty="0">
                <a:solidFill>
                  <a:srgbClr val="FF0000"/>
                </a:solidFill>
                <a:latin typeface="Candara"/>
                <a:cs typeface="Candara"/>
              </a:rPr>
              <a:t> have lower L</a:t>
            </a:r>
            <a:r>
              <a:rPr lang="en-US" sz="1800" baseline="-25000" dirty="0">
                <a:solidFill>
                  <a:srgbClr val="FF0000"/>
                </a:solidFill>
                <a:latin typeface="Candara"/>
                <a:cs typeface="Candara"/>
              </a:rPr>
              <a:t>x</a:t>
            </a:r>
            <a:r>
              <a:rPr lang="en-US" sz="1800" dirty="0">
                <a:solidFill>
                  <a:srgbClr val="FF0000"/>
                </a:solidFill>
                <a:latin typeface="Candara"/>
                <a:cs typeface="Candara"/>
              </a:rPr>
              <a:t> than non-</a:t>
            </a:r>
            <a:r>
              <a:rPr lang="en-US" sz="1800" dirty="0" err="1">
                <a:solidFill>
                  <a:srgbClr val="FF0000"/>
                </a:solidFill>
                <a:latin typeface="Candara"/>
                <a:cs typeface="Candara"/>
              </a:rPr>
              <a:t>accretors</a:t>
            </a:r>
            <a:r>
              <a:rPr lang="en-US" sz="1800" dirty="0">
                <a:solidFill>
                  <a:srgbClr val="FF0000"/>
                </a:solidFill>
                <a:latin typeface="Candara"/>
                <a:cs typeface="Candara"/>
              </a:rPr>
              <a:t>.</a:t>
            </a:r>
          </a:p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Candara"/>
                <a:cs typeface="Candara"/>
              </a:rPr>
              <a:t>Possible explanation:</a:t>
            </a:r>
          </a:p>
          <a:p>
            <a:pPr marL="342900" indent="-342900">
              <a:buFontTx/>
              <a:buAutoNum type="alphaUcParenR"/>
              <a:defRPr/>
            </a:pPr>
            <a:r>
              <a:rPr lang="en-US" sz="1800" dirty="0">
                <a:solidFill>
                  <a:srgbClr val="000000"/>
                </a:solidFill>
                <a:latin typeface="Candara"/>
                <a:cs typeface="Candara"/>
              </a:rPr>
              <a:t>Higher density </a:t>
            </a:r>
            <a:r>
              <a:rPr lang="en-US" sz="1800" dirty="0" err="1">
                <a:solidFill>
                  <a:srgbClr val="000000"/>
                </a:solidFill>
                <a:latin typeface="Candara"/>
                <a:cs typeface="Candara"/>
                <a:sym typeface="Wingdings"/>
              </a:rPr>
              <a:t></a:t>
            </a:r>
            <a:r>
              <a:rPr lang="en-US" sz="1800" dirty="0">
                <a:solidFill>
                  <a:srgbClr val="000000"/>
                </a:solidFill>
                <a:latin typeface="Candara"/>
                <a:cs typeface="Candara"/>
                <a:sym typeface="Wingdings"/>
              </a:rPr>
              <a:t> less efficient heating</a:t>
            </a:r>
          </a:p>
          <a:p>
            <a:pPr marL="342900" indent="-342900">
              <a:buFontTx/>
              <a:buAutoNum type="alphaUcParenR"/>
              <a:defRPr/>
            </a:pPr>
            <a:r>
              <a:rPr lang="en-US" sz="1800" dirty="0">
                <a:solidFill>
                  <a:srgbClr val="000000"/>
                </a:solidFill>
                <a:latin typeface="Candara"/>
                <a:cs typeface="Candara"/>
                <a:sym typeface="Wingdings"/>
              </a:rPr>
              <a:t>Less efficient convection  </a:t>
            </a:r>
            <a:r>
              <a:rPr lang="en-US" sz="1800" dirty="0" err="1">
                <a:solidFill>
                  <a:srgbClr val="000000"/>
                </a:solidFill>
                <a:latin typeface="Candara"/>
                <a:cs typeface="Candara"/>
                <a:sym typeface="Wingdings"/>
              </a:rPr>
              <a:t></a:t>
            </a:r>
            <a:r>
              <a:rPr lang="en-US" sz="1800" dirty="0">
                <a:solidFill>
                  <a:srgbClr val="000000"/>
                </a:solidFill>
                <a:latin typeface="Candara"/>
                <a:cs typeface="Candara"/>
                <a:sym typeface="Wingdings"/>
              </a:rPr>
              <a:t> weaker dynamo</a:t>
            </a:r>
          </a:p>
          <a:p>
            <a:pPr marL="342900" indent="-342900">
              <a:buFontTx/>
              <a:buAutoNum type="alphaUcParenR"/>
              <a:defRPr/>
            </a:pPr>
            <a:r>
              <a:rPr lang="en-US" sz="1800" dirty="0">
                <a:solidFill>
                  <a:srgbClr val="000000"/>
                </a:solidFill>
                <a:latin typeface="Candara"/>
                <a:cs typeface="Candara"/>
                <a:sym typeface="Wingdings"/>
              </a:rPr>
              <a:t>X-ray emission obscured by accretion streams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Candara"/>
                <a:cs typeface="Candara"/>
                <a:sym typeface="Wingdings"/>
              </a:rPr>
              <a:t>(Gregory et al. 2007)</a:t>
            </a:r>
            <a:endParaRPr lang="en-US" sz="1400" dirty="0">
              <a:solidFill>
                <a:schemeClr val="accent1">
                  <a:lumMod val="50000"/>
                </a:schemeClr>
              </a:solidFill>
              <a:latin typeface="Candara"/>
              <a:cs typeface="Candara"/>
            </a:endParaRPr>
          </a:p>
        </p:txBody>
      </p:sp>
      <p:pic>
        <p:nvPicPr>
          <p:cNvPr id="18" name="Picture 17" descr="gregory07_f1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8600" y="2139950"/>
            <a:ext cx="62992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193800" y="1103580"/>
            <a:ext cx="6447134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latin typeface="Candara"/>
                <a:cs typeface="Candara"/>
              </a:rPr>
              <a:t>Potential of future X-ray missions:</a:t>
            </a:r>
          </a:p>
          <a:p>
            <a:pPr>
              <a:buFont typeface="Arial"/>
              <a:buChar char="•"/>
              <a:defRPr/>
            </a:pPr>
            <a:r>
              <a:rPr lang="en-US" sz="2000" dirty="0" smtClean="0">
                <a:latin typeface="Candara"/>
                <a:cs typeface="Candara"/>
              </a:rPr>
              <a:t> time-resolved medium-resolution spectroscopy </a:t>
            </a:r>
            <a:br>
              <a:rPr lang="en-US" sz="2000" dirty="0" smtClean="0">
                <a:latin typeface="Candara"/>
                <a:cs typeface="Candara"/>
              </a:rPr>
            </a:br>
            <a:r>
              <a:rPr lang="en-US" sz="2000" dirty="0" smtClean="0">
                <a:latin typeface="Candara"/>
                <a:cs typeface="Candara"/>
              </a:rPr>
              <a:t>   </a:t>
            </a:r>
            <a:r>
              <a:rPr lang="en-US" sz="2000" dirty="0" err="1" smtClean="0">
                <a:latin typeface="Candara"/>
                <a:cs typeface="Candara"/>
                <a:sym typeface="Wingdings"/>
              </a:rPr>
              <a:t></a:t>
            </a:r>
            <a:r>
              <a:rPr lang="en-US" sz="2000" dirty="0" smtClean="0">
                <a:latin typeface="Candara"/>
                <a:cs typeface="Candara"/>
                <a:sym typeface="Wingdings"/>
              </a:rPr>
              <a:t> variations in L</a:t>
            </a:r>
            <a:r>
              <a:rPr lang="en-US" sz="2000" baseline="-25000" dirty="0" smtClean="0">
                <a:latin typeface="Candara"/>
                <a:cs typeface="Candara"/>
                <a:sym typeface="Wingdings"/>
              </a:rPr>
              <a:t>x</a:t>
            </a:r>
            <a:r>
              <a:rPr lang="en-US" sz="2000" dirty="0" smtClean="0">
                <a:latin typeface="Candara"/>
                <a:cs typeface="Candara"/>
                <a:sym typeface="Wingdings"/>
              </a:rPr>
              <a:t>  and N</a:t>
            </a:r>
            <a:r>
              <a:rPr lang="en-US" sz="2000" baseline="-25000" dirty="0" smtClean="0">
                <a:latin typeface="Candara"/>
                <a:cs typeface="Candara"/>
                <a:sym typeface="Wingdings"/>
              </a:rPr>
              <a:t>H</a:t>
            </a:r>
            <a:r>
              <a:rPr lang="en-US" sz="2000" dirty="0" smtClean="0">
                <a:latin typeface="Candara"/>
                <a:cs typeface="Candara"/>
                <a:sym typeface="Wingdings"/>
              </a:rPr>
              <a:t> related to accretion structure</a:t>
            </a:r>
            <a:r>
              <a:rPr lang="en-US" sz="2000" dirty="0" smtClean="0">
                <a:latin typeface="Candara"/>
                <a:cs typeface="Candara"/>
              </a:rPr>
              <a:t> </a:t>
            </a:r>
            <a:endParaRPr lang="en-US" sz="2000" dirty="0">
              <a:latin typeface="Candara"/>
              <a:cs typeface="Candar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55602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</a:rPr>
              <a:t>Accretion + X-ray luminosities in pre-MS stars:</a:t>
            </a:r>
          </a:p>
          <a:p>
            <a:pPr algn="ctr"/>
            <a:r>
              <a:rPr lang="en-US" sz="3000" dirty="0" smtClean="0">
                <a:solidFill>
                  <a:srgbClr val="17375E"/>
                </a:solidFill>
              </a:rPr>
              <a:t>Accretion suppresses X-rays ?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Box 5"/>
          <p:cNvSpPr txBox="1">
            <a:spLocks noChangeArrowheads="1"/>
          </p:cNvSpPr>
          <p:nvPr/>
        </p:nvSpPr>
        <p:spPr bwMode="auto">
          <a:xfrm>
            <a:off x="635000" y="1155700"/>
            <a:ext cx="575151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ndara" pitchFamily="28" charset="0"/>
                <a:ea typeface="Candara" pitchFamily="28" charset="0"/>
                <a:cs typeface="Candara" pitchFamily="28" charset="0"/>
              </a:rPr>
              <a:t>COUP  ( = Chandra Orion Ultradeep Project)  ….   850 ks Chandra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35990" y="5514975"/>
            <a:ext cx="4447176" cy="1200329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 err="1">
                <a:solidFill>
                  <a:srgbClr val="FF0000"/>
                </a:solidFill>
                <a:latin typeface="Candara"/>
                <a:cs typeface="Candara"/>
              </a:rPr>
              <a:t>Accretors</a:t>
            </a:r>
            <a:r>
              <a:rPr lang="en-US" sz="1800" dirty="0">
                <a:solidFill>
                  <a:srgbClr val="FF0000"/>
                </a:solidFill>
                <a:latin typeface="Candara"/>
                <a:cs typeface="Candara"/>
              </a:rPr>
              <a:t> have lower L</a:t>
            </a:r>
            <a:r>
              <a:rPr lang="en-US" sz="1800" baseline="-25000" dirty="0">
                <a:solidFill>
                  <a:srgbClr val="FF0000"/>
                </a:solidFill>
                <a:latin typeface="Candara"/>
                <a:cs typeface="Candara"/>
              </a:rPr>
              <a:t>x</a:t>
            </a:r>
            <a:r>
              <a:rPr lang="en-US" sz="1800" dirty="0">
                <a:solidFill>
                  <a:srgbClr val="FF0000"/>
                </a:solidFill>
                <a:latin typeface="Candara"/>
                <a:cs typeface="Candara"/>
              </a:rPr>
              <a:t> than non-</a:t>
            </a:r>
            <a:r>
              <a:rPr lang="en-US" sz="1800" dirty="0" err="1">
                <a:solidFill>
                  <a:srgbClr val="FF0000"/>
                </a:solidFill>
                <a:latin typeface="Candara"/>
                <a:cs typeface="Candara"/>
              </a:rPr>
              <a:t>accretors</a:t>
            </a:r>
            <a:r>
              <a:rPr lang="en-US" sz="1800" dirty="0">
                <a:solidFill>
                  <a:srgbClr val="FF0000"/>
                </a:solidFill>
                <a:latin typeface="Candara"/>
                <a:cs typeface="Candara"/>
              </a:rPr>
              <a:t>.</a:t>
            </a:r>
          </a:p>
          <a:p>
            <a:pPr>
              <a:defRPr/>
            </a:pPr>
            <a:r>
              <a:rPr lang="en-US" sz="1800" dirty="0">
                <a:solidFill>
                  <a:srgbClr val="000000"/>
                </a:solidFill>
                <a:latin typeface="Candara"/>
                <a:cs typeface="Candara"/>
              </a:rPr>
              <a:t>Possible explanation</a:t>
            </a:r>
            <a:r>
              <a:rPr lang="en-US" sz="1800" dirty="0" smtClean="0">
                <a:solidFill>
                  <a:srgbClr val="000000"/>
                </a:solidFill>
                <a:latin typeface="Candara"/>
                <a:cs typeface="Candara"/>
              </a:rPr>
              <a:t>:</a:t>
            </a:r>
            <a:endParaRPr lang="en-US" sz="1400" dirty="0" smtClean="0">
              <a:solidFill>
                <a:schemeClr val="accent1">
                  <a:lumMod val="50000"/>
                </a:schemeClr>
              </a:solidFill>
              <a:latin typeface="Candara"/>
              <a:cs typeface="Candara"/>
            </a:endParaRPr>
          </a:p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  <a:latin typeface="Candara"/>
                <a:cs typeface="Candara"/>
                <a:sym typeface="Wingdings"/>
              </a:rPr>
              <a:t>Strong X-rays </a:t>
            </a:r>
            <a:r>
              <a:rPr lang="en-US" dirty="0" err="1" smtClean="0">
                <a:solidFill>
                  <a:srgbClr val="000000"/>
                </a:solidFill>
                <a:latin typeface="Candara"/>
                <a:cs typeface="Candara"/>
                <a:sym typeface="Wingdings"/>
              </a:rPr>
              <a:t>photoevaporate</a:t>
            </a:r>
            <a:r>
              <a:rPr lang="en-US" dirty="0" smtClean="0">
                <a:solidFill>
                  <a:srgbClr val="000000"/>
                </a:solidFill>
                <a:latin typeface="Candara"/>
                <a:cs typeface="Candara"/>
                <a:sym typeface="Wingdings"/>
              </a:rPr>
              <a:t> disks</a:t>
            </a:r>
          </a:p>
          <a:p>
            <a:pPr>
              <a:defRPr/>
            </a:pPr>
            <a:r>
              <a:rPr lang="en-US" dirty="0" err="1" smtClean="0">
                <a:solidFill>
                  <a:srgbClr val="000000"/>
                </a:solidFill>
                <a:latin typeface="Candara"/>
                <a:cs typeface="Candara"/>
                <a:sym typeface="Wingdings"/>
              </a:rPr>
              <a:t></a:t>
            </a:r>
            <a:r>
              <a:rPr lang="en-US" dirty="0" smtClean="0">
                <a:solidFill>
                  <a:srgbClr val="000000"/>
                </a:solidFill>
                <a:latin typeface="Candara"/>
                <a:cs typeface="Candara"/>
                <a:sym typeface="Wingdings"/>
              </a:rPr>
              <a:t> Accretion ceases</a:t>
            </a:r>
          </a:p>
        </p:txBody>
      </p:sp>
      <p:pic>
        <p:nvPicPr>
          <p:cNvPr id="16" name="Picture 15" descr="drake09_f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359" y="1477709"/>
            <a:ext cx="3782441" cy="3541649"/>
          </a:xfrm>
          <a:prstGeom prst="rect">
            <a:avLst/>
          </a:prstGeom>
        </p:spPr>
      </p:pic>
      <p:pic>
        <p:nvPicPr>
          <p:cNvPr id="18" name="Picture 17" descr="preibisch05_f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" y="1493838"/>
            <a:ext cx="3850640" cy="3525520"/>
          </a:xfrm>
          <a:prstGeom prst="rect">
            <a:avLst/>
          </a:prstGeom>
        </p:spPr>
      </p:pic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546100" y="5029396"/>
            <a:ext cx="1903085" cy="30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solidFill>
                  <a:srgbClr val="00664D"/>
                </a:solidFill>
                <a:latin typeface="Candara" pitchFamily="28" charset="0"/>
                <a:ea typeface="Candara" pitchFamily="28" charset="0"/>
                <a:cs typeface="Candara" pitchFamily="28" charset="0"/>
              </a:rPr>
              <a:t>Preibisch</a:t>
            </a:r>
            <a:r>
              <a:rPr lang="en-US" sz="1400" dirty="0">
                <a:solidFill>
                  <a:srgbClr val="00664D"/>
                </a:solidFill>
                <a:latin typeface="Candara" pitchFamily="28" charset="0"/>
                <a:ea typeface="Candara" pitchFamily="28" charset="0"/>
                <a:cs typeface="Candara" pitchFamily="28" charset="0"/>
              </a:rPr>
              <a:t> et al. (2005a)</a:t>
            </a:r>
          </a:p>
        </p:txBody>
      </p:sp>
      <p:sp>
        <p:nvSpPr>
          <p:cNvPr id="20" name="TextBox 2"/>
          <p:cNvSpPr txBox="1">
            <a:spLocks noChangeArrowheads="1"/>
          </p:cNvSpPr>
          <p:nvPr/>
        </p:nvSpPr>
        <p:spPr bwMode="auto">
          <a:xfrm>
            <a:off x="4904359" y="5108258"/>
            <a:ext cx="158475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solidFill>
                  <a:srgbClr val="00664D"/>
                </a:solidFill>
                <a:latin typeface="Candara" pitchFamily="28" charset="0"/>
                <a:ea typeface="Candara" pitchFamily="28" charset="0"/>
                <a:cs typeface="Candara" pitchFamily="28" charset="0"/>
              </a:rPr>
              <a:t>Drake </a:t>
            </a:r>
            <a:r>
              <a:rPr lang="en-US" sz="1400" dirty="0">
                <a:solidFill>
                  <a:srgbClr val="00664D"/>
                </a:solidFill>
                <a:latin typeface="Candara" pitchFamily="28" charset="0"/>
                <a:ea typeface="Candara" pitchFamily="28" charset="0"/>
                <a:cs typeface="Candara" pitchFamily="28" charset="0"/>
              </a:rPr>
              <a:t>et al. (</a:t>
            </a:r>
            <a:r>
              <a:rPr lang="en-US" sz="1400" dirty="0" smtClean="0">
                <a:solidFill>
                  <a:srgbClr val="00664D"/>
                </a:solidFill>
                <a:latin typeface="Candara" pitchFamily="28" charset="0"/>
                <a:ea typeface="Candara" pitchFamily="28" charset="0"/>
                <a:cs typeface="Candara" pitchFamily="28" charset="0"/>
              </a:rPr>
              <a:t>2009)</a:t>
            </a:r>
            <a:endParaRPr lang="en-US" sz="1400" dirty="0">
              <a:solidFill>
                <a:srgbClr val="00664D"/>
              </a:solidFill>
              <a:latin typeface="Candara" pitchFamily="28" charset="0"/>
              <a:ea typeface="Candara" pitchFamily="28" charset="0"/>
              <a:cs typeface="Candara" pitchFamily="2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5602"/>
            <a:ext cx="853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</a:rPr>
              <a:t>Accretion + X-ray luminosities in pre-MS stars:</a:t>
            </a:r>
          </a:p>
          <a:p>
            <a:pPr algn="ctr"/>
            <a:r>
              <a:rPr lang="en-US" sz="3000" dirty="0" smtClean="0">
                <a:solidFill>
                  <a:srgbClr val="17375E"/>
                </a:solidFill>
              </a:rPr>
              <a:t>X-rays shut off accretion ?</a:t>
            </a:r>
            <a:r>
              <a:rPr lang="en-US" sz="3000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90184" y="5881469"/>
            <a:ext cx="150158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Poster </a:t>
            </a:r>
            <a:r>
              <a:rPr lang="en-US" dirty="0" err="1" smtClean="0"/>
              <a:t>J.Drake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1300" y="0"/>
            <a:ext cx="86447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</a:rPr>
              <a:t>Rotation-activity connection for </a:t>
            </a:r>
            <a:r>
              <a:rPr lang="en-US" sz="3000" dirty="0" err="1" smtClean="0">
                <a:solidFill>
                  <a:srgbClr val="FF0000"/>
                </a:solidFill>
              </a:rPr>
              <a:t>ultracool</a:t>
            </a:r>
            <a:r>
              <a:rPr lang="en-US" sz="3000" dirty="0" smtClean="0">
                <a:solidFill>
                  <a:srgbClr val="FF0000"/>
                </a:solidFill>
              </a:rPr>
              <a:t> dwarfs ?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901700" y="990600"/>
            <a:ext cx="5080000" cy="4346377"/>
            <a:chOff x="901700" y="990600"/>
            <a:chExt cx="5080000" cy="4346377"/>
          </a:xfrm>
        </p:grpSpPr>
        <p:pic>
          <p:nvPicPr>
            <p:cNvPr id="4" name="Picture 3" descr="berger08b_f10.tif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7100" y="990600"/>
              <a:ext cx="5054600" cy="40386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901700" y="5029200"/>
              <a:ext cx="16767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Berger et al. (2008b)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197600" y="1168400"/>
            <a:ext cx="2735544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00"/>
                </a:solidFill>
              </a:rPr>
              <a:t>Origin of (</a:t>
            </a:r>
            <a:r>
              <a:rPr lang="en-US" u="sng" dirty="0" err="1" smtClean="0">
                <a:solidFill>
                  <a:srgbClr val="000000"/>
                </a:solidFill>
              </a:rPr>
              <a:t>super)saturation</a:t>
            </a:r>
            <a:r>
              <a:rPr lang="en-US" u="sng" dirty="0" smtClean="0">
                <a:solidFill>
                  <a:srgbClr val="000000"/>
                </a:solidFill>
              </a:rPr>
              <a:t>:</a:t>
            </a:r>
            <a:br>
              <a:rPr lang="en-US" u="sng" dirty="0" smtClean="0">
                <a:solidFill>
                  <a:srgbClr val="000000"/>
                </a:solidFill>
              </a:rPr>
            </a:br>
            <a:endParaRPr lang="en-US" u="sng" dirty="0" smtClean="0">
              <a:solidFill>
                <a:srgbClr val="000000"/>
              </a:solidFill>
            </a:endParaRPr>
          </a:p>
          <a:p>
            <a:pPr marL="342900" indent="-342900">
              <a:buAutoNum type="alphaUcParenR"/>
            </a:pPr>
            <a:r>
              <a:rPr lang="en-US" dirty="0" smtClean="0">
                <a:solidFill>
                  <a:srgbClr val="000000"/>
                </a:solidFill>
              </a:rPr>
              <a:t>Negative feedback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of  dynamo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</a:rPr>
              <a:t>Kitchatinov</a:t>
            </a:r>
            <a:r>
              <a:rPr lang="en-US" sz="1400" dirty="0" smtClean="0">
                <a:solidFill>
                  <a:srgbClr val="000000"/>
                </a:solidFill>
              </a:rPr>
              <a:t> et al. 1994)</a:t>
            </a: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buAutoNum type="alphaUcParenR"/>
            </a:pPr>
            <a:r>
              <a:rPr lang="en-US" dirty="0" smtClean="0">
                <a:solidFill>
                  <a:srgbClr val="000000"/>
                </a:solidFill>
              </a:rPr>
              <a:t>Field dragged to pole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(reduced filling factor)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</a:rPr>
              <a:t>Stepien</a:t>
            </a:r>
            <a:r>
              <a:rPr lang="en-US" sz="1400" dirty="0" smtClean="0">
                <a:solidFill>
                  <a:srgbClr val="000000"/>
                </a:solidFill>
              </a:rPr>
              <a:t> et al. 2001)</a:t>
            </a:r>
            <a:endParaRPr lang="en-US" dirty="0" smtClean="0">
              <a:solidFill>
                <a:srgbClr val="000000"/>
              </a:solidFill>
            </a:endParaRPr>
          </a:p>
          <a:p>
            <a:pPr marL="342900" indent="-342900">
              <a:buAutoNum type="alphaUcParenR"/>
            </a:pPr>
            <a:r>
              <a:rPr lang="en-US" dirty="0" smtClean="0">
                <a:solidFill>
                  <a:srgbClr val="000000"/>
                </a:solidFill>
              </a:rPr>
              <a:t>Centrifugal stripping of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coronal loops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</a:rPr>
              <a:t>Jardine</a:t>
            </a:r>
            <a:r>
              <a:rPr lang="en-US" sz="1400" dirty="0" smtClean="0">
                <a:solidFill>
                  <a:srgbClr val="000000"/>
                </a:solidFill>
              </a:rPr>
              <a:t> &amp; Unruh 1999)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5400" y="4292600"/>
            <a:ext cx="23813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But: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Centrifugal stripping</a:t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requires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baseline="-25000" dirty="0" err="1" smtClean="0">
                <a:solidFill>
                  <a:schemeClr val="accent1">
                    <a:lumMod val="75000"/>
                  </a:schemeClr>
                </a:solidFill>
              </a:rPr>
              <a:t>corona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&gt; few R</a:t>
            </a:r>
            <a:r>
              <a:rPr lang="en-US" baseline="-25000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52900" y="558800"/>
            <a:ext cx="4608954" cy="369332"/>
          </a:xfrm>
          <a:prstGeom prst="rect">
            <a:avLst/>
          </a:prstGeom>
          <a:noFill/>
          <a:ln>
            <a:solidFill>
              <a:srgbClr val="00AA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AA00"/>
                </a:solidFill>
              </a:rPr>
              <a:t>Ultracool</a:t>
            </a:r>
            <a:r>
              <a:rPr lang="en-US" dirty="0" smtClean="0">
                <a:solidFill>
                  <a:srgbClr val="00AA00"/>
                </a:solidFill>
              </a:rPr>
              <a:t> dwarf = dwarf with </a:t>
            </a:r>
            <a:r>
              <a:rPr lang="en-US" dirty="0" err="1" smtClean="0">
                <a:solidFill>
                  <a:srgbClr val="00AA00"/>
                </a:solidFill>
              </a:rPr>
              <a:t>SpT</a:t>
            </a:r>
            <a:r>
              <a:rPr lang="en-US" dirty="0" smtClean="0">
                <a:solidFill>
                  <a:srgbClr val="00AA00"/>
                </a:solidFill>
              </a:rPr>
              <a:t> M7 and later </a:t>
            </a:r>
            <a:endParaRPr lang="en-US" dirty="0">
              <a:solidFill>
                <a:srgbClr val="00AA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9800" y="5355272"/>
            <a:ext cx="7297415" cy="1477328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ultracool</a:t>
            </a:r>
            <a:r>
              <a:rPr lang="en-US" dirty="0" smtClean="0">
                <a:solidFill>
                  <a:srgbClr val="000000"/>
                </a:solidFill>
              </a:rPr>
              <a:t> dwarfs ~ 1 </a:t>
            </a:r>
            <a:r>
              <a:rPr lang="en-US" dirty="0" err="1" smtClean="0">
                <a:solidFill>
                  <a:srgbClr val="000000"/>
                </a:solidFill>
              </a:rPr>
              <a:t>dex</a:t>
            </a:r>
            <a:r>
              <a:rPr lang="en-US" dirty="0" smtClean="0">
                <a:solidFill>
                  <a:srgbClr val="000000"/>
                </a:solidFill>
              </a:rPr>
              <a:t> less active at “saturation” (P~0.4…1 </a:t>
            </a:r>
            <a:r>
              <a:rPr lang="en-US" dirty="0" err="1" smtClean="0">
                <a:solidFill>
                  <a:srgbClr val="000000"/>
                </a:solidFill>
              </a:rPr>
              <a:t>d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most rapid rotators: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 A) evidence for super-saturation ? 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or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     B) reduced coronal heating  ( due to high electrical resistivity at low </a:t>
            </a:r>
            <a:r>
              <a:rPr lang="en-US" dirty="0" err="1" smtClean="0">
                <a:solidFill>
                  <a:srgbClr val="000000"/>
                </a:solidFill>
              </a:rPr>
              <a:t>T</a:t>
            </a:r>
            <a:r>
              <a:rPr lang="en-US" baseline="-25000" dirty="0" err="1" smtClean="0">
                <a:solidFill>
                  <a:srgbClr val="000000"/>
                </a:solidFill>
              </a:rPr>
              <a:t>eff</a:t>
            </a:r>
            <a:r>
              <a:rPr lang="en-US" dirty="0" smtClean="0">
                <a:solidFill>
                  <a:srgbClr val="000000"/>
                </a:solidFill>
              </a:rPr>
              <a:t>) ?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08600" y="1013307"/>
            <a:ext cx="3544733" cy="4307993"/>
            <a:chOff x="5308600" y="1013307"/>
            <a:chExt cx="3544733" cy="4307993"/>
          </a:xfrm>
        </p:grpSpPr>
        <p:grpSp>
          <p:nvGrpSpPr>
            <p:cNvPr id="13" name="Group 12"/>
            <p:cNvGrpSpPr/>
            <p:nvPr/>
          </p:nvGrpSpPr>
          <p:grpSpPr>
            <a:xfrm>
              <a:off x="5837255" y="1013307"/>
              <a:ext cx="3016078" cy="3404558"/>
              <a:chOff x="1551088" y="1"/>
              <a:chExt cx="6041823" cy="6820027"/>
            </a:xfrm>
          </p:grpSpPr>
          <p:pic>
            <p:nvPicPr>
              <p:cNvPr id="15" name="Picture 14" descr="hr99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1088" y="1"/>
                <a:ext cx="6008370" cy="6820027"/>
              </a:xfrm>
              <a:prstGeom prst="rect">
                <a:avLst/>
              </a:prstGeom>
            </p:spPr>
          </p:pic>
          <p:grpSp>
            <p:nvGrpSpPr>
              <p:cNvPr id="16" name="Group 62"/>
              <p:cNvGrpSpPr/>
              <p:nvPr/>
            </p:nvGrpSpPr>
            <p:grpSpPr>
              <a:xfrm>
                <a:off x="3873860" y="3046968"/>
                <a:ext cx="931130" cy="975992"/>
                <a:chOff x="3873860" y="3046968"/>
                <a:chExt cx="931130" cy="975992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3873860" y="3046968"/>
                  <a:ext cx="931130" cy="9759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2" name="Group 29"/>
                <p:cNvGrpSpPr>
                  <a:grpSpLocks/>
                </p:cNvGrpSpPr>
                <p:nvPr/>
              </p:nvGrpSpPr>
              <p:grpSpPr bwMode="auto">
                <a:xfrm>
                  <a:off x="3924660" y="3140080"/>
                  <a:ext cx="798830" cy="798830"/>
                  <a:chOff x="3120" y="2918"/>
                  <a:chExt cx="1258" cy="1258"/>
                </a:xfrm>
              </p:grpSpPr>
              <p:grpSp>
                <p:nvGrpSpPr>
                  <p:cNvPr id="43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3120" y="2918"/>
                    <a:ext cx="1258" cy="1258"/>
                    <a:chOff x="4311" y="3264"/>
                    <a:chExt cx="968" cy="968"/>
                  </a:xfrm>
                </p:grpSpPr>
                <p:sp>
                  <p:nvSpPr>
                    <p:cNvPr id="54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11" y="3264"/>
                      <a:ext cx="968" cy="968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6" y="3604"/>
                      <a:ext cx="288" cy="280"/>
                    </a:xfrm>
                    <a:prstGeom prst="ellipse">
                      <a:avLst/>
                    </a:prstGeom>
                    <a:solidFill>
                      <a:srgbClr val="FF6600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6" name="Oval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8" y="3600"/>
                      <a:ext cx="296" cy="28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4" name="Arc 17"/>
                  <p:cNvSpPr>
                    <a:spLocks/>
                  </p:cNvSpPr>
                  <p:nvPr/>
                </p:nvSpPr>
                <p:spPr bwMode="auto">
                  <a:xfrm rot="10800000">
                    <a:off x="3574" y="3029"/>
                    <a:ext cx="295" cy="283"/>
                  </a:xfrm>
                  <a:custGeom>
                    <a:avLst/>
                    <a:gdLst>
                      <a:gd name="G0" fmla="+- 21600 0 0"/>
                      <a:gd name="G1" fmla="+- 19955 0 0"/>
                      <a:gd name="G2" fmla="+- 21600 0 0"/>
                      <a:gd name="T0" fmla="*/ 37856 w 43200"/>
                      <a:gd name="T1" fmla="*/ 5731 h 41555"/>
                      <a:gd name="T2" fmla="*/ 13333 w 43200"/>
                      <a:gd name="T3" fmla="*/ 0 h 41555"/>
                      <a:gd name="T4" fmla="*/ 21600 w 43200"/>
                      <a:gd name="T5" fmla="*/ 19955 h 41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1555" fill="none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</a:path>
                      <a:path w="43200" h="41555" stroke="0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  <a:lnTo>
                          <a:pt x="21600" y="1995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rot="10800000"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 sz="2400">
                      <a:latin typeface="Comic Sans MS" pitchFamily="30" charset="0"/>
                    </a:endParaRPr>
                  </a:p>
                </p:txBody>
              </p:sp>
              <p:sp>
                <p:nvSpPr>
                  <p:cNvPr id="45" name="Arc 18"/>
                  <p:cNvSpPr>
                    <a:spLocks/>
                  </p:cNvSpPr>
                  <p:nvPr/>
                </p:nvSpPr>
                <p:spPr bwMode="auto">
                  <a:xfrm rot="10800000">
                    <a:off x="3212" y="3249"/>
                    <a:ext cx="295" cy="283"/>
                  </a:xfrm>
                  <a:custGeom>
                    <a:avLst/>
                    <a:gdLst>
                      <a:gd name="G0" fmla="+- 21600 0 0"/>
                      <a:gd name="G1" fmla="+- 19955 0 0"/>
                      <a:gd name="G2" fmla="+- 21600 0 0"/>
                      <a:gd name="T0" fmla="*/ 37856 w 43200"/>
                      <a:gd name="T1" fmla="*/ 5731 h 41555"/>
                      <a:gd name="T2" fmla="*/ 13333 w 43200"/>
                      <a:gd name="T3" fmla="*/ 0 h 41555"/>
                      <a:gd name="T4" fmla="*/ 21600 w 43200"/>
                      <a:gd name="T5" fmla="*/ 19955 h 41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1555" fill="none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</a:path>
                      <a:path w="43200" h="41555" stroke="0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  <a:lnTo>
                          <a:pt x="21600" y="1995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rot="10800000"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 sz="2400">
                      <a:latin typeface="Comic Sans MS" pitchFamily="30" charset="0"/>
                    </a:endParaRPr>
                  </a:p>
                </p:txBody>
              </p:sp>
              <p:sp>
                <p:nvSpPr>
                  <p:cNvPr id="46" name="Arc 19"/>
                  <p:cNvSpPr>
                    <a:spLocks/>
                  </p:cNvSpPr>
                  <p:nvPr/>
                </p:nvSpPr>
                <p:spPr bwMode="auto">
                  <a:xfrm rot="10800000">
                    <a:off x="3945" y="3157"/>
                    <a:ext cx="295" cy="283"/>
                  </a:xfrm>
                  <a:custGeom>
                    <a:avLst/>
                    <a:gdLst>
                      <a:gd name="G0" fmla="+- 21600 0 0"/>
                      <a:gd name="G1" fmla="+- 19955 0 0"/>
                      <a:gd name="G2" fmla="+- 21600 0 0"/>
                      <a:gd name="T0" fmla="*/ 37856 w 43200"/>
                      <a:gd name="T1" fmla="*/ 5731 h 41555"/>
                      <a:gd name="T2" fmla="*/ 13333 w 43200"/>
                      <a:gd name="T3" fmla="*/ 0 h 41555"/>
                      <a:gd name="T4" fmla="*/ 21600 w 43200"/>
                      <a:gd name="T5" fmla="*/ 19955 h 41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1555" fill="none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</a:path>
                      <a:path w="43200" h="41555" stroke="0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  <a:lnTo>
                          <a:pt x="21600" y="1995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rot="10800000"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 sz="2400">
                      <a:latin typeface="Comic Sans MS" pitchFamily="30" charset="0"/>
                    </a:endParaRPr>
                  </a:p>
                </p:txBody>
              </p:sp>
              <p:sp>
                <p:nvSpPr>
                  <p:cNvPr id="47" name="Arc 20"/>
                  <p:cNvSpPr>
                    <a:spLocks/>
                  </p:cNvSpPr>
                  <p:nvPr/>
                </p:nvSpPr>
                <p:spPr bwMode="auto">
                  <a:xfrm rot="10800000">
                    <a:off x="3977" y="3533"/>
                    <a:ext cx="295" cy="283"/>
                  </a:xfrm>
                  <a:custGeom>
                    <a:avLst/>
                    <a:gdLst>
                      <a:gd name="G0" fmla="+- 21600 0 0"/>
                      <a:gd name="G1" fmla="+- 19955 0 0"/>
                      <a:gd name="G2" fmla="+- 21600 0 0"/>
                      <a:gd name="T0" fmla="*/ 37856 w 43200"/>
                      <a:gd name="T1" fmla="*/ 5731 h 41555"/>
                      <a:gd name="T2" fmla="*/ 13333 w 43200"/>
                      <a:gd name="T3" fmla="*/ 0 h 41555"/>
                      <a:gd name="T4" fmla="*/ 21600 w 43200"/>
                      <a:gd name="T5" fmla="*/ 19955 h 41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1555" fill="none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</a:path>
                      <a:path w="43200" h="41555" stroke="0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  <a:lnTo>
                          <a:pt x="21600" y="1995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rot="10800000"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 sz="2400">
                      <a:latin typeface="Comic Sans MS" pitchFamily="30" charset="0"/>
                    </a:endParaRPr>
                  </a:p>
                </p:txBody>
              </p:sp>
              <p:sp>
                <p:nvSpPr>
                  <p:cNvPr id="48" name="Arc 21"/>
                  <p:cNvSpPr>
                    <a:spLocks/>
                  </p:cNvSpPr>
                  <p:nvPr/>
                </p:nvSpPr>
                <p:spPr bwMode="auto">
                  <a:xfrm rot="10800000">
                    <a:off x="3689" y="3797"/>
                    <a:ext cx="295" cy="283"/>
                  </a:xfrm>
                  <a:custGeom>
                    <a:avLst/>
                    <a:gdLst>
                      <a:gd name="G0" fmla="+- 21600 0 0"/>
                      <a:gd name="G1" fmla="+- 19955 0 0"/>
                      <a:gd name="G2" fmla="+- 21600 0 0"/>
                      <a:gd name="T0" fmla="*/ 37856 w 43200"/>
                      <a:gd name="T1" fmla="*/ 5731 h 41555"/>
                      <a:gd name="T2" fmla="*/ 13333 w 43200"/>
                      <a:gd name="T3" fmla="*/ 0 h 41555"/>
                      <a:gd name="T4" fmla="*/ 21600 w 43200"/>
                      <a:gd name="T5" fmla="*/ 19955 h 41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1555" fill="none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</a:path>
                      <a:path w="43200" h="41555" stroke="0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  <a:lnTo>
                          <a:pt x="21600" y="1995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rot="10800000"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 sz="2400">
                      <a:latin typeface="Comic Sans MS" pitchFamily="30" charset="0"/>
                    </a:endParaRPr>
                  </a:p>
                </p:txBody>
              </p:sp>
              <p:sp>
                <p:nvSpPr>
                  <p:cNvPr id="49" name="Arc 22"/>
                  <p:cNvSpPr>
                    <a:spLocks/>
                  </p:cNvSpPr>
                  <p:nvPr/>
                </p:nvSpPr>
                <p:spPr bwMode="auto">
                  <a:xfrm rot="10800000">
                    <a:off x="3312" y="3653"/>
                    <a:ext cx="295" cy="283"/>
                  </a:xfrm>
                  <a:custGeom>
                    <a:avLst/>
                    <a:gdLst>
                      <a:gd name="G0" fmla="+- 21600 0 0"/>
                      <a:gd name="G1" fmla="+- 19955 0 0"/>
                      <a:gd name="G2" fmla="+- 21600 0 0"/>
                      <a:gd name="T0" fmla="*/ 37856 w 43200"/>
                      <a:gd name="T1" fmla="*/ 5731 h 41555"/>
                      <a:gd name="T2" fmla="*/ 13333 w 43200"/>
                      <a:gd name="T3" fmla="*/ 0 h 41555"/>
                      <a:gd name="T4" fmla="*/ 21600 w 43200"/>
                      <a:gd name="T5" fmla="*/ 19955 h 41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1555" fill="none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</a:path>
                      <a:path w="43200" h="41555" stroke="0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  <a:lnTo>
                          <a:pt x="21600" y="1995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rot="10800000"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 sz="2400">
                      <a:latin typeface="Comic Sans MS" pitchFamily="30" charset="0"/>
                    </a:endParaRPr>
                  </a:p>
                </p:txBody>
              </p:sp>
              <p:sp>
                <p:nvSpPr>
                  <p:cNvPr id="50" name="Line 23"/>
                  <p:cNvSpPr>
                    <a:spLocks noChangeShapeType="1"/>
                  </p:cNvSpPr>
                  <p:nvPr/>
                </p:nvSpPr>
                <p:spPr bwMode="auto">
                  <a:xfrm rot="2700000" flipV="1">
                    <a:off x="3736" y="3606"/>
                    <a:ext cx="160" cy="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Line 24"/>
                  <p:cNvSpPr>
                    <a:spLocks noChangeShapeType="1"/>
                  </p:cNvSpPr>
                  <p:nvPr/>
                </p:nvSpPr>
                <p:spPr bwMode="auto">
                  <a:xfrm rot="18900000" flipV="1">
                    <a:off x="3733" y="3467"/>
                    <a:ext cx="162" cy="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Line 25"/>
                  <p:cNvSpPr>
                    <a:spLocks noChangeShapeType="1"/>
                  </p:cNvSpPr>
                  <p:nvPr/>
                </p:nvSpPr>
                <p:spPr bwMode="auto">
                  <a:xfrm rot="13500000" flipV="1">
                    <a:off x="3603" y="3462"/>
                    <a:ext cx="160" cy="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Line 26"/>
                  <p:cNvSpPr>
                    <a:spLocks noChangeShapeType="1"/>
                  </p:cNvSpPr>
                  <p:nvPr/>
                </p:nvSpPr>
                <p:spPr bwMode="auto">
                  <a:xfrm rot="8100000" flipV="1">
                    <a:off x="3597" y="3613"/>
                    <a:ext cx="162" cy="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7" name="Group 58"/>
              <p:cNvGrpSpPr/>
              <p:nvPr/>
            </p:nvGrpSpPr>
            <p:grpSpPr>
              <a:xfrm>
                <a:off x="6961487" y="4937026"/>
                <a:ext cx="631424" cy="625574"/>
                <a:chOff x="6961487" y="4924326"/>
                <a:chExt cx="631424" cy="625574"/>
              </a:xfrm>
            </p:grpSpPr>
            <p:sp>
              <p:nvSpPr>
                <p:cNvPr id="32" name="Rectangle 31"/>
                <p:cNvSpPr/>
                <p:nvPr/>
              </p:nvSpPr>
              <p:spPr>
                <a:xfrm>
                  <a:off x="6961487" y="4924326"/>
                  <a:ext cx="631424" cy="62557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3" name="Group 48"/>
                <p:cNvGrpSpPr>
                  <a:grpSpLocks/>
                </p:cNvGrpSpPr>
                <p:nvPr/>
              </p:nvGrpSpPr>
              <p:grpSpPr bwMode="auto">
                <a:xfrm>
                  <a:off x="7089757" y="5050692"/>
                  <a:ext cx="409575" cy="395605"/>
                  <a:chOff x="470" y="1584"/>
                  <a:chExt cx="645" cy="623"/>
                </a:xfrm>
                <a:solidFill>
                  <a:srgbClr val="FFFF00"/>
                </a:solidFill>
              </p:grpSpPr>
              <p:sp>
                <p:nvSpPr>
                  <p:cNvPr id="34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470" y="1584"/>
                    <a:ext cx="645" cy="623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5" name="Arc 50"/>
                  <p:cNvSpPr>
                    <a:spLocks/>
                  </p:cNvSpPr>
                  <p:nvPr/>
                </p:nvSpPr>
                <p:spPr bwMode="auto">
                  <a:xfrm rot="10800000">
                    <a:off x="519" y="1738"/>
                    <a:ext cx="155" cy="147"/>
                  </a:xfrm>
                  <a:custGeom>
                    <a:avLst/>
                    <a:gdLst>
                      <a:gd name="G0" fmla="+- 21600 0 0"/>
                      <a:gd name="G1" fmla="+- 19955 0 0"/>
                      <a:gd name="G2" fmla="+- 21600 0 0"/>
                      <a:gd name="T0" fmla="*/ 37856 w 43200"/>
                      <a:gd name="T1" fmla="*/ 5731 h 41555"/>
                      <a:gd name="T2" fmla="*/ 13333 w 43200"/>
                      <a:gd name="T3" fmla="*/ 0 h 41555"/>
                      <a:gd name="T4" fmla="*/ 21600 w 43200"/>
                      <a:gd name="T5" fmla="*/ 19955 h 41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1555" fill="none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</a:path>
                      <a:path w="43200" h="41555" stroke="0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  <a:lnTo>
                          <a:pt x="21600" y="19955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tx1"/>
                    </a:solidFill>
                    <a:round/>
                    <a:headEnd type="triangle" w="sm" len="sm"/>
                    <a:tailEnd/>
                  </a:ln>
                  <a:effectLst/>
                </p:spPr>
                <p:txBody>
                  <a:bodyPr rot="10800000"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 sz="2400">
                      <a:latin typeface="Comic Sans MS" pitchFamily="30" charset="0"/>
                    </a:endParaRPr>
                  </a:p>
                </p:txBody>
              </p:sp>
              <p:sp>
                <p:nvSpPr>
                  <p:cNvPr id="36" name="Arc 51"/>
                  <p:cNvSpPr>
                    <a:spLocks/>
                  </p:cNvSpPr>
                  <p:nvPr/>
                </p:nvSpPr>
                <p:spPr bwMode="auto">
                  <a:xfrm rot="10800000">
                    <a:off x="526" y="1907"/>
                    <a:ext cx="155" cy="147"/>
                  </a:xfrm>
                  <a:custGeom>
                    <a:avLst/>
                    <a:gdLst>
                      <a:gd name="G0" fmla="+- 21600 0 0"/>
                      <a:gd name="G1" fmla="+- 19955 0 0"/>
                      <a:gd name="G2" fmla="+- 21600 0 0"/>
                      <a:gd name="T0" fmla="*/ 37856 w 43200"/>
                      <a:gd name="T1" fmla="*/ 5731 h 41555"/>
                      <a:gd name="T2" fmla="*/ 13333 w 43200"/>
                      <a:gd name="T3" fmla="*/ 0 h 41555"/>
                      <a:gd name="T4" fmla="*/ 21600 w 43200"/>
                      <a:gd name="T5" fmla="*/ 19955 h 41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1555" fill="none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</a:path>
                      <a:path w="43200" h="41555" stroke="0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  <a:lnTo>
                          <a:pt x="21600" y="19955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tx1"/>
                    </a:solidFill>
                    <a:round/>
                    <a:headEnd type="triangle" w="sm" len="sm"/>
                    <a:tailEnd/>
                  </a:ln>
                  <a:effectLst/>
                </p:spPr>
                <p:txBody>
                  <a:bodyPr rot="10800000"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 sz="2400">
                      <a:latin typeface="Comic Sans MS" pitchFamily="30" charset="0"/>
                    </a:endParaRPr>
                  </a:p>
                </p:txBody>
              </p:sp>
              <p:sp>
                <p:nvSpPr>
                  <p:cNvPr id="37" name="Arc 52"/>
                  <p:cNvSpPr>
                    <a:spLocks/>
                  </p:cNvSpPr>
                  <p:nvPr/>
                </p:nvSpPr>
                <p:spPr bwMode="auto">
                  <a:xfrm rot="10800000">
                    <a:off x="849" y="1706"/>
                    <a:ext cx="155" cy="147"/>
                  </a:xfrm>
                  <a:custGeom>
                    <a:avLst/>
                    <a:gdLst>
                      <a:gd name="G0" fmla="+- 21600 0 0"/>
                      <a:gd name="G1" fmla="+- 19955 0 0"/>
                      <a:gd name="G2" fmla="+- 21600 0 0"/>
                      <a:gd name="T0" fmla="*/ 37856 w 43200"/>
                      <a:gd name="T1" fmla="*/ 5731 h 41555"/>
                      <a:gd name="T2" fmla="*/ 13333 w 43200"/>
                      <a:gd name="T3" fmla="*/ 0 h 41555"/>
                      <a:gd name="T4" fmla="*/ 21600 w 43200"/>
                      <a:gd name="T5" fmla="*/ 19955 h 41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1555" fill="none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</a:path>
                      <a:path w="43200" h="41555" stroke="0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  <a:lnTo>
                          <a:pt x="21600" y="19955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tx1"/>
                    </a:solidFill>
                    <a:round/>
                    <a:headEnd type="triangle" w="sm" len="sm"/>
                    <a:tailEnd/>
                  </a:ln>
                  <a:effectLst/>
                </p:spPr>
                <p:txBody>
                  <a:bodyPr rot="10800000"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 sz="2400">
                      <a:latin typeface="Comic Sans MS" pitchFamily="30" charset="0"/>
                    </a:endParaRPr>
                  </a:p>
                </p:txBody>
              </p:sp>
              <p:sp>
                <p:nvSpPr>
                  <p:cNvPr id="38" name="Arc 53"/>
                  <p:cNvSpPr>
                    <a:spLocks/>
                  </p:cNvSpPr>
                  <p:nvPr/>
                </p:nvSpPr>
                <p:spPr bwMode="auto">
                  <a:xfrm rot="10800000">
                    <a:off x="672" y="1629"/>
                    <a:ext cx="155" cy="147"/>
                  </a:xfrm>
                  <a:custGeom>
                    <a:avLst/>
                    <a:gdLst>
                      <a:gd name="G0" fmla="+- 21600 0 0"/>
                      <a:gd name="G1" fmla="+- 19955 0 0"/>
                      <a:gd name="G2" fmla="+- 21600 0 0"/>
                      <a:gd name="T0" fmla="*/ 37856 w 43200"/>
                      <a:gd name="T1" fmla="*/ 5731 h 41555"/>
                      <a:gd name="T2" fmla="*/ 13333 w 43200"/>
                      <a:gd name="T3" fmla="*/ 0 h 41555"/>
                      <a:gd name="T4" fmla="*/ 21600 w 43200"/>
                      <a:gd name="T5" fmla="*/ 19955 h 41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1555" fill="none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</a:path>
                      <a:path w="43200" h="41555" stroke="0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  <a:lnTo>
                          <a:pt x="21600" y="19955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tx1"/>
                    </a:solidFill>
                    <a:round/>
                    <a:headEnd type="triangle" w="sm" len="sm"/>
                    <a:tailEnd/>
                  </a:ln>
                  <a:effectLst/>
                </p:spPr>
                <p:txBody>
                  <a:bodyPr rot="10800000"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 sz="2400">
                      <a:latin typeface="Comic Sans MS" pitchFamily="30" charset="0"/>
                    </a:endParaRPr>
                  </a:p>
                </p:txBody>
              </p:sp>
              <p:sp>
                <p:nvSpPr>
                  <p:cNvPr id="39" name="Arc 54"/>
                  <p:cNvSpPr>
                    <a:spLocks/>
                  </p:cNvSpPr>
                  <p:nvPr/>
                </p:nvSpPr>
                <p:spPr bwMode="auto">
                  <a:xfrm rot="10800000">
                    <a:off x="851" y="1879"/>
                    <a:ext cx="155" cy="147"/>
                  </a:xfrm>
                  <a:custGeom>
                    <a:avLst/>
                    <a:gdLst>
                      <a:gd name="G0" fmla="+- 21600 0 0"/>
                      <a:gd name="G1" fmla="+- 19955 0 0"/>
                      <a:gd name="G2" fmla="+- 21600 0 0"/>
                      <a:gd name="T0" fmla="*/ 37856 w 43200"/>
                      <a:gd name="T1" fmla="*/ 5731 h 41555"/>
                      <a:gd name="T2" fmla="*/ 13333 w 43200"/>
                      <a:gd name="T3" fmla="*/ 0 h 41555"/>
                      <a:gd name="T4" fmla="*/ 21600 w 43200"/>
                      <a:gd name="T5" fmla="*/ 19955 h 41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1555" fill="none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</a:path>
                      <a:path w="43200" h="41555" stroke="0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  <a:lnTo>
                          <a:pt x="21600" y="19955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tx1"/>
                    </a:solidFill>
                    <a:round/>
                    <a:headEnd type="triangle" w="sm" len="sm"/>
                    <a:tailEnd/>
                  </a:ln>
                  <a:effectLst/>
                </p:spPr>
                <p:txBody>
                  <a:bodyPr rot="10800000"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 sz="2400">
                      <a:latin typeface="Comic Sans MS" pitchFamily="30" charset="0"/>
                    </a:endParaRPr>
                  </a:p>
                </p:txBody>
              </p:sp>
              <p:sp>
                <p:nvSpPr>
                  <p:cNvPr id="40" name="Arc 55"/>
                  <p:cNvSpPr>
                    <a:spLocks/>
                  </p:cNvSpPr>
                  <p:nvPr/>
                </p:nvSpPr>
                <p:spPr bwMode="auto">
                  <a:xfrm rot="10800000">
                    <a:off x="699" y="1976"/>
                    <a:ext cx="155" cy="147"/>
                  </a:xfrm>
                  <a:custGeom>
                    <a:avLst/>
                    <a:gdLst>
                      <a:gd name="G0" fmla="+- 21600 0 0"/>
                      <a:gd name="G1" fmla="+- 19955 0 0"/>
                      <a:gd name="G2" fmla="+- 21600 0 0"/>
                      <a:gd name="T0" fmla="*/ 37856 w 43200"/>
                      <a:gd name="T1" fmla="*/ 5731 h 41555"/>
                      <a:gd name="T2" fmla="*/ 13333 w 43200"/>
                      <a:gd name="T3" fmla="*/ 0 h 41555"/>
                      <a:gd name="T4" fmla="*/ 21600 w 43200"/>
                      <a:gd name="T5" fmla="*/ 19955 h 41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1555" fill="none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</a:path>
                      <a:path w="43200" h="41555" stroke="0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  <a:lnTo>
                          <a:pt x="21600" y="19955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tx1"/>
                    </a:solidFill>
                    <a:round/>
                    <a:headEnd type="triangle" w="sm" len="sm"/>
                    <a:tailEnd/>
                  </a:ln>
                  <a:effectLst/>
                </p:spPr>
                <p:txBody>
                  <a:bodyPr rot="10800000"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 sz="2400">
                      <a:latin typeface="Comic Sans MS" pitchFamily="30" charset="0"/>
                    </a:endParaRPr>
                  </a:p>
                </p:txBody>
              </p:sp>
            </p:grpSp>
          </p:grpSp>
          <p:pic>
            <p:nvPicPr>
              <p:cNvPr id="18" name="Picture 17" descr="pmsstar_alcala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76298" y="928131"/>
                <a:ext cx="948691" cy="906780"/>
              </a:xfrm>
              <a:prstGeom prst="rect">
                <a:avLst/>
              </a:prstGeom>
            </p:spPr>
          </p:pic>
          <p:grpSp>
            <p:nvGrpSpPr>
              <p:cNvPr id="19" name="Group 65"/>
              <p:cNvGrpSpPr/>
              <p:nvPr/>
            </p:nvGrpSpPr>
            <p:grpSpPr>
              <a:xfrm>
                <a:off x="2183640" y="1041092"/>
                <a:ext cx="1000531" cy="1076067"/>
                <a:chOff x="2183640" y="1041092"/>
                <a:chExt cx="1000531" cy="1076067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2183640" y="1041092"/>
                  <a:ext cx="1000531" cy="107606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1" name="Group 70"/>
                <p:cNvGrpSpPr>
                  <a:grpSpLocks/>
                </p:cNvGrpSpPr>
                <p:nvPr/>
              </p:nvGrpSpPr>
              <p:grpSpPr bwMode="auto">
                <a:xfrm>
                  <a:off x="2253879" y="1157354"/>
                  <a:ext cx="798830" cy="802640"/>
                  <a:chOff x="1512" y="2408"/>
                  <a:chExt cx="1258" cy="1264"/>
                </a:xfrm>
              </p:grpSpPr>
              <p:sp>
                <p:nvSpPr>
                  <p:cNvPr id="22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805" y="2408"/>
                    <a:ext cx="139" cy="35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3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1512" y="2414"/>
                    <a:ext cx="1258" cy="1258"/>
                  </a:xfrm>
                  <a:prstGeom prst="ellipse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>
                      <a:solidFill>
                        <a:srgbClr val="FF6600"/>
                      </a:solidFill>
                    </a:endParaRPr>
                  </a:p>
                </p:txBody>
              </p:sp>
              <p:sp>
                <p:nvSpPr>
                  <p:cNvPr id="24" name="Line 36"/>
                  <p:cNvSpPr>
                    <a:spLocks noChangeShapeType="1"/>
                  </p:cNvSpPr>
                  <p:nvPr/>
                </p:nvSpPr>
                <p:spPr bwMode="auto">
                  <a:xfrm rot="2700000" flipV="1">
                    <a:off x="2131" y="3229"/>
                    <a:ext cx="453" cy="2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" name="Line 38"/>
                  <p:cNvSpPr>
                    <a:spLocks noChangeShapeType="1"/>
                  </p:cNvSpPr>
                  <p:nvPr/>
                </p:nvSpPr>
                <p:spPr bwMode="auto">
                  <a:xfrm rot="13500000" flipV="1">
                    <a:off x="1693" y="2841"/>
                    <a:ext cx="471" cy="2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" name="Line 39"/>
                  <p:cNvSpPr>
                    <a:spLocks noChangeShapeType="1"/>
                  </p:cNvSpPr>
                  <p:nvPr/>
                </p:nvSpPr>
                <p:spPr bwMode="auto">
                  <a:xfrm rot="8100000" flipV="1">
                    <a:off x="1718" y="3235"/>
                    <a:ext cx="451" cy="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" name="Line 41"/>
                  <p:cNvSpPr>
                    <a:spLocks noChangeShapeType="1"/>
                  </p:cNvSpPr>
                  <p:nvPr/>
                </p:nvSpPr>
                <p:spPr bwMode="auto">
                  <a:xfrm rot="13500000">
                    <a:off x="1963" y="2590"/>
                    <a:ext cx="338" cy="32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" name="Line 42"/>
                  <p:cNvSpPr>
                    <a:spLocks noChangeShapeType="1"/>
                  </p:cNvSpPr>
                  <p:nvPr/>
                </p:nvSpPr>
                <p:spPr bwMode="auto">
                  <a:xfrm rot="13500000">
                    <a:off x="2352" y="2605"/>
                    <a:ext cx="2" cy="46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" name="Line 43"/>
                  <p:cNvSpPr>
                    <a:spLocks noChangeShapeType="1"/>
                  </p:cNvSpPr>
                  <p:nvPr/>
                </p:nvSpPr>
                <p:spPr bwMode="auto">
                  <a:xfrm rot="13500000" flipH="1" flipV="1">
                    <a:off x="1972" y="3169"/>
                    <a:ext cx="340" cy="34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" name="Line 44"/>
                  <p:cNvSpPr>
                    <a:spLocks noChangeShapeType="1"/>
                  </p:cNvSpPr>
                  <p:nvPr/>
                </p:nvSpPr>
                <p:spPr bwMode="auto">
                  <a:xfrm rot="13500000" flipV="1">
                    <a:off x="1681" y="2874"/>
                    <a:ext cx="343" cy="35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1" name="Line 45"/>
                  <p:cNvSpPr>
                    <a:spLocks noChangeShapeType="1"/>
                  </p:cNvSpPr>
                  <p:nvPr/>
                </p:nvSpPr>
                <p:spPr bwMode="auto">
                  <a:xfrm rot="13500000" flipH="1">
                    <a:off x="2274" y="2876"/>
                    <a:ext cx="338" cy="33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cxnSp>
          <p:nvCxnSpPr>
            <p:cNvPr id="14" name="Straight Arrow Connector 13"/>
            <p:cNvCxnSpPr/>
            <p:nvPr/>
          </p:nvCxnSpPr>
          <p:spPr>
            <a:xfrm flipV="1">
              <a:off x="5308600" y="3784600"/>
              <a:ext cx="3098800" cy="1536700"/>
            </a:xfrm>
            <a:prstGeom prst="straightConnector1">
              <a:avLst/>
            </a:prstGeom>
            <a:ln w="57150" cap="flat" cmpd="sng" algn="ctr">
              <a:solidFill>
                <a:srgbClr val="FF323B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470048" y="1588700"/>
            <a:ext cx="5031532" cy="4532220"/>
            <a:chOff x="2082948" y="636200"/>
            <a:chExt cx="5031532" cy="4532220"/>
          </a:xfrm>
        </p:grpSpPr>
        <p:pic>
          <p:nvPicPr>
            <p:cNvPr id="5" name="Picture 4" descr="LRandLX_spt_20pc_color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2948" y="636200"/>
              <a:ext cx="5031532" cy="453222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095500" y="673100"/>
              <a:ext cx="5016500" cy="153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708719" y="4072235"/>
            <a:ext cx="3148631" cy="2308324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CD131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Big effort in recent H</a:t>
            </a:r>
            <a:r>
              <a:rPr lang="en-US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a 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surveys</a:t>
            </a:r>
          </a:p>
          <a:p>
            <a:r>
              <a:rPr lang="en-US" dirty="0" smtClean="0">
                <a:solidFill>
                  <a:srgbClr val="000000"/>
                </a:solidFill>
                <a:cs typeface="Symbol" charset="2"/>
              </a:rPr>
              <a:t>but no new X-ray survey </a:t>
            </a:r>
            <a:br>
              <a:rPr lang="en-US" dirty="0" smtClean="0">
                <a:solidFill>
                  <a:srgbClr val="000000"/>
                </a:solidFill>
                <a:cs typeface="Symbol" charset="2"/>
              </a:rPr>
            </a:b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                                   since ROSAT</a:t>
            </a:r>
          </a:p>
          <a:p>
            <a:endParaRPr lang="en-US" dirty="0" smtClean="0">
              <a:solidFill>
                <a:srgbClr val="000000"/>
              </a:solidFill>
              <a:cs typeface="Symbol" charset="2"/>
            </a:endParaRPr>
          </a:p>
          <a:p>
            <a:r>
              <a:rPr lang="en-US" dirty="0" smtClean="0">
                <a:solidFill>
                  <a:srgbClr val="000000"/>
                </a:solidFill>
                <a:cs typeface="Symbol" charset="2"/>
              </a:rPr>
              <a:t>Rough completeness of </a:t>
            </a:r>
          </a:p>
          <a:p>
            <a:r>
              <a:rPr lang="en-US" dirty="0" smtClean="0">
                <a:solidFill>
                  <a:srgbClr val="000000"/>
                </a:solidFill>
                <a:cs typeface="Symbol" charset="2"/>
              </a:rPr>
              <a:t>X-ray detections for M stars:</a:t>
            </a:r>
          </a:p>
          <a:p>
            <a:r>
              <a:rPr lang="en-US" dirty="0" smtClean="0">
                <a:solidFill>
                  <a:srgbClr val="000000"/>
                </a:solidFill>
                <a:cs typeface="Symbol" charset="2"/>
              </a:rPr>
              <a:t>     7pc     &gt; 90 %</a:t>
            </a:r>
          </a:p>
          <a:p>
            <a:r>
              <a:rPr lang="en-US" dirty="0" smtClean="0">
                <a:solidFill>
                  <a:srgbClr val="000000"/>
                </a:solidFill>
                <a:cs typeface="Symbol" charset="2"/>
              </a:rPr>
              <a:t>   15pc    ~ 75 %     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9800" y="2565400"/>
            <a:ext cx="1030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 &lt; 20 pc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3200" y="102106"/>
            <a:ext cx="8902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</a:rPr>
              <a:t>Coronal vs. </a:t>
            </a:r>
            <a:r>
              <a:rPr lang="en-US" sz="3000" dirty="0" err="1" smtClean="0">
                <a:solidFill>
                  <a:srgbClr val="FF0000"/>
                </a:solidFill>
              </a:rPr>
              <a:t>chromospheric</a:t>
            </a:r>
            <a:r>
              <a:rPr lang="en-US" sz="3000" dirty="0" smtClean="0">
                <a:solidFill>
                  <a:srgbClr val="FF0000"/>
                </a:solidFill>
              </a:rPr>
              <a:t> vs. transition region activity</a:t>
            </a:r>
          </a:p>
        </p:txBody>
      </p:sp>
      <p:sp>
        <p:nvSpPr>
          <p:cNvPr id="12" name="TextBox 11"/>
          <p:cNvSpPr txBox="1"/>
          <p:nvPr/>
        </p:nvSpPr>
        <p:spPr>
          <a:xfrm rot="21189005">
            <a:off x="285750" y="1917700"/>
            <a:ext cx="8521699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andara"/>
                <a:cs typeface="Candara"/>
              </a:rPr>
              <a:t>Potential for future wide-area X-ray surveys (Rosita, Athena/WFI ?, … ):  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 </a:t>
            </a:r>
          </a:p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  <a:sym typeface="Wingdings"/>
              </a:rPr>
              <a:t> X-ray properties of large sample of </a:t>
            </a:r>
            <a:r>
              <a:rPr lang="en-US" sz="2000" dirty="0" err="1" smtClean="0">
                <a:solidFill>
                  <a:srgbClr val="000000"/>
                </a:solidFill>
                <a:latin typeface="Candara"/>
                <a:cs typeface="Candara"/>
                <a:sym typeface="Wingdings"/>
              </a:rPr>
              <a:t>ultracool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  <a:sym typeface="Wingdings"/>
              </a:rPr>
              <a:t> field dwarfs</a:t>
            </a:r>
          </a:p>
        </p:txBody>
      </p:sp>
      <p:grpSp>
        <p:nvGrpSpPr>
          <p:cNvPr id="13" name="Group 20"/>
          <p:cNvGrpSpPr/>
          <p:nvPr/>
        </p:nvGrpSpPr>
        <p:grpSpPr>
          <a:xfrm>
            <a:off x="1879600" y="660400"/>
            <a:ext cx="1633793" cy="2731294"/>
            <a:chOff x="1879600" y="342900"/>
            <a:chExt cx="1633793" cy="2731294"/>
          </a:xfrm>
        </p:grpSpPr>
        <p:cxnSp>
          <p:nvCxnSpPr>
            <p:cNvPr id="14" name="Straight Arrow Connector 13"/>
            <p:cNvCxnSpPr/>
            <p:nvPr/>
          </p:nvCxnSpPr>
          <p:spPr>
            <a:xfrm rot="16200000" flipH="1">
              <a:off x="519906" y="1702594"/>
              <a:ext cx="2731294" cy="119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879600" y="355600"/>
              <a:ext cx="1633793" cy="646331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76092"/>
                  </a:solidFill>
                </a:rPr>
                <a:t>fully convective</a:t>
              </a:r>
            </a:p>
            <a:p>
              <a:r>
                <a:rPr lang="en-US" dirty="0" smtClean="0">
                  <a:solidFill>
                    <a:srgbClr val="376092"/>
                  </a:solidFill>
                </a:rPr>
                <a:t>transition</a:t>
              </a:r>
              <a:endParaRPr lang="en-US" dirty="0">
                <a:solidFill>
                  <a:srgbClr val="376092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229100" y="711200"/>
            <a:ext cx="376290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AIM:  compare heating mechanisms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          in different layers of atmosphere 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470048" y="2007800"/>
            <a:ext cx="5031532" cy="4532220"/>
            <a:chOff x="2082948" y="636200"/>
            <a:chExt cx="5031532" cy="4532220"/>
          </a:xfrm>
        </p:grpSpPr>
        <p:pic>
          <p:nvPicPr>
            <p:cNvPr id="5" name="Picture 4" descr="LRandLX_spt_20pc_color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82948" y="636200"/>
              <a:ext cx="5031532" cy="453222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095500" y="673100"/>
              <a:ext cx="5016500" cy="1536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708719" y="4072235"/>
            <a:ext cx="3148631" cy="2308324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CD131D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Big effort in recent H</a:t>
            </a:r>
            <a:r>
              <a:rPr lang="en-US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a </a:t>
            </a: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surveys</a:t>
            </a:r>
          </a:p>
          <a:p>
            <a:r>
              <a:rPr lang="en-US" dirty="0" smtClean="0">
                <a:solidFill>
                  <a:srgbClr val="000000"/>
                </a:solidFill>
                <a:cs typeface="Symbol" charset="2"/>
              </a:rPr>
              <a:t>but no new X-ray survey </a:t>
            </a:r>
            <a:br>
              <a:rPr lang="en-US" dirty="0" smtClean="0">
                <a:solidFill>
                  <a:srgbClr val="000000"/>
                </a:solidFill>
                <a:cs typeface="Symbol" charset="2"/>
              </a:rPr>
            </a:br>
            <a:r>
              <a:rPr lang="en-US" dirty="0" smtClean="0">
                <a:solidFill>
                  <a:srgbClr val="000000"/>
                </a:solidFill>
                <a:cs typeface="Symbol" charset="2"/>
              </a:rPr>
              <a:t>                                   since ROSAT</a:t>
            </a:r>
          </a:p>
          <a:p>
            <a:endParaRPr lang="en-US" dirty="0" smtClean="0">
              <a:solidFill>
                <a:srgbClr val="000000"/>
              </a:solidFill>
              <a:cs typeface="Symbol" charset="2"/>
            </a:endParaRPr>
          </a:p>
          <a:p>
            <a:r>
              <a:rPr lang="en-US" dirty="0" smtClean="0">
                <a:solidFill>
                  <a:srgbClr val="000000"/>
                </a:solidFill>
                <a:cs typeface="Symbol" charset="2"/>
              </a:rPr>
              <a:t>Rough completeness of </a:t>
            </a:r>
          </a:p>
          <a:p>
            <a:r>
              <a:rPr lang="en-US" dirty="0" smtClean="0">
                <a:solidFill>
                  <a:srgbClr val="000000"/>
                </a:solidFill>
                <a:cs typeface="Symbol" charset="2"/>
              </a:rPr>
              <a:t>X-ray detections for M stars:</a:t>
            </a:r>
          </a:p>
          <a:p>
            <a:r>
              <a:rPr lang="en-US" dirty="0" smtClean="0">
                <a:solidFill>
                  <a:srgbClr val="000000"/>
                </a:solidFill>
                <a:cs typeface="Symbol" charset="2"/>
              </a:rPr>
              <a:t>     7pc     &gt; 90 %</a:t>
            </a:r>
          </a:p>
          <a:p>
            <a:r>
              <a:rPr lang="en-US" dirty="0" smtClean="0">
                <a:solidFill>
                  <a:srgbClr val="000000"/>
                </a:solidFill>
                <a:cs typeface="Symbol" charset="2"/>
              </a:rPr>
              <a:t>   15pc    ~ 75 %     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9800" y="2565400"/>
            <a:ext cx="1030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 &lt; 20 pc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" name="Group 20"/>
          <p:cNvGrpSpPr/>
          <p:nvPr/>
        </p:nvGrpSpPr>
        <p:grpSpPr>
          <a:xfrm>
            <a:off x="1879600" y="660400"/>
            <a:ext cx="1633793" cy="2731294"/>
            <a:chOff x="1879600" y="342900"/>
            <a:chExt cx="1633793" cy="2731294"/>
          </a:xfrm>
        </p:grpSpPr>
        <p:cxnSp>
          <p:nvCxnSpPr>
            <p:cNvPr id="19" name="Straight Arrow Connector 18"/>
            <p:cNvCxnSpPr/>
            <p:nvPr/>
          </p:nvCxnSpPr>
          <p:spPr>
            <a:xfrm rot="16200000" flipH="1">
              <a:off x="519906" y="1702594"/>
              <a:ext cx="2731294" cy="119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1879600" y="355600"/>
              <a:ext cx="1633793" cy="646331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76092"/>
                  </a:solidFill>
                </a:rPr>
                <a:t>fully convective</a:t>
              </a:r>
            </a:p>
            <a:p>
              <a:r>
                <a:rPr lang="en-US" dirty="0" smtClean="0">
                  <a:solidFill>
                    <a:srgbClr val="376092"/>
                  </a:solidFill>
                </a:rPr>
                <a:t>transition</a:t>
              </a:r>
              <a:endParaRPr lang="en-US" dirty="0">
                <a:solidFill>
                  <a:srgbClr val="376092"/>
                </a:solidFill>
              </a:endParaRPr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622300" y="2082800"/>
            <a:ext cx="4694925" cy="1563624"/>
            <a:chOff x="381000" y="1524000"/>
            <a:chExt cx="4694925" cy="1563624"/>
          </a:xfrm>
        </p:grpSpPr>
        <p:pic>
          <p:nvPicPr>
            <p:cNvPr id="14" name="Picture 13" descr="marino_f1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000" y="1524000"/>
              <a:ext cx="2255520" cy="156362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805877" y="1625600"/>
              <a:ext cx="2270048" cy="11387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X-ray and UV emission</a:t>
              </a:r>
            </a:p>
            <a:p>
              <a:r>
                <a:rPr lang="en-US" dirty="0" smtClean="0"/>
                <a:t>show transition </a:t>
              </a:r>
            </a:p>
            <a:p>
              <a:r>
                <a:rPr lang="en-US" dirty="0" smtClean="0"/>
                <a:t>at </a:t>
              </a:r>
              <a:r>
                <a:rPr lang="en-US" dirty="0" err="1" smtClean="0"/>
                <a:t>SpT</a:t>
              </a:r>
              <a:r>
                <a:rPr lang="en-US" dirty="0" smtClean="0"/>
                <a:t> M3…4</a:t>
              </a:r>
            </a:p>
            <a:p>
              <a:r>
                <a:rPr lang="en-US" sz="1400" dirty="0" smtClean="0"/>
                <a:t>(Poster </a:t>
              </a:r>
              <a:r>
                <a:rPr lang="en-US" sz="1400" dirty="0" err="1" smtClean="0"/>
                <a:t>A.Marino</a:t>
              </a:r>
              <a:r>
                <a:rPr lang="en-US" sz="1400" dirty="0" smtClean="0"/>
                <a:t>)</a:t>
              </a:r>
              <a:endParaRPr lang="en-US" sz="1400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03200" y="102106"/>
            <a:ext cx="89027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</a:rPr>
              <a:t>Coronal vs. </a:t>
            </a:r>
            <a:r>
              <a:rPr lang="en-US" sz="3000" dirty="0" err="1" smtClean="0">
                <a:solidFill>
                  <a:srgbClr val="FF0000"/>
                </a:solidFill>
              </a:rPr>
              <a:t>chromospheric</a:t>
            </a:r>
            <a:r>
              <a:rPr lang="en-US" sz="3000" dirty="0" smtClean="0">
                <a:solidFill>
                  <a:srgbClr val="FF0000"/>
                </a:solidFill>
              </a:rPr>
              <a:t> vs. transition region activity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29100" y="711200"/>
            <a:ext cx="376290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AIM:  compare heating mechanisms</a:t>
            </a:r>
            <a:br>
              <a:rPr lang="en-US" dirty="0" smtClean="0">
                <a:solidFill>
                  <a:schemeClr val="tx2"/>
                </a:solidFill>
              </a:rPr>
            </a:br>
            <a:r>
              <a:rPr lang="en-US" dirty="0" smtClean="0">
                <a:solidFill>
                  <a:schemeClr val="tx2"/>
                </a:solidFill>
              </a:rPr>
              <a:t>          in different layers of atmosphere 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559228" y="1015663"/>
            <a:ext cx="5031740" cy="4027170"/>
            <a:chOff x="559228" y="1015663"/>
            <a:chExt cx="5031740" cy="4027170"/>
          </a:xfrm>
        </p:grpSpPr>
        <p:pic>
          <p:nvPicPr>
            <p:cNvPr id="8" name="Picture 7" descr="spec_paper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559228" y="1015663"/>
              <a:ext cx="5031740" cy="402717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7" name="TextBox 16"/>
            <p:cNvSpPr txBox="1"/>
            <p:nvPr/>
          </p:nvSpPr>
          <p:spPr>
            <a:xfrm>
              <a:off x="4046220" y="1243111"/>
              <a:ext cx="12975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0000"/>
                  </a:solidFill>
                </a:rPr>
                <a:t>Chandra ACIS-S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59228" y="0"/>
            <a:ext cx="82500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</a:rPr>
              <a:t>Brown dwarfs: </a:t>
            </a:r>
          </a:p>
          <a:p>
            <a:pPr algn="ctr"/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X-rays from accretion shocks?</a:t>
            </a:r>
          </a:p>
        </p:txBody>
      </p:sp>
      <p:grpSp>
        <p:nvGrpSpPr>
          <p:cNvPr id="3" name="Group 13"/>
          <p:cNvGrpSpPr/>
          <p:nvPr/>
        </p:nvGrpSpPr>
        <p:grpSpPr>
          <a:xfrm>
            <a:off x="350520" y="2482850"/>
            <a:ext cx="8687387" cy="4682926"/>
            <a:chOff x="350520" y="2482850"/>
            <a:chExt cx="8687387" cy="4682926"/>
          </a:xfrm>
        </p:grpSpPr>
        <p:pic>
          <p:nvPicPr>
            <p:cNvPr id="12" name="Picture 11" descr="hrd_b98_cb00_Taurus_color.tif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3127" y="2482850"/>
              <a:ext cx="3954780" cy="3741420"/>
            </a:xfrm>
            <a:prstGeom prst="rect">
              <a:avLst/>
            </a:prstGeom>
          </p:spPr>
        </p:pic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350520" y="5226784"/>
              <a:ext cx="4732607" cy="193899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sz="2000" dirty="0" err="1" smtClean="0">
                  <a:solidFill>
                    <a:srgbClr val="000000"/>
                  </a:solidFill>
                </a:rPr>
                <a:t>FUTauA</a:t>
              </a:r>
              <a:r>
                <a:rPr lang="de-DE" sz="2000" dirty="0" smtClean="0">
                  <a:solidFill>
                    <a:srgbClr val="000000"/>
                  </a:solidFill>
                </a:rPr>
                <a:t> </a:t>
              </a:r>
              <a:r>
                <a:rPr lang="de-DE" sz="2000" dirty="0" err="1" smtClean="0">
                  <a:solidFill>
                    <a:srgbClr val="000000"/>
                  </a:solidFill>
                </a:rPr>
                <a:t>is</a:t>
              </a:r>
              <a:r>
                <a:rPr lang="de-DE" sz="2000" dirty="0" smtClean="0">
                  <a:solidFill>
                    <a:srgbClr val="000000"/>
                  </a:solidFill>
                </a:rPr>
                <a:t> „</a:t>
              </a:r>
              <a:r>
                <a:rPr lang="de-DE" sz="2000" dirty="0" err="1" smtClean="0">
                  <a:solidFill>
                    <a:srgbClr val="000000"/>
                  </a:solidFill>
                </a:rPr>
                <a:t>peculiar</a:t>
              </a:r>
              <a:r>
                <a:rPr lang="de-DE" sz="2000" dirty="0" smtClean="0">
                  <a:solidFill>
                    <a:srgbClr val="000000"/>
                  </a:solidFill>
                </a:rPr>
                <a:t>“:</a:t>
              </a:r>
            </a:p>
            <a:p>
              <a:r>
                <a:rPr lang="de-DE" sz="2000" dirty="0" smtClean="0">
                  <a:solidFill>
                    <a:srgbClr val="000000"/>
                  </a:solidFill>
                </a:rPr>
                <a:t>far </a:t>
              </a:r>
              <a:r>
                <a:rPr lang="de-DE" sz="2000" dirty="0" err="1" smtClean="0">
                  <a:solidFill>
                    <a:srgbClr val="000000"/>
                  </a:solidFill>
                </a:rPr>
                <a:t>above</a:t>
              </a:r>
              <a:r>
                <a:rPr lang="de-DE" sz="2000" dirty="0" smtClean="0">
                  <a:solidFill>
                    <a:srgbClr val="000000"/>
                  </a:solidFill>
                </a:rPr>
                <a:t> </a:t>
              </a:r>
              <a:r>
                <a:rPr lang="de-DE" sz="2000" dirty="0" err="1" smtClean="0">
                  <a:solidFill>
                    <a:srgbClr val="000000"/>
                  </a:solidFill>
                </a:rPr>
                <a:t>the</a:t>
              </a:r>
              <a:r>
                <a:rPr lang="de-DE" sz="2000" dirty="0" smtClean="0">
                  <a:solidFill>
                    <a:srgbClr val="000000"/>
                  </a:solidFill>
                </a:rPr>
                <a:t> </a:t>
              </a:r>
              <a:r>
                <a:rPr lang="de-DE" sz="2000" dirty="0" err="1" smtClean="0">
                  <a:solidFill>
                    <a:srgbClr val="000000"/>
                  </a:solidFill>
                </a:rPr>
                <a:t>evolutionary</a:t>
              </a:r>
              <a:r>
                <a:rPr lang="de-DE" sz="2000" dirty="0" smtClean="0">
                  <a:solidFill>
                    <a:srgbClr val="000000"/>
                  </a:solidFill>
                </a:rPr>
                <a:t> </a:t>
              </a:r>
              <a:r>
                <a:rPr lang="de-DE" sz="2000" dirty="0" err="1" smtClean="0">
                  <a:solidFill>
                    <a:srgbClr val="000000"/>
                  </a:solidFill>
                </a:rPr>
                <a:t>models</a:t>
              </a:r>
              <a:r>
                <a:rPr lang="de-DE" sz="2000" dirty="0" smtClean="0">
                  <a:solidFill>
                    <a:srgbClr val="000000"/>
                  </a:solidFill>
                </a:rPr>
                <a:t> in </a:t>
              </a:r>
              <a:r>
                <a:rPr lang="de-DE" sz="2000" dirty="0" err="1" smtClean="0">
                  <a:solidFill>
                    <a:srgbClr val="000000"/>
                  </a:solidFill>
                </a:rPr>
                <a:t>the</a:t>
              </a:r>
              <a:r>
                <a:rPr lang="de-DE" sz="2000" dirty="0" smtClean="0">
                  <a:solidFill>
                    <a:srgbClr val="000000"/>
                  </a:solidFill>
                </a:rPr>
                <a:t> HR </a:t>
              </a:r>
              <a:r>
                <a:rPr lang="de-DE" sz="2000" dirty="0" err="1" smtClean="0">
                  <a:solidFill>
                    <a:srgbClr val="000000"/>
                  </a:solidFill>
                </a:rPr>
                <a:t>diagram</a:t>
              </a:r>
              <a:endParaRPr lang="de-DE" sz="2000" dirty="0" smtClean="0">
                <a:solidFill>
                  <a:srgbClr val="000000"/>
                </a:solidFill>
              </a:endParaRPr>
            </a:p>
            <a:p>
              <a:r>
                <a:rPr lang="en-US" sz="2000" dirty="0" err="1" smtClean="0">
                  <a:solidFill>
                    <a:srgbClr val="000000"/>
                  </a:solidFill>
                  <a:sym typeface="Wingdings"/>
                </a:rPr>
                <a:t></a:t>
              </a:r>
              <a:r>
                <a:rPr lang="en-US" sz="2000" dirty="0" smtClean="0">
                  <a:solidFill>
                    <a:srgbClr val="000000"/>
                  </a:solidFill>
                  <a:sym typeface="Wingdings"/>
                </a:rPr>
                <a:t> Extreme youth  or  strong accretion or activity influencing </a:t>
              </a:r>
              <a:r>
                <a:rPr lang="en-US" sz="2000" dirty="0" err="1" smtClean="0">
                  <a:solidFill>
                    <a:srgbClr val="000000"/>
                  </a:solidFill>
                  <a:sym typeface="Wingdings"/>
                </a:rPr>
                <a:t>L</a:t>
              </a:r>
              <a:r>
                <a:rPr lang="en-US" sz="2000" baseline="-25000" dirty="0" err="1" smtClean="0">
                  <a:solidFill>
                    <a:srgbClr val="000000"/>
                  </a:solidFill>
                  <a:sym typeface="Wingdings"/>
                </a:rPr>
                <a:t>bol</a:t>
              </a:r>
              <a:r>
                <a:rPr lang="en-US" sz="2000" dirty="0" smtClean="0">
                  <a:solidFill>
                    <a:srgbClr val="000000"/>
                  </a:solidFill>
                  <a:sym typeface="Wingdings"/>
                </a:rPr>
                <a:t> and/or </a:t>
              </a:r>
              <a:r>
                <a:rPr lang="en-US" sz="2000" dirty="0" err="1" smtClean="0">
                  <a:solidFill>
                    <a:srgbClr val="000000"/>
                  </a:solidFill>
                  <a:sym typeface="Wingdings"/>
                </a:rPr>
                <a:t>T</a:t>
              </a:r>
              <a:r>
                <a:rPr lang="en-US" sz="2000" baseline="-25000" dirty="0" err="1" smtClean="0">
                  <a:solidFill>
                    <a:srgbClr val="000000"/>
                  </a:solidFill>
                  <a:sym typeface="Wingdings"/>
                </a:rPr>
                <a:t>eff</a:t>
              </a:r>
              <a:r>
                <a:rPr lang="en-US" sz="2000" dirty="0" smtClean="0">
                  <a:solidFill>
                    <a:srgbClr val="000000"/>
                  </a:solidFill>
                  <a:sym typeface="Wingdings"/>
                </a:rPr>
                <a:t> ?</a:t>
              </a:r>
              <a:r>
                <a:rPr lang="de-DE" sz="2000" dirty="0" smtClean="0">
                  <a:solidFill>
                    <a:srgbClr val="000000"/>
                  </a:solidFill>
                </a:rPr>
                <a:t> </a:t>
              </a:r>
              <a:endParaRPr lang="de-DE" sz="2000" dirty="0" smtClean="0">
                <a:solidFill>
                  <a:srgbClr val="008000"/>
                </a:solidFill>
              </a:endParaRPr>
            </a:p>
            <a:p>
              <a:endParaRPr lang="de-DE" sz="2000" dirty="0" smtClean="0">
                <a:solidFill>
                  <a:srgbClr val="000000"/>
                </a:solidFill>
                <a:sym typeface="Wingdings"/>
              </a:endParaRPr>
            </a:p>
          </p:txBody>
        </p:sp>
      </p:grpSp>
      <p:sp>
        <p:nvSpPr>
          <p:cNvPr id="467978" name="Text Box 10"/>
          <p:cNvSpPr txBox="1">
            <a:spLocks noChangeArrowheads="1"/>
          </p:cNvSpPr>
          <p:nvPr/>
        </p:nvSpPr>
        <p:spPr bwMode="auto">
          <a:xfrm>
            <a:off x="5689076" y="1397000"/>
            <a:ext cx="3120231" cy="10156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000" dirty="0" err="1" smtClean="0">
                <a:solidFill>
                  <a:srgbClr val="000000"/>
                </a:solidFill>
              </a:rPr>
              <a:t>Highest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quality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X-ray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data</a:t>
            </a:r>
            <a:endParaRPr lang="de-DE" sz="2000" dirty="0" smtClean="0">
              <a:solidFill>
                <a:srgbClr val="000000"/>
              </a:solidFill>
            </a:endParaRPr>
          </a:p>
          <a:p>
            <a:r>
              <a:rPr lang="de-DE" sz="2000" dirty="0" err="1" smtClean="0">
                <a:solidFill>
                  <a:srgbClr val="000000"/>
                </a:solidFill>
              </a:rPr>
              <a:t>for</a:t>
            </a:r>
            <a:r>
              <a:rPr lang="de-DE" sz="2000" dirty="0" smtClean="0">
                <a:solidFill>
                  <a:srgbClr val="000000"/>
                </a:solidFill>
              </a:rPr>
              <a:t> a BD so far: </a:t>
            </a:r>
          </a:p>
          <a:p>
            <a:r>
              <a:rPr lang="de-DE" sz="2000" dirty="0" smtClean="0">
                <a:solidFill>
                  <a:srgbClr val="000000"/>
                </a:solidFill>
              </a:rPr>
              <a:t>~ 600 </a:t>
            </a:r>
            <a:r>
              <a:rPr lang="de-DE" sz="2000" dirty="0" err="1" smtClean="0">
                <a:solidFill>
                  <a:srgbClr val="000000"/>
                </a:solidFill>
              </a:rPr>
              <a:t>cts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for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FUTauA</a:t>
            </a:r>
            <a:endParaRPr lang="de-DE" sz="2000" dirty="0" smtClean="0">
              <a:solidFill>
                <a:srgbClr val="008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5042833"/>
            <a:ext cx="1481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Stelzer et al. 2010</a:t>
            </a:r>
            <a:endParaRPr lang="en-US" sz="1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8" name="Text Box 10"/>
          <p:cNvSpPr txBox="1">
            <a:spLocks noChangeArrowheads="1"/>
          </p:cNvSpPr>
          <p:nvPr/>
        </p:nvSpPr>
        <p:spPr bwMode="auto">
          <a:xfrm>
            <a:off x="5689076" y="1397000"/>
            <a:ext cx="3120231" cy="255454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de-DE" sz="2000" dirty="0" err="1" smtClean="0">
                <a:solidFill>
                  <a:srgbClr val="000000"/>
                </a:solidFill>
              </a:rPr>
              <a:t>Highest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quality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X-ray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data</a:t>
            </a:r>
            <a:endParaRPr lang="de-DE" sz="2000" dirty="0" smtClean="0">
              <a:solidFill>
                <a:srgbClr val="000000"/>
              </a:solidFill>
            </a:endParaRPr>
          </a:p>
          <a:p>
            <a:r>
              <a:rPr lang="de-DE" sz="2000" dirty="0" err="1" smtClean="0">
                <a:solidFill>
                  <a:srgbClr val="000000"/>
                </a:solidFill>
              </a:rPr>
              <a:t>for</a:t>
            </a:r>
            <a:r>
              <a:rPr lang="de-DE" sz="2000" dirty="0" smtClean="0">
                <a:solidFill>
                  <a:srgbClr val="000000"/>
                </a:solidFill>
              </a:rPr>
              <a:t> a BD so far: </a:t>
            </a:r>
          </a:p>
          <a:p>
            <a:r>
              <a:rPr lang="de-DE" sz="2000" dirty="0" smtClean="0">
                <a:solidFill>
                  <a:srgbClr val="000000"/>
                </a:solidFill>
              </a:rPr>
              <a:t>~ 600 </a:t>
            </a:r>
            <a:r>
              <a:rPr lang="de-DE" sz="2000" dirty="0" err="1" smtClean="0">
                <a:solidFill>
                  <a:srgbClr val="000000"/>
                </a:solidFill>
              </a:rPr>
              <a:t>cts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for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dirty="0" err="1" smtClean="0">
                <a:solidFill>
                  <a:srgbClr val="000000"/>
                </a:solidFill>
              </a:rPr>
              <a:t>FUTauA</a:t>
            </a:r>
            <a:endParaRPr lang="de-DE" sz="2000" dirty="0" smtClean="0">
              <a:solidFill>
                <a:srgbClr val="008000"/>
              </a:solidFill>
            </a:endParaRPr>
          </a:p>
          <a:p>
            <a:endParaRPr lang="de-DE" sz="2000" dirty="0" smtClean="0">
              <a:solidFill>
                <a:srgbClr val="000000"/>
              </a:solidFill>
              <a:sym typeface="Wingdings"/>
            </a:endParaRPr>
          </a:p>
          <a:p>
            <a:pPr>
              <a:buFont typeface="Wingdings" charset="2"/>
              <a:buChar char="à"/>
            </a:pP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Untypically low temperature (0.24 </a:t>
            </a:r>
            <a:r>
              <a:rPr lang="en-US" sz="2000" dirty="0" err="1" smtClean="0">
                <a:solidFill>
                  <a:srgbClr val="000000"/>
                </a:solidFill>
                <a:sym typeface="Wingdings"/>
              </a:rPr>
              <a:t>keV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);</a:t>
            </a:r>
            <a:endParaRPr lang="de-DE" sz="2000" dirty="0" smtClean="0">
              <a:solidFill>
                <a:srgbClr val="FF0000"/>
              </a:solidFill>
              <a:sym typeface="Wingdings"/>
            </a:endParaRPr>
          </a:p>
          <a:p>
            <a:r>
              <a:rPr lang="de-DE" sz="2000" dirty="0" smtClean="0">
                <a:solidFill>
                  <a:srgbClr val="FF0000"/>
                </a:solidFill>
                <a:sym typeface="Wingdings"/>
              </a:rPr>
              <a:t>as in </a:t>
            </a:r>
            <a:r>
              <a:rPr lang="de-DE" sz="2000" dirty="0" err="1" smtClean="0">
                <a:solidFill>
                  <a:srgbClr val="FF0000"/>
                </a:solidFill>
                <a:sym typeface="Wingdings"/>
              </a:rPr>
              <a:t>the</a:t>
            </a:r>
            <a:r>
              <a:rPr lang="de-DE" sz="20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sym typeface="Wingdings"/>
              </a:rPr>
              <a:t>prototype</a:t>
            </a:r>
            <a:r>
              <a:rPr lang="de-DE" sz="2000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de-DE" sz="2000" dirty="0" err="1" smtClean="0">
                <a:solidFill>
                  <a:srgbClr val="FF0000"/>
                </a:solidFill>
                <a:sym typeface="Wingdings"/>
              </a:rPr>
              <a:t>accreting</a:t>
            </a:r>
            <a:r>
              <a:rPr lang="de-DE" sz="2000" dirty="0" smtClean="0">
                <a:solidFill>
                  <a:srgbClr val="FF0000"/>
                </a:solidFill>
                <a:sym typeface="Wingdings"/>
              </a:rPr>
              <a:t> TTS TW </a:t>
            </a:r>
            <a:r>
              <a:rPr lang="de-DE" sz="2000" dirty="0" err="1" smtClean="0">
                <a:solidFill>
                  <a:srgbClr val="FF0000"/>
                </a:solidFill>
                <a:sym typeface="Wingdings"/>
              </a:rPr>
              <a:t>Hya</a:t>
            </a:r>
            <a:r>
              <a:rPr lang="de-DE" sz="2000" dirty="0" smtClean="0">
                <a:solidFill>
                  <a:srgbClr val="FF0000"/>
                </a:solidFill>
                <a:sym typeface="Wingdings"/>
              </a:rPr>
              <a:t> !</a:t>
            </a:r>
            <a:endParaRPr lang="en-US" sz="2000" dirty="0" smtClean="0">
              <a:solidFill>
                <a:srgbClr val="000000"/>
              </a:solidFill>
              <a:sym typeface="Wingding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228" y="0"/>
            <a:ext cx="82500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FF0000"/>
                </a:solidFill>
              </a:rPr>
              <a:t>Brown dwarfs: </a:t>
            </a:r>
          </a:p>
          <a:p>
            <a:pPr algn="ctr"/>
            <a:r>
              <a:rPr lang="en-US" sz="3000" dirty="0" smtClean="0">
                <a:solidFill>
                  <a:schemeClr val="tx2">
                    <a:lumMod val="75000"/>
                  </a:schemeClr>
                </a:solidFill>
              </a:rPr>
              <a:t>X-rays from accretion shocks?</a:t>
            </a:r>
          </a:p>
        </p:txBody>
      </p:sp>
      <p:pic>
        <p:nvPicPr>
          <p:cNvPr id="8" name="Picture 7" descr="spec_pape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59228" y="1015663"/>
            <a:ext cx="5031740" cy="402717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" name="Group 9"/>
          <p:cNvGrpSpPr/>
          <p:nvPr/>
        </p:nvGrpSpPr>
        <p:grpSpPr>
          <a:xfrm>
            <a:off x="236934" y="5909270"/>
            <a:ext cx="8894365" cy="948730"/>
            <a:chOff x="410369" y="6035139"/>
            <a:chExt cx="8590256" cy="948730"/>
          </a:xfrm>
        </p:grpSpPr>
        <p:sp>
          <p:nvSpPr>
            <p:cNvPr id="15" name="Rectangle 14"/>
            <p:cNvSpPr/>
            <p:nvPr/>
          </p:nvSpPr>
          <p:spPr>
            <a:xfrm>
              <a:off x="410369" y="6035139"/>
              <a:ext cx="8369474" cy="94873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9227" y="6060539"/>
              <a:ext cx="844139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Athena can </a:t>
              </a:r>
            </a:p>
            <a:p>
              <a:r>
                <a:rPr lang="en-US" dirty="0" smtClean="0"/>
                <a:t>* sample statistical numbers of low-res. spectra for </a:t>
              </a:r>
              <a:r>
                <a:rPr lang="en-US" dirty="0" err="1" smtClean="0"/>
                <a:t>BDs</a:t>
              </a:r>
              <a:r>
                <a:rPr lang="en-US" dirty="0" smtClean="0"/>
                <a:t> to determine X-ray temperature</a:t>
              </a:r>
            </a:p>
            <a:p>
              <a:r>
                <a:rPr lang="en-US" dirty="0" smtClean="0"/>
                <a:t>* obtain first high-res. Spectrum of BD </a:t>
              </a:r>
              <a:r>
                <a:rPr lang="en-US" dirty="0" err="1" smtClean="0">
                  <a:sym typeface="Wingdings"/>
                </a:rPr>
                <a:t></a:t>
              </a:r>
              <a:r>
                <a:rPr lang="en-US" dirty="0" smtClean="0">
                  <a:sym typeface="Wingdings"/>
                </a:rPr>
                <a:t> density measurement</a:t>
              </a:r>
              <a:endParaRPr lang="en-US" dirty="0"/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6096123" y="4165669"/>
            <a:ext cx="2222500" cy="1754327"/>
            <a:chOff x="6096123" y="4165669"/>
            <a:chExt cx="2222500" cy="1754327"/>
          </a:xfrm>
        </p:grpSpPr>
        <p:sp>
          <p:nvSpPr>
            <p:cNvPr id="13" name="TextBox 12"/>
            <p:cNvSpPr txBox="1"/>
            <p:nvPr/>
          </p:nvSpPr>
          <p:spPr>
            <a:xfrm>
              <a:off x="6096123" y="4165669"/>
              <a:ext cx="2222500" cy="1754327"/>
            </a:xfrm>
            <a:prstGeom prst="rect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X-rays from accretion</a:t>
              </a:r>
            </a:p>
            <a:p>
              <a:r>
                <a:rPr lang="en-US" dirty="0" smtClean="0"/>
                <a:t>diagnosed by </a:t>
              </a:r>
            </a:p>
            <a:p>
              <a:pPr marL="342900" indent="-342900">
                <a:buAutoNum type="arabicParenR"/>
              </a:pPr>
              <a:r>
                <a:rPr lang="en-US" dirty="0" smtClean="0"/>
                <a:t>Soft spectrum</a:t>
              </a:r>
            </a:p>
            <a:p>
              <a:pPr marL="342900" indent="-342900">
                <a:buAutoNum type="arabicParenR"/>
              </a:pPr>
              <a:endParaRPr lang="en-US" dirty="0" smtClean="0"/>
            </a:p>
            <a:p>
              <a:pPr marL="342900" indent="-342900">
                <a:buAutoNum type="arabicParenR"/>
              </a:pPr>
              <a:endParaRPr lang="en-US" dirty="0" smtClean="0"/>
            </a:p>
            <a:p>
              <a:pPr marL="342900" indent="-342900">
                <a:buAutoNum type="arabicParenR"/>
              </a:pPr>
              <a:r>
                <a:rPr lang="en-US" dirty="0" smtClean="0"/>
                <a:t>High density</a:t>
              </a:r>
              <a:endParaRPr lang="en-US" dirty="0"/>
            </a:p>
          </p:txBody>
        </p:sp>
        <p:pic>
          <p:nvPicPr>
            <p:cNvPr id="11" name="Picture 10" descr="Tpsh_vff.tif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6623" y="5042833"/>
              <a:ext cx="2006600" cy="431800"/>
            </a:xfrm>
            <a:prstGeom prst="rect">
              <a:avLst/>
            </a:prstGeom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533400" y="5042833"/>
            <a:ext cx="1481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</a:rPr>
              <a:t>Stelzer et al. 2010</a:t>
            </a:r>
            <a:endParaRPr lang="en-US" sz="14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457200" y="55563"/>
            <a:ext cx="8458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000" dirty="0" smtClean="0">
                <a:solidFill>
                  <a:srgbClr val="FF0000"/>
                </a:solidFill>
                <a:latin typeface="Candara"/>
                <a:cs typeface="Candara"/>
              </a:rPr>
              <a:t>Origin of high-density X-ray emitting gas in </a:t>
            </a:r>
            <a:r>
              <a:rPr lang="en-US" sz="3000" dirty="0" err="1" smtClean="0">
                <a:solidFill>
                  <a:srgbClr val="FF0000"/>
                </a:solidFill>
                <a:latin typeface="Candara"/>
                <a:cs typeface="Candara"/>
              </a:rPr>
              <a:t>cTTS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Candara"/>
                <a:cs typeface="Candara"/>
              </a:rPr>
              <a:t> </a:t>
            </a:r>
            <a:endParaRPr lang="en-US" sz="3000" dirty="0">
              <a:solidFill>
                <a:schemeClr val="accent2">
                  <a:lumMod val="50000"/>
                </a:schemeClr>
              </a:solidFill>
              <a:latin typeface="Candara"/>
              <a:cs typeface="Candara"/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394226" y="1185111"/>
            <a:ext cx="4584174" cy="3564401"/>
            <a:chOff x="1346726" y="2302711"/>
            <a:chExt cx="4584174" cy="3564401"/>
          </a:xfrm>
        </p:grpSpPr>
        <p:pic>
          <p:nvPicPr>
            <p:cNvPr id="74763" name="Picture 18" descr="guenther07_f9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46726" y="2717710"/>
              <a:ext cx="4367998" cy="3149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7769" name="TextBox 19"/>
            <p:cNvSpPr txBox="1">
              <a:spLocks noChangeArrowheads="1"/>
            </p:cNvSpPr>
            <p:nvPr/>
          </p:nvSpPr>
          <p:spPr bwMode="auto">
            <a:xfrm>
              <a:off x="1892300" y="2844800"/>
              <a:ext cx="4038600" cy="116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50000"/>
                    </a:schemeClr>
                  </a:solidFill>
                  <a:latin typeface="Candara" pitchFamily="30" charset="0"/>
                  <a:ea typeface="Candara" pitchFamily="30" charset="0"/>
                  <a:cs typeface="Candara" pitchFamily="30" charset="0"/>
                </a:rPr>
                <a:t>TW </a:t>
              </a:r>
              <a:r>
                <a:rPr lang="en-US" sz="1400" dirty="0" err="1">
                  <a:solidFill>
                    <a:schemeClr val="accent1">
                      <a:lumMod val="50000"/>
                    </a:schemeClr>
                  </a:solidFill>
                  <a:latin typeface="Candara" pitchFamily="30" charset="0"/>
                  <a:ea typeface="Candara" pitchFamily="30" charset="0"/>
                  <a:cs typeface="Candara" pitchFamily="30" charset="0"/>
                </a:rPr>
                <a:t>Hya</a:t>
              </a:r>
              <a:r>
                <a:rPr lang="en-US" sz="1400" dirty="0">
                  <a:solidFill>
                    <a:schemeClr val="accent1">
                      <a:lumMod val="50000"/>
                    </a:schemeClr>
                  </a:solidFill>
                  <a:latin typeface="Candara" pitchFamily="30" charset="0"/>
                  <a:ea typeface="Candara" pitchFamily="30" charset="0"/>
                  <a:cs typeface="Candara" pitchFamily="30" charset="0"/>
                </a:rPr>
                <a:t>                            Guenther et al. (2007)</a:t>
              </a:r>
            </a:p>
            <a:p>
              <a:pPr>
                <a:defRPr/>
              </a:pPr>
              <a:endParaRPr lang="en-US" sz="1400" dirty="0">
                <a:solidFill>
                  <a:schemeClr val="accent1">
                    <a:lumMod val="50000"/>
                  </a:schemeClr>
                </a:solidFill>
                <a:latin typeface="Candara" pitchFamily="30" charset="0"/>
                <a:ea typeface="Candara" pitchFamily="30" charset="0"/>
                <a:cs typeface="Candara" pitchFamily="30" charset="0"/>
              </a:endParaRPr>
            </a:p>
            <a:p>
              <a:pPr>
                <a:defRPr/>
              </a:pPr>
              <a:endParaRPr lang="en-US" sz="1400" dirty="0">
                <a:solidFill>
                  <a:schemeClr val="accent1">
                    <a:lumMod val="50000"/>
                  </a:schemeClr>
                </a:solidFill>
                <a:latin typeface="Candara" pitchFamily="30" charset="0"/>
                <a:ea typeface="Candara" pitchFamily="30" charset="0"/>
                <a:cs typeface="Candara" pitchFamily="30" charset="0"/>
              </a:endParaRP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50000"/>
                    </a:schemeClr>
                  </a:solidFill>
                  <a:latin typeface="Candara" pitchFamily="30" charset="0"/>
                  <a:ea typeface="Candara" pitchFamily="30" charset="0"/>
                  <a:cs typeface="Candara" pitchFamily="30" charset="0"/>
                </a:rPr>
                <a:t>                                             XMM/RGS Ne IX triplet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50000"/>
                    </a:schemeClr>
                  </a:solidFill>
                  <a:latin typeface="Candara" pitchFamily="30" charset="0"/>
                  <a:ea typeface="Candara" pitchFamily="30" charset="0"/>
                  <a:cs typeface="Candara" pitchFamily="30" charset="0"/>
                </a:rPr>
                <a:t>                                             (corona + shock)</a:t>
              </a:r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2607141" y="2302711"/>
              <a:ext cx="1717208" cy="2453439"/>
              <a:chOff x="2607173" y="2302707"/>
              <a:chExt cx="1717237" cy="2453503"/>
            </a:xfrm>
          </p:grpSpPr>
          <p:sp>
            <p:nvSpPr>
              <p:cNvPr id="74759" name="TextBox 11"/>
              <p:cNvSpPr txBox="1">
                <a:spLocks noChangeArrowheads="1"/>
              </p:cNvSpPr>
              <p:nvPr/>
            </p:nvSpPr>
            <p:spPr bwMode="auto">
              <a:xfrm rot="-5400000">
                <a:off x="3771900" y="4203700"/>
                <a:ext cx="82802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Candara" pitchFamily="30" charset="0"/>
                    <a:ea typeface="Candara" pitchFamily="30" charset="0"/>
                    <a:cs typeface="Candara" pitchFamily="30" charset="0"/>
                  </a:rPr>
                  <a:t>forbidden</a:t>
                </a:r>
              </a:p>
            </p:txBody>
          </p:sp>
          <p:sp>
            <p:nvSpPr>
              <p:cNvPr id="74760" name="TextBox 12"/>
              <p:cNvSpPr txBox="1">
                <a:spLocks noChangeArrowheads="1"/>
              </p:cNvSpPr>
              <p:nvPr/>
            </p:nvSpPr>
            <p:spPr bwMode="auto">
              <a:xfrm rot="16200000">
                <a:off x="2348131" y="3052630"/>
                <a:ext cx="1869183" cy="369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 err="1">
                    <a:solidFill>
                      <a:srgbClr val="FF0000"/>
                    </a:solidFill>
                    <a:latin typeface="Candara" pitchFamily="30" charset="0"/>
                    <a:ea typeface="Candara" pitchFamily="30" charset="0"/>
                    <a:cs typeface="Candara" pitchFamily="30" charset="0"/>
                  </a:rPr>
                  <a:t>intercombination</a:t>
                </a:r>
                <a:endParaRPr lang="en-US" dirty="0">
                  <a:solidFill>
                    <a:srgbClr val="FF0000"/>
                  </a:solidFill>
                  <a:latin typeface="Candara" pitchFamily="30" charset="0"/>
                  <a:ea typeface="Candara" pitchFamily="30" charset="0"/>
                  <a:cs typeface="Candara" pitchFamily="30" charset="0"/>
                </a:endParaRPr>
              </a:p>
            </p:txBody>
          </p:sp>
          <p:sp>
            <p:nvSpPr>
              <p:cNvPr id="74761" name="TextBox 13"/>
              <p:cNvSpPr txBox="1">
                <a:spLocks noChangeArrowheads="1"/>
              </p:cNvSpPr>
              <p:nvPr/>
            </p:nvSpPr>
            <p:spPr bwMode="auto">
              <a:xfrm rot="16200000">
                <a:off x="2193533" y="3128830"/>
                <a:ext cx="1196618" cy="369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Candara" pitchFamily="30" charset="0"/>
                    <a:ea typeface="Candara" pitchFamily="30" charset="0"/>
                    <a:cs typeface="Candara" pitchFamily="30" charset="0"/>
                  </a:rPr>
                  <a:t>resonance</a:t>
                </a: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368300" y="4800600"/>
            <a:ext cx="2839577" cy="1200329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Steady state accretion shock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+ coronal contribution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explains triplet shapes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for TW </a:t>
            </a:r>
            <a:r>
              <a:rPr lang="en-US" dirty="0" err="1" smtClean="0">
                <a:solidFill>
                  <a:srgbClr val="000000"/>
                </a:solidFill>
              </a:rPr>
              <a:t>Hya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" y="863600"/>
            <a:ext cx="4405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High density (~ 10</a:t>
            </a:r>
            <a:r>
              <a:rPr lang="en-US" baseline="30000" dirty="0" smtClean="0">
                <a:solidFill>
                  <a:srgbClr val="000000"/>
                </a:solidFill>
              </a:rPr>
              <a:t>12</a:t>
            </a:r>
            <a:r>
              <a:rPr lang="en-US" dirty="0" smtClean="0">
                <a:solidFill>
                  <a:srgbClr val="000000"/>
                </a:solidFill>
              </a:rPr>
              <a:t> cm</a:t>
            </a:r>
            <a:r>
              <a:rPr lang="en-US" baseline="30000" dirty="0" smtClean="0">
                <a:solidFill>
                  <a:srgbClr val="000000"/>
                </a:solidFill>
              </a:rPr>
              <a:t>-3</a:t>
            </a:r>
            <a:r>
              <a:rPr lang="en-US" dirty="0" smtClean="0">
                <a:solidFill>
                  <a:srgbClr val="000000"/>
                </a:solidFill>
              </a:rPr>
              <a:t> ) in accretion shock;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1-d slab model for accretion column 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17500" y="4770120"/>
            <a:ext cx="8623851" cy="2087880"/>
            <a:chOff x="317500" y="4770120"/>
            <a:chExt cx="8623851" cy="2087880"/>
          </a:xfrm>
        </p:grpSpPr>
        <p:grpSp>
          <p:nvGrpSpPr>
            <p:cNvPr id="4" name="Group 16"/>
            <p:cNvGrpSpPr/>
            <p:nvPr/>
          </p:nvGrpSpPr>
          <p:grpSpPr>
            <a:xfrm>
              <a:off x="317500" y="4770120"/>
              <a:ext cx="7759700" cy="2087880"/>
              <a:chOff x="317500" y="4770120"/>
              <a:chExt cx="7759700" cy="208788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317500" y="6146800"/>
                <a:ext cx="503913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90"/>
                    </a:solidFill>
                  </a:rPr>
                  <a:t>Few </a:t>
                </a:r>
                <a:r>
                  <a:rPr lang="en-US" dirty="0" err="1" smtClean="0">
                    <a:solidFill>
                      <a:srgbClr val="000090"/>
                    </a:solidFill>
                  </a:rPr>
                  <a:t>cTTS</a:t>
                </a:r>
                <a:r>
                  <a:rPr lang="en-US" dirty="0" smtClean="0">
                    <a:solidFill>
                      <a:srgbClr val="000090"/>
                    </a:solidFill>
                  </a:rPr>
                  <a:t> bright enough for Chandra/XMM gratings:</a:t>
                </a:r>
              </a:p>
              <a:p>
                <a:r>
                  <a:rPr lang="en-US" dirty="0" smtClean="0">
                    <a:solidFill>
                      <a:srgbClr val="000090"/>
                    </a:solidFill>
                  </a:rPr>
                  <a:t>   BP Tau, V4046 </a:t>
                </a:r>
                <a:r>
                  <a:rPr lang="en-US" dirty="0" err="1" smtClean="0">
                    <a:solidFill>
                      <a:srgbClr val="000090"/>
                    </a:solidFill>
                  </a:rPr>
                  <a:t>Sgr</a:t>
                </a:r>
                <a:r>
                  <a:rPr lang="en-US" dirty="0" smtClean="0">
                    <a:solidFill>
                      <a:srgbClr val="000090"/>
                    </a:solidFill>
                  </a:rPr>
                  <a:t>, CR Cha, T Tau</a:t>
                </a:r>
                <a:endParaRPr lang="en-US" dirty="0">
                  <a:solidFill>
                    <a:srgbClr val="000090"/>
                  </a:solidFill>
                </a:endParaRPr>
              </a:p>
            </p:txBody>
          </p:sp>
          <p:pic>
            <p:nvPicPr>
              <p:cNvPr id="16" name="Picture 15" descr="schmitt05_4.gi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84800" y="4770120"/>
                <a:ext cx="2692400" cy="2087880"/>
              </a:xfrm>
              <a:prstGeom prst="rect">
                <a:avLst/>
              </a:prstGeom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7289800" y="5093633"/>
              <a:ext cx="1651551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8000"/>
                  </a:solidFill>
                </a:rPr>
                <a:t>Schmitt et al. (2005)</a:t>
              </a:r>
              <a:endParaRPr lang="en-US" sz="1400" dirty="0">
                <a:solidFill>
                  <a:srgbClr val="008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541855" y="239993"/>
            <a:ext cx="4640119" cy="5237782"/>
            <a:chOff x="1551088" y="1"/>
            <a:chExt cx="6041823" cy="6820027"/>
          </a:xfrm>
        </p:grpSpPr>
        <p:pic>
          <p:nvPicPr>
            <p:cNvPr id="4" name="Picture 3" descr="hr99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1088" y="1"/>
              <a:ext cx="6008370" cy="6820027"/>
            </a:xfrm>
            <a:prstGeom prst="rect">
              <a:avLst/>
            </a:prstGeom>
          </p:spPr>
        </p:pic>
        <p:grpSp>
          <p:nvGrpSpPr>
            <p:cNvPr id="3" name="Group 62"/>
            <p:cNvGrpSpPr/>
            <p:nvPr/>
          </p:nvGrpSpPr>
          <p:grpSpPr>
            <a:xfrm>
              <a:off x="3873860" y="3046968"/>
              <a:ext cx="931130" cy="975992"/>
              <a:chOff x="3873860" y="3046968"/>
              <a:chExt cx="931130" cy="975992"/>
            </a:xfrm>
          </p:grpSpPr>
          <p:sp>
            <p:nvSpPr>
              <p:cNvPr id="40" name="Rectangle 39"/>
              <p:cNvSpPr/>
              <p:nvPr/>
            </p:nvSpPr>
            <p:spPr>
              <a:xfrm>
                <a:off x="3873860" y="3046968"/>
                <a:ext cx="931130" cy="9759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29"/>
              <p:cNvGrpSpPr>
                <a:grpSpLocks/>
              </p:cNvGrpSpPr>
              <p:nvPr/>
            </p:nvGrpSpPr>
            <p:grpSpPr bwMode="auto">
              <a:xfrm>
                <a:off x="3924660" y="3140080"/>
                <a:ext cx="798830" cy="798830"/>
                <a:chOff x="3120" y="2918"/>
                <a:chExt cx="1258" cy="1258"/>
              </a:xfrm>
            </p:grpSpPr>
            <p:grpSp>
              <p:nvGrpSpPr>
                <p:cNvPr id="6" name="Group 10"/>
                <p:cNvGrpSpPr>
                  <a:grpSpLocks/>
                </p:cNvGrpSpPr>
                <p:nvPr/>
              </p:nvGrpSpPr>
              <p:grpSpPr bwMode="auto">
                <a:xfrm>
                  <a:off x="3120" y="2918"/>
                  <a:ext cx="1258" cy="1258"/>
                  <a:chOff x="4311" y="3264"/>
                  <a:chExt cx="968" cy="968"/>
                </a:xfrm>
              </p:grpSpPr>
              <p:sp>
                <p:nvSpPr>
                  <p:cNvPr id="53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264"/>
                    <a:ext cx="968" cy="968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4656" y="3604"/>
                    <a:ext cx="288" cy="280"/>
                  </a:xfrm>
                  <a:prstGeom prst="ellipse">
                    <a:avLst/>
                  </a:prstGeom>
                  <a:solidFill>
                    <a:srgbClr val="FF6600"/>
                  </a:soli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4648" y="3600"/>
                    <a:ext cx="296" cy="28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3" name="Arc 17"/>
                <p:cNvSpPr>
                  <a:spLocks/>
                </p:cNvSpPr>
                <p:nvPr/>
              </p:nvSpPr>
              <p:spPr bwMode="auto">
                <a:xfrm rot="10800000">
                  <a:off x="3574" y="3029"/>
                  <a:ext cx="295" cy="283"/>
                </a:xfrm>
                <a:custGeom>
                  <a:avLst/>
                  <a:gdLst>
                    <a:gd name="G0" fmla="+- 21600 0 0"/>
                    <a:gd name="G1" fmla="+- 19955 0 0"/>
                    <a:gd name="G2" fmla="+- 21600 0 0"/>
                    <a:gd name="T0" fmla="*/ 37856 w 43200"/>
                    <a:gd name="T1" fmla="*/ 5731 h 41555"/>
                    <a:gd name="T2" fmla="*/ 13333 w 43200"/>
                    <a:gd name="T3" fmla="*/ 0 h 41555"/>
                    <a:gd name="T4" fmla="*/ 21600 w 43200"/>
                    <a:gd name="T5" fmla="*/ 19955 h 415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1555" fill="none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</a:path>
                    <a:path w="43200" h="41555" stroke="0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  <a:lnTo>
                        <a:pt x="21600" y="19955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 rot="10800000"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2400">
                    <a:latin typeface="Comic Sans MS" pitchFamily="30" charset="0"/>
                  </a:endParaRPr>
                </a:p>
              </p:txBody>
            </p:sp>
            <p:sp>
              <p:nvSpPr>
                <p:cNvPr id="44" name="Arc 18"/>
                <p:cNvSpPr>
                  <a:spLocks/>
                </p:cNvSpPr>
                <p:nvPr/>
              </p:nvSpPr>
              <p:spPr bwMode="auto">
                <a:xfrm rot="10800000">
                  <a:off x="3212" y="3249"/>
                  <a:ext cx="295" cy="283"/>
                </a:xfrm>
                <a:custGeom>
                  <a:avLst/>
                  <a:gdLst>
                    <a:gd name="G0" fmla="+- 21600 0 0"/>
                    <a:gd name="G1" fmla="+- 19955 0 0"/>
                    <a:gd name="G2" fmla="+- 21600 0 0"/>
                    <a:gd name="T0" fmla="*/ 37856 w 43200"/>
                    <a:gd name="T1" fmla="*/ 5731 h 41555"/>
                    <a:gd name="T2" fmla="*/ 13333 w 43200"/>
                    <a:gd name="T3" fmla="*/ 0 h 41555"/>
                    <a:gd name="T4" fmla="*/ 21600 w 43200"/>
                    <a:gd name="T5" fmla="*/ 19955 h 415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1555" fill="none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</a:path>
                    <a:path w="43200" h="41555" stroke="0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  <a:lnTo>
                        <a:pt x="21600" y="19955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 rot="10800000"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2400">
                    <a:latin typeface="Comic Sans MS" pitchFamily="30" charset="0"/>
                  </a:endParaRPr>
                </a:p>
              </p:txBody>
            </p:sp>
            <p:sp>
              <p:nvSpPr>
                <p:cNvPr id="45" name="Arc 19"/>
                <p:cNvSpPr>
                  <a:spLocks/>
                </p:cNvSpPr>
                <p:nvPr/>
              </p:nvSpPr>
              <p:spPr bwMode="auto">
                <a:xfrm rot="10800000">
                  <a:off x="3945" y="3157"/>
                  <a:ext cx="295" cy="283"/>
                </a:xfrm>
                <a:custGeom>
                  <a:avLst/>
                  <a:gdLst>
                    <a:gd name="G0" fmla="+- 21600 0 0"/>
                    <a:gd name="G1" fmla="+- 19955 0 0"/>
                    <a:gd name="G2" fmla="+- 21600 0 0"/>
                    <a:gd name="T0" fmla="*/ 37856 w 43200"/>
                    <a:gd name="T1" fmla="*/ 5731 h 41555"/>
                    <a:gd name="T2" fmla="*/ 13333 w 43200"/>
                    <a:gd name="T3" fmla="*/ 0 h 41555"/>
                    <a:gd name="T4" fmla="*/ 21600 w 43200"/>
                    <a:gd name="T5" fmla="*/ 19955 h 415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1555" fill="none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</a:path>
                    <a:path w="43200" h="41555" stroke="0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  <a:lnTo>
                        <a:pt x="21600" y="19955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 rot="10800000"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2400">
                    <a:latin typeface="Comic Sans MS" pitchFamily="30" charset="0"/>
                  </a:endParaRPr>
                </a:p>
              </p:txBody>
            </p:sp>
            <p:sp>
              <p:nvSpPr>
                <p:cNvPr id="46" name="Arc 20"/>
                <p:cNvSpPr>
                  <a:spLocks/>
                </p:cNvSpPr>
                <p:nvPr/>
              </p:nvSpPr>
              <p:spPr bwMode="auto">
                <a:xfrm rot="10800000">
                  <a:off x="3977" y="3533"/>
                  <a:ext cx="295" cy="283"/>
                </a:xfrm>
                <a:custGeom>
                  <a:avLst/>
                  <a:gdLst>
                    <a:gd name="G0" fmla="+- 21600 0 0"/>
                    <a:gd name="G1" fmla="+- 19955 0 0"/>
                    <a:gd name="G2" fmla="+- 21600 0 0"/>
                    <a:gd name="T0" fmla="*/ 37856 w 43200"/>
                    <a:gd name="T1" fmla="*/ 5731 h 41555"/>
                    <a:gd name="T2" fmla="*/ 13333 w 43200"/>
                    <a:gd name="T3" fmla="*/ 0 h 41555"/>
                    <a:gd name="T4" fmla="*/ 21600 w 43200"/>
                    <a:gd name="T5" fmla="*/ 19955 h 415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1555" fill="none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</a:path>
                    <a:path w="43200" h="41555" stroke="0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  <a:lnTo>
                        <a:pt x="21600" y="19955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 rot="10800000"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2400">
                    <a:latin typeface="Comic Sans MS" pitchFamily="30" charset="0"/>
                  </a:endParaRPr>
                </a:p>
              </p:txBody>
            </p:sp>
            <p:sp>
              <p:nvSpPr>
                <p:cNvPr id="47" name="Arc 21"/>
                <p:cNvSpPr>
                  <a:spLocks/>
                </p:cNvSpPr>
                <p:nvPr/>
              </p:nvSpPr>
              <p:spPr bwMode="auto">
                <a:xfrm rot="10800000">
                  <a:off x="3689" y="3797"/>
                  <a:ext cx="295" cy="283"/>
                </a:xfrm>
                <a:custGeom>
                  <a:avLst/>
                  <a:gdLst>
                    <a:gd name="G0" fmla="+- 21600 0 0"/>
                    <a:gd name="G1" fmla="+- 19955 0 0"/>
                    <a:gd name="G2" fmla="+- 21600 0 0"/>
                    <a:gd name="T0" fmla="*/ 37856 w 43200"/>
                    <a:gd name="T1" fmla="*/ 5731 h 41555"/>
                    <a:gd name="T2" fmla="*/ 13333 w 43200"/>
                    <a:gd name="T3" fmla="*/ 0 h 41555"/>
                    <a:gd name="T4" fmla="*/ 21600 w 43200"/>
                    <a:gd name="T5" fmla="*/ 19955 h 415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1555" fill="none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</a:path>
                    <a:path w="43200" h="41555" stroke="0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  <a:lnTo>
                        <a:pt x="21600" y="19955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 rot="10800000"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2400">
                    <a:latin typeface="Comic Sans MS" pitchFamily="30" charset="0"/>
                  </a:endParaRPr>
                </a:p>
              </p:txBody>
            </p:sp>
            <p:sp>
              <p:nvSpPr>
                <p:cNvPr id="48" name="Arc 22"/>
                <p:cNvSpPr>
                  <a:spLocks/>
                </p:cNvSpPr>
                <p:nvPr/>
              </p:nvSpPr>
              <p:spPr bwMode="auto">
                <a:xfrm rot="10800000">
                  <a:off x="3312" y="3653"/>
                  <a:ext cx="295" cy="283"/>
                </a:xfrm>
                <a:custGeom>
                  <a:avLst/>
                  <a:gdLst>
                    <a:gd name="G0" fmla="+- 21600 0 0"/>
                    <a:gd name="G1" fmla="+- 19955 0 0"/>
                    <a:gd name="G2" fmla="+- 21600 0 0"/>
                    <a:gd name="T0" fmla="*/ 37856 w 43200"/>
                    <a:gd name="T1" fmla="*/ 5731 h 41555"/>
                    <a:gd name="T2" fmla="*/ 13333 w 43200"/>
                    <a:gd name="T3" fmla="*/ 0 h 41555"/>
                    <a:gd name="T4" fmla="*/ 21600 w 43200"/>
                    <a:gd name="T5" fmla="*/ 19955 h 415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1555" fill="none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</a:path>
                    <a:path w="43200" h="41555" stroke="0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  <a:lnTo>
                        <a:pt x="21600" y="19955"/>
                      </a:lnTo>
                      <a:close/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 rot="10800000"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2400">
                    <a:latin typeface="Comic Sans MS" pitchFamily="30" charset="0"/>
                  </a:endParaRPr>
                </a:p>
              </p:txBody>
            </p:sp>
            <p:sp>
              <p:nvSpPr>
                <p:cNvPr id="49" name="Line 23"/>
                <p:cNvSpPr>
                  <a:spLocks noChangeShapeType="1"/>
                </p:cNvSpPr>
                <p:nvPr/>
              </p:nvSpPr>
              <p:spPr bwMode="auto">
                <a:xfrm rot="2700000" flipV="1">
                  <a:off x="3736" y="3606"/>
                  <a:ext cx="160" cy="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Line 24"/>
                <p:cNvSpPr>
                  <a:spLocks noChangeShapeType="1"/>
                </p:cNvSpPr>
                <p:nvPr/>
              </p:nvSpPr>
              <p:spPr bwMode="auto">
                <a:xfrm rot="18900000" flipV="1">
                  <a:off x="3733" y="3467"/>
                  <a:ext cx="162" cy="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Line 25"/>
                <p:cNvSpPr>
                  <a:spLocks noChangeShapeType="1"/>
                </p:cNvSpPr>
                <p:nvPr/>
              </p:nvSpPr>
              <p:spPr bwMode="auto">
                <a:xfrm rot="13500000" flipV="1">
                  <a:off x="3603" y="3462"/>
                  <a:ext cx="160" cy="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Line 26"/>
                <p:cNvSpPr>
                  <a:spLocks noChangeShapeType="1"/>
                </p:cNvSpPr>
                <p:nvPr/>
              </p:nvSpPr>
              <p:spPr bwMode="auto">
                <a:xfrm rot="8100000" flipV="1">
                  <a:off x="3597" y="3613"/>
                  <a:ext cx="162" cy="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7" name="Group 58"/>
            <p:cNvGrpSpPr/>
            <p:nvPr/>
          </p:nvGrpSpPr>
          <p:grpSpPr>
            <a:xfrm>
              <a:off x="6961487" y="4937026"/>
              <a:ext cx="631424" cy="625574"/>
              <a:chOff x="6961487" y="4924326"/>
              <a:chExt cx="631424" cy="625574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6961487" y="4924326"/>
                <a:ext cx="631424" cy="62557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48"/>
              <p:cNvGrpSpPr>
                <a:grpSpLocks/>
              </p:cNvGrpSpPr>
              <p:nvPr/>
            </p:nvGrpSpPr>
            <p:grpSpPr bwMode="auto">
              <a:xfrm>
                <a:off x="7089757" y="5050692"/>
                <a:ext cx="409575" cy="395605"/>
                <a:chOff x="470" y="1584"/>
                <a:chExt cx="645" cy="623"/>
              </a:xfrm>
              <a:solidFill>
                <a:srgbClr val="FFFF00"/>
              </a:solidFill>
            </p:grpSpPr>
            <p:sp>
              <p:nvSpPr>
                <p:cNvPr id="32" name="Oval 49"/>
                <p:cNvSpPr>
                  <a:spLocks noChangeArrowheads="1"/>
                </p:cNvSpPr>
                <p:nvPr/>
              </p:nvSpPr>
              <p:spPr bwMode="auto">
                <a:xfrm>
                  <a:off x="470" y="1584"/>
                  <a:ext cx="645" cy="623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Arc 50"/>
                <p:cNvSpPr>
                  <a:spLocks/>
                </p:cNvSpPr>
                <p:nvPr/>
              </p:nvSpPr>
              <p:spPr bwMode="auto">
                <a:xfrm rot="10800000">
                  <a:off x="519" y="1738"/>
                  <a:ext cx="155" cy="147"/>
                </a:xfrm>
                <a:custGeom>
                  <a:avLst/>
                  <a:gdLst>
                    <a:gd name="G0" fmla="+- 21600 0 0"/>
                    <a:gd name="G1" fmla="+- 19955 0 0"/>
                    <a:gd name="G2" fmla="+- 21600 0 0"/>
                    <a:gd name="T0" fmla="*/ 37856 w 43200"/>
                    <a:gd name="T1" fmla="*/ 5731 h 41555"/>
                    <a:gd name="T2" fmla="*/ 13333 w 43200"/>
                    <a:gd name="T3" fmla="*/ 0 h 41555"/>
                    <a:gd name="T4" fmla="*/ 21600 w 43200"/>
                    <a:gd name="T5" fmla="*/ 19955 h 415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1555" fill="none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</a:path>
                    <a:path w="43200" h="41555" stroke="0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  <a:lnTo>
                        <a:pt x="21600" y="19955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 type="triangle" w="sm" len="sm"/>
                  <a:tailEnd/>
                </a:ln>
                <a:effectLst/>
              </p:spPr>
              <p:txBody>
                <a:bodyPr rot="10800000"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2400">
                    <a:latin typeface="Comic Sans MS" pitchFamily="30" charset="0"/>
                  </a:endParaRPr>
                </a:p>
              </p:txBody>
            </p:sp>
            <p:sp>
              <p:nvSpPr>
                <p:cNvPr id="34" name="Arc 51"/>
                <p:cNvSpPr>
                  <a:spLocks/>
                </p:cNvSpPr>
                <p:nvPr/>
              </p:nvSpPr>
              <p:spPr bwMode="auto">
                <a:xfrm rot="10800000">
                  <a:off x="526" y="1907"/>
                  <a:ext cx="155" cy="147"/>
                </a:xfrm>
                <a:custGeom>
                  <a:avLst/>
                  <a:gdLst>
                    <a:gd name="G0" fmla="+- 21600 0 0"/>
                    <a:gd name="G1" fmla="+- 19955 0 0"/>
                    <a:gd name="G2" fmla="+- 21600 0 0"/>
                    <a:gd name="T0" fmla="*/ 37856 w 43200"/>
                    <a:gd name="T1" fmla="*/ 5731 h 41555"/>
                    <a:gd name="T2" fmla="*/ 13333 w 43200"/>
                    <a:gd name="T3" fmla="*/ 0 h 41555"/>
                    <a:gd name="T4" fmla="*/ 21600 w 43200"/>
                    <a:gd name="T5" fmla="*/ 19955 h 415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1555" fill="none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</a:path>
                    <a:path w="43200" h="41555" stroke="0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  <a:lnTo>
                        <a:pt x="21600" y="19955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 type="triangle" w="sm" len="sm"/>
                  <a:tailEnd/>
                </a:ln>
                <a:effectLst/>
              </p:spPr>
              <p:txBody>
                <a:bodyPr rot="10800000"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2400">
                    <a:latin typeface="Comic Sans MS" pitchFamily="30" charset="0"/>
                  </a:endParaRPr>
                </a:p>
              </p:txBody>
            </p:sp>
            <p:sp>
              <p:nvSpPr>
                <p:cNvPr id="35" name="Arc 52"/>
                <p:cNvSpPr>
                  <a:spLocks/>
                </p:cNvSpPr>
                <p:nvPr/>
              </p:nvSpPr>
              <p:spPr bwMode="auto">
                <a:xfrm rot="10800000">
                  <a:off x="849" y="1706"/>
                  <a:ext cx="155" cy="147"/>
                </a:xfrm>
                <a:custGeom>
                  <a:avLst/>
                  <a:gdLst>
                    <a:gd name="G0" fmla="+- 21600 0 0"/>
                    <a:gd name="G1" fmla="+- 19955 0 0"/>
                    <a:gd name="G2" fmla="+- 21600 0 0"/>
                    <a:gd name="T0" fmla="*/ 37856 w 43200"/>
                    <a:gd name="T1" fmla="*/ 5731 h 41555"/>
                    <a:gd name="T2" fmla="*/ 13333 w 43200"/>
                    <a:gd name="T3" fmla="*/ 0 h 41555"/>
                    <a:gd name="T4" fmla="*/ 21600 w 43200"/>
                    <a:gd name="T5" fmla="*/ 19955 h 415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1555" fill="none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</a:path>
                    <a:path w="43200" h="41555" stroke="0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  <a:lnTo>
                        <a:pt x="21600" y="19955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 type="triangle" w="sm" len="sm"/>
                  <a:tailEnd/>
                </a:ln>
                <a:effectLst/>
              </p:spPr>
              <p:txBody>
                <a:bodyPr rot="10800000"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2400">
                    <a:latin typeface="Comic Sans MS" pitchFamily="30" charset="0"/>
                  </a:endParaRPr>
                </a:p>
              </p:txBody>
            </p:sp>
            <p:sp>
              <p:nvSpPr>
                <p:cNvPr id="36" name="Arc 53"/>
                <p:cNvSpPr>
                  <a:spLocks/>
                </p:cNvSpPr>
                <p:nvPr/>
              </p:nvSpPr>
              <p:spPr bwMode="auto">
                <a:xfrm rot="10800000">
                  <a:off x="672" y="1629"/>
                  <a:ext cx="155" cy="147"/>
                </a:xfrm>
                <a:custGeom>
                  <a:avLst/>
                  <a:gdLst>
                    <a:gd name="G0" fmla="+- 21600 0 0"/>
                    <a:gd name="G1" fmla="+- 19955 0 0"/>
                    <a:gd name="G2" fmla="+- 21600 0 0"/>
                    <a:gd name="T0" fmla="*/ 37856 w 43200"/>
                    <a:gd name="T1" fmla="*/ 5731 h 41555"/>
                    <a:gd name="T2" fmla="*/ 13333 w 43200"/>
                    <a:gd name="T3" fmla="*/ 0 h 41555"/>
                    <a:gd name="T4" fmla="*/ 21600 w 43200"/>
                    <a:gd name="T5" fmla="*/ 19955 h 415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1555" fill="none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</a:path>
                    <a:path w="43200" h="41555" stroke="0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  <a:lnTo>
                        <a:pt x="21600" y="19955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 type="triangle" w="sm" len="sm"/>
                  <a:tailEnd/>
                </a:ln>
                <a:effectLst/>
              </p:spPr>
              <p:txBody>
                <a:bodyPr rot="10800000"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2400">
                    <a:latin typeface="Comic Sans MS" pitchFamily="30" charset="0"/>
                  </a:endParaRPr>
                </a:p>
              </p:txBody>
            </p:sp>
            <p:sp>
              <p:nvSpPr>
                <p:cNvPr id="37" name="Arc 54"/>
                <p:cNvSpPr>
                  <a:spLocks/>
                </p:cNvSpPr>
                <p:nvPr/>
              </p:nvSpPr>
              <p:spPr bwMode="auto">
                <a:xfrm rot="10800000">
                  <a:off x="851" y="1879"/>
                  <a:ext cx="155" cy="147"/>
                </a:xfrm>
                <a:custGeom>
                  <a:avLst/>
                  <a:gdLst>
                    <a:gd name="G0" fmla="+- 21600 0 0"/>
                    <a:gd name="G1" fmla="+- 19955 0 0"/>
                    <a:gd name="G2" fmla="+- 21600 0 0"/>
                    <a:gd name="T0" fmla="*/ 37856 w 43200"/>
                    <a:gd name="T1" fmla="*/ 5731 h 41555"/>
                    <a:gd name="T2" fmla="*/ 13333 w 43200"/>
                    <a:gd name="T3" fmla="*/ 0 h 41555"/>
                    <a:gd name="T4" fmla="*/ 21600 w 43200"/>
                    <a:gd name="T5" fmla="*/ 19955 h 415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1555" fill="none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</a:path>
                    <a:path w="43200" h="41555" stroke="0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  <a:lnTo>
                        <a:pt x="21600" y="19955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 type="triangle" w="sm" len="sm"/>
                  <a:tailEnd/>
                </a:ln>
                <a:effectLst/>
              </p:spPr>
              <p:txBody>
                <a:bodyPr rot="10800000"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2400">
                    <a:latin typeface="Comic Sans MS" pitchFamily="30" charset="0"/>
                  </a:endParaRPr>
                </a:p>
              </p:txBody>
            </p:sp>
            <p:sp>
              <p:nvSpPr>
                <p:cNvPr id="38" name="Arc 55"/>
                <p:cNvSpPr>
                  <a:spLocks/>
                </p:cNvSpPr>
                <p:nvPr/>
              </p:nvSpPr>
              <p:spPr bwMode="auto">
                <a:xfrm rot="10800000">
                  <a:off x="699" y="1976"/>
                  <a:ext cx="155" cy="147"/>
                </a:xfrm>
                <a:custGeom>
                  <a:avLst/>
                  <a:gdLst>
                    <a:gd name="G0" fmla="+- 21600 0 0"/>
                    <a:gd name="G1" fmla="+- 19955 0 0"/>
                    <a:gd name="G2" fmla="+- 21600 0 0"/>
                    <a:gd name="T0" fmla="*/ 37856 w 43200"/>
                    <a:gd name="T1" fmla="*/ 5731 h 41555"/>
                    <a:gd name="T2" fmla="*/ 13333 w 43200"/>
                    <a:gd name="T3" fmla="*/ 0 h 41555"/>
                    <a:gd name="T4" fmla="*/ 21600 w 43200"/>
                    <a:gd name="T5" fmla="*/ 19955 h 415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41555" fill="none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</a:path>
                    <a:path w="43200" h="41555" stroke="0" extrusionOk="0">
                      <a:moveTo>
                        <a:pt x="37855" y="5731"/>
                      </a:moveTo>
                      <a:cubicBezTo>
                        <a:pt x="41300" y="9668"/>
                        <a:pt x="43200" y="14722"/>
                        <a:pt x="43200" y="19955"/>
                      </a:cubicBezTo>
                      <a:cubicBezTo>
                        <a:pt x="43200" y="31884"/>
                        <a:pt x="33529" y="41555"/>
                        <a:pt x="21600" y="41555"/>
                      </a:cubicBezTo>
                      <a:cubicBezTo>
                        <a:pt x="9670" y="41555"/>
                        <a:pt x="0" y="31884"/>
                        <a:pt x="0" y="19955"/>
                      </a:cubicBezTo>
                      <a:cubicBezTo>
                        <a:pt x="-1" y="11219"/>
                        <a:pt x="5262" y="3343"/>
                        <a:pt x="13332" y="-1"/>
                      </a:cubicBezTo>
                      <a:lnTo>
                        <a:pt x="21600" y="19955"/>
                      </a:lnTo>
                      <a:close/>
                    </a:path>
                  </a:pathLst>
                </a:custGeom>
                <a:grpFill/>
                <a:ln w="19050">
                  <a:solidFill>
                    <a:schemeClr val="tx1"/>
                  </a:solidFill>
                  <a:round/>
                  <a:headEnd type="triangle" w="sm" len="sm"/>
                  <a:tailEnd/>
                </a:ln>
                <a:effectLst/>
              </p:spPr>
              <p:txBody>
                <a:bodyPr rot="10800000"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 sz="2400">
                    <a:latin typeface="Comic Sans MS" pitchFamily="30" charset="0"/>
                  </a:endParaRPr>
                </a:p>
              </p:txBody>
            </p:sp>
          </p:grpSp>
        </p:grpSp>
        <p:pic>
          <p:nvPicPr>
            <p:cNvPr id="28" name="Picture 27" descr="pmsstar_alcala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76298" y="928131"/>
              <a:ext cx="948691" cy="906780"/>
            </a:xfrm>
            <a:prstGeom prst="rect">
              <a:avLst/>
            </a:prstGeom>
          </p:spPr>
        </p:pic>
        <p:grpSp>
          <p:nvGrpSpPr>
            <p:cNvPr id="9" name="Group 65"/>
            <p:cNvGrpSpPr/>
            <p:nvPr/>
          </p:nvGrpSpPr>
          <p:grpSpPr>
            <a:xfrm>
              <a:off x="2183640" y="1041092"/>
              <a:ext cx="1000531" cy="1076067"/>
              <a:chOff x="2183640" y="1041092"/>
              <a:chExt cx="1000531" cy="1076067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183640" y="1041092"/>
                <a:ext cx="1000531" cy="107606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70"/>
              <p:cNvGrpSpPr>
                <a:grpSpLocks/>
              </p:cNvGrpSpPr>
              <p:nvPr/>
            </p:nvGrpSpPr>
            <p:grpSpPr bwMode="auto">
              <a:xfrm>
                <a:off x="2253879" y="1157354"/>
                <a:ext cx="798830" cy="802640"/>
                <a:chOff x="1512" y="2408"/>
                <a:chExt cx="1258" cy="1264"/>
              </a:xfrm>
            </p:grpSpPr>
            <p:sp>
              <p:nvSpPr>
                <p:cNvPr id="16" name="Line 21"/>
                <p:cNvSpPr>
                  <a:spLocks noChangeShapeType="1"/>
                </p:cNvSpPr>
                <p:nvPr/>
              </p:nvSpPr>
              <p:spPr bwMode="auto">
                <a:xfrm>
                  <a:off x="1805" y="2408"/>
                  <a:ext cx="139" cy="35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Oval 24"/>
                <p:cNvSpPr>
                  <a:spLocks noChangeArrowheads="1"/>
                </p:cNvSpPr>
                <p:nvPr/>
              </p:nvSpPr>
              <p:spPr bwMode="auto">
                <a:xfrm>
                  <a:off x="1512" y="2414"/>
                  <a:ext cx="1258" cy="1258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de-DE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18" name="Line 36"/>
                <p:cNvSpPr>
                  <a:spLocks noChangeShapeType="1"/>
                </p:cNvSpPr>
                <p:nvPr/>
              </p:nvSpPr>
              <p:spPr bwMode="auto">
                <a:xfrm rot="2700000" flipV="1">
                  <a:off x="2131" y="3229"/>
                  <a:ext cx="453" cy="2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Line 38"/>
                <p:cNvSpPr>
                  <a:spLocks noChangeShapeType="1"/>
                </p:cNvSpPr>
                <p:nvPr/>
              </p:nvSpPr>
              <p:spPr bwMode="auto">
                <a:xfrm rot="13500000" flipV="1">
                  <a:off x="1693" y="2841"/>
                  <a:ext cx="471" cy="2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Line 39"/>
                <p:cNvSpPr>
                  <a:spLocks noChangeShapeType="1"/>
                </p:cNvSpPr>
                <p:nvPr/>
              </p:nvSpPr>
              <p:spPr bwMode="auto">
                <a:xfrm rot="8100000" flipV="1">
                  <a:off x="1718" y="3235"/>
                  <a:ext cx="451" cy="3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Line 41"/>
                <p:cNvSpPr>
                  <a:spLocks noChangeShapeType="1"/>
                </p:cNvSpPr>
                <p:nvPr/>
              </p:nvSpPr>
              <p:spPr bwMode="auto">
                <a:xfrm rot="13500000">
                  <a:off x="1963" y="2590"/>
                  <a:ext cx="338" cy="32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Line 42"/>
                <p:cNvSpPr>
                  <a:spLocks noChangeShapeType="1"/>
                </p:cNvSpPr>
                <p:nvPr/>
              </p:nvSpPr>
              <p:spPr bwMode="auto">
                <a:xfrm rot="13500000">
                  <a:off x="2352" y="2605"/>
                  <a:ext cx="2" cy="46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Line 43"/>
                <p:cNvSpPr>
                  <a:spLocks noChangeShapeType="1"/>
                </p:cNvSpPr>
                <p:nvPr/>
              </p:nvSpPr>
              <p:spPr bwMode="auto">
                <a:xfrm rot="13500000" flipH="1" flipV="1">
                  <a:off x="1972" y="3169"/>
                  <a:ext cx="340" cy="34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Line 44"/>
                <p:cNvSpPr>
                  <a:spLocks noChangeShapeType="1"/>
                </p:cNvSpPr>
                <p:nvPr/>
              </p:nvSpPr>
              <p:spPr bwMode="auto">
                <a:xfrm rot="13500000" flipV="1">
                  <a:off x="1681" y="2874"/>
                  <a:ext cx="343" cy="35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Line 45"/>
                <p:cNvSpPr>
                  <a:spLocks noChangeShapeType="1"/>
                </p:cNvSpPr>
                <p:nvPr/>
              </p:nvSpPr>
              <p:spPr bwMode="auto">
                <a:xfrm rot="13500000" flipH="1">
                  <a:off x="2274" y="2876"/>
                  <a:ext cx="338" cy="338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14" name="TextBox 13"/>
          <p:cNvSpPr txBox="1"/>
          <p:nvPr/>
        </p:nvSpPr>
        <p:spPr>
          <a:xfrm>
            <a:off x="0" y="2666624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solidFill>
                <a:srgbClr val="FF0000"/>
              </a:solidFill>
            </a:endParaRPr>
          </a:p>
          <a:p>
            <a:pPr algn="ctr"/>
            <a:endParaRPr lang="en-US" sz="3600" dirty="0" smtClean="0">
              <a:solidFill>
                <a:srgbClr val="FF0000"/>
              </a:solidFill>
            </a:endParaRPr>
          </a:p>
          <a:p>
            <a:r>
              <a:rPr lang="en-US" sz="3600" dirty="0" smtClean="0"/>
              <a:t>Topics of this talk:</a:t>
            </a:r>
          </a:p>
          <a:p>
            <a:pPr>
              <a:buFont typeface="Arial"/>
              <a:buChar char="•"/>
            </a:pP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Rotation-activity-age relation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X-rays from accretion in pre-MS stars + brown dwarfs</a:t>
            </a:r>
            <a:br>
              <a:rPr lang="en-US" sz="2400" dirty="0" smtClean="0"/>
            </a:br>
            <a:endParaRPr lang="en-U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 X-ray emission from pre-MS jets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457200" y="55563"/>
            <a:ext cx="8458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000" dirty="0" smtClean="0">
                <a:solidFill>
                  <a:srgbClr val="FF0000"/>
                </a:solidFill>
                <a:latin typeface="Candara"/>
                <a:cs typeface="Candara"/>
              </a:rPr>
              <a:t>A picture of X-ray emission from TW </a:t>
            </a:r>
            <a:r>
              <a:rPr lang="en-US" sz="3000" dirty="0" err="1" smtClean="0">
                <a:solidFill>
                  <a:srgbClr val="FF0000"/>
                </a:solidFill>
                <a:latin typeface="Candara"/>
                <a:cs typeface="Candara"/>
              </a:rPr>
              <a:t>Hya</a:t>
            </a:r>
            <a:r>
              <a:rPr lang="en-US" sz="3000" dirty="0" smtClean="0">
                <a:solidFill>
                  <a:schemeClr val="accent2">
                    <a:lumMod val="50000"/>
                  </a:schemeClr>
                </a:solidFill>
                <a:latin typeface="Candara"/>
                <a:cs typeface="Candara"/>
              </a:rPr>
              <a:t> </a:t>
            </a:r>
            <a:endParaRPr lang="en-US" sz="3000" dirty="0">
              <a:solidFill>
                <a:schemeClr val="accent2">
                  <a:lumMod val="50000"/>
                </a:schemeClr>
              </a:solidFill>
              <a:latin typeface="Candara"/>
              <a:cs typeface="Candara"/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394226" y="1185111"/>
            <a:ext cx="4584174" cy="3564401"/>
            <a:chOff x="1346726" y="2302711"/>
            <a:chExt cx="4584174" cy="3564401"/>
          </a:xfrm>
        </p:grpSpPr>
        <p:pic>
          <p:nvPicPr>
            <p:cNvPr id="74763" name="Picture 18" descr="guenther07_f9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46726" y="2717710"/>
              <a:ext cx="4367998" cy="3149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7769" name="TextBox 19"/>
            <p:cNvSpPr txBox="1">
              <a:spLocks noChangeArrowheads="1"/>
            </p:cNvSpPr>
            <p:nvPr/>
          </p:nvSpPr>
          <p:spPr bwMode="auto">
            <a:xfrm>
              <a:off x="1892300" y="2844800"/>
              <a:ext cx="4038600" cy="1169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50000"/>
                    </a:schemeClr>
                  </a:solidFill>
                  <a:latin typeface="Candara" pitchFamily="30" charset="0"/>
                  <a:ea typeface="Candara" pitchFamily="30" charset="0"/>
                  <a:cs typeface="Candara" pitchFamily="30" charset="0"/>
                </a:rPr>
                <a:t>TW </a:t>
              </a:r>
              <a:r>
                <a:rPr lang="en-US" sz="1400" dirty="0" err="1">
                  <a:solidFill>
                    <a:schemeClr val="accent1">
                      <a:lumMod val="50000"/>
                    </a:schemeClr>
                  </a:solidFill>
                  <a:latin typeface="Candara" pitchFamily="30" charset="0"/>
                  <a:ea typeface="Candara" pitchFamily="30" charset="0"/>
                  <a:cs typeface="Candara" pitchFamily="30" charset="0"/>
                </a:rPr>
                <a:t>Hya</a:t>
              </a:r>
              <a:r>
                <a:rPr lang="en-US" sz="1400" dirty="0">
                  <a:solidFill>
                    <a:schemeClr val="accent1">
                      <a:lumMod val="50000"/>
                    </a:schemeClr>
                  </a:solidFill>
                  <a:latin typeface="Candara" pitchFamily="30" charset="0"/>
                  <a:ea typeface="Candara" pitchFamily="30" charset="0"/>
                  <a:cs typeface="Candara" pitchFamily="30" charset="0"/>
                </a:rPr>
                <a:t>                            Guenther et al. (2007)</a:t>
              </a:r>
            </a:p>
            <a:p>
              <a:pPr>
                <a:defRPr/>
              </a:pPr>
              <a:endParaRPr lang="en-US" sz="1400" dirty="0">
                <a:solidFill>
                  <a:schemeClr val="accent1">
                    <a:lumMod val="50000"/>
                  </a:schemeClr>
                </a:solidFill>
                <a:latin typeface="Candara" pitchFamily="30" charset="0"/>
                <a:ea typeface="Candara" pitchFamily="30" charset="0"/>
                <a:cs typeface="Candara" pitchFamily="30" charset="0"/>
              </a:endParaRPr>
            </a:p>
            <a:p>
              <a:pPr>
                <a:defRPr/>
              </a:pPr>
              <a:endParaRPr lang="en-US" sz="1400" dirty="0">
                <a:solidFill>
                  <a:schemeClr val="accent1">
                    <a:lumMod val="50000"/>
                  </a:schemeClr>
                </a:solidFill>
                <a:latin typeface="Candara" pitchFamily="30" charset="0"/>
                <a:ea typeface="Candara" pitchFamily="30" charset="0"/>
                <a:cs typeface="Candara" pitchFamily="30" charset="0"/>
              </a:endParaRP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50000"/>
                    </a:schemeClr>
                  </a:solidFill>
                  <a:latin typeface="Candara" pitchFamily="30" charset="0"/>
                  <a:ea typeface="Candara" pitchFamily="30" charset="0"/>
                  <a:cs typeface="Candara" pitchFamily="30" charset="0"/>
                </a:rPr>
                <a:t>                                             XMM/RGS Ne IX triplet</a:t>
              </a:r>
            </a:p>
            <a:p>
              <a:pPr>
                <a:defRPr/>
              </a:pPr>
              <a:r>
                <a:rPr lang="en-US" sz="1400" dirty="0">
                  <a:solidFill>
                    <a:schemeClr val="accent1">
                      <a:lumMod val="50000"/>
                    </a:schemeClr>
                  </a:solidFill>
                  <a:latin typeface="Candara" pitchFamily="30" charset="0"/>
                  <a:ea typeface="Candara" pitchFamily="30" charset="0"/>
                  <a:cs typeface="Candara" pitchFamily="30" charset="0"/>
                </a:rPr>
                <a:t>                                             (corona + shock)</a:t>
              </a:r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2607141" y="2302711"/>
              <a:ext cx="1717208" cy="2453439"/>
              <a:chOff x="2607173" y="2302707"/>
              <a:chExt cx="1717237" cy="2453503"/>
            </a:xfrm>
          </p:grpSpPr>
          <p:sp>
            <p:nvSpPr>
              <p:cNvPr id="74759" name="TextBox 11"/>
              <p:cNvSpPr txBox="1">
                <a:spLocks noChangeArrowheads="1"/>
              </p:cNvSpPr>
              <p:nvPr/>
            </p:nvSpPr>
            <p:spPr bwMode="auto">
              <a:xfrm rot="-5400000">
                <a:off x="3771900" y="4203700"/>
                <a:ext cx="828021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Candara" pitchFamily="30" charset="0"/>
                    <a:ea typeface="Candara" pitchFamily="30" charset="0"/>
                    <a:cs typeface="Candara" pitchFamily="30" charset="0"/>
                  </a:rPr>
                  <a:t>forbidden</a:t>
                </a:r>
              </a:p>
            </p:txBody>
          </p:sp>
          <p:sp>
            <p:nvSpPr>
              <p:cNvPr id="74760" name="TextBox 12"/>
              <p:cNvSpPr txBox="1">
                <a:spLocks noChangeArrowheads="1"/>
              </p:cNvSpPr>
              <p:nvPr/>
            </p:nvSpPr>
            <p:spPr bwMode="auto">
              <a:xfrm rot="16200000">
                <a:off x="2348131" y="3052630"/>
                <a:ext cx="1869183" cy="369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 err="1">
                    <a:solidFill>
                      <a:srgbClr val="FF0000"/>
                    </a:solidFill>
                    <a:latin typeface="Candara" pitchFamily="30" charset="0"/>
                    <a:ea typeface="Candara" pitchFamily="30" charset="0"/>
                    <a:cs typeface="Candara" pitchFamily="30" charset="0"/>
                  </a:rPr>
                  <a:t>intercombination</a:t>
                </a:r>
                <a:endParaRPr lang="en-US" dirty="0">
                  <a:solidFill>
                    <a:srgbClr val="FF0000"/>
                  </a:solidFill>
                  <a:latin typeface="Candara" pitchFamily="30" charset="0"/>
                  <a:ea typeface="Candara" pitchFamily="30" charset="0"/>
                  <a:cs typeface="Candara" pitchFamily="30" charset="0"/>
                </a:endParaRPr>
              </a:p>
            </p:txBody>
          </p:sp>
          <p:sp>
            <p:nvSpPr>
              <p:cNvPr id="74761" name="TextBox 13"/>
              <p:cNvSpPr txBox="1">
                <a:spLocks noChangeArrowheads="1"/>
              </p:cNvSpPr>
              <p:nvPr/>
            </p:nvSpPr>
            <p:spPr bwMode="auto">
              <a:xfrm rot="16200000">
                <a:off x="2193533" y="3128830"/>
                <a:ext cx="1196618" cy="369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Candara" pitchFamily="30" charset="0"/>
                    <a:ea typeface="Candara" pitchFamily="30" charset="0"/>
                    <a:cs typeface="Candara" pitchFamily="30" charset="0"/>
                  </a:rPr>
                  <a:t>resonance</a:t>
                </a: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368300" y="4800600"/>
            <a:ext cx="2839577" cy="1200329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Steady state accretion shock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+ coronal contribution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explains triplet shapes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for TW </a:t>
            </a:r>
            <a:r>
              <a:rPr lang="en-US" dirty="0" err="1" smtClean="0">
                <a:solidFill>
                  <a:srgbClr val="000000"/>
                </a:solidFill>
              </a:rPr>
              <a:t>Hya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" y="863600"/>
            <a:ext cx="4405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High density (~ 10</a:t>
            </a:r>
            <a:r>
              <a:rPr lang="en-US" baseline="30000" dirty="0" smtClean="0">
                <a:solidFill>
                  <a:srgbClr val="000000"/>
                </a:solidFill>
              </a:rPr>
              <a:t>12</a:t>
            </a:r>
            <a:r>
              <a:rPr lang="en-US" dirty="0" smtClean="0">
                <a:solidFill>
                  <a:srgbClr val="000000"/>
                </a:solidFill>
              </a:rPr>
              <a:t> cm</a:t>
            </a:r>
            <a:r>
              <a:rPr lang="en-US" baseline="30000" dirty="0" smtClean="0">
                <a:solidFill>
                  <a:srgbClr val="000000"/>
                </a:solidFill>
              </a:rPr>
              <a:t>-3</a:t>
            </a:r>
            <a:r>
              <a:rPr lang="en-US" dirty="0" smtClean="0">
                <a:solidFill>
                  <a:srgbClr val="000000"/>
                </a:solidFill>
              </a:rPr>
              <a:t> ) in accretion shock;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1-d slab model for accretion column 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" name="Group 16"/>
          <p:cNvGrpSpPr/>
          <p:nvPr/>
        </p:nvGrpSpPr>
        <p:grpSpPr>
          <a:xfrm>
            <a:off x="4343400" y="762000"/>
            <a:ext cx="4800600" cy="4267200"/>
            <a:chOff x="2171700" y="1295400"/>
            <a:chExt cx="4800600" cy="4267200"/>
          </a:xfrm>
        </p:grpSpPr>
        <p:pic>
          <p:nvPicPr>
            <p:cNvPr id="20" name="Picture 19" descr="brickhouse10_f1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71700" y="1295400"/>
              <a:ext cx="4800600" cy="42672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247900" y="1918633"/>
              <a:ext cx="17933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rgbClr val="008000"/>
                  </a:solidFill>
                </a:rPr>
                <a:t>Brickhouse</a:t>
              </a:r>
              <a:r>
                <a:rPr lang="en-US" sz="1400" dirty="0" smtClean="0">
                  <a:solidFill>
                    <a:srgbClr val="008000"/>
                  </a:solidFill>
                </a:rPr>
                <a:t> et al. 2010</a:t>
              </a:r>
              <a:endParaRPr lang="en-US" sz="1400" dirty="0">
                <a:solidFill>
                  <a:srgbClr val="00800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649320" y="5052873"/>
            <a:ext cx="5121915" cy="1754327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500 </a:t>
            </a:r>
            <a:r>
              <a:rPr lang="en-US" dirty="0" err="1" smtClean="0">
                <a:solidFill>
                  <a:srgbClr val="000000"/>
                </a:solidFill>
              </a:rPr>
              <a:t>ksec</a:t>
            </a:r>
            <a:r>
              <a:rPr lang="en-US" dirty="0" smtClean="0">
                <a:solidFill>
                  <a:srgbClr val="000000"/>
                </a:solidFill>
              </a:rPr>
              <a:t> Chandra observation of TW </a:t>
            </a:r>
            <a:r>
              <a:rPr lang="en-US" dirty="0" err="1" smtClean="0">
                <a:solidFill>
                  <a:srgbClr val="000000"/>
                </a:solidFill>
              </a:rPr>
              <a:t>Hya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2-component shock model:</a:t>
            </a:r>
          </a:p>
          <a:p>
            <a:pPr marL="342900" indent="-342900">
              <a:buAutoNum type="alphaUcParenR"/>
            </a:pPr>
            <a:r>
              <a:rPr lang="en-US" dirty="0" smtClean="0">
                <a:solidFill>
                  <a:srgbClr val="000000"/>
                </a:solidFill>
              </a:rPr>
              <a:t>3 MK plasma  with higher N</a:t>
            </a:r>
            <a:r>
              <a:rPr lang="en-US" baseline="-25000" dirty="0" smtClean="0">
                <a:solidFill>
                  <a:srgbClr val="000000"/>
                </a:solidFill>
              </a:rPr>
              <a:t>H</a:t>
            </a:r>
            <a:r>
              <a:rPr lang="en-US" dirty="0" smtClean="0">
                <a:solidFill>
                  <a:srgbClr val="000000"/>
                </a:solidFill>
              </a:rPr>
              <a:t> than component B)</a:t>
            </a:r>
          </a:p>
          <a:p>
            <a:pPr marL="342900" indent="-342900">
              <a:buFont typeface="Arial"/>
              <a:buAutoNum type="alphaUcParenR"/>
            </a:pPr>
            <a:r>
              <a:rPr lang="en-US" dirty="0" smtClean="0">
                <a:solidFill>
                  <a:srgbClr val="000000"/>
                </a:solidFill>
              </a:rPr>
              <a:t>2 MK plasma with larger area than component A)</a:t>
            </a:r>
          </a:p>
          <a:p>
            <a:r>
              <a:rPr lang="en-US" dirty="0" err="1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accretion-fed corona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Box 1"/>
          <p:cNvSpPr txBox="1">
            <a:spLocks noChangeArrowheads="1"/>
          </p:cNvSpPr>
          <p:nvPr/>
        </p:nvSpPr>
        <p:spPr bwMode="auto">
          <a:xfrm>
            <a:off x="2222500" y="0"/>
            <a:ext cx="552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ndara" pitchFamily="30" charset="0"/>
                <a:ea typeface="Candara" pitchFamily="30" charset="0"/>
                <a:cs typeface="Candara" pitchFamily="30" charset="0"/>
              </a:rPr>
              <a:t>X-ray induced [Ne II] emission </a:t>
            </a:r>
          </a:p>
        </p:txBody>
      </p:sp>
      <p:sp>
        <p:nvSpPr>
          <p:cNvPr id="97283" name="TextBox 14"/>
          <p:cNvSpPr txBox="1">
            <a:spLocks noChangeArrowheads="1"/>
          </p:cNvSpPr>
          <p:nvPr/>
        </p:nvSpPr>
        <p:spPr bwMode="auto">
          <a:xfrm>
            <a:off x="863600" y="660400"/>
            <a:ext cx="74041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Font typeface="Arial" pitchFamily="30" charset="0"/>
              <a:buChar char="•"/>
            </a:pPr>
            <a:r>
              <a:rPr lang="en-US" sz="1800" dirty="0">
                <a:solidFill>
                  <a:srgbClr val="314367"/>
                </a:solidFill>
                <a:latin typeface="Candara" pitchFamily="30" charset="0"/>
                <a:ea typeface="Candara" pitchFamily="30" charset="0"/>
                <a:cs typeface="Candara" pitchFamily="30" charset="0"/>
              </a:rPr>
              <a:t> K-shell ionization energy of Ne (0.9 </a:t>
            </a:r>
            <a:r>
              <a:rPr lang="en-US" sz="1800" dirty="0" err="1">
                <a:solidFill>
                  <a:srgbClr val="314367"/>
                </a:solidFill>
                <a:latin typeface="Candara" pitchFamily="30" charset="0"/>
                <a:ea typeface="Candara" pitchFamily="30" charset="0"/>
                <a:cs typeface="Candara" pitchFamily="30" charset="0"/>
              </a:rPr>
              <a:t>keV</a:t>
            </a:r>
            <a:r>
              <a:rPr lang="en-US" sz="1800" dirty="0">
                <a:solidFill>
                  <a:srgbClr val="314367"/>
                </a:solidFill>
                <a:latin typeface="Candara" pitchFamily="30" charset="0"/>
                <a:ea typeface="Candara" pitchFamily="30" charset="0"/>
                <a:cs typeface="Candara" pitchFamily="30" charset="0"/>
              </a:rPr>
              <a:t>)  ~  peak of stellar X-ray spectrum</a:t>
            </a:r>
            <a:br>
              <a:rPr lang="en-US" sz="1800" dirty="0">
                <a:solidFill>
                  <a:srgbClr val="314367"/>
                </a:solidFill>
                <a:latin typeface="Candara" pitchFamily="30" charset="0"/>
                <a:ea typeface="Candara" pitchFamily="30" charset="0"/>
                <a:cs typeface="Candara" pitchFamily="30" charset="0"/>
              </a:rPr>
            </a:br>
            <a:r>
              <a:rPr lang="en-US" sz="1800" dirty="0">
                <a:solidFill>
                  <a:srgbClr val="314367"/>
                </a:solidFill>
                <a:latin typeface="Candara" pitchFamily="30" charset="0"/>
                <a:ea typeface="Candara" pitchFamily="30" charset="0"/>
                <a:cs typeface="Candara" pitchFamily="30" charset="0"/>
              </a:rPr>
              <a:t>  </a:t>
            </a:r>
            <a:r>
              <a:rPr lang="en-US" sz="1800" dirty="0" err="1">
                <a:solidFill>
                  <a:srgbClr val="314367"/>
                </a:solidFill>
                <a:latin typeface="Candara" pitchFamily="30" charset="0"/>
                <a:ea typeface="Candara" pitchFamily="30" charset="0"/>
                <a:cs typeface="Candara" pitchFamily="30" charset="0"/>
                <a:sym typeface="Wingdings" pitchFamily="30" charset="2"/>
              </a:rPr>
              <a:t></a:t>
            </a:r>
            <a:r>
              <a:rPr lang="en-US" sz="1800" dirty="0">
                <a:solidFill>
                  <a:srgbClr val="314367"/>
                </a:solidFill>
                <a:latin typeface="Candara" pitchFamily="30" charset="0"/>
                <a:ea typeface="Candara" pitchFamily="30" charset="0"/>
                <a:cs typeface="Candara" pitchFamily="30" charset="0"/>
                <a:sym typeface="Wingdings" pitchFamily="30" charset="2"/>
              </a:rPr>
              <a:t> </a:t>
            </a:r>
            <a:r>
              <a:rPr lang="en-US" sz="1800" dirty="0">
                <a:solidFill>
                  <a:srgbClr val="314367"/>
                </a:solidFill>
                <a:latin typeface="Candara" pitchFamily="30" charset="0"/>
                <a:ea typeface="Candara" pitchFamily="30" charset="0"/>
                <a:cs typeface="Candara" pitchFamily="30" charset="0"/>
              </a:rPr>
              <a:t>high photo-ionization cross-section for Ne by X-rays</a:t>
            </a:r>
            <a:br>
              <a:rPr lang="en-US" sz="1800" dirty="0">
                <a:solidFill>
                  <a:srgbClr val="314367"/>
                </a:solidFill>
                <a:latin typeface="Candara" pitchFamily="30" charset="0"/>
                <a:ea typeface="Candara" pitchFamily="30" charset="0"/>
                <a:cs typeface="Candara" pitchFamily="30" charset="0"/>
              </a:rPr>
            </a:br>
            <a:endParaRPr lang="en-US" sz="1800" dirty="0">
              <a:solidFill>
                <a:srgbClr val="314367"/>
              </a:solidFill>
              <a:latin typeface="Candara" pitchFamily="30" charset="0"/>
              <a:ea typeface="Candara" pitchFamily="30" charset="0"/>
              <a:cs typeface="Candara" pitchFamily="30" charset="0"/>
            </a:endParaRPr>
          </a:p>
          <a:p>
            <a:pPr>
              <a:buFont typeface="Arial" pitchFamily="30" charset="0"/>
              <a:buChar char="•"/>
            </a:pPr>
            <a:r>
              <a:rPr lang="en-US" sz="1800" dirty="0">
                <a:solidFill>
                  <a:srgbClr val="314367"/>
                </a:solidFill>
                <a:latin typeface="Candara" pitchFamily="30" charset="0"/>
                <a:ea typeface="Candara" pitchFamily="30" charset="0"/>
                <a:cs typeface="Candara" pitchFamily="30" charset="0"/>
              </a:rPr>
              <a:t> fine-structure transitions of [Ne II] and [Ne III] by </a:t>
            </a:r>
            <a:r>
              <a:rPr lang="en-US" sz="1800" dirty="0" err="1">
                <a:solidFill>
                  <a:srgbClr val="314367"/>
                </a:solidFill>
                <a:latin typeface="Candara" pitchFamily="30" charset="0"/>
                <a:ea typeface="Candara" pitchFamily="30" charset="0"/>
                <a:cs typeface="Candara" pitchFamily="30" charset="0"/>
              </a:rPr>
              <a:t>collisional</a:t>
            </a:r>
            <a:r>
              <a:rPr lang="en-US" sz="1800" dirty="0">
                <a:solidFill>
                  <a:srgbClr val="314367"/>
                </a:solidFill>
                <a:latin typeface="Candara" pitchFamily="30" charset="0"/>
                <a:ea typeface="Candara" pitchFamily="30" charset="0"/>
                <a:cs typeface="Candara" pitchFamily="30" charset="0"/>
              </a:rPr>
              <a:t> excitation:    </a:t>
            </a:r>
          </a:p>
        </p:txBody>
      </p:sp>
      <p:pic>
        <p:nvPicPr>
          <p:cNvPr id="97284" name="Picture 15" descr="glassgold07_t1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4650" y="1917700"/>
            <a:ext cx="5372100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5" name="TextBox 13"/>
          <p:cNvSpPr txBox="1">
            <a:spLocks noChangeArrowheads="1"/>
          </p:cNvSpPr>
          <p:nvPr/>
        </p:nvSpPr>
        <p:spPr bwMode="auto">
          <a:xfrm>
            <a:off x="6400800" y="3657600"/>
            <a:ext cx="1852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solidFill>
                  <a:srgbClr val="00664D"/>
                </a:solidFill>
                <a:latin typeface="Candara" pitchFamily="30" charset="0"/>
                <a:ea typeface="Candara" pitchFamily="30" charset="0"/>
                <a:cs typeface="Candara" pitchFamily="30" charset="0"/>
              </a:rPr>
              <a:t>Glassgold et al. (2007)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79400" y="2273300"/>
            <a:ext cx="5054600" cy="4457700"/>
            <a:chOff x="355600" y="2794000"/>
            <a:chExt cx="5054600" cy="4457700"/>
          </a:xfrm>
        </p:grpSpPr>
        <p:grpSp>
          <p:nvGrpSpPr>
            <p:cNvPr id="3" name="Group 21"/>
            <p:cNvGrpSpPr>
              <a:grpSpLocks/>
            </p:cNvGrpSpPr>
            <p:nvPr/>
          </p:nvGrpSpPr>
          <p:grpSpPr bwMode="auto">
            <a:xfrm>
              <a:off x="355600" y="2794000"/>
              <a:ext cx="5054600" cy="4133850"/>
              <a:chOff x="355597" y="2794000"/>
              <a:chExt cx="5054458" cy="4133850"/>
            </a:xfrm>
          </p:grpSpPr>
          <p:pic>
            <p:nvPicPr>
              <p:cNvPr id="97289" name="Picture 11" descr="meijerink07_f1.tiff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5597" y="4070350"/>
                <a:ext cx="4254500" cy="2857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7290" name="TextBox 12"/>
              <p:cNvSpPr txBox="1">
                <a:spLocks noChangeArrowheads="1"/>
              </p:cNvSpPr>
              <p:nvPr/>
            </p:nvSpPr>
            <p:spPr bwMode="auto">
              <a:xfrm>
                <a:off x="355731" y="3175000"/>
                <a:ext cx="2688017" cy="92333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dirty="0">
                    <a:solidFill>
                      <a:srgbClr val="314367"/>
                    </a:solidFill>
                    <a:latin typeface="Candara" pitchFamily="30" charset="0"/>
                    <a:ea typeface="Candara" pitchFamily="30" charset="0"/>
                    <a:cs typeface="Candara" pitchFamily="30" charset="0"/>
                  </a:rPr>
                  <a:t>X-ray irradiation produces </a:t>
                </a:r>
              </a:p>
              <a:p>
                <a:r>
                  <a:rPr lang="en-US" sz="1800" dirty="0">
                    <a:solidFill>
                      <a:srgbClr val="314367"/>
                    </a:solidFill>
                    <a:latin typeface="Candara" pitchFamily="30" charset="0"/>
                    <a:ea typeface="Candara" pitchFamily="30" charset="0"/>
                    <a:cs typeface="Candara" pitchFamily="30" charset="0"/>
                  </a:rPr>
                  <a:t>warm disk atmosphere: </a:t>
                </a:r>
              </a:p>
              <a:p>
                <a:r>
                  <a:rPr lang="en-US" sz="1800" dirty="0">
                    <a:solidFill>
                      <a:srgbClr val="314367"/>
                    </a:solidFill>
                    <a:latin typeface="Candara" pitchFamily="30" charset="0"/>
                    <a:ea typeface="Candara" pitchFamily="30" charset="0"/>
                    <a:cs typeface="Candara" pitchFamily="30" charset="0"/>
                  </a:rPr>
                  <a:t>~ 4000 K</a:t>
                </a: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825871" y="2794000"/>
                <a:ext cx="584184" cy="1308100"/>
              </a:xfrm>
              <a:prstGeom prst="ellipse">
                <a:avLst/>
              </a:prstGeom>
              <a:noFill/>
              <a:ln>
                <a:solidFill>
                  <a:srgbClr val="C3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04455" name="TextBox 17"/>
            <p:cNvSpPr txBox="1">
              <a:spLocks noChangeArrowheads="1"/>
            </p:cNvSpPr>
            <p:nvPr/>
          </p:nvSpPr>
          <p:spPr bwMode="auto">
            <a:xfrm>
              <a:off x="508000" y="6943725"/>
              <a:ext cx="182721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400" dirty="0" err="1">
                  <a:solidFill>
                    <a:srgbClr val="377F63"/>
                  </a:solidFill>
                  <a:latin typeface="Candara"/>
                  <a:cs typeface="Candara"/>
                </a:rPr>
                <a:t>Meijerink</a:t>
              </a:r>
              <a:r>
                <a:rPr lang="en-US" sz="1400" dirty="0">
                  <a:solidFill>
                    <a:srgbClr val="377F63"/>
                  </a:solidFill>
                  <a:latin typeface="Candara"/>
                  <a:cs typeface="Candara"/>
                </a:rPr>
                <a:t> et al. (2007)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Box 3"/>
          <p:cNvSpPr txBox="1">
            <a:spLocks noChangeArrowheads="1"/>
          </p:cNvSpPr>
          <p:nvPr/>
        </p:nvSpPr>
        <p:spPr bwMode="auto">
          <a:xfrm>
            <a:off x="749300" y="55563"/>
            <a:ext cx="807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Candara" pitchFamily="30" charset="0"/>
                <a:ea typeface="Candara" pitchFamily="30" charset="0"/>
                <a:cs typeface="Candara" pitchFamily="30" charset="0"/>
              </a:rPr>
              <a:t>Correlation between [NeII] and X-ray emission ? 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44475" y="1625600"/>
            <a:ext cx="4133850" cy="3836988"/>
            <a:chOff x="245110" y="1625600"/>
            <a:chExt cx="4132580" cy="3836880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270510" y="1987550"/>
              <a:ext cx="4107180" cy="3474930"/>
              <a:chOff x="270510" y="1987550"/>
              <a:chExt cx="4107180" cy="3474930"/>
            </a:xfrm>
          </p:grpSpPr>
          <p:pic>
            <p:nvPicPr>
              <p:cNvPr id="99341" name="Picture 5" descr="meijerink07_16.tiff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83210" y="1987550"/>
                <a:ext cx="4094480" cy="3119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9342" name="TextBox 6"/>
              <p:cNvSpPr txBox="1">
                <a:spLocks noChangeArrowheads="1"/>
              </p:cNvSpPr>
              <p:nvPr/>
            </p:nvSpPr>
            <p:spPr bwMode="auto">
              <a:xfrm>
                <a:off x="270510" y="5154711"/>
                <a:ext cx="1827020" cy="3077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dirty="0" err="1">
                    <a:solidFill>
                      <a:srgbClr val="00664D"/>
                    </a:solidFill>
                    <a:latin typeface="Candara" pitchFamily="30" charset="0"/>
                    <a:ea typeface="Candara" pitchFamily="30" charset="0"/>
                    <a:cs typeface="Candara" pitchFamily="30" charset="0"/>
                  </a:rPr>
                  <a:t>Meijerink</a:t>
                </a:r>
                <a:r>
                  <a:rPr lang="en-US" sz="1400" dirty="0">
                    <a:solidFill>
                      <a:srgbClr val="00664D"/>
                    </a:solidFill>
                    <a:latin typeface="Candara" pitchFamily="30" charset="0"/>
                    <a:ea typeface="Candara" pitchFamily="30" charset="0"/>
                    <a:cs typeface="Candara" pitchFamily="30" charset="0"/>
                  </a:rPr>
                  <a:t> et al. (2007)</a:t>
                </a:r>
              </a:p>
            </p:txBody>
          </p:sp>
        </p:grpSp>
        <p:sp>
          <p:nvSpPr>
            <p:cNvPr id="99340" name="TextBox 8"/>
            <p:cNvSpPr txBox="1">
              <a:spLocks noChangeArrowheads="1"/>
            </p:cNvSpPr>
            <p:nvPr/>
          </p:nvSpPr>
          <p:spPr bwMode="auto">
            <a:xfrm>
              <a:off x="245110" y="1625600"/>
              <a:ext cx="1831714" cy="369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latin typeface="Candara" pitchFamily="30" charset="0"/>
                  <a:ea typeface="Candara" pitchFamily="30" charset="0"/>
                  <a:cs typeface="Candara" pitchFamily="30" charset="0"/>
                </a:rPr>
                <a:t>Flux calculations: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584700" y="887413"/>
            <a:ext cx="4521200" cy="5765800"/>
            <a:chOff x="4584700" y="887968"/>
            <a:chExt cx="4521200" cy="5765425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4584700" y="887968"/>
              <a:ext cx="4521200" cy="5020491"/>
              <a:chOff x="4584700" y="887968"/>
              <a:chExt cx="4521200" cy="5020491"/>
            </a:xfrm>
          </p:grpSpPr>
          <p:pic>
            <p:nvPicPr>
              <p:cNvPr id="99336" name="Picture 4" descr="pascucci07_7.tiff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22800" y="1257300"/>
                <a:ext cx="4483100" cy="434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9337" name="TextBox 9"/>
              <p:cNvSpPr txBox="1">
                <a:spLocks noChangeArrowheads="1"/>
              </p:cNvSpPr>
              <p:nvPr/>
            </p:nvSpPr>
            <p:spPr bwMode="auto">
              <a:xfrm>
                <a:off x="4584700" y="887968"/>
                <a:ext cx="3377322" cy="3693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800" dirty="0">
                    <a:solidFill>
                      <a:srgbClr val="000000"/>
                    </a:solidFill>
                    <a:latin typeface="Candara" pitchFamily="30" charset="0"/>
                    <a:ea typeface="Candara" pitchFamily="30" charset="0"/>
                    <a:cs typeface="Candara" pitchFamily="30" charset="0"/>
                  </a:rPr>
                  <a:t>Observed relation for FEPS stars:</a:t>
                </a:r>
              </a:p>
            </p:txBody>
          </p:sp>
          <p:sp>
            <p:nvSpPr>
              <p:cNvPr id="99338" name="TextBox 10"/>
              <p:cNvSpPr txBox="1">
                <a:spLocks noChangeArrowheads="1"/>
              </p:cNvSpPr>
              <p:nvPr/>
            </p:nvSpPr>
            <p:spPr bwMode="auto">
              <a:xfrm>
                <a:off x="4622800" y="5600700"/>
                <a:ext cx="1765340" cy="3077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>
                    <a:solidFill>
                      <a:srgbClr val="00664D"/>
                    </a:solidFill>
                    <a:latin typeface="Candara" pitchFamily="30" charset="0"/>
                    <a:ea typeface="Candara" pitchFamily="30" charset="0"/>
                    <a:cs typeface="Candara" pitchFamily="30" charset="0"/>
                  </a:rPr>
                  <a:t>Pascucci et al. (2007)</a:t>
                </a:r>
              </a:p>
            </p:txBody>
          </p:sp>
        </p:grpSp>
        <p:sp>
          <p:nvSpPr>
            <p:cNvPr id="99335" name="TextBox 13"/>
            <p:cNvSpPr txBox="1">
              <a:spLocks noChangeArrowheads="1"/>
            </p:cNvSpPr>
            <p:nvPr/>
          </p:nvSpPr>
          <p:spPr bwMode="auto">
            <a:xfrm>
              <a:off x="4622800" y="6007100"/>
              <a:ext cx="4185799" cy="646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rgbClr val="314367"/>
                  </a:solidFill>
                  <a:latin typeface="Candara" pitchFamily="30" charset="0"/>
                  <a:ea typeface="Candara" pitchFamily="30" charset="0"/>
                  <a:cs typeface="Candara" pitchFamily="30" charset="0"/>
                </a:rPr>
                <a:t>X-rays from RASS, [</a:t>
              </a:r>
              <a:r>
                <a:rPr lang="en-US" sz="1800" dirty="0" err="1">
                  <a:solidFill>
                    <a:srgbClr val="314367"/>
                  </a:solidFill>
                  <a:latin typeface="Candara" pitchFamily="30" charset="0"/>
                  <a:ea typeface="Candara" pitchFamily="30" charset="0"/>
                  <a:cs typeface="Candara" pitchFamily="30" charset="0"/>
                </a:rPr>
                <a:t>NeII</a:t>
              </a:r>
              <a:r>
                <a:rPr lang="en-US" sz="1800" dirty="0">
                  <a:solidFill>
                    <a:srgbClr val="314367"/>
                  </a:solidFill>
                  <a:latin typeface="Candara" pitchFamily="30" charset="0"/>
                  <a:ea typeface="Candara" pitchFamily="30" charset="0"/>
                  <a:cs typeface="Candara" pitchFamily="30" charset="0"/>
                </a:rPr>
                <a:t>] from Spitzer/IRS</a:t>
              </a:r>
            </a:p>
            <a:p>
              <a:r>
                <a:rPr lang="en-US" sz="1800" dirty="0" err="1">
                  <a:solidFill>
                    <a:srgbClr val="314367"/>
                  </a:solidFill>
                  <a:latin typeface="Candara" pitchFamily="30" charset="0"/>
                  <a:ea typeface="Candara" pitchFamily="30" charset="0"/>
                  <a:cs typeface="Candara" pitchFamily="30" charset="0"/>
                  <a:sym typeface="Wingdings" pitchFamily="30" charset="2"/>
                </a:rPr>
                <a:t></a:t>
              </a:r>
              <a:r>
                <a:rPr lang="en-US" sz="1800" dirty="0">
                  <a:solidFill>
                    <a:srgbClr val="314367"/>
                  </a:solidFill>
                  <a:latin typeface="Candara" pitchFamily="30" charset="0"/>
                  <a:ea typeface="Candara" pitchFamily="30" charset="0"/>
                  <a:cs typeface="Candara" pitchFamily="30" charset="0"/>
                  <a:sym typeface="Wingdings" pitchFamily="30" charset="2"/>
                </a:rPr>
                <a:t> marginal evidence for correlation (?)</a:t>
              </a:r>
              <a:endParaRPr lang="en-US" sz="1800" dirty="0">
                <a:solidFill>
                  <a:srgbClr val="314367"/>
                </a:solidFill>
                <a:latin typeface="Candara" pitchFamily="30" charset="0"/>
                <a:ea typeface="Candara" pitchFamily="30" charset="0"/>
                <a:cs typeface="Candara" pitchFamily="30" charset="0"/>
              </a:endParaRPr>
            </a:p>
          </p:txBody>
        </p:sp>
      </p:grpSp>
      <p:sp>
        <p:nvSpPr>
          <p:cNvPr id="99333" name="TextBox 14"/>
          <p:cNvSpPr txBox="1">
            <a:spLocks noChangeArrowheads="1"/>
          </p:cNvSpPr>
          <p:nvPr/>
        </p:nvSpPr>
        <p:spPr bwMode="auto">
          <a:xfrm>
            <a:off x="368300" y="5651500"/>
            <a:ext cx="3740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Candara" pitchFamily="30" charset="0"/>
                <a:ea typeface="Candara" pitchFamily="30" charset="0"/>
                <a:cs typeface="Candara" pitchFamily="30" charset="0"/>
              </a:rPr>
              <a:t>Flux of [Ne III] 15.5 μ</a:t>
            </a:r>
            <a:r>
              <a:rPr lang="en-US" sz="1800">
                <a:solidFill>
                  <a:srgbClr val="000000"/>
                </a:solidFill>
                <a:latin typeface="Candara" pitchFamily="30" charset="0"/>
                <a:ea typeface="Symbol" pitchFamily="30" charset="2"/>
                <a:cs typeface="Symbol" pitchFamily="30" charset="2"/>
              </a:rPr>
              <a:t>m</a:t>
            </a:r>
          </a:p>
          <a:p>
            <a:r>
              <a:rPr lang="en-US" sz="1800">
                <a:solidFill>
                  <a:srgbClr val="000000"/>
                </a:solidFill>
                <a:latin typeface="Candara" pitchFamily="30" charset="0"/>
                <a:ea typeface="Symbol" pitchFamily="30" charset="2"/>
                <a:cs typeface="Symbol" pitchFamily="30" charset="2"/>
              </a:rPr>
              <a:t>~ factor 20 lower than [Ne II] 12.8μm</a:t>
            </a:r>
            <a:endParaRPr lang="en-US" sz="1800">
              <a:solidFill>
                <a:srgbClr val="000000"/>
              </a:solidFill>
              <a:latin typeface="Candara" pitchFamily="30" charset="0"/>
              <a:ea typeface="Candara" pitchFamily="30" charset="0"/>
              <a:cs typeface="Candara" pitchFamily="30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Box 5"/>
          <p:cNvSpPr txBox="1">
            <a:spLocks noChangeArrowheads="1"/>
          </p:cNvSpPr>
          <p:nvPr/>
        </p:nvSpPr>
        <p:spPr bwMode="auto">
          <a:xfrm>
            <a:off x="2108200" y="55563"/>
            <a:ext cx="5511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Candara" pitchFamily="30" charset="0"/>
                <a:ea typeface="Candara" pitchFamily="30" charset="0"/>
                <a:cs typeface="Candara" pitchFamily="30" charset="0"/>
              </a:rPr>
              <a:t>[NeII] emission of DROXO sources</a:t>
            </a:r>
          </a:p>
        </p:txBody>
      </p:sp>
      <p:sp>
        <p:nvSpPr>
          <p:cNvPr id="103427" name="TextBox 6"/>
          <p:cNvSpPr txBox="1">
            <a:spLocks noChangeArrowheads="1"/>
          </p:cNvSpPr>
          <p:nvPr/>
        </p:nvSpPr>
        <p:spPr bwMode="auto">
          <a:xfrm>
            <a:off x="317500" y="711200"/>
            <a:ext cx="8826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andara" pitchFamily="30" charset="0"/>
                <a:ea typeface="Candara" pitchFamily="30" charset="0"/>
                <a:cs typeface="Candara" pitchFamily="30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Candara" pitchFamily="30" charset="0"/>
                <a:ea typeface="Candara" pitchFamily="30" charset="0"/>
                <a:cs typeface="Candara" pitchFamily="30" charset="0"/>
              </a:rPr>
              <a:t>8 Spitzer/IRS targets</a:t>
            </a:r>
          </a:p>
          <a:p>
            <a:r>
              <a:rPr lang="en-US" sz="1800" dirty="0">
                <a:solidFill>
                  <a:srgbClr val="000000"/>
                </a:solidFill>
                <a:latin typeface="Candara" pitchFamily="30" charset="0"/>
                <a:ea typeface="Candara" pitchFamily="30" charset="0"/>
                <a:cs typeface="Candara" pitchFamily="30" charset="0"/>
              </a:rPr>
              <a:t>in DROXO field:                              10 [</a:t>
            </a:r>
            <a:r>
              <a:rPr lang="en-US" sz="1800" dirty="0" err="1">
                <a:solidFill>
                  <a:srgbClr val="000000"/>
                </a:solidFill>
                <a:latin typeface="Candara" pitchFamily="30" charset="0"/>
                <a:ea typeface="Candara" pitchFamily="30" charset="0"/>
                <a:cs typeface="Candara" pitchFamily="30" charset="0"/>
              </a:rPr>
              <a:t>NeII</a:t>
            </a:r>
            <a:r>
              <a:rPr lang="en-US" sz="1800" dirty="0">
                <a:solidFill>
                  <a:srgbClr val="000000"/>
                </a:solidFill>
                <a:latin typeface="Candara" pitchFamily="30" charset="0"/>
                <a:ea typeface="Candara" pitchFamily="30" charset="0"/>
                <a:cs typeface="Candara" pitchFamily="30" charset="0"/>
              </a:rPr>
              <a:t>] detections</a:t>
            </a:r>
          </a:p>
          <a:p>
            <a:r>
              <a:rPr lang="en-US" sz="1800" dirty="0">
                <a:solidFill>
                  <a:srgbClr val="000000"/>
                </a:solidFill>
                <a:latin typeface="Candara" pitchFamily="30" charset="0"/>
                <a:ea typeface="Candara" pitchFamily="30" charset="0"/>
                <a:cs typeface="Candara" pitchFamily="30" charset="0"/>
              </a:rPr>
              <a:t>                                                            22 X-ray detections</a:t>
            </a:r>
            <a:r>
              <a:rPr lang="en-US" sz="1800" dirty="0">
                <a:solidFill>
                  <a:srgbClr val="000000"/>
                </a:solidFill>
                <a:latin typeface="Candara" pitchFamily="30" charset="0"/>
                <a:ea typeface="Symbol" pitchFamily="30" charset="2"/>
                <a:cs typeface="Symbol" pitchFamily="30" charset="2"/>
              </a:rPr>
              <a:t>    </a:t>
            </a:r>
            <a:r>
              <a:rPr lang="en-US" sz="1800" dirty="0">
                <a:solidFill>
                  <a:srgbClr val="FF0000"/>
                </a:solidFill>
                <a:latin typeface="Candara" pitchFamily="30" charset="0"/>
                <a:ea typeface="Symbol" pitchFamily="30" charset="2"/>
                <a:cs typeface="Symbol" pitchFamily="30" charset="2"/>
              </a:rPr>
              <a:t>All [</a:t>
            </a:r>
            <a:r>
              <a:rPr lang="en-US" sz="1800" dirty="0" err="1">
                <a:solidFill>
                  <a:srgbClr val="FF0000"/>
                </a:solidFill>
                <a:latin typeface="Candara" pitchFamily="30" charset="0"/>
                <a:ea typeface="Symbol" pitchFamily="30" charset="2"/>
                <a:cs typeface="Symbol" pitchFamily="30" charset="2"/>
              </a:rPr>
              <a:t>NeII</a:t>
            </a:r>
            <a:r>
              <a:rPr lang="en-US" sz="1800" dirty="0">
                <a:solidFill>
                  <a:srgbClr val="FF0000"/>
                </a:solidFill>
                <a:latin typeface="Candara" pitchFamily="30" charset="0"/>
                <a:ea typeface="Symbol" pitchFamily="30" charset="2"/>
                <a:cs typeface="Symbol" pitchFamily="30" charset="2"/>
              </a:rPr>
              <a:t>] detections are X-ray sources</a:t>
            </a:r>
            <a:endParaRPr lang="en-US" sz="1800" dirty="0">
              <a:solidFill>
                <a:srgbClr val="FF0000"/>
              </a:solidFill>
              <a:latin typeface="Candara" pitchFamily="30" charset="0"/>
              <a:ea typeface="Candara" pitchFamily="30" charset="0"/>
              <a:cs typeface="Candara" pitchFamily="30" charset="0"/>
            </a:endParaRPr>
          </a:p>
        </p:txBody>
      </p:sp>
      <p:pic>
        <p:nvPicPr>
          <p:cNvPr id="103429" name="Picture 10" descr="etti_plot_IRS_spec_neII_talk1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1765300"/>
            <a:ext cx="84121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09700" y="6108700"/>
            <a:ext cx="18343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377F63"/>
                </a:solidFill>
              </a:rPr>
              <a:t>Flaccomio</a:t>
            </a:r>
            <a:r>
              <a:rPr lang="en-US" sz="1400" dirty="0" smtClean="0">
                <a:solidFill>
                  <a:srgbClr val="377F63"/>
                </a:solidFill>
              </a:rPr>
              <a:t> et al. (2009)</a:t>
            </a:r>
            <a:endParaRPr lang="en-US" sz="1400" dirty="0">
              <a:solidFill>
                <a:srgbClr val="377F6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5900" y="5103673"/>
            <a:ext cx="8070463" cy="175432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 correlation between L</a:t>
            </a:r>
            <a:r>
              <a:rPr lang="en-US" baseline="-25000" dirty="0" smtClean="0">
                <a:solidFill>
                  <a:schemeClr val="tx2">
                    <a:lumMod val="75000"/>
                  </a:schemeClr>
                </a:solidFill>
              </a:rPr>
              <a:t>x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and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en-US" baseline="-25000" dirty="0" err="1" smtClean="0">
                <a:solidFill>
                  <a:schemeClr val="tx2">
                    <a:lumMod val="75000"/>
                  </a:schemeClr>
                </a:solidFill>
              </a:rPr>
              <a:t>NeII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most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en-US" baseline="-25000" dirty="0" err="1" smtClean="0">
                <a:solidFill>
                  <a:schemeClr val="tx2">
                    <a:lumMod val="75000"/>
                  </a:schemeClr>
                </a:solidFill>
              </a:rPr>
              <a:t>NeII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higher than model predictions</a:t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en-US" baseline="-25000" dirty="0" err="1" smtClean="0">
                <a:solidFill>
                  <a:schemeClr val="tx2">
                    <a:lumMod val="75000"/>
                  </a:schemeClr>
                </a:solidFill>
              </a:rPr>
              <a:t>NeII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related to evolutionary state?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(Class I have highest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</a:t>
            </a:r>
            <a:r>
              <a:rPr lang="en-US" baseline="-25000" dirty="0" err="1" smtClean="0">
                <a:solidFill>
                  <a:schemeClr val="tx2">
                    <a:lumMod val="75000"/>
                  </a:schemeClr>
                </a:solidFill>
              </a:rPr>
              <a:t>NeII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)     </a:t>
            </a:r>
            <a:r>
              <a:rPr lang="en-US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sym typeface="Wingdings"/>
              </a:rPr>
              <a:t>--&gt;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possible role of inflow + outflow on [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NeII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] emission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3426" name="TextBox 5"/>
          <p:cNvSpPr txBox="1">
            <a:spLocks noChangeArrowheads="1"/>
          </p:cNvSpPr>
          <p:nvPr/>
        </p:nvSpPr>
        <p:spPr bwMode="auto">
          <a:xfrm>
            <a:off x="431800" y="55563"/>
            <a:ext cx="8458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ndara" pitchFamily="30" charset="0"/>
                <a:ea typeface="Candara" pitchFamily="30" charset="0"/>
                <a:cs typeface="Candara" pitchFamily="30" charset="0"/>
              </a:rPr>
              <a:t>A correlation between [</a:t>
            </a:r>
            <a:r>
              <a:rPr lang="en-US" sz="2800" dirty="0" err="1">
                <a:solidFill>
                  <a:srgbClr val="FF0000"/>
                </a:solidFill>
                <a:latin typeface="Candara" pitchFamily="30" charset="0"/>
                <a:ea typeface="Candara" pitchFamily="30" charset="0"/>
                <a:cs typeface="Candara" pitchFamily="30" charset="0"/>
              </a:rPr>
              <a:t>NeII</a:t>
            </a:r>
            <a:r>
              <a:rPr lang="en-US" sz="2800" dirty="0">
                <a:solidFill>
                  <a:srgbClr val="FF0000"/>
                </a:solidFill>
                <a:latin typeface="Candara" pitchFamily="30" charset="0"/>
                <a:ea typeface="Candara" pitchFamily="30" charset="0"/>
                <a:cs typeface="Candara" pitchFamily="30" charset="0"/>
              </a:rPr>
              <a:t>]</a:t>
            </a:r>
            <a:r>
              <a:rPr lang="en-US" sz="2800" dirty="0" smtClean="0">
                <a:solidFill>
                  <a:srgbClr val="FF0000"/>
                </a:solidFill>
                <a:latin typeface="Candara" pitchFamily="30" charset="0"/>
                <a:ea typeface="Candara" pitchFamily="30" charset="0"/>
                <a:cs typeface="Candara" pitchFamily="30" charset="0"/>
              </a:rPr>
              <a:t> and X-ray emission ?</a:t>
            </a:r>
            <a:endParaRPr lang="en-US" sz="2800" dirty="0">
              <a:solidFill>
                <a:srgbClr val="FF0000"/>
              </a:solidFill>
              <a:latin typeface="Candara" pitchFamily="30" charset="0"/>
              <a:ea typeface="Candara" pitchFamily="30" charset="0"/>
              <a:cs typeface="Candara" pitchFamily="30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1601" y="990600"/>
            <a:ext cx="2298191" cy="3740738"/>
            <a:chOff x="101600" y="990600"/>
            <a:chExt cx="2872740" cy="4675922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>
              <a:lum bright="12000"/>
            </a:blip>
            <a:srcRect/>
            <a:stretch>
              <a:fillRect/>
            </a:stretch>
          </p:blipFill>
          <p:spPr bwMode="auto">
            <a:xfrm>
              <a:off x="114300" y="990600"/>
              <a:ext cx="2860040" cy="286004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2" name="TextBox 5"/>
            <p:cNvSpPr txBox="1">
              <a:spLocks noChangeArrowheads="1"/>
            </p:cNvSpPr>
            <p:nvPr/>
          </p:nvSpPr>
          <p:spPr bwMode="auto">
            <a:xfrm>
              <a:off x="101600" y="3850640"/>
              <a:ext cx="2857500" cy="1791335"/>
            </a:xfrm>
            <a:prstGeom prst="rect">
              <a:avLst/>
            </a:prstGeom>
            <a:solidFill>
              <a:srgbClr val="00009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Candara" pitchFamily="32" charset="0"/>
                  <a:ea typeface="Candara" pitchFamily="32" charset="0"/>
                  <a:cs typeface="Candara" pitchFamily="32" charset="0"/>
                </a:rPr>
                <a:t>500 </a:t>
              </a:r>
              <a:r>
                <a:rPr lang="en-US" sz="1200" dirty="0" err="1">
                  <a:solidFill>
                    <a:schemeClr val="bg1"/>
                  </a:solidFill>
                  <a:latin typeface="Candara" pitchFamily="32" charset="0"/>
                  <a:ea typeface="Candara" pitchFamily="32" charset="0"/>
                  <a:cs typeface="Candara" pitchFamily="32" charset="0"/>
                </a:rPr>
                <a:t>ks</a:t>
              </a:r>
              <a:r>
                <a:rPr lang="en-US" sz="1200" dirty="0">
                  <a:solidFill>
                    <a:schemeClr val="bg1"/>
                  </a:solidFill>
                  <a:latin typeface="Candara" pitchFamily="32" charset="0"/>
                  <a:ea typeface="Candara" pitchFamily="32" charset="0"/>
                  <a:cs typeface="Candara" pitchFamily="32" charset="0"/>
                </a:rPr>
                <a:t>  XMM-Newton</a:t>
              </a:r>
              <a:endParaRPr lang="en-US" sz="1200" dirty="0" smtClean="0">
                <a:solidFill>
                  <a:schemeClr val="bg1"/>
                </a:solidFill>
                <a:latin typeface="Candara" pitchFamily="32" charset="0"/>
                <a:ea typeface="Candara" pitchFamily="32" charset="0"/>
                <a:cs typeface="Candara" pitchFamily="32" charset="0"/>
              </a:endParaRPr>
            </a:p>
            <a:p>
              <a:r>
                <a:rPr lang="en-US" sz="1200" dirty="0" smtClean="0">
                  <a:solidFill>
                    <a:schemeClr val="bg1"/>
                  </a:solidFill>
                  <a:latin typeface="Candara" pitchFamily="32" charset="0"/>
                  <a:ea typeface="Candara" pitchFamily="32" charset="0"/>
                  <a:cs typeface="Candara" pitchFamily="32" charset="0"/>
                </a:rPr>
                <a:t>in </a:t>
              </a:r>
              <a:r>
                <a:rPr lang="en-US" sz="1200" dirty="0" err="1" smtClean="0">
                  <a:solidFill>
                    <a:schemeClr val="bg1"/>
                  </a:solidFill>
                  <a:latin typeface="Candara" pitchFamily="32" charset="0"/>
                  <a:ea typeface="Candara" pitchFamily="32" charset="0"/>
                  <a:cs typeface="Candara" pitchFamily="32" charset="0"/>
                </a:rPr>
                <a:t>ρ</a:t>
              </a:r>
              <a:r>
                <a:rPr lang="en-US" sz="1200" dirty="0" smtClean="0">
                  <a:solidFill>
                    <a:schemeClr val="bg1"/>
                  </a:solidFill>
                  <a:latin typeface="Candara" pitchFamily="32" charset="0"/>
                  <a:ea typeface="Candara" pitchFamily="32" charset="0"/>
                  <a:cs typeface="Candara" pitchFamily="32" charset="0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Candara" pitchFamily="32" charset="0"/>
                  <a:ea typeface="Candara" pitchFamily="32" charset="0"/>
                  <a:cs typeface="Candara" pitchFamily="32" charset="0"/>
                </a:rPr>
                <a:t>Oph</a:t>
              </a:r>
              <a:r>
                <a:rPr lang="en-US" sz="1200" dirty="0" smtClean="0">
                  <a:solidFill>
                    <a:schemeClr val="bg1"/>
                  </a:solidFill>
                  <a:latin typeface="Candara" pitchFamily="32" charset="0"/>
                  <a:ea typeface="Candara" pitchFamily="32" charset="0"/>
                  <a:cs typeface="Candara" pitchFamily="32" charset="0"/>
                </a:rPr>
                <a:t> Core F</a:t>
              </a:r>
            </a:p>
            <a:p>
              <a:endParaRPr lang="en-US" sz="1200" dirty="0">
                <a:solidFill>
                  <a:schemeClr val="bg1"/>
                </a:solidFill>
                <a:latin typeface="Candara" pitchFamily="32" charset="0"/>
                <a:ea typeface="Candara" pitchFamily="32" charset="0"/>
                <a:cs typeface="Candara" pitchFamily="32" charset="0"/>
              </a:endParaRPr>
            </a:p>
            <a:p>
              <a:r>
                <a:rPr lang="en-US" sz="1200" dirty="0">
                  <a:solidFill>
                    <a:schemeClr val="bg1"/>
                  </a:solidFill>
                  <a:latin typeface="Candara" pitchFamily="32" charset="0"/>
                  <a:ea typeface="Candara" pitchFamily="32" charset="0"/>
                  <a:cs typeface="Candara" pitchFamily="32" charset="0"/>
                </a:rPr>
                <a:t>PI</a:t>
              </a:r>
              <a:r>
                <a:rPr lang="en-US" sz="1200" dirty="0" smtClean="0">
                  <a:solidFill>
                    <a:schemeClr val="bg1"/>
                  </a:solidFill>
                  <a:latin typeface="Candara" pitchFamily="32" charset="0"/>
                  <a:ea typeface="Candara" pitchFamily="32" charset="0"/>
                  <a:cs typeface="Candara" pitchFamily="32" charset="0"/>
                </a:rPr>
                <a:t> </a:t>
              </a:r>
              <a:r>
                <a:rPr lang="en-US" sz="1200" dirty="0" err="1" smtClean="0">
                  <a:solidFill>
                    <a:schemeClr val="bg1"/>
                  </a:solidFill>
                  <a:latin typeface="Candara" pitchFamily="32" charset="0"/>
                  <a:ea typeface="Candara" pitchFamily="32" charset="0"/>
                  <a:cs typeface="Candara" pitchFamily="32" charset="0"/>
                </a:rPr>
                <a:t>Sciortino</a:t>
              </a:r>
              <a:endParaRPr lang="en-US" sz="1200" dirty="0" smtClean="0">
                <a:solidFill>
                  <a:schemeClr val="bg1"/>
                </a:solidFill>
                <a:latin typeface="Candara" pitchFamily="32" charset="0"/>
                <a:ea typeface="Candara" pitchFamily="32" charset="0"/>
                <a:cs typeface="Candara" pitchFamily="32" charset="0"/>
              </a:endParaRPr>
            </a:p>
            <a:p>
              <a:endParaRPr lang="en-US" sz="1200" dirty="0" smtClean="0">
                <a:solidFill>
                  <a:schemeClr val="bg1"/>
                </a:solidFill>
                <a:latin typeface="Candara" pitchFamily="32" charset="0"/>
                <a:ea typeface="Candara" pitchFamily="32" charset="0"/>
                <a:cs typeface="Candara" pitchFamily="32" charset="0"/>
              </a:endParaRPr>
            </a:p>
            <a:p>
              <a:r>
                <a:rPr lang="en-US" sz="1200" dirty="0" smtClean="0">
                  <a:solidFill>
                    <a:schemeClr val="bg1"/>
                  </a:solidFill>
                  <a:latin typeface="Candara" pitchFamily="32" charset="0"/>
                  <a:ea typeface="Candara" pitchFamily="32" charset="0"/>
                  <a:cs typeface="Candara" pitchFamily="32" charset="0"/>
                </a:rPr>
                <a:t>3 paper published, </a:t>
              </a:r>
            </a:p>
            <a:p>
              <a:r>
                <a:rPr lang="en-US" sz="1200" dirty="0" smtClean="0">
                  <a:solidFill>
                    <a:schemeClr val="bg1"/>
                  </a:solidFill>
                  <a:latin typeface="Candara" pitchFamily="32" charset="0"/>
                  <a:ea typeface="Candara" pitchFamily="32" charset="0"/>
                  <a:cs typeface="Candara" pitchFamily="32" charset="0"/>
                </a:rPr>
                <a:t>                                others in prep.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01600" y="990600"/>
              <a:ext cx="2872201" cy="4675922"/>
            </a:xfrm>
            <a:prstGeom prst="rect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41750" y="510540"/>
            <a:ext cx="5292090" cy="5321737"/>
            <a:chOff x="3841750" y="510540"/>
            <a:chExt cx="5292090" cy="5321737"/>
          </a:xfrm>
        </p:grpSpPr>
        <p:grpSp>
          <p:nvGrpSpPr>
            <p:cNvPr id="14" name="Group 13"/>
            <p:cNvGrpSpPr/>
            <p:nvPr/>
          </p:nvGrpSpPr>
          <p:grpSpPr>
            <a:xfrm>
              <a:off x="3841750" y="510540"/>
              <a:ext cx="5292090" cy="5321737"/>
              <a:chOff x="2774950" y="764540"/>
              <a:chExt cx="5292090" cy="5321737"/>
            </a:xfrm>
          </p:grpSpPr>
          <p:pic>
            <p:nvPicPr>
              <p:cNvPr id="7" name="Picture 6" descr="LNeII_Lx.tif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4950" y="764540"/>
                <a:ext cx="5292090" cy="5303520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3060700" y="5778500"/>
                <a:ext cx="18343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rgbClr val="377F63"/>
                    </a:solidFill>
                  </a:rPr>
                  <a:t>Flaccomio</a:t>
                </a:r>
                <a:r>
                  <a:rPr lang="en-US" sz="1400" dirty="0" smtClean="0">
                    <a:solidFill>
                      <a:srgbClr val="377F63"/>
                    </a:solidFill>
                  </a:rPr>
                  <a:t> et al. (2009)</a:t>
                </a:r>
                <a:endParaRPr lang="en-US" sz="1400" dirty="0">
                  <a:solidFill>
                    <a:srgbClr val="377F63"/>
                  </a:solidFill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5880100" y="685800"/>
              <a:ext cx="205697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rgbClr val="FF0000"/>
                  </a:solidFill>
                </a:rPr>
                <a:t>Protostars</a:t>
              </a:r>
              <a:endParaRPr lang="en-US" sz="1400" dirty="0" smtClean="0">
                <a:solidFill>
                  <a:srgbClr val="FF0000"/>
                </a:solidFill>
              </a:endParaRPr>
            </a:p>
            <a:p>
              <a:r>
                <a:rPr lang="en-US" sz="1400" dirty="0" smtClean="0">
                  <a:solidFill>
                    <a:srgbClr val="00D800"/>
                  </a:solidFill>
                </a:rPr>
                <a:t>Accreting T </a:t>
              </a:r>
              <a:r>
                <a:rPr lang="en-US" sz="1400" dirty="0" err="1" smtClean="0">
                  <a:solidFill>
                    <a:srgbClr val="00D800"/>
                  </a:solidFill>
                </a:rPr>
                <a:t>Tauri</a:t>
              </a:r>
              <a:r>
                <a:rPr lang="en-US" sz="1400" dirty="0" smtClean="0">
                  <a:solidFill>
                    <a:srgbClr val="00D800"/>
                  </a:solidFill>
                </a:rPr>
                <a:t> star</a:t>
              </a:r>
            </a:p>
            <a:p>
              <a:r>
                <a:rPr lang="en-US" sz="1400" dirty="0" smtClean="0">
                  <a:solidFill>
                    <a:srgbClr val="0000FF"/>
                  </a:solidFill>
                </a:rPr>
                <a:t>Non-accreting T </a:t>
              </a:r>
              <a:r>
                <a:rPr lang="en-US" sz="1400" dirty="0" err="1" smtClean="0">
                  <a:solidFill>
                    <a:srgbClr val="0000FF"/>
                  </a:solidFill>
                </a:rPr>
                <a:t>Tauri</a:t>
              </a:r>
              <a:r>
                <a:rPr lang="en-US" sz="1400" dirty="0" smtClean="0">
                  <a:solidFill>
                    <a:srgbClr val="0000FF"/>
                  </a:solidFill>
                </a:rPr>
                <a:t> star</a:t>
              </a:r>
              <a:endParaRPr lang="en-US" sz="1400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727700" y="1333500"/>
            <a:ext cx="2890535" cy="64633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Jet driving T </a:t>
            </a:r>
            <a:r>
              <a:rPr lang="en-US" dirty="0" err="1" smtClean="0"/>
              <a:t>Tauri</a:t>
            </a:r>
            <a:r>
              <a:rPr lang="en-US" dirty="0" smtClean="0"/>
              <a:t> stars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have higher [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NeII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] luminosity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342900" y="1123950"/>
            <a:ext cx="4914900" cy="3949700"/>
            <a:chOff x="342900" y="1123950"/>
            <a:chExt cx="4914900" cy="3949700"/>
          </a:xfrm>
        </p:grpSpPr>
        <p:pic>
          <p:nvPicPr>
            <p:cNvPr id="7" name="Picture 6" descr="guedel10_f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2900" y="1123950"/>
              <a:ext cx="4914900" cy="39497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20700" y="4673600"/>
              <a:ext cx="1622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rgbClr val="377F63"/>
                  </a:solidFill>
                </a:rPr>
                <a:t>Guedel</a:t>
              </a:r>
              <a:r>
                <a:rPr lang="en-US" sz="1400" dirty="0" smtClean="0">
                  <a:solidFill>
                    <a:srgbClr val="377F63"/>
                  </a:solidFill>
                </a:rPr>
                <a:t> et al. (2010)</a:t>
              </a:r>
              <a:endParaRPr lang="en-US" sz="1400" dirty="0">
                <a:solidFill>
                  <a:srgbClr val="377F63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892800" y="2667000"/>
            <a:ext cx="240101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[Ne II] excitation in jets:</a:t>
            </a:r>
          </a:p>
          <a:p>
            <a:endParaRPr lang="en-US" u="sng" dirty="0" smtClean="0"/>
          </a:p>
          <a:p>
            <a:pPr marL="342900" indent="-342900">
              <a:buAutoNum type="alphaUcParenR"/>
            </a:pPr>
            <a:r>
              <a:rPr lang="en-US" dirty="0" smtClean="0"/>
              <a:t>Jet shocks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AutoNum type="alphaUcParenR"/>
            </a:pPr>
            <a:r>
              <a:rPr lang="en-US" dirty="0" smtClean="0"/>
              <a:t>Stellar X-rays</a:t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AutoNum type="alphaUcParenR"/>
            </a:pPr>
            <a:r>
              <a:rPr lang="en-US" dirty="0" smtClean="0"/>
              <a:t>X-rays from jet</a:t>
            </a:r>
            <a:endParaRPr lang="en-US" dirty="0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511300" y="0"/>
            <a:ext cx="6413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andara" pitchFamily="30" charset="0"/>
                <a:ea typeface="Candara" pitchFamily="30" charset="0"/>
                <a:cs typeface="Candara" pitchFamily="30" charset="0"/>
              </a:rPr>
              <a:t>Origin of </a:t>
            </a:r>
            <a:r>
              <a:rPr lang="en-US" sz="2800" dirty="0">
                <a:solidFill>
                  <a:srgbClr val="FF0000"/>
                </a:solidFill>
                <a:latin typeface="Candara" pitchFamily="30" charset="0"/>
                <a:ea typeface="Candara" pitchFamily="30" charset="0"/>
                <a:cs typeface="Candara" pitchFamily="30" charset="0"/>
              </a:rPr>
              <a:t>[Ne II] </a:t>
            </a:r>
            <a:r>
              <a:rPr lang="en-US" sz="2800" dirty="0" smtClean="0">
                <a:solidFill>
                  <a:srgbClr val="FF0000"/>
                </a:solidFill>
                <a:latin typeface="Candara" pitchFamily="30" charset="0"/>
                <a:ea typeface="Candara" pitchFamily="30" charset="0"/>
                <a:cs typeface="Candara" pitchFamily="30" charset="0"/>
              </a:rPr>
              <a:t>emission: disks or jets? </a:t>
            </a:r>
            <a:endParaRPr lang="en-US" sz="2800" dirty="0">
              <a:solidFill>
                <a:srgbClr val="FF0000"/>
              </a:solidFill>
              <a:latin typeface="Candara" pitchFamily="30" charset="0"/>
              <a:ea typeface="Candara" pitchFamily="30" charset="0"/>
              <a:cs typeface="Candara" pitchFamily="30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7716" y="152400"/>
            <a:ext cx="68273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X-ray emission from pre-MS jets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970" y="3924300"/>
            <a:ext cx="7036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Less than a dozen pre-MS jet shocks have been detected in X-rays.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15" name="Picture 14" descr="bonito10_tab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8476"/>
            <a:ext cx="9144000" cy="280490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16000" y="4597400"/>
            <a:ext cx="6930102" cy="147732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Characteristics of X-rays from pre-MS jets: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 soft emission</a:t>
            </a:r>
          </a:p>
          <a:p>
            <a:pPr>
              <a:buFont typeface="Arial"/>
              <a:buChar char="•"/>
            </a:pPr>
            <a:r>
              <a:rPr lang="en-US" dirty="0" smtClean="0"/>
              <a:t>  weak absorption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  displacement of few </a:t>
            </a:r>
            <a:r>
              <a:rPr lang="en-US" dirty="0" err="1" smtClean="0"/>
              <a:t>arcsec</a:t>
            </a:r>
            <a:r>
              <a:rPr lang="en-US" dirty="0" smtClean="0"/>
              <a:t> to driving pre-MS star  (few 100 – 1000 AU)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92320" y="1069110"/>
            <a:ext cx="1581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377F63"/>
                </a:solidFill>
              </a:rPr>
              <a:t>Bonito et al. (2010)</a:t>
            </a:r>
            <a:endParaRPr lang="en-US" sz="1400" dirty="0">
              <a:solidFill>
                <a:srgbClr val="377F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cma_x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64" y="25400"/>
            <a:ext cx="5080000" cy="683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7158" y="4256810"/>
            <a:ext cx="159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0.2-8.0 </a:t>
            </a:r>
            <a:r>
              <a:rPr lang="en-US" sz="2400" dirty="0" err="1" smtClean="0">
                <a:solidFill>
                  <a:srgbClr val="0000FF"/>
                </a:solidFill>
              </a:rPr>
              <a:t>keV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7158" y="614097"/>
            <a:ext cx="159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0.2-8.0 </a:t>
            </a:r>
            <a:r>
              <a:rPr lang="en-US" sz="2400" dirty="0" err="1" smtClean="0">
                <a:solidFill>
                  <a:srgbClr val="0000FF"/>
                </a:solidFill>
              </a:rPr>
              <a:t>keV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18785" y="3823059"/>
            <a:ext cx="159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0.2-1.0 </a:t>
            </a:r>
            <a:r>
              <a:rPr lang="en-US" sz="2400" dirty="0" err="1" smtClean="0">
                <a:solidFill>
                  <a:srgbClr val="008000"/>
                </a:solidFill>
              </a:rPr>
              <a:t>keV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8785" y="404741"/>
            <a:ext cx="1595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0.2-1.0 </a:t>
            </a:r>
            <a:r>
              <a:rPr lang="en-US" sz="2400" dirty="0" err="1" smtClean="0">
                <a:solidFill>
                  <a:srgbClr val="008000"/>
                </a:solidFill>
              </a:rPr>
              <a:t>keV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5032" y="2023729"/>
            <a:ext cx="2955732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In 2008: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Detection of an X-ray</a:t>
            </a:r>
          </a:p>
          <a:p>
            <a:r>
              <a:rPr lang="en-US" sz="2000" dirty="0">
                <a:solidFill>
                  <a:srgbClr val="FF0000"/>
                </a:solidFill>
              </a:rPr>
              <a:t>s</a:t>
            </a:r>
            <a:r>
              <a:rPr lang="en-US" sz="2000" dirty="0" smtClean="0">
                <a:solidFill>
                  <a:srgbClr val="FF0000"/>
                </a:solidFill>
              </a:rPr>
              <a:t>ource to the SW of </a:t>
            </a:r>
            <a:r>
              <a:rPr lang="en-US" sz="2000" dirty="0" err="1" smtClean="0">
                <a:solidFill>
                  <a:srgbClr val="FF0000"/>
                </a:solidFill>
              </a:rPr>
              <a:t>ZCMa</a:t>
            </a:r>
            <a:r>
              <a:rPr lang="en-US" sz="2000" dirty="0" smtClean="0">
                <a:solidFill>
                  <a:srgbClr val="FF0000"/>
                </a:solidFill>
              </a:rPr>
              <a:t>;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P.A. coincides</a:t>
            </a:r>
          </a:p>
          <a:p>
            <a:r>
              <a:rPr lang="en-US" sz="2000" dirty="0">
                <a:solidFill>
                  <a:srgbClr val="FF0000"/>
                </a:solidFill>
              </a:rPr>
              <a:t>w</a:t>
            </a:r>
            <a:r>
              <a:rPr lang="en-US" sz="2000" dirty="0" smtClean="0">
                <a:solidFill>
                  <a:srgbClr val="FF0000"/>
                </a:solidFill>
              </a:rPr>
              <a:t>ith optical jet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9" name="Picture 8" descr="poetzel89_jet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094" y="4256810"/>
            <a:ext cx="3276600" cy="2133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07717" y="4349143"/>
            <a:ext cx="16300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377F63"/>
                </a:solidFill>
              </a:rPr>
              <a:t>Poetzel</a:t>
            </a:r>
            <a:r>
              <a:rPr lang="en-US" sz="1400" dirty="0" smtClean="0">
                <a:solidFill>
                  <a:srgbClr val="377F63"/>
                </a:solidFill>
              </a:rPr>
              <a:t> et al. (1989)</a:t>
            </a:r>
            <a:endParaRPr lang="en-US" sz="1400" dirty="0">
              <a:solidFill>
                <a:srgbClr val="377F6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09464" y="81576"/>
            <a:ext cx="30812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X-ray emission 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from pre-MS jets: 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Z </a:t>
            </a:r>
            <a:r>
              <a:rPr lang="en-US" sz="3200" dirty="0" err="1" smtClean="0">
                <a:solidFill>
                  <a:srgbClr val="0000FF"/>
                </a:solidFill>
              </a:rPr>
              <a:t>CMa</a:t>
            </a:r>
            <a:endParaRPr 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60220" y="6403110"/>
            <a:ext cx="1590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377F63"/>
                </a:solidFill>
              </a:rPr>
              <a:t>Stelzer et al. (2009)</a:t>
            </a:r>
            <a:endParaRPr lang="en-US" sz="1400" dirty="0">
              <a:solidFill>
                <a:srgbClr val="377F6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2467" y="-52443"/>
            <a:ext cx="39061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X-ray jet of </a:t>
            </a:r>
            <a:r>
              <a:rPr lang="en-US" sz="3200" dirty="0" err="1" smtClean="0">
                <a:solidFill>
                  <a:srgbClr val="FF0000"/>
                </a:solidFill>
              </a:rPr>
              <a:t>ZCMa</a:t>
            </a:r>
            <a:endParaRPr lang="en-US" sz="3200" dirty="0" smtClean="0">
              <a:solidFill>
                <a:srgbClr val="FF0000"/>
              </a:solidFill>
            </a:endParaRPr>
          </a:p>
        </p:txBody>
      </p:sp>
      <p:grpSp>
        <p:nvGrpSpPr>
          <p:cNvPr id="4" name="Group 13"/>
          <p:cNvGrpSpPr/>
          <p:nvPr/>
        </p:nvGrpSpPr>
        <p:grpSpPr>
          <a:xfrm>
            <a:off x="2020953" y="490462"/>
            <a:ext cx="5080000" cy="6832600"/>
            <a:chOff x="2125385" y="614097"/>
            <a:chExt cx="5080000" cy="6832600"/>
          </a:xfrm>
        </p:grpSpPr>
        <p:pic>
          <p:nvPicPr>
            <p:cNvPr id="3" name="Picture 2" descr="zcma_x.tif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25385" y="614097"/>
              <a:ext cx="5080000" cy="6832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267274" y="4529335"/>
              <a:ext cx="15953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</a:rPr>
                <a:t>0.2-1.0 </a:t>
              </a:r>
              <a:r>
                <a:rPr lang="en-US" sz="2400" dirty="0" err="1" smtClean="0">
                  <a:solidFill>
                    <a:srgbClr val="008000"/>
                  </a:solidFill>
                </a:rPr>
                <a:t>keV</a:t>
              </a:r>
              <a:endParaRPr lang="en-US" sz="2400" dirty="0">
                <a:solidFill>
                  <a:srgbClr val="008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07810" y="1048742"/>
              <a:ext cx="15953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8000"/>
                  </a:solidFill>
                </a:rPr>
                <a:t>0.2-1.0 </a:t>
              </a:r>
              <a:r>
                <a:rPr lang="en-US" sz="2400" dirty="0" err="1" smtClean="0">
                  <a:solidFill>
                    <a:srgbClr val="008000"/>
                  </a:solidFill>
                </a:rPr>
                <a:t>keV</a:t>
              </a:r>
              <a:endParaRPr lang="en-US" sz="2400" dirty="0">
                <a:solidFill>
                  <a:srgbClr val="008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587948"/>
            <a:ext cx="4665385" cy="61863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00"/>
                </a:solidFill>
              </a:rPr>
              <a:t>ORDER OF MAG ESTIMATES </a:t>
            </a:r>
          </a:p>
          <a:p>
            <a:r>
              <a:rPr lang="en-US" u="sng" dirty="0" smtClean="0">
                <a:solidFill>
                  <a:srgbClr val="000000"/>
                </a:solidFill>
              </a:rPr>
              <a:t>FOR THE JET EMISSION: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1)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Observed X-ray temperature:  0.1-1 </a:t>
            </a:r>
            <a:r>
              <a:rPr lang="en-US" dirty="0" err="1" smtClean="0">
                <a:solidFill>
                  <a:srgbClr val="000000"/>
                </a:solidFill>
              </a:rPr>
              <a:t>keV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buFont typeface="Wingdings" pitchFamily="30" charset="2"/>
              <a:buChar char="à"/>
            </a:pP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v_shock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~ 300…900 km/</a:t>
            </a: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s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/>
            </a:r>
            <a:br>
              <a:rPr lang="en-US" dirty="0" smtClean="0">
                <a:solidFill>
                  <a:srgbClr val="000000"/>
                </a:solidFill>
                <a:sym typeface="Wingdings"/>
              </a:rPr>
            </a:br>
            <a:r>
              <a:rPr lang="en-US" dirty="0" smtClean="0">
                <a:solidFill>
                  <a:srgbClr val="000000"/>
                </a:solidFill>
                <a:sym typeface="Wingdings"/>
              </a:rPr>
              <a:t/>
            </a:r>
            <a:br>
              <a:rPr lang="en-US" dirty="0" smtClean="0">
                <a:solidFill>
                  <a:srgbClr val="000000"/>
                </a:solidFill>
                <a:sym typeface="Wingdings"/>
              </a:rPr>
            </a:br>
            <a:r>
              <a:rPr lang="en-US" dirty="0" smtClean="0">
                <a:solidFill>
                  <a:srgbClr val="000000"/>
                </a:solidFill>
                <a:sym typeface="Wingdings"/>
              </a:rPr>
              <a:t>compare:   </a:t>
            </a: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v_jet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&lt; 600 km/</a:t>
            </a: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s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/>
            </a:r>
            <a:br>
              <a:rPr lang="en-US" dirty="0" smtClean="0">
                <a:solidFill>
                  <a:srgbClr val="000000"/>
                </a:solidFill>
                <a:sym typeface="Wingdings"/>
              </a:rPr>
            </a:br>
            <a:r>
              <a:rPr lang="en-US" dirty="0" smtClean="0">
                <a:solidFill>
                  <a:srgbClr val="000000"/>
                </a:solidFill>
                <a:sym typeface="Wingdings"/>
              </a:rPr>
              <a:t>                    from optical forbidden lines</a:t>
            </a:r>
          </a:p>
          <a:p>
            <a:pPr>
              <a:buFont typeface="Wingdings" pitchFamily="30" charset="2"/>
              <a:buChar char="à"/>
            </a:pPr>
            <a:endParaRPr lang="en-US" dirty="0" smtClean="0">
              <a:solidFill>
                <a:srgbClr val="000000"/>
              </a:solidFill>
              <a:sym typeface="Wingdings"/>
            </a:endParaRPr>
          </a:p>
          <a:p>
            <a:r>
              <a:rPr lang="en-US" dirty="0" smtClean="0">
                <a:solidFill>
                  <a:srgbClr val="000000"/>
                </a:solidFill>
                <a:sym typeface="Wingdings"/>
              </a:rPr>
              <a:t>i.e.     </a:t>
            </a:r>
            <a:r>
              <a:rPr lang="en-US" dirty="0" err="1">
                <a:solidFill>
                  <a:srgbClr val="000000"/>
                </a:solidFill>
                <a:sym typeface="Wingdings"/>
              </a:rPr>
              <a:t>v</a:t>
            </a: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_shock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&lt; </a:t>
            </a: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v_jet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  (as expected)</a:t>
            </a:r>
          </a:p>
          <a:p>
            <a:endParaRPr lang="en-US" dirty="0" smtClean="0">
              <a:solidFill>
                <a:srgbClr val="000000"/>
              </a:solidFill>
              <a:sym typeface="Wingdings"/>
            </a:endParaRPr>
          </a:p>
          <a:p>
            <a:endParaRPr lang="en-US" dirty="0" smtClean="0">
              <a:solidFill>
                <a:srgbClr val="000000"/>
              </a:solidFill>
              <a:sym typeface="Wingdings"/>
            </a:endParaRPr>
          </a:p>
          <a:p>
            <a:endParaRPr lang="en-US" dirty="0" smtClean="0">
              <a:solidFill>
                <a:srgbClr val="000000"/>
              </a:solidFill>
              <a:sym typeface="Wingdings"/>
            </a:endParaRPr>
          </a:p>
          <a:p>
            <a:r>
              <a:rPr lang="en-US" dirty="0" smtClean="0">
                <a:solidFill>
                  <a:srgbClr val="000000"/>
                </a:solidFill>
                <a:sym typeface="Wingdings"/>
              </a:rPr>
              <a:t>2)</a:t>
            </a:r>
          </a:p>
          <a:p>
            <a:r>
              <a:rPr lang="en-US" dirty="0" smtClean="0">
                <a:solidFill>
                  <a:srgbClr val="000000"/>
                </a:solidFill>
                <a:sym typeface="Wingdings"/>
              </a:rPr>
              <a:t>Comparison of displaced photon </a:t>
            </a: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centroid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</a:t>
            </a:r>
            <a:br>
              <a:rPr lang="en-US" dirty="0" smtClean="0">
                <a:solidFill>
                  <a:srgbClr val="000000"/>
                </a:solidFill>
                <a:sym typeface="Wingdings"/>
              </a:rPr>
            </a:br>
            <a:r>
              <a:rPr lang="en-US" dirty="0" smtClean="0">
                <a:solidFill>
                  <a:srgbClr val="000000"/>
                </a:solidFill>
                <a:sym typeface="Wingdings"/>
              </a:rPr>
              <a:t>in 2003 and 2008 Chandra images:</a:t>
            </a:r>
          </a:p>
          <a:p>
            <a:r>
              <a:rPr lang="en-US" dirty="0" smtClean="0">
                <a:solidFill>
                  <a:srgbClr val="000000"/>
                </a:solidFill>
                <a:sym typeface="Wingdings"/>
              </a:rPr>
              <a:t>   expanding shock front with </a:t>
            </a: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v_sh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~ 900 km/</a:t>
            </a: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s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 ?</a:t>
            </a:r>
            <a:br>
              <a:rPr lang="en-US" dirty="0" smtClean="0">
                <a:solidFill>
                  <a:srgbClr val="000000"/>
                </a:solidFill>
                <a:sym typeface="Wingdings"/>
              </a:rPr>
            </a:br>
            <a:r>
              <a:rPr lang="en-US" dirty="0" smtClean="0">
                <a:solidFill>
                  <a:srgbClr val="000000"/>
                </a:solidFill>
                <a:sym typeface="Wingdings"/>
              </a:rPr>
              <a:t/>
            </a:r>
            <a:br>
              <a:rPr lang="en-US" dirty="0" smtClean="0">
                <a:solidFill>
                  <a:srgbClr val="000000"/>
                </a:solidFill>
                <a:sym typeface="Wingdings"/>
              </a:rPr>
            </a:br>
            <a:r>
              <a:rPr lang="en-US" dirty="0" smtClean="0">
                <a:solidFill>
                  <a:srgbClr val="000000"/>
                </a:solidFill>
                <a:sym typeface="Wingdings"/>
              </a:rPr>
              <a:t>But: continuous extension of X-ray emission </a:t>
            </a:r>
          </a:p>
          <a:p>
            <a:r>
              <a:rPr lang="en-US" dirty="0">
                <a:solidFill>
                  <a:srgbClr val="000000"/>
                </a:solidFill>
                <a:sym typeface="Wingdings"/>
              </a:rPr>
              <a:t>t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o the SW in 2008 image suggests</a:t>
            </a:r>
            <a:br>
              <a:rPr lang="en-US" dirty="0" smtClean="0">
                <a:solidFill>
                  <a:srgbClr val="000000"/>
                </a:solidFill>
                <a:sym typeface="Wingdings"/>
              </a:rPr>
            </a:br>
            <a:r>
              <a:rPr lang="en-US" dirty="0" smtClean="0">
                <a:solidFill>
                  <a:srgbClr val="000000"/>
                </a:solidFill>
                <a:sym typeface="Wingdings"/>
              </a:rPr>
              <a:t>temporary </a:t>
            </a: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radiative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loss due to intermittent jet</a:t>
            </a:r>
          </a:p>
        </p:txBody>
      </p:sp>
      <p:grpSp>
        <p:nvGrpSpPr>
          <p:cNvPr id="5" name="Group 12"/>
          <p:cNvGrpSpPr/>
          <p:nvPr/>
        </p:nvGrpSpPr>
        <p:grpSpPr>
          <a:xfrm>
            <a:off x="6604610" y="1623631"/>
            <a:ext cx="2580640" cy="3386257"/>
            <a:chOff x="6604610" y="1623631"/>
            <a:chExt cx="2580640" cy="3386257"/>
          </a:xfrm>
        </p:grpSpPr>
        <p:sp>
          <p:nvSpPr>
            <p:cNvPr id="10" name="TextBox 9"/>
            <p:cNvSpPr txBox="1"/>
            <p:nvPr/>
          </p:nvSpPr>
          <p:spPr>
            <a:xfrm>
              <a:off x="7100953" y="4702111"/>
              <a:ext cx="16300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rgbClr val="377F63"/>
                  </a:solidFill>
                </a:rPr>
                <a:t>Poetzel</a:t>
              </a:r>
              <a:r>
                <a:rPr lang="en-US" sz="1400" dirty="0" smtClean="0">
                  <a:solidFill>
                    <a:srgbClr val="377F63"/>
                  </a:solidFill>
                </a:rPr>
                <a:t> et al. (1989)</a:t>
              </a:r>
              <a:endParaRPr lang="en-US" sz="1400" dirty="0">
                <a:solidFill>
                  <a:srgbClr val="377F63"/>
                </a:solidFill>
              </a:endParaRPr>
            </a:p>
          </p:txBody>
        </p:sp>
        <p:pic>
          <p:nvPicPr>
            <p:cNvPr id="12" name="Picture 11" descr="poetzel89_jetlines.tif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04610" y="1623631"/>
              <a:ext cx="2580640" cy="3078480"/>
            </a:xfrm>
            <a:prstGeom prst="rect">
              <a:avLst/>
            </a:prstGeom>
          </p:spPr>
        </p:pic>
      </p:grpSp>
      <p:pic>
        <p:nvPicPr>
          <p:cNvPr id="15" name="Picture 14" descr="orlando05_eq7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7867" y="1981200"/>
            <a:ext cx="1778000" cy="558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08325" y="6466481"/>
            <a:ext cx="1590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377F63"/>
                </a:solidFill>
              </a:rPr>
              <a:t>Stelzer et al. (2009)</a:t>
            </a:r>
            <a:endParaRPr lang="en-US" sz="1400" dirty="0">
              <a:solidFill>
                <a:srgbClr val="377F6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7716" y="152400"/>
            <a:ext cx="68273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X-ray emission from pre-MS jets: </a:t>
            </a:r>
            <a:r>
              <a:rPr lang="en-US" sz="3200" dirty="0" smtClean="0">
                <a:solidFill>
                  <a:srgbClr val="0000FF"/>
                </a:solidFill>
              </a:rPr>
              <a:t>DG Tau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62830" y="1033463"/>
            <a:ext cx="3671887" cy="2708275"/>
            <a:chOff x="1129277" y="1211758"/>
            <a:chExt cx="3671323" cy="2708196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1129277" y="1211758"/>
              <a:ext cx="3671323" cy="2708196"/>
              <a:chOff x="1129277" y="1211758"/>
              <a:chExt cx="3671323" cy="2708196"/>
            </a:xfrm>
          </p:grpSpPr>
          <p:grpSp>
            <p:nvGrpSpPr>
              <p:cNvPr id="5" name="Group 26"/>
              <p:cNvGrpSpPr>
                <a:grpSpLocks/>
              </p:cNvGrpSpPr>
              <p:nvPr/>
            </p:nvGrpSpPr>
            <p:grpSpPr bwMode="auto">
              <a:xfrm>
                <a:off x="1129277" y="1211758"/>
                <a:ext cx="3671323" cy="2308087"/>
                <a:chOff x="976877" y="1276290"/>
                <a:chExt cx="3671323" cy="2308087"/>
              </a:xfrm>
            </p:grpSpPr>
            <p:pic>
              <p:nvPicPr>
                <p:cNvPr id="25" name="Picture 14" descr="guedel08_f1.jpg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990600" y="1651000"/>
                  <a:ext cx="3530600" cy="1778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6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1285094" y="3276600"/>
                  <a:ext cx="979755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00"/>
                      </a:solidFill>
                      <a:latin typeface="Candara" pitchFamily="30" charset="0"/>
                      <a:ea typeface="Candara" pitchFamily="30" charset="0"/>
                      <a:cs typeface="Candara" pitchFamily="30" charset="0"/>
                    </a:rPr>
                    <a:t>Smoothed</a:t>
                  </a:r>
                </a:p>
              </p:txBody>
            </p:sp>
            <p:sp>
              <p:nvSpPr>
                <p:cNvPr id="27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2943813" y="3276600"/>
                  <a:ext cx="1107996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dirty="0">
                      <a:latin typeface="Candara" pitchFamily="30" charset="0"/>
                      <a:ea typeface="Candara" pitchFamily="30" charset="0"/>
                      <a:cs typeface="Candara" pitchFamily="30" charset="0"/>
                    </a:rPr>
                    <a:t>Color-coded</a:t>
                  </a:r>
                </a:p>
              </p:txBody>
            </p:sp>
            <p:sp>
              <p:nvSpPr>
                <p:cNvPr id="28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976877" y="1276290"/>
                  <a:ext cx="3671323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 dirty="0">
                      <a:solidFill>
                        <a:srgbClr val="000000"/>
                      </a:solidFill>
                      <a:latin typeface="Candara" pitchFamily="30" charset="0"/>
                      <a:ea typeface="Candara" pitchFamily="30" charset="0"/>
                      <a:cs typeface="Candara" pitchFamily="30" charset="0"/>
                    </a:rPr>
                    <a:t>0.6-1.7 </a:t>
                  </a:r>
                  <a:r>
                    <a:rPr lang="en-US" sz="2000" dirty="0" err="1">
                      <a:solidFill>
                        <a:srgbClr val="000000"/>
                      </a:solidFill>
                      <a:latin typeface="Candara" pitchFamily="30" charset="0"/>
                      <a:ea typeface="Candara" pitchFamily="30" charset="0"/>
                      <a:cs typeface="Candara" pitchFamily="30" charset="0"/>
                    </a:rPr>
                    <a:t>keV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Candara" pitchFamily="30" charset="0"/>
                      <a:ea typeface="Candara" pitchFamily="30" charset="0"/>
                      <a:cs typeface="Candara" pitchFamily="30" charset="0"/>
                    </a:rPr>
                    <a:t> ACIS-S:   DG Tau + jets</a:t>
                  </a:r>
                </a:p>
              </p:txBody>
            </p:sp>
          </p:grpSp>
          <p:sp>
            <p:nvSpPr>
              <p:cNvPr id="24" name="TextBox 18"/>
              <p:cNvSpPr txBox="1">
                <a:spLocks noChangeArrowheads="1"/>
              </p:cNvSpPr>
              <p:nvPr/>
            </p:nvSpPr>
            <p:spPr bwMode="auto">
              <a:xfrm>
                <a:off x="2703835" y="3581826"/>
                <a:ext cx="1882486" cy="338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 err="1">
                    <a:solidFill>
                      <a:srgbClr val="00664D"/>
                    </a:solidFill>
                    <a:latin typeface="Candara" pitchFamily="30" charset="0"/>
                    <a:ea typeface="Candara" pitchFamily="30" charset="0"/>
                    <a:cs typeface="Candara" pitchFamily="30" charset="0"/>
                  </a:rPr>
                  <a:t>Guedel</a:t>
                </a:r>
                <a:r>
                  <a:rPr lang="en-US" sz="1600" dirty="0">
                    <a:solidFill>
                      <a:srgbClr val="00664D"/>
                    </a:solidFill>
                    <a:latin typeface="Candara" pitchFamily="30" charset="0"/>
                    <a:ea typeface="Candara" pitchFamily="30" charset="0"/>
                    <a:cs typeface="Candara" pitchFamily="30" charset="0"/>
                  </a:rPr>
                  <a:t> et al. (2008)</a:t>
                </a:r>
              </a:p>
            </p:txBody>
          </p:sp>
        </p:grpSp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1372127" y="2841148"/>
              <a:ext cx="404036" cy="370801"/>
              <a:chOff x="338707" y="1611868"/>
              <a:chExt cx="404036" cy="370801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338707" y="1981081"/>
                <a:ext cx="347610" cy="158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9"/>
              <p:cNvSpPr txBox="1">
                <a:spLocks noChangeArrowheads="1"/>
              </p:cNvSpPr>
              <p:nvPr/>
            </p:nvSpPr>
            <p:spPr bwMode="auto">
              <a:xfrm>
                <a:off x="344489" y="1611868"/>
                <a:ext cx="39825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FFFF00"/>
                    </a:solidFill>
                  </a:rPr>
                  <a:t>4”</a:t>
                </a:r>
              </a:p>
            </p:txBody>
          </p:sp>
        </p:grpSp>
      </p:grp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378236" y="4038600"/>
            <a:ext cx="39036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u="sng" dirty="0">
                <a:solidFill>
                  <a:srgbClr val="000000"/>
                </a:solidFill>
                <a:latin typeface="Candara" pitchFamily="30" charset="0"/>
                <a:ea typeface="Candara" pitchFamily="30" charset="0"/>
                <a:cs typeface="Candara" pitchFamily="30" charset="0"/>
              </a:rPr>
              <a:t>4 X-ray emitters in DG Tau system:</a:t>
            </a:r>
          </a:p>
          <a:p>
            <a:endParaRPr lang="en-US" sz="1600" u="sng" dirty="0">
              <a:solidFill>
                <a:srgbClr val="000000"/>
              </a:solidFill>
              <a:latin typeface="Candara" pitchFamily="30" charset="0"/>
              <a:ea typeface="Candara" pitchFamily="30" charset="0"/>
              <a:cs typeface="Candara" pitchFamily="30" charset="0"/>
            </a:endParaRPr>
          </a:p>
          <a:p>
            <a:pPr>
              <a:buFont typeface="Arial" pitchFamily="30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ndara" pitchFamily="30" charset="0"/>
                <a:ea typeface="Candara" pitchFamily="30" charset="0"/>
                <a:cs typeface="Candara" pitchFamily="30" charset="0"/>
              </a:rPr>
              <a:t> soft, weakly absorbed jet</a:t>
            </a:r>
          </a:p>
          <a:p>
            <a:pPr>
              <a:buFont typeface="Arial" pitchFamily="30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ndara" pitchFamily="30" charset="0"/>
                <a:ea typeface="Candara" pitchFamily="30" charset="0"/>
                <a:cs typeface="Candara" pitchFamily="30" charset="0"/>
              </a:rPr>
              <a:t> soft, stronger absorbed </a:t>
            </a:r>
            <a:r>
              <a:rPr lang="en-US" sz="1600" dirty="0" err="1">
                <a:solidFill>
                  <a:srgbClr val="000000"/>
                </a:solidFill>
                <a:latin typeface="Candara" pitchFamily="30" charset="0"/>
                <a:ea typeface="Candara" pitchFamily="30" charset="0"/>
                <a:cs typeface="Candara" pitchFamily="30" charset="0"/>
              </a:rPr>
              <a:t>counterjet</a:t>
            </a:r>
            <a:endParaRPr lang="en-US" sz="1600" dirty="0">
              <a:solidFill>
                <a:srgbClr val="000000"/>
              </a:solidFill>
              <a:latin typeface="Candara" pitchFamily="30" charset="0"/>
              <a:ea typeface="Candara" pitchFamily="30" charset="0"/>
              <a:cs typeface="Candara" pitchFamily="30" charset="0"/>
            </a:endParaRPr>
          </a:p>
          <a:p>
            <a:pPr>
              <a:buFont typeface="Arial" pitchFamily="30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ndara" pitchFamily="30" charset="0"/>
                <a:ea typeface="Candara" pitchFamily="30" charset="0"/>
                <a:cs typeface="Candara" pitchFamily="30" charset="0"/>
              </a:rPr>
              <a:t> soft, weakly absorbed base of forward jet</a:t>
            </a:r>
          </a:p>
          <a:p>
            <a:pPr>
              <a:buFont typeface="Arial" pitchFamily="30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ndara" pitchFamily="30" charset="0"/>
                <a:ea typeface="Candara" pitchFamily="30" charset="0"/>
                <a:cs typeface="Candara" pitchFamily="30" charset="0"/>
              </a:rPr>
              <a:t> hard stellar corona</a:t>
            </a: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368300" y="5054600"/>
            <a:ext cx="4648200" cy="1179513"/>
            <a:chOff x="508000" y="5054600"/>
            <a:chExt cx="4647689" cy="1179731"/>
          </a:xfrm>
        </p:grpSpPr>
        <p:sp>
          <p:nvSpPr>
            <p:cNvPr id="32" name="TextBox 18"/>
            <p:cNvSpPr txBox="1">
              <a:spLocks noChangeArrowheads="1"/>
            </p:cNvSpPr>
            <p:nvPr/>
          </p:nvSpPr>
          <p:spPr bwMode="auto">
            <a:xfrm>
              <a:off x="508000" y="5588000"/>
              <a:ext cx="4647689" cy="646331"/>
            </a:xfrm>
            <a:prstGeom prst="rect">
              <a:avLst/>
            </a:prstGeom>
            <a:solidFill>
              <a:srgbClr val="7878DE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chemeClr val="tx2"/>
                  </a:solidFill>
                  <a:latin typeface="Candara" pitchFamily="30" charset="0"/>
                  <a:ea typeface="Candara" pitchFamily="30" charset="0"/>
                  <a:cs typeface="Candara" pitchFamily="30" charset="0"/>
                </a:rPr>
                <a:t>Resolved with Chandra: sub-</a:t>
              </a:r>
              <a:r>
                <a:rPr lang="en-US" sz="1800" dirty="0" err="1">
                  <a:solidFill>
                    <a:schemeClr val="tx2"/>
                  </a:solidFill>
                  <a:latin typeface="Candara" pitchFamily="30" charset="0"/>
                  <a:ea typeface="Candara" pitchFamily="30" charset="0"/>
                  <a:cs typeface="Candara" pitchFamily="30" charset="0"/>
                </a:rPr>
                <a:t>arcsec</a:t>
              </a:r>
              <a:r>
                <a:rPr lang="en-US" sz="1800" dirty="0">
                  <a:solidFill>
                    <a:schemeClr val="tx2"/>
                  </a:solidFill>
                  <a:latin typeface="Candara" pitchFamily="30" charset="0"/>
                  <a:ea typeface="Candara" pitchFamily="30" charset="0"/>
                  <a:cs typeface="Candara" pitchFamily="30" charset="0"/>
                </a:rPr>
                <a:t> separation</a:t>
              </a:r>
              <a:br>
                <a:rPr lang="en-US" sz="1800" dirty="0">
                  <a:solidFill>
                    <a:schemeClr val="tx2"/>
                  </a:solidFill>
                  <a:latin typeface="Candara" pitchFamily="30" charset="0"/>
                  <a:ea typeface="Candara" pitchFamily="30" charset="0"/>
                  <a:cs typeface="Candara" pitchFamily="30" charset="0"/>
                </a:rPr>
              </a:br>
              <a:r>
                <a:rPr lang="en-US" sz="1800" dirty="0">
                  <a:solidFill>
                    <a:schemeClr val="tx2"/>
                  </a:solidFill>
                  <a:latin typeface="Candara" pitchFamily="30" charset="0"/>
                  <a:ea typeface="Candara" pitchFamily="30" charset="0"/>
                  <a:cs typeface="Candara" pitchFamily="30" charset="0"/>
                </a:rPr>
                <a:t> </a:t>
              </a:r>
              <a:r>
                <a:rPr lang="en-US" sz="1400" dirty="0">
                  <a:solidFill>
                    <a:schemeClr val="tx2"/>
                  </a:solidFill>
                  <a:latin typeface="Candara" pitchFamily="30" charset="0"/>
                  <a:ea typeface="Candara" pitchFamily="30" charset="0"/>
                  <a:cs typeface="Candara" pitchFamily="30" charset="0"/>
                </a:rPr>
                <a:t>(Schneider &amp; Schmitt 2008)</a:t>
              </a:r>
              <a:endParaRPr lang="en-US" sz="1800" dirty="0">
                <a:solidFill>
                  <a:srgbClr val="7878DE"/>
                </a:solidFill>
                <a:latin typeface="Candara" pitchFamily="30" charset="0"/>
                <a:ea typeface="Candara" pitchFamily="30" charset="0"/>
                <a:cs typeface="Candara" pitchFamily="30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514349" y="5054600"/>
              <a:ext cx="4539751" cy="546201"/>
            </a:xfrm>
            <a:prstGeom prst="rect">
              <a:avLst/>
            </a:prstGeom>
            <a:noFill/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pitchFamily="33" charset="0"/>
              </a:endParaRPr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5283200" y="1357313"/>
            <a:ext cx="2949575" cy="4403725"/>
            <a:chOff x="5283200" y="1357868"/>
            <a:chExt cx="2950359" cy="4402554"/>
          </a:xfrm>
        </p:grpSpPr>
        <p:pic>
          <p:nvPicPr>
            <p:cNvPr id="36" name="Picture 27" descr="lavalley97_f1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283200" y="1357868"/>
              <a:ext cx="2768600" cy="401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Box 12"/>
            <p:cNvSpPr txBox="1">
              <a:spLocks noChangeArrowheads="1"/>
            </p:cNvSpPr>
            <p:nvPr/>
          </p:nvSpPr>
          <p:spPr bwMode="auto">
            <a:xfrm>
              <a:off x="6259942" y="5421868"/>
              <a:ext cx="197361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664D"/>
                  </a:solidFill>
                  <a:latin typeface="Candara" pitchFamily="30" charset="0"/>
                  <a:ea typeface="Candara" pitchFamily="30" charset="0"/>
                  <a:cs typeface="Candara" pitchFamily="30" charset="0"/>
                </a:rPr>
                <a:t>LaValley et al. (1997)</a:t>
              </a:r>
            </a:p>
          </p:txBody>
        </p:sp>
        <p:sp>
          <p:nvSpPr>
            <p:cNvPr id="39" name="TextBox 17"/>
            <p:cNvSpPr txBox="1">
              <a:spLocks noChangeArrowheads="1"/>
            </p:cNvSpPr>
            <p:nvPr/>
          </p:nvSpPr>
          <p:spPr bwMode="auto">
            <a:xfrm>
              <a:off x="6741583" y="4444186"/>
              <a:ext cx="11387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[OI]6300A</a:t>
              </a:r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5334000" y="990600"/>
            <a:ext cx="3416300" cy="5638800"/>
            <a:chOff x="5334000" y="990600"/>
            <a:chExt cx="3416300" cy="5638800"/>
          </a:xfrm>
        </p:grpSpPr>
        <p:pic>
          <p:nvPicPr>
            <p:cNvPr id="41" name="Picture 38" descr="guedel08_f5.jp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10200" y="990600"/>
              <a:ext cx="3340100" cy="563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Box 41"/>
            <p:cNvSpPr txBox="1">
              <a:spLocks noChangeArrowheads="1"/>
            </p:cNvSpPr>
            <p:nvPr/>
          </p:nvSpPr>
          <p:spPr bwMode="auto">
            <a:xfrm>
              <a:off x="5334000" y="5257800"/>
              <a:ext cx="188214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solidFill>
                    <a:srgbClr val="00664D"/>
                  </a:solidFill>
                  <a:latin typeface="Candara" pitchFamily="30" charset="0"/>
                  <a:ea typeface="Candara" pitchFamily="30" charset="0"/>
                  <a:cs typeface="Candara" pitchFamily="30" charset="0"/>
                </a:rPr>
                <a:t>Guedel et al. (2008)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66800" y="73025"/>
            <a:ext cx="7685087" cy="61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800" dirty="0" smtClean="0">
                <a:solidFill>
                  <a:srgbClr val="FF0000"/>
                </a:solidFill>
              </a:rPr>
              <a:t>Rotation-activity connection on the main-sequence 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5" name="Picture 4" descr="pizzolato03_f8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0" y="2159000"/>
            <a:ext cx="4126230" cy="3383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" y="5537200"/>
            <a:ext cx="1745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377F63"/>
                </a:solidFill>
              </a:rPr>
              <a:t>Pizzolato</a:t>
            </a:r>
            <a:r>
              <a:rPr lang="en-US" sz="1400" dirty="0" smtClean="0">
                <a:solidFill>
                  <a:srgbClr val="377F63"/>
                </a:solidFill>
              </a:rPr>
              <a:t> et al. (2003)</a:t>
            </a:r>
            <a:endParaRPr lang="en-US" sz="1400" dirty="0">
              <a:solidFill>
                <a:srgbClr val="377F6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7900" y="850900"/>
            <a:ext cx="59493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main-sequence stars 3 regimes of rotation-activity relation:</a:t>
            </a:r>
          </a:p>
          <a:p>
            <a:pPr>
              <a:buFont typeface="Arial"/>
              <a:buChar char="•"/>
            </a:pPr>
            <a:r>
              <a:rPr lang="en-US" dirty="0" smtClean="0"/>
              <a:t> correlation L</a:t>
            </a:r>
            <a:r>
              <a:rPr lang="en-US" baseline="-25000" dirty="0" smtClean="0"/>
              <a:t>x</a:t>
            </a:r>
            <a:r>
              <a:rPr lang="en-US" dirty="0" smtClean="0"/>
              <a:t> and P</a:t>
            </a:r>
            <a:r>
              <a:rPr lang="en-US" baseline="-25000" dirty="0" smtClean="0"/>
              <a:t>rot</a:t>
            </a:r>
            <a:r>
              <a:rPr lang="en-US" dirty="0" smtClean="0"/>
              <a:t> for slow rotation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 “saturation” with L</a:t>
            </a:r>
            <a:r>
              <a:rPr lang="en-US" baseline="-25000" dirty="0" smtClean="0"/>
              <a:t>x </a:t>
            </a:r>
            <a:r>
              <a:rPr lang="en-US" dirty="0" smtClean="0"/>
              <a:t>independent of P</a:t>
            </a:r>
            <a:r>
              <a:rPr lang="en-US" baseline="-25000" dirty="0" smtClean="0"/>
              <a:t>rot</a:t>
            </a:r>
            <a:r>
              <a:rPr lang="en-US" dirty="0" smtClean="0"/>
              <a:t> </a:t>
            </a:r>
          </a:p>
          <a:p>
            <a:pPr>
              <a:buFont typeface="Arial"/>
              <a:buChar char="•"/>
            </a:pPr>
            <a:r>
              <a:rPr lang="en-US" dirty="0" smtClean="0"/>
              <a:t> “super-saturation” (decreasing L</a:t>
            </a:r>
            <a:r>
              <a:rPr lang="en-US" baseline="-25000" dirty="0" smtClean="0"/>
              <a:t>x </a:t>
            </a:r>
            <a:r>
              <a:rPr lang="en-US" dirty="0" smtClean="0"/>
              <a:t>for fastest rotators)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51400" y="2146300"/>
            <a:ext cx="3834366" cy="16927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00"/>
                </a:solidFill>
              </a:rPr>
              <a:t>Origin of saturation:</a:t>
            </a:r>
          </a:p>
          <a:p>
            <a:pPr marL="342900" indent="-342900">
              <a:buAutoNum type="alphaUcParenR"/>
            </a:pPr>
            <a:r>
              <a:rPr lang="en-US" dirty="0" smtClean="0">
                <a:solidFill>
                  <a:srgbClr val="000000"/>
                </a:solidFill>
              </a:rPr>
              <a:t>Complete coverage of corona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with active regions (filling factor=1)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</a:rPr>
              <a:t>Vilhu</a:t>
            </a:r>
            <a:r>
              <a:rPr lang="en-US" sz="1400" dirty="0" smtClean="0">
                <a:solidFill>
                  <a:srgbClr val="000000"/>
                </a:solidFill>
              </a:rPr>
              <a:t> et al. 1984)</a:t>
            </a:r>
          </a:p>
          <a:p>
            <a:pPr marL="342900" indent="-342900">
              <a:buAutoNum type="alphaUcParenR"/>
            </a:pPr>
            <a:r>
              <a:rPr lang="en-US" dirty="0" smtClean="0">
                <a:solidFill>
                  <a:srgbClr val="000000"/>
                </a:solidFill>
              </a:rPr>
              <a:t>Centrifugal stripping of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coronal loops </a:t>
            </a:r>
            <a:r>
              <a:rPr lang="en-US" sz="1400" dirty="0" smtClean="0">
                <a:solidFill>
                  <a:srgbClr val="000000"/>
                </a:solidFill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</a:rPr>
              <a:t>Jardine</a:t>
            </a:r>
            <a:r>
              <a:rPr lang="en-US" sz="1400" dirty="0" smtClean="0">
                <a:solidFill>
                  <a:srgbClr val="000000"/>
                </a:solidFill>
              </a:rPr>
              <a:t> &amp; Unruh 1999)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51400" y="4168676"/>
            <a:ext cx="3987800" cy="16927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00"/>
                </a:solidFill>
              </a:rPr>
              <a:t>Origin of super-saturation:</a:t>
            </a:r>
          </a:p>
          <a:p>
            <a:pPr marL="342900" indent="-342900"/>
            <a:r>
              <a:rPr lang="en-US" dirty="0" smtClean="0">
                <a:solidFill>
                  <a:srgbClr val="000000"/>
                </a:solidFill>
              </a:rPr>
              <a:t>A)   Field dragged to pole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(reduced filling factor) 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sz="1400" dirty="0" smtClean="0">
                <a:solidFill>
                  <a:srgbClr val="000000"/>
                </a:solidFill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</a:rPr>
              <a:t>Stepien</a:t>
            </a:r>
            <a:r>
              <a:rPr lang="en-US" sz="1400" dirty="0" smtClean="0">
                <a:solidFill>
                  <a:srgbClr val="000000"/>
                </a:solidFill>
              </a:rPr>
              <a:t> et al. 2001)</a:t>
            </a:r>
          </a:p>
          <a:p>
            <a:pPr marL="342900" indent="-342900"/>
            <a:r>
              <a:rPr lang="en-US" dirty="0" smtClean="0">
                <a:solidFill>
                  <a:srgbClr val="000000"/>
                </a:solidFill>
              </a:rPr>
              <a:t>B)   Centrifugal stripping of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coronal loops </a:t>
            </a:r>
            <a:r>
              <a:rPr lang="en-US" sz="1400" dirty="0" smtClean="0">
                <a:solidFill>
                  <a:srgbClr val="000000"/>
                </a:solidFill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</a:rPr>
              <a:t>Jardine</a:t>
            </a:r>
            <a:r>
              <a:rPr lang="en-US" sz="1400" dirty="0" smtClean="0">
                <a:solidFill>
                  <a:srgbClr val="000000"/>
                </a:solidFill>
              </a:rPr>
              <a:t> &amp; Unruh 1999)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3848100" y="2003907"/>
            <a:ext cx="4919456" cy="4425925"/>
            <a:chOff x="3848100" y="2003907"/>
            <a:chExt cx="4919456" cy="4425925"/>
          </a:xfrm>
        </p:grpSpPr>
        <p:grpSp>
          <p:nvGrpSpPr>
            <p:cNvPr id="9" name="Group 8"/>
            <p:cNvGrpSpPr/>
            <p:nvPr/>
          </p:nvGrpSpPr>
          <p:grpSpPr>
            <a:xfrm>
              <a:off x="4846655" y="2003907"/>
              <a:ext cx="3920901" cy="4425925"/>
              <a:chOff x="1551088" y="0"/>
              <a:chExt cx="6041823" cy="6820026"/>
            </a:xfrm>
          </p:grpSpPr>
          <p:pic>
            <p:nvPicPr>
              <p:cNvPr id="12" name="Picture 11" descr="hr99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1088" y="0"/>
                <a:ext cx="6008369" cy="6820026"/>
              </a:xfrm>
              <a:prstGeom prst="rect">
                <a:avLst/>
              </a:prstGeom>
            </p:spPr>
          </p:pic>
          <p:grpSp>
            <p:nvGrpSpPr>
              <p:cNvPr id="15" name="Group 62"/>
              <p:cNvGrpSpPr/>
              <p:nvPr/>
            </p:nvGrpSpPr>
            <p:grpSpPr>
              <a:xfrm>
                <a:off x="3873860" y="3046968"/>
                <a:ext cx="931130" cy="975992"/>
                <a:chOff x="3873860" y="3046968"/>
                <a:chExt cx="931130" cy="975992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3873860" y="3046968"/>
                  <a:ext cx="931130" cy="975992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1" name="Group 29"/>
                <p:cNvGrpSpPr>
                  <a:grpSpLocks/>
                </p:cNvGrpSpPr>
                <p:nvPr/>
              </p:nvGrpSpPr>
              <p:grpSpPr bwMode="auto">
                <a:xfrm>
                  <a:off x="3924660" y="3140080"/>
                  <a:ext cx="798830" cy="798830"/>
                  <a:chOff x="3120" y="2918"/>
                  <a:chExt cx="1258" cy="1258"/>
                </a:xfrm>
              </p:grpSpPr>
              <p:grpSp>
                <p:nvGrpSpPr>
                  <p:cNvPr id="42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3120" y="2918"/>
                    <a:ext cx="1258" cy="1258"/>
                    <a:chOff x="4311" y="3264"/>
                    <a:chExt cx="968" cy="968"/>
                  </a:xfrm>
                </p:grpSpPr>
                <p:sp>
                  <p:nvSpPr>
                    <p:cNvPr id="53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11" y="3264"/>
                      <a:ext cx="968" cy="968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4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6" y="3604"/>
                      <a:ext cx="288" cy="280"/>
                    </a:xfrm>
                    <a:prstGeom prst="ellipse">
                      <a:avLst/>
                    </a:prstGeom>
                    <a:solidFill>
                      <a:srgbClr val="FF6600"/>
                    </a:soli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5" name="Oval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48" y="3600"/>
                      <a:ext cx="296" cy="280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accent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43" name="Arc 17"/>
                  <p:cNvSpPr>
                    <a:spLocks/>
                  </p:cNvSpPr>
                  <p:nvPr/>
                </p:nvSpPr>
                <p:spPr bwMode="auto">
                  <a:xfrm rot="10800000">
                    <a:off x="3574" y="3029"/>
                    <a:ext cx="295" cy="283"/>
                  </a:xfrm>
                  <a:custGeom>
                    <a:avLst/>
                    <a:gdLst>
                      <a:gd name="G0" fmla="+- 21600 0 0"/>
                      <a:gd name="G1" fmla="+- 19955 0 0"/>
                      <a:gd name="G2" fmla="+- 21600 0 0"/>
                      <a:gd name="T0" fmla="*/ 37856 w 43200"/>
                      <a:gd name="T1" fmla="*/ 5731 h 41555"/>
                      <a:gd name="T2" fmla="*/ 13333 w 43200"/>
                      <a:gd name="T3" fmla="*/ 0 h 41555"/>
                      <a:gd name="T4" fmla="*/ 21600 w 43200"/>
                      <a:gd name="T5" fmla="*/ 19955 h 41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1555" fill="none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</a:path>
                      <a:path w="43200" h="41555" stroke="0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  <a:lnTo>
                          <a:pt x="21600" y="1995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rot="10800000"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 sz="2400">
                      <a:latin typeface="Comic Sans MS" pitchFamily="30" charset="0"/>
                    </a:endParaRPr>
                  </a:p>
                </p:txBody>
              </p:sp>
              <p:sp>
                <p:nvSpPr>
                  <p:cNvPr id="44" name="Arc 18"/>
                  <p:cNvSpPr>
                    <a:spLocks/>
                  </p:cNvSpPr>
                  <p:nvPr/>
                </p:nvSpPr>
                <p:spPr bwMode="auto">
                  <a:xfrm rot="10800000">
                    <a:off x="3212" y="3249"/>
                    <a:ext cx="295" cy="283"/>
                  </a:xfrm>
                  <a:custGeom>
                    <a:avLst/>
                    <a:gdLst>
                      <a:gd name="G0" fmla="+- 21600 0 0"/>
                      <a:gd name="G1" fmla="+- 19955 0 0"/>
                      <a:gd name="G2" fmla="+- 21600 0 0"/>
                      <a:gd name="T0" fmla="*/ 37856 w 43200"/>
                      <a:gd name="T1" fmla="*/ 5731 h 41555"/>
                      <a:gd name="T2" fmla="*/ 13333 w 43200"/>
                      <a:gd name="T3" fmla="*/ 0 h 41555"/>
                      <a:gd name="T4" fmla="*/ 21600 w 43200"/>
                      <a:gd name="T5" fmla="*/ 19955 h 41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1555" fill="none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</a:path>
                      <a:path w="43200" h="41555" stroke="0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  <a:lnTo>
                          <a:pt x="21600" y="1995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rot="10800000"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 sz="2400">
                      <a:latin typeface="Comic Sans MS" pitchFamily="30" charset="0"/>
                    </a:endParaRPr>
                  </a:p>
                </p:txBody>
              </p:sp>
              <p:sp>
                <p:nvSpPr>
                  <p:cNvPr id="45" name="Arc 19"/>
                  <p:cNvSpPr>
                    <a:spLocks/>
                  </p:cNvSpPr>
                  <p:nvPr/>
                </p:nvSpPr>
                <p:spPr bwMode="auto">
                  <a:xfrm rot="10800000">
                    <a:off x="3945" y="3157"/>
                    <a:ext cx="295" cy="283"/>
                  </a:xfrm>
                  <a:custGeom>
                    <a:avLst/>
                    <a:gdLst>
                      <a:gd name="G0" fmla="+- 21600 0 0"/>
                      <a:gd name="G1" fmla="+- 19955 0 0"/>
                      <a:gd name="G2" fmla="+- 21600 0 0"/>
                      <a:gd name="T0" fmla="*/ 37856 w 43200"/>
                      <a:gd name="T1" fmla="*/ 5731 h 41555"/>
                      <a:gd name="T2" fmla="*/ 13333 w 43200"/>
                      <a:gd name="T3" fmla="*/ 0 h 41555"/>
                      <a:gd name="T4" fmla="*/ 21600 w 43200"/>
                      <a:gd name="T5" fmla="*/ 19955 h 41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1555" fill="none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</a:path>
                      <a:path w="43200" h="41555" stroke="0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  <a:lnTo>
                          <a:pt x="21600" y="1995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rot="10800000"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 sz="2400">
                      <a:latin typeface="Comic Sans MS" pitchFamily="30" charset="0"/>
                    </a:endParaRPr>
                  </a:p>
                </p:txBody>
              </p:sp>
              <p:sp>
                <p:nvSpPr>
                  <p:cNvPr id="46" name="Arc 20"/>
                  <p:cNvSpPr>
                    <a:spLocks/>
                  </p:cNvSpPr>
                  <p:nvPr/>
                </p:nvSpPr>
                <p:spPr bwMode="auto">
                  <a:xfrm rot="10800000">
                    <a:off x="3977" y="3533"/>
                    <a:ext cx="295" cy="283"/>
                  </a:xfrm>
                  <a:custGeom>
                    <a:avLst/>
                    <a:gdLst>
                      <a:gd name="G0" fmla="+- 21600 0 0"/>
                      <a:gd name="G1" fmla="+- 19955 0 0"/>
                      <a:gd name="G2" fmla="+- 21600 0 0"/>
                      <a:gd name="T0" fmla="*/ 37856 w 43200"/>
                      <a:gd name="T1" fmla="*/ 5731 h 41555"/>
                      <a:gd name="T2" fmla="*/ 13333 w 43200"/>
                      <a:gd name="T3" fmla="*/ 0 h 41555"/>
                      <a:gd name="T4" fmla="*/ 21600 w 43200"/>
                      <a:gd name="T5" fmla="*/ 19955 h 41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1555" fill="none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</a:path>
                      <a:path w="43200" h="41555" stroke="0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  <a:lnTo>
                          <a:pt x="21600" y="1995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rot="10800000"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 sz="2400">
                      <a:latin typeface="Comic Sans MS" pitchFamily="30" charset="0"/>
                    </a:endParaRPr>
                  </a:p>
                </p:txBody>
              </p:sp>
              <p:sp>
                <p:nvSpPr>
                  <p:cNvPr id="47" name="Arc 21"/>
                  <p:cNvSpPr>
                    <a:spLocks/>
                  </p:cNvSpPr>
                  <p:nvPr/>
                </p:nvSpPr>
                <p:spPr bwMode="auto">
                  <a:xfrm rot="10800000">
                    <a:off x="3689" y="3797"/>
                    <a:ext cx="295" cy="283"/>
                  </a:xfrm>
                  <a:custGeom>
                    <a:avLst/>
                    <a:gdLst>
                      <a:gd name="G0" fmla="+- 21600 0 0"/>
                      <a:gd name="G1" fmla="+- 19955 0 0"/>
                      <a:gd name="G2" fmla="+- 21600 0 0"/>
                      <a:gd name="T0" fmla="*/ 37856 w 43200"/>
                      <a:gd name="T1" fmla="*/ 5731 h 41555"/>
                      <a:gd name="T2" fmla="*/ 13333 w 43200"/>
                      <a:gd name="T3" fmla="*/ 0 h 41555"/>
                      <a:gd name="T4" fmla="*/ 21600 w 43200"/>
                      <a:gd name="T5" fmla="*/ 19955 h 41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1555" fill="none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</a:path>
                      <a:path w="43200" h="41555" stroke="0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  <a:lnTo>
                          <a:pt x="21600" y="1995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rot="10800000"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 sz="2400">
                      <a:latin typeface="Comic Sans MS" pitchFamily="30" charset="0"/>
                    </a:endParaRPr>
                  </a:p>
                </p:txBody>
              </p:sp>
              <p:sp>
                <p:nvSpPr>
                  <p:cNvPr id="48" name="Arc 22"/>
                  <p:cNvSpPr>
                    <a:spLocks/>
                  </p:cNvSpPr>
                  <p:nvPr/>
                </p:nvSpPr>
                <p:spPr bwMode="auto">
                  <a:xfrm rot="10800000">
                    <a:off x="3312" y="3653"/>
                    <a:ext cx="295" cy="283"/>
                  </a:xfrm>
                  <a:custGeom>
                    <a:avLst/>
                    <a:gdLst>
                      <a:gd name="G0" fmla="+- 21600 0 0"/>
                      <a:gd name="G1" fmla="+- 19955 0 0"/>
                      <a:gd name="G2" fmla="+- 21600 0 0"/>
                      <a:gd name="T0" fmla="*/ 37856 w 43200"/>
                      <a:gd name="T1" fmla="*/ 5731 h 41555"/>
                      <a:gd name="T2" fmla="*/ 13333 w 43200"/>
                      <a:gd name="T3" fmla="*/ 0 h 41555"/>
                      <a:gd name="T4" fmla="*/ 21600 w 43200"/>
                      <a:gd name="T5" fmla="*/ 19955 h 41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1555" fill="none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</a:path>
                      <a:path w="43200" h="41555" stroke="0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  <a:lnTo>
                          <a:pt x="21600" y="19955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 rot="10800000"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 sz="2400">
                      <a:latin typeface="Comic Sans MS" pitchFamily="30" charset="0"/>
                    </a:endParaRPr>
                  </a:p>
                </p:txBody>
              </p:sp>
              <p:sp>
                <p:nvSpPr>
                  <p:cNvPr id="49" name="Line 23"/>
                  <p:cNvSpPr>
                    <a:spLocks noChangeShapeType="1"/>
                  </p:cNvSpPr>
                  <p:nvPr/>
                </p:nvSpPr>
                <p:spPr bwMode="auto">
                  <a:xfrm rot="2700000" flipV="1">
                    <a:off x="3736" y="3606"/>
                    <a:ext cx="160" cy="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Line 24"/>
                  <p:cNvSpPr>
                    <a:spLocks noChangeShapeType="1"/>
                  </p:cNvSpPr>
                  <p:nvPr/>
                </p:nvSpPr>
                <p:spPr bwMode="auto">
                  <a:xfrm rot="18900000" flipV="1">
                    <a:off x="3733" y="3467"/>
                    <a:ext cx="162" cy="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Line 25"/>
                  <p:cNvSpPr>
                    <a:spLocks noChangeShapeType="1"/>
                  </p:cNvSpPr>
                  <p:nvPr/>
                </p:nvSpPr>
                <p:spPr bwMode="auto">
                  <a:xfrm rot="13500000" flipV="1">
                    <a:off x="3603" y="3462"/>
                    <a:ext cx="160" cy="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Line 26"/>
                  <p:cNvSpPr>
                    <a:spLocks noChangeShapeType="1"/>
                  </p:cNvSpPr>
                  <p:nvPr/>
                </p:nvSpPr>
                <p:spPr bwMode="auto">
                  <a:xfrm rot="8100000" flipV="1">
                    <a:off x="3597" y="3613"/>
                    <a:ext cx="162" cy="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6" name="Group 58"/>
              <p:cNvGrpSpPr/>
              <p:nvPr/>
            </p:nvGrpSpPr>
            <p:grpSpPr>
              <a:xfrm>
                <a:off x="6961487" y="4937026"/>
                <a:ext cx="631424" cy="625574"/>
                <a:chOff x="6961487" y="4924326"/>
                <a:chExt cx="631424" cy="625574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6961487" y="4924326"/>
                  <a:ext cx="631424" cy="62557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2" name="Group 48"/>
                <p:cNvGrpSpPr>
                  <a:grpSpLocks/>
                </p:cNvGrpSpPr>
                <p:nvPr/>
              </p:nvGrpSpPr>
              <p:grpSpPr bwMode="auto">
                <a:xfrm>
                  <a:off x="7089757" y="5050692"/>
                  <a:ext cx="409575" cy="395605"/>
                  <a:chOff x="470" y="1584"/>
                  <a:chExt cx="645" cy="623"/>
                </a:xfrm>
                <a:solidFill>
                  <a:srgbClr val="FFFF00"/>
                </a:solidFill>
              </p:grpSpPr>
              <p:sp>
                <p:nvSpPr>
                  <p:cNvPr id="33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470" y="1584"/>
                    <a:ext cx="645" cy="623"/>
                  </a:xfrm>
                  <a:prstGeom prst="ellipse">
                    <a:avLst/>
                  </a:prstGeom>
                  <a:grpFill/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4" name="Arc 50"/>
                  <p:cNvSpPr>
                    <a:spLocks/>
                  </p:cNvSpPr>
                  <p:nvPr/>
                </p:nvSpPr>
                <p:spPr bwMode="auto">
                  <a:xfrm rot="10800000">
                    <a:off x="519" y="1738"/>
                    <a:ext cx="155" cy="147"/>
                  </a:xfrm>
                  <a:custGeom>
                    <a:avLst/>
                    <a:gdLst>
                      <a:gd name="G0" fmla="+- 21600 0 0"/>
                      <a:gd name="G1" fmla="+- 19955 0 0"/>
                      <a:gd name="G2" fmla="+- 21600 0 0"/>
                      <a:gd name="T0" fmla="*/ 37856 w 43200"/>
                      <a:gd name="T1" fmla="*/ 5731 h 41555"/>
                      <a:gd name="T2" fmla="*/ 13333 w 43200"/>
                      <a:gd name="T3" fmla="*/ 0 h 41555"/>
                      <a:gd name="T4" fmla="*/ 21600 w 43200"/>
                      <a:gd name="T5" fmla="*/ 19955 h 41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1555" fill="none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</a:path>
                      <a:path w="43200" h="41555" stroke="0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  <a:lnTo>
                          <a:pt x="21600" y="19955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tx1"/>
                    </a:solidFill>
                    <a:round/>
                    <a:headEnd type="triangle" w="sm" len="sm"/>
                    <a:tailEnd/>
                  </a:ln>
                  <a:effectLst/>
                </p:spPr>
                <p:txBody>
                  <a:bodyPr rot="10800000"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 sz="2400">
                      <a:latin typeface="Comic Sans MS" pitchFamily="30" charset="0"/>
                    </a:endParaRPr>
                  </a:p>
                </p:txBody>
              </p:sp>
              <p:sp>
                <p:nvSpPr>
                  <p:cNvPr id="35" name="Arc 51"/>
                  <p:cNvSpPr>
                    <a:spLocks/>
                  </p:cNvSpPr>
                  <p:nvPr/>
                </p:nvSpPr>
                <p:spPr bwMode="auto">
                  <a:xfrm rot="10800000">
                    <a:off x="526" y="1907"/>
                    <a:ext cx="155" cy="147"/>
                  </a:xfrm>
                  <a:custGeom>
                    <a:avLst/>
                    <a:gdLst>
                      <a:gd name="G0" fmla="+- 21600 0 0"/>
                      <a:gd name="G1" fmla="+- 19955 0 0"/>
                      <a:gd name="G2" fmla="+- 21600 0 0"/>
                      <a:gd name="T0" fmla="*/ 37856 w 43200"/>
                      <a:gd name="T1" fmla="*/ 5731 h 41555"/>
                      <a:gd name="T2" fmla="*/ 13333 w 43200"/>
                      <a:gd name="T3" fmla="*/ 0 h 41555"/>
                      <a:gd name="T4" fmla="*/ 21600 w 43200"/>
                      <a:gd name="T5" fmla="*/ 19955 h 41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1555" fill="none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</a:path>
                      <a:path w="43200" h="41555" stroke="0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  <a:lnTo>
                          <a:pt x="21600" y="19955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tx1"/>
                    </a:solidFill>
                    <a:round/>
                    <a:headEnd type="triangle" w="sm" len="sm"/>
                    <a:tailEnd/>
                  </a:ln>
                  <a:effectLst/>
                </p:spPr>
                <p:txBody>
                  <a:bodyPr rot="10800000"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 sz="2400">
                      <a:latin typeface="Comic Sans MS" pitchFamily="30" charset="0"/>
                    </a:endParaRPr>
                  </a:p>
                </p:txBody>
              </p:sp>
              <p:sp>
                <p:nvSpPr>
                  <p:cNvPr id="36" name="Arc 52"/>
                  <p:cNvSpPr>
                    <a:spLocks/>
                  </p:cNvSpPr>
                  <p:nvPr/>
                </p:nvSpPr>
                <p:spPr bwMode="auto">
                  <a:xfrm rot="10800000">
                    <a:off x="849" y="1706"/>
                    <a:ext cx="155" cy="147"/>
                  </a:xfrm>
                  <a:custGeom>
                    <a:avLst/>
                    <a:gdLst>
                      <a:gd name="G0" fmla="+- 21600 0 0"/>
                      <a:gd name="G1" fmla="+- 19955 0 0"/>
                      <a:gd name="G2" fmla="+- 21600 0 0"/>
                      <a:gd name="T0" fmla="*/ 37856 w 43200"/>
                      <a:gd name="T1" fmla="*/ 5731 h 41555"/>
                      <a:gd name="T2" fmla="*/ 13333 w 43200"/>
                      <a:gd name="T3" fmla="*/ 0 h 41555"/>
                      <a:gd name="T4" fmla="*/ 21600 w 43200"/>
                      <a:gd name="T5" fmla="*/ 19955 h 41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1555" fill="none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</a:path>
                      <a:path w="43200" h="41555" stroke="0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  <a:lnTo>
                          <a:pt x="21600" y="19955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tx1"/>
                    </a:solidFill>
                    <a:round/>
                    <a:headEnd type="triangle" w="sm" len="sm"/>
                    <a:tailEnd/>
                  </a:ln>
                  <a:effectLst/>
                </p:spPr>
                <p:txBody>
                  <a:bodyPr rot="10800000"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 sz="2400">
                      <a:latin typeface="Comic Sans MS" pitchFamily="30" charset="0"/>
                    </a:endParaRPr>
                  </a:p>
                </p:txBody>
              </p:sp>
              <p:sp>
                <p:nvSpPr>
                  <p:cNvPr id="37" name="Arc 53"/>
                  <p:cNvSpPr>
                    <a:spLocks/>
                  </p:cNvSpPr>
                  <p:nvPr/>
                </p:nvSpPr>
                <p:spPr bwMode="auto">
                  <a:xfrm rot="10800000">
                    <a:off x="672" y="1629"/>
                    <a:ext cx="155" cy="147"/>
                  </a:xfrm>
                  <a:custGeom>
                    <a:avLst/>
                    <a:gdLst>
                      <a:gd name="G0" fmla="+- 21600 0 0"/>
                      <a:gd name="G1" fmla="+- 19955 0 0"/>
                      <a:gd name="G2" fmla="+- 21600 0 0"/>
                      <a:gd name="T0" fmla="*/ 37856 w 43200"/>
                      <a:gd name="T1" fmla="*/ 5731 h 41555"/>
                      <a:gd name="T2" fmla="*/ 13333 w 43200"/>
                      <a:gd name="T3" fmla="*/ 0 h 41555"/>
                      <a:gd name="T4" fmla="*/ 21600 w 43200"/>
                      <a:gd name="T5" fmla="*/ 19955 h 41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1555" fill="none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</a:path>
                      <a:path w="43200" h="41555" stroke="0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  <a:lnTo>
                          <a:pt x="21600" y="19955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tx1"/>
                    </a:solidFill>
                    <a:round/>
                    <a:headEnd type="triangle" w="sm" len="sm"/>
                    <a:tailEnd/>
                  </a:ln>
                  <a:effectLst/>
                </p:spPr>
                <p:txBody>
                  <a:bodyPr rot="10800000"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 sz="2400">
                      <a:latin typeface="Comic Sans MS" pitchFamily="30" charset="0"/>
                    </a:endParaRPr>
                  </a:p>
                </p:txBody>
              </p:sp>
              <p:sp>
                <p:nvSpPr>
                  <p:cNvPr id="38" name="Arc 54"/>
                  <p:cNvSpPr>
                    <a:spLocks/>
                  </p:cNvSpPr>
                  <p:nvPr/>
                </p:nvSpPr>
                <p:spPr bwMode="auto">
                  <a:xfrm rot="10800000">
                    <a:off x="851" y="1879"/>
                    <a:ext cx="155" cy="147"/>
                  </a:xfrm>
                  <a:custGeom>
                    <a:avLst/>
                    <a:gdLst>
                      <a:gd name="G0" fmla="+- 21600 0 0"/>
                      <a:gd name="G1" fmla="+- 19955 0 0"/>
                      <a:gd name="G2" fmla="+- 21600 0 0"/>
                      <a:gd name="T0" fmla="*/ 37856 w 43200"/>
                      <a:gd name="T1" fmla="*/ 5731 h 41555"/>
                      <a:gd name="T2" fmla="*/ 13333 w 43200"/>
                      <a:gd name="T3" fmla="*/ 0 h 41555"/>
                      <a:gd name="T4" fmla="*/ 21600 w 43200"/>
                      <a:gd name="T5" fmla="*/ 19955 h 41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1555" fill="none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</a:path>
                      <a:path w="43200" h="41555" stroke="0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  <a:lnTo>
                          <a:pt x="21600" y="19955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tx1"/>
                    </a:solidFill>
                    <a:round/>
                    <a:headEnd type="triangle" w="sm" len="sm"/>
                    <a:tailEnd/>
                  </a:ln>
                  <a:effectLst/>
                </p:spPr>
                <p:txBody>
                  <a:bodyPr rot="10800000"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 sz="2400">
                      <a:latin typeface="Comic Sans MS" pitchFamily="30" charset="0"/>
                    </a:endParaRPr>
                  </a:p>
                </p:txBody>
              </p:sp>
              <p:sp>
                <p:nvSpPr>
                  <p:cNvPr id="39" name="Arc 55"/>
                  <p:cNvSpPr>
                    <a:spLocks/>
                  </p:cNvSpPr>
                  <p:nvPr/>
                </p:nvSpPr>
                <p:spPr bwMode="auto">
                  <a:xfrm rot="10800000">
                    <a:off x="699" y="1976"/>
                    <a:ext cx="155" cy="147"/>
                  </a:xfrm>
                  <a:custGeom>
                    <a:avLst/>
                    <a:gdLst>
                      <a:gd name="G0" fmla="+- 21600 0 0"/>
                      <a:gd name="G1" fmla="+- 19955 0 0"/>
                      <a:gd name="G2" fmla="+- 21600 0 0"/>
                      <a:gd name="T0" fmla="*/ 37856 w 43200"/>
                      <a:gd name="T1" fmla="*/ 5731 h 41555"/>
                      <a:gd name="T2" fmla="*/ 13333 w 43200"/>
                      <a:gd name="T3" fmla="*/ 0 h 41555"/>
                      <a:gd name="T4" fmla="*/ 21600 w 43200"/>
                      <a:gd name="T5" fmla="*/ 19955 h 415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41555" fill="none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</a:path>
                      <a:path w="43200" h="41555" stroke="0" extrusionOk="0">
                        <a:moveTo>
                          <a:pt x="37855" y="5731"/>
                        </a:moveTo>
                        <a:cubicBezTo>
                          <a:pt x="41300" y="9668"/>
                          <a:pt x="43200" y="14722"/>
                          <a:pt x="43200" y="19955"/>
                        </a:cubicBezTo>
                        <a:cubicBezTo>
                          <a:pt x="43200" y="31884"/>
                          <a:pt x="33529" y="41555"/>
                          <a:pt x="21600" y="41555"/>
                        </a:cubicBezTo>
                        <a:cubicBezTo>
                          <a:pt x="9670" y="41555"/>
                          <a:pt x="0" y="31884"/>
                          <a:pt x="0" y="19955"/>
                        </a:cubicBezTo>
                        <a:cubicBezTo>
                          <a:pt x="-1" y="11219"/>
                          <a:pt x="5262" y="3343"/>
                          <a:pt x="13332" y="-1"/>
                        </a:cubicBezTo>
                        <a:lnTo>
                          <a:pt x="21600" y="19955"/>
                        </a:lnTo>
                        <a:close/>
                      </a:path>
                    </a:pathLst>
                  </a:custGeom>
                  <a:grpFill/>
                  <a:ln w="19050">
                    <a:solidFill>
                      <a:schemeClr val="tx1"/>
                    </a:solidFill>
                    <a:round/>
                    <a:headEnd type="triangle" w="sm" len="sm"/>
                    <a:tailEnd/>
                  </a:ln>
                  <a:effectLst/>
                </p:spPr>
                <p:txBody>
                  <a:bodyPr rot="10800000"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 sz="2400">
                      <a:latin typeface="Comic Sans MS" pitchFamily="30" charset="0"/>
                    </a:endParaRPr>
                  </a:p>
                </p:txBody>
              </p:sp>
            </p:grpSp>
          </p:grpSp>
          <p:pic>
            <p:nvPicPr>
              <p:cNvPr id="17" name="Picture 16" descr="pmsstar_alcala.pn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76298" y="928131"/>
                <a:ext cx="948691" cy="906780"/>
              </a:xfrm>
              <a:prstGeom prst="rect">
                <a:avLst/>
              </a:prstGeom>
            </p:spPr>
          </p:pic>
          <p:grpSp>
            <p:nvGrpSpPr>
              <p:cNvPr id="18" name="Group 65"/>
              <p:cNvGrpSpPr/>
              <p:nvPr/>
            </p:nvGrpSpPr>
            <p:grpSpPr>
              <a:xfrm>
                <a:off x="2183640" y="1041092"/>
                <a:ext cx="1000531" cy="1076067"/>
                <a:chOff x="2183640" y="1041092"/>
                <a:chExt cx="1000531" cy="1076067"/>
              </a:xfrm>
            </p:grpSpPr>
            <p:sp>
              <p:nvSpPr>
                <p:cNvPr id="19" name="Rectangle 18"/>
                <p:cNvSpPr/>
                <p:nvPr/>
              </p:nvSpPr>
              <p:spPr>
                <a:xfrm>
                  <a:off x="2183640" y="1041092"/>
                  <a:ext cx="1000531" cy="1076067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20" name="Group 70"/>
                <p:cNvGrpSpPr>
                  <a:grpSpLocks/>
                </p:cNvGrpSpPr>
                <p:nvPr/>
              </p:nvGrpSpPr>
              <p:grpSpPr bwMode="auto">
                <a:xfrm>
                  <a:off x="2253879" y="1157354"/>
                  <a:ext cx="798830" cy="802640"/>
                  <a:chOff x="1512" y="2408"/>
                  <a:chExt cx="1258" cy="1264"/>
                </a:xfrm>
              </p:grpSpPr>
              <p:sp>
                <p:nvSpPr>
                  <p:cNvPr id="21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1805" y="2408"/>
                    <a:ext cx="139" cy="35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 type="triangle" w="med" len="med"/>
                    <a:tailEnd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1512" y="2414"/>
                    <a:ext cx="1258" cy="1258"/>
                  </a:xfrm>
                  <a:prstGeom prst="ellipse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FF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/>
                    <a:endParaRPr lang="de-DE">
                      <a:solidFill>
                        <a:srgbClr val="FF6600"/>
                      </a:solidFill>
                    </a:endParaRPr>
                  </a:p>
                </p:txBody>
              </p:sp>
              <p:sp>
                <p:nvSpPr>
                  <p:cNvPr id="23" name="Line 36"/>
                  <p:cNvSpPr>
                    <a:spLocks noChangeShapeType="1"/>
                  </p:cNvSpPr>
                  <p:nvPr/>
                </p:nvSpPr>
                <p:spPr bwMode="auto">
                  <a:xfrm rot="2700000" flipV="1">
                    <a:off x="2131" y="3229"/>
                    <a:ext cx="453" cy="2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4" name="Line 38"/>
                  <p:cNvSpPr>
                    <a:spLocks noChangeShapeType="1"/>
                  </p:cNvSpPr>
                  <p:nvPr/>
                </p:nvSpPr>
                <p:spPr bwMode="auto">
                  <a:xfrm rot="13500000" flipV="1">
                    <a:off x="1693" y="2841"/>
                    <a:ext cx="471" cy="2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5" name="Line 39"/>
                  <p:cNvSpPr>
                    <a:spLocks noChangeShapeType="1"/>
                  </p:cNvSpPr>
                  <p:nvPr/>
                </p:nvSpPr>
                <p:spPr bwMode="auto">
                  <a:xfrm rot="8100000" flipV="1">
                    <a:off x="1718" y="3235"/>
                    <a:ext cx="451" cy="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" name="Line 41"/>
                  <p:cNvSpPr>
                    <a:spLocks noChangeShapeType="1"/>
                  </p:cNvSpPr>
                  <p:nvPr/>
                </p:nvSpPr>
                <p:spPr bwMode="auto">
                  <a:xfrm rot="13500000">
                    <a:off x="1963" y="2590"/>
                    <a:ext cx="338" cy="327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7" name="Line 42"/>
                  <p:cNvSpPr>
                    <a:spLocks noChangeShapeType="1"/>
                  </p:cNvSpPr>
                  <p:nvPr/>
                </p:nvSpPr>
                <p:spPr bwMode="auto">
                  <a:xfrm rot="13500000">
                    <a:off x="2352" y="2605"/>
                    <a:ext cx="2" cy="46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8" name="Line 43"/>
                  <p:cNvSpPr>
                    <a:spLocks noChangeShapeType="1"/>
                  </p:cNvSpPr>
                  <p:nvPr/>
                </p:nvSpPr>
                <p:spPr bwMode="auto">
                  <a:xfrm rot="13500000" flipH="1" flipV="1">
                    <a:off x="1972" y="3169"/>
                    <a:ext cx="340" cy="341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9" name="Line 44"/>
                  <p:cNvSpPr>
                    <a:spLocks noChangeShapeType="1"/>
                  </p:cNvSpPr>
                  <p:nvPr/>
                </p:nvSpPr>
                <p:spPr bwMode="auto">
                  <a:xfrm rot="13500000" flipV="1">
                    <a:off x="1681" y="2874"/>
                    <a:ext cx="343" cy="35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30" name="Line 45"/>
                  <p:cNvSpPr>
                    <a:spLocks noChangeShapeType="1"/>
                  </p:cNvSpPr>
                  <p:nvPr/>
                </p:nvSpPr>
                <p:spPr bwMode="auto">
                  <a:xfrm rot="13500000" flipH="1">
                    <a:off x="2274" y="2876"/>
                    <a:ext cx="338" cy="33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p:cxnSp>
          <p:nvCxnSpPr>
            <p:cNvPr id="11" name="Straight Arrow Connector 10"/>
            <p:cNvCxnSpPr/>
            <p:nvPr/>
          </p:nvCxnSpPr>
          <p:spPr>
            <a:xfrm>
              <a:off x="3848100" y="3708400"/>
              <a:ext cx="2374900" cy="342900"/>
            </a:xfrm>
            <a:prstGeom prst="straightConnector1">
              <a:avLst/>
            </a:prstGeom>
            <a:ln w="57150" cap="flat" cmpd="sng" algn="ctr">
              <a:solidFill>
                <a:srgbClr val="FF323B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7716" y="152400"/>
            <a:ext cx="68273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X-ray emission from pre-MS jets: </a:t>
            </a:r>
            <a:r>
              <a:rPr lang="en-US" sz="3200" dirty="0" smtClean="0">
                <a:solidFill>
                  <a:srgbClr val="0000FF"/>
                </a:solidFill>
              </a:rPr>
              <a:t>DG Tau</a:t>
            </a:r>
          </a:p>
        </p:txBody>
      </p:sp>
      <p:grpSp>
        <p:nvGrpSpPr>
          <p:cNvPr id="18" name="Group 30"/>
          <p:cNvGrpSpPr>
            <a:grpSpLocks/>
          </p:cNvGrpSpPr>
          <p:nvPr/>
        </p:nvGrpSpPr>
        <p:grpSpPr bwMode="auto">
          <a:xfrm>
            <a:off x="362830" y="1033463"/>
            <a:ext cx="3671887" cy="2708275"/>
            <a:chOff x="1129277" y="1211758"/>
            <a:chExt cx="3671323" cy="2708196"/>
          </a:xfrm>
        </p:grpSpPr>
        <p:grpSp>
          <p:nvGrpSpPr>
            <p:cNvPr id="19" name="Group 20"/>
            <p:cNvGrpSpPr>
              <a:grpSpLocks/>
            </p:cNvGrpSpPr>
            <p:nvPr/>
          </p:nvGrpSpPr>
          <p:grpSpPr bwMode="auto">
            <a:xfrm>
              <a:off x="1129277" y="1211758"/>
              <a:ext cx="3671323" cy="2708196"/>
              <a:chOff x="1129277" y="1211758"/>
              <a:chExt cx="3671323" cy="2708196"/>
            </a:xfrm>
          </p:grpSpPr>
          <p:grpSp>
            <p:nvGrpSpPr>
              <p:cNvPr id="23" name="Group 26"/>
              <p:cNvGrpSpPr>
                <a:grpSpLocks/>
              </p:cNvGrpSpPr>
              <p:nvPr/>
            </p:nvGrpSpPr>
            <p:grpSpPr bwMode="auto">
              <a:xfrm>
                <a:off x="1129277" y="1211758"/>
                <a:ext cx="3671323" cy="2308087"/>
                <a:chOff x="976877" y="1276290"/>
                <a:chExt cx="3671323" cy="2308087"/>
              </a:xfrm>
            </p:grpSpPr>
            <p:pic>
              <p:nvPicPr>
                <p:cNvPr id="25" name="Picture 14" descr="guedel08_f1.jpg"/>
                <p:cNvPicPr>
                  <a:picLocks noChangeAspect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990600" y="1651000"/>
                  <a:ext cx="3530600" cy="1778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6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1285094" y="3276600"/>
                  <a:ext cx="979755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00"/>
                      </a:solidFill>
                      <a:latin typeface="Candara" pitchFamily="30" charset="0"/>
                      <a:ea typeface="Candara" pitchFamily="30" charset="0"/>
                      <a:cs typeface="Candara" pitchFamily="30" charset="0"/>
                    </a:rPr>
                    <a:t>Smoothed</a:t>
                  </a:r>
                </a:p>
              </p:txBody>
            </p:sp>
            <p:sp>
              <p:nvSpPr>
                <p:cNvPr id="27" name="TextBox 22"/>
                <p:cNvSpPr txBox="1">
                  <a:spLocks noChangeArrowheads="1"/>
                </p:cNvSpPr>
                <p:nvPr/>
              </p:nvSpPr>
              <p:spPr bwMode="auto">
                <a:xfrm>
                  <a:off x="2943813" y="3276600"/>
                  <a:ext cx="1107996" cy="3077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dirty="0">
                      <a:latin typeface="Candara" pitchFamily="30" charset="0"/>
                      <a:ea typeface="Candara" pitchFamily="30" charset="0"/>
                      <a:cs typeface="Candara" pitchFamily="30" charset="0"/>
                    </a:rPr>
                    <a:t>Color-coded</a:t>
                  </a:r>
                </a:p>
              </p:txBody>
            </p:sp>
            <p:sp>
              <p:nvSpPr>
                <p:cNvPr id="28" name="TextBox 23"/>
                <p:cNvSpPr txBox="1">
                  <a:spLocks noChangeArrowheads="1"/>
                </p:cNvSpPr>
                <p:nvPr/>
              </p:nvSpPr>
              <p:spPr bwMode="auto">
                <a:xfrm>
                  <a:off x="976877" y="1276290"/>
                  <a:ext cx="3671323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2000" dirty="0">
                      <a:solidFill>
                        <a:srgbClr val="000000"/>
                      </a:solidFill>
                      <a:latin typeface="Candara" pitchFamily="30" charset="0"/>
                      <a:ea typeface="Candara" pitchFamily="30" charset="0"/>
                      <a:cs typeface="Candara" pitchFamily="30" charset="0"/>
                    </a:rPr>
                    <a:t>0.6-1.7 </a:t>
                  </a:r>
                  <a:r>
                    <a:rPr lang="en-US" sz="2000" dirty="0" err="1">
                      <a:solidFill>
                        <a:srgbClr val="000000"/>
                      </a:solidFill>
                      <a:latin typeface="Candara" pitchFamily="30" charset="0"/>
                      <a:ea typeface="Candara" pitchFamily="30" charset="0"/>
                      <a:cs typeface="Candara" pitchFamily="30" charset="0"/>
                    </a:rPr>
                    <a:t>keV</a:t>
                  </a:r>
                  <a:r>
                    <a:rPr lang="en-US" sz="2000" dirty="0">
                      <a:solidFill>
                        <a:srgbClr val="000000"/>
                      </a:solidFill>
                      <a:latin typeface="Candara" pitchFamily="30" charset="0"/>
                      <a:ea typeface="Candara" pitchFamily="30" charset="0"/>
                      <a:cs typeface="Candara" pitchFamily="30" charset="0"/>
                    </a:rPr>
                    <a:t> ACIS-S:   DG Tau + jets</a:t>
                  </a:r>
                </a:p>
              </p:txBody>
            </p:sp>
          </p:grpSp>
          <p:sp>
            <p:nvSpPr>
              <p:cNvPr id="24" name="TextBox 18"/>
              <p:cNvSpPr txBox="1">
                <a:spLocks noChangeArrowheads="1"/>
              </p:cNvSpPr>
              <p:nvPr/>
            </p:nvSpPr>
            <p:spPr bwMode="auto">
              <a:xfrm>
                <a:off x="2703835" y="3581826"/>
                <a:ext cx="1882486" cy="338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 err="1">
                    <a:solidFill>
                      <a:srgbClr val="00664D"/>
                    </a:solidFill>
                    <a:latin typeface="Candara" pitchFamily="30" charset="0"/>
                    <a:ea typeface="Candara" pitchFamily="30" charset="0"/>
                    <a:cs typeface="Candara" pitchFamily="30" charset="0"/>
                  </a:rPr>
                  <a:t>Guedel</a:t>
                </a:r>
                <a:r>
                  <a:rPr lang="en-US" sz="1600" dirty="0">
                    <a:solidFill>
                      <a:srgbClr val="00664D"/>
                    </a:solidFill>
                    <a:latin typeface="Candara" pitchFamily="30" charset="0"/>
                    <a:ea typeface="Candara" pitchFamily="30" charset="0"/>
                    <a:cs typeface="Candara" pitchFamily="30" charset="0"/>
                  </a:rPr>
                  <a:t> et al. (2008)</a:t>
                </a:r>
              </a:p>
            </p:txBody>
          </p:sp>
        </p:grpSp>
        <p:grpSp>
          <p:nvGrpSpPr>
            <p:cNvPr id="20" name="Group 26"/>
            <p:cNvGrpSpPr>
              <a:grpSpLocks/>
            </p:cNvGrpSpPr>
            <p:nvPr/>
          </p:nvGrpSpPr>
          <p:grpSpPr bwMode="auto">
            <a:xfrm>
              <a:off x="1372127" y="2841148"/>
              <a:ext cx="404036" cy="370801"/>
              <a:chOff x="338707" y="1611868"/>
              <a:chExt cx="404036" cy="370801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>
                <a:off x="338707" y="1981081"/>
                <a:ext cx="347610" cy="1588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9"/>
              <p:cNvSpPr txBox="1">
                <a:spLocks noChangeArrowheads="1"/>
              </p:cNvSpPr>
              <p:nvPr/>
            </p:nvSpPr>
            <p:spPr bwMode="auto">
              <a:xfrm>
                <a:off x="344489" y="1611868"/>
                <a:ext cx="39825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solidFill>
                      <a:srgbClr val="FFFF00"/>
                    </a:solidFill>
                  </a:rPr>
                  <a:t>4”</a:t>
                </a:r>
              </a:p>
            </p:txBody>
          </p:sp>
        </p:grpSp>
      </p:grpSp>
      <p:sp>
        <p:nvSpPr>
          <p:cNvPr id="30" name="TextBox 42"/>
          <p:cNvSpPr txBox="1">
            <a:spLocks noChangeArrowheads="1"/>
          </p:cNvSpPr>
          <p:nvPr/>
        </p:nvSpPr>
        <p:spPr bwMode="auto">
          <a:xfrm>
            <a:off x="378236" y="4038600"/>
            <a:ext cx="39036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u="sng" dirty="0">
                <a:solidFill>
                  <a:srgbClr val="000000"/>
                </a:solidFill>
                <a:latin typeface="Candara" pitchFamily="30" charset="0"/>
                <a:ea typeface="Candara" pitchFamily="30" charset="0"/>
                <a:cs typeface="Candara" pitchFamily="30" charset="0"/>
              </a:rPr>
              <a:t>4 X-ray emitters in DG Tau system:</a:t>
            </a:r>
          </a:p>
          <a:p>
            <a:endParaRPr lang="en-US" sz="1600" u="sng" dirty="0">
              <a:solidFill>
                <a:srgbClr val="000000"/>
              </a:solidFill>
              <a:latin typeface="Candara" pitchFamily="30" charset="0"/>
              <a:ea typeface="Candara" pitchFamily="30" charset="0"/>
              <a:cs typeface="Candara" pitchFamily="30" charset="0"/>
            </a:endParaRPr>
          </a:p>
          <a:p>
            <a:pPr>
              <a:buFont typeface="Arial" pitchFamily="30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ndara" pitchFamily="30" charset="0"/>
                <a:ea typeface="Candara" pitchFamily="30" charset="0"/>
                <a:cs typeface="Candara" pitchFamily="30" charset="0"/>
              </a:rPr>
              <a:t> soft, weakly absorbed jet</a:t>
            </a:r>
          </a:p>
          <a:p>
            <a:pPr>
              <a:buFont typeface="Arial" pitchFamily="30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ndara" pitchFamily="30" charset="0"/>
                <a:ea typeface="Candara" pitchFamily="30" charset="0"/>
                <a:cs typeface="Candara" pitchFamily="30" charset="0"/>
              </a:rPr>
              <a:t> soft, stronger absorbed </a:t>
            </a:r>
            <a:r>
              <a:rPr lang="en-US" sz="1600" dirty="0" err="1">
                <a:solidFill>
                  <a:srgbClr val="000000"/>
                </a:solidFill>
                <a:latin typeface="Candara" pitchFamily="30" charset="0"/>
                <a:ea typeface="Candara" pitchFamily="30" charset="0"/>
                <a:cs typeface="Candara" pitchFamily="30" charset="0"/>
              </a:rPr>
              <a:t>counterjet</a:t>
            </a:r>
            <a:endParaRPr lang="en-US" sz="1600" dirty="0">
              <a:solidFill>
                <a:srgbClr val="000000"/>
              </a:solidFill>
              <a:latin typeface="Candara" pitchFamily="30" charset="0"/>
              <a:ea typeface="Candara" pitchFamily="30" charset="0"/>
              <a:cs typeface="Candara" pitchFamily="30" charset="0"/>
            </a:endParaRPr>
          </a:p>
          <a:p>
            <a:pPr>
              <a:buFont typeface="Arial" pitchFamily="30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ndara" pitchFamily="30" charset="0"/>
                <a:ea typeface="Candara" pitchFamily="30" charset="0"/>
                <a:cs typeface="Candara" pitchFamily="30" charset="0"/>
              </a:rPr>
              <a:t> soft, weakly absorbed base of forward jet</a:t>
            </a:r>
          </a:p>
          <a:p>
            <a:pPr>
              <a:buFont typeface="Arial" pitchFamily="30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Candara" pitchFamily="30" charset="0"/>
                <a:ea typeface="Candara" pitchFamily="30" charset="0"/>
                <a:cs typeface="Candara" pitchFamily="30" charset="0"/>
              </a:rPr>
              <a:t> hard stellar corona</a:t>
            </a:r>
          </a:p>
        </p:txBody>
      </p:sp>
      <p:grpSp>
        <p:nvGrpSpPr>
          <p:cNvPr id="31" name="Group 20"/>
          <p:cNvGrpSpPr>
            <a:grpSpLocks/>
          </p:cNvGrpSpPr>
          <p:nvPr/>
        </p:nvGrpSpPr>
        <p:grpSpPr bwMode="auto">
          <a:xfrm>
            <a:off x="368300" y="5054600"/>
            <a:ext cx="4648200" cy="1179513"/>
            <a:chOff x="508000" y="5054600"/>
            <a:chExt cx="4647689" cy="1179731"/>
          </a:xfrm>
        </p:grpSpPr>
        <p:sp>
          <p:nvSpPr>
            <p:cNvPr id="32" name="TextBox 18"/>
            <p:cNvSpPr txBox="1">
              <a:spLocks noChangeArrowheads="1"/>
            </p:cNvSpPr>
            <p:nvPr/>
          </p:nvSpPr>
          <p:spPr bwMode="auto">
            <a:xfrm>
              <a:off x="508000" y="5588000"/>
              <a:ext cx="4647689" cy="646331"/>
            </a:xfrm>
            <a:prstGeom prst="rect">
              <a:avLst/>
            </a:prstGeom>
            <a:solidFill>
              <a:srgbClr val="7878DE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800" dirty="0">
                  <a:solidFill>
                    <a:schemeClr val="tx2"/>
                  </a:solidFill>
                  <a:latin typeface="Candara" pitchFamily="30" charset="0"/>
                  <a:ea typeface="Candara" pitchFamily="30" charset="0"/>
                  <a:cs typeface="Candara" pitchFamily="30" charset="0"/>
                </a:rPr>
                <a:t>Resolved with Chandra: sub-</a:t>
              </a:r>
              <a:r>
                <a:rPr lang="en-US" sz="1800" dirty="0" err="1">
                  <a:solidFill>
                    <a:schemeClr val="tx2"/>
                  </a:solidFill>
                  <a:latin typeface="Candara" pitchFamily="30" charset="0"/>
                  <a:ea typeface="Candara" pitchFamily="30" charset="0"/>
                  <a:cs typeface="Candara" pitchFamily="30" charset="0"/>
                </a:rPr>
                <a:t>arcsec</a:t>
              </a:r>
              <a:r>
                <a:rPr lang="en-US" sz="1800" dirty="0">
                  <a:solidFill>
                    <a:schemeClr val="tx2"/>
                  </a:solidFill>
                  <a:latin typeface="Candara" pitchFamily="30" charset="0"/>
                  <a:ea typeface="Candara" pitchFamily="30" charset="0"/>
                  <a:cs typeface="Candara" pitchFamily="30" charset="0"/>
                </a:rPr>
                <a:t> separation</a:t>
              </a:r>
              <a:br>
                <a:rPr lang="en-US" sz="1800" dirty="0">
                  <a:solidFill>
                    <a:schemeClr val="tx2"/>
                  </a:solidFill>
                  <a:latin typeface="Candara" pitchFamily="30" charset="0"/>
                  <a:ea typeface="Candara" pitchFamily="30" charset="0"/>
                  <a:cs typeface="Candara" pitchFamily="30" charset="0"/>
                </a:rPr>
              </a:br>
              <a:r>
                <a:rPr lang="en-US" sz="1800" dirty="0">
                  <a:solidFill>
                    <a:schemeClr val="tx2"/>
                  </a:solidFill>
                  <a:latin typeface="Candara" pitchFamily="30" charset="0"/>
                  <a:ea typeface="Candara" pitchFamily="30" charset="0"/>
                  <a:cs typeface="Candara" pitchFamily="30" charset="0"/>
                </a:rPr>
                <a:t> </a:t>
              </a:r>
              <a:r>
                <a:rPr lang="en-US" sz="1400" dirty="0">
                  <a:solidFill>
                    <a:schemeClr val="tx2"/>
                  </a:solidFill>
                  <a:latin typeface="Candara" pitchFamily="30" charset="0"/>
                  <a:ea typeface="Candara" pitchFamily="30" charset="0"/>
                  <a:cs typeface="Candara" pitchFamily="30" charset="0"/>
                </a:rPr>
                <a:t>(Schneider &amp; Schmitt 2008)</a:t>
              </a:r>
              <a:endParaRPr lang="en-US" sz="1800" dirty="0">
                <a:solidFill>
                  <a:srgbClr val="7878DE"/>
                </a:solidFill>
                <a:latin typeface="Candara" pitchFamily="30" charset="0"/>
                <a:ea typeface="Candara" pitchFamily="30" charset="0"/>
                <a:cs typeface="Candara" pitchFamily="30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514349" y="5054600"/>
              <a:ext cx="4539751" cy="546201"/>
            </a:xfrm>
            <a:prstGeom prst="rect">
              <a:avLst/>
            </a:prstGeom>
            <a:noFill/>
            <a:ln w="9525" cap="flat" cmpd="sng" algn="ctr">
              <a:solidFill>
                <a:schemeClr val="accent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latin typeface="Times New Roman" pitchFamily="33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612333" y="1033463"/>
            <a:ext cx="4146671" cy="5200650"/>
            <a:chOff x="4612333" y="1033463"/>
            <a:chExt cx="4146671" cy="5200650"/>
          </a:xfrm>
        </p:grpSpPr>
        <p:sp>
          <p:nvSpPr>
            <p:cNvPr id="34" name="TextBox 18"/>
            <p:cNvSpPr txBox="1">
              <a:spLocks noChangeArrowheads="1"/>
            </p:cNvSpPr>
            <p:nvPr/>
          </p:nvSpPr>
          <p:spPr bwMode="auto">
            <a:xfrm>
              <a:off x="6552258" y="4885531"/>
              <a:ext cx="179999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dirty="0" err="1">
                  <a:solidFill>
                    <a:srgbClr val="00664D"/>
                  </a:solidFill>
                  <a:latin typeface="Candara" pitchFamily="30" charset="0"/>
                  <a:ea typeface="Candara" pitchFamily="30" charset="0"/>
                  <a:cs typeface="Candara" pitchFamily="30" charset="0"/>
                </a:rPr>
                <a:t>Guedel</a:t>
              </a:r>
              <a:r>
                <a:rPr lang="en-US" sz="1600" dirty="0">
                  <a:solidFill>
                    <a:srgbClr val="00664D"/>
                  </a:solidFill>
                  <a:latin typeface="Candara" pitchFamily="30" charset="0"/>
                  <a:ea typeface="Candara" pitchFamily="30" charset="0"/>
                  <a:cs typeface="Candara" pitchFamily="30" charset="0"/>
                </a:rPr>
                <a:t> et al. (</a:t>
              </a:r>
              <a:r>
                <a:rPr lang="en-US" sz="1600" dirty="0" smtClean="0">
                  <a:solidFill>
                    <a:srgbClr val="00664D"/>
                  </a:solidFill>
                  <a:latin typeface="Candara" pitchFamily="30" charset="0"/>
                  <a:ea typeface="Candara" pitchFamily="30" charset="0"/>
                  <a:cs typeface="Candara" pitchFamily="30" charset="0"/>
                </a:rPr>
                <a:t>2011)</a:t>
              </a:r>
              <a:endParaRPr lang="en-US" sz="1600" dirty="0">
                <a:solidFill>
                  <a:srgbClr val="00664D"/>
                </a:solidFill>
                <a:latin typeface="Candara" pitchFamily="30" charset="0"/>
                <a:ea typeface="Candara" pitchFamily="30" charset="0"/>
                <a:cs typeface="Candara" pitchFamily="30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612333" y="1033463"/>
              <a:ext cx="3822700" cy="3657600"/>
              <a:chOff x="4612333" y="1033463"/>
              <a:chExt cx="3822700" cy="3657600"/>
            </a:xfrm>
          </p:grpSpPr>
          <p:pic>
            <p:nvPicPr>
              <p:cNvPr id="29" name="Picture 28" descr="guedel11_f2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12333" y="1033463"/>
                <a:ext cx="3822700" cy="3657600"/>
              </a:xfrm>
              <a:prstGeom prst="rect">
                <a:avLst/>
              </a:prstGeom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4914900" y="3741738"/>
                <a:ext cx="12097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D800"/>
                    </a:solidFill>
                  </a:rPr>
                  <a:t>2005/2006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2010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6124674" y="5310783"/>
              <a:ext cx="2634330" cy="9233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X-ray shock </a:t>
              </a:r>
              <a:r>
                <a:rPr lang="en-US" dirty="0" err="1" smtClean="0"/>
                <a:t>comoving</a:t>
              </a:r>
              <a:endParaRPr lang="en-US" dirty="0" smtClean="0"/>
            </a:p>
            <a:p>
              <a:r>
                <a:rPr lang="en-US" dirty="0" smtClean="0"/>
                <a:t>with optical jet</a:t>
              </a:r>
            </a:p>
            <a:p>
              <a:r>
                <a:rPr lang="en-US" dirty="0" err="1" smtClean="0">
                  <a:sym typeface="Wingdings"/>
                </a:rPr>
                <a:t></a:t>
              </a:r>
              <a:r>
                <a:rPr lang="en-US" dirty="0" smtClean="0">
                  <a:sym typeface="Wingdings"/>
                </a:rPr>
                <a:t> No stationary structure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7716" y="152400"/>
            <a:ext cx="682731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HD simulations of pre-MS jets</a:t>
            </a:r>
          </a:p>
        </p:txBody>
      </p:sp>
      <p:pic>
        <p:nvPicPr>
          <p:cNvPr id="15" name="Picture 14" descr="bonito10_tab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8476"/>
            <a:ext cx="6210300" cy="1905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768850" y="1193800"/>
            <a:ext cx="4375150" cy="2489200"/>
            <a:chOff x="4768850" y="1193800"/>
            <a:chExt cx="4375150" cy="2489200"/>
          </a:xfrm>
        </p:grpSpPr>
        <p:pic>
          <p:nvPicPr>
            <p:cNvPr id="9" name="Picture 8" descr="bonito10_f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8850" y="1193800"/>
              <a:ext cx="4375150" cy="24892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807920" y="1500910"/>
              <a:ext cx="15812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Bonito et al. (2010)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55600" y="3416300"/>
            <a:ext cx="4034766" cy="2031325"/>
          </a:xfrm>
          <a:prstGeom prst="rect">
            <a:avLst/>
          </a:prstGeom>
          <a:noFill/>
          <a:ln w="12700" cap="flat" cmpd="sng" algn="ctr">
            <a:solidFill>
              <a:srgbClr val="FF323B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2d HD simulations of pulsed jet:</a:t>
            </a:r>
          </a:p>
          <a:p>
            <a:endParaRPr lang="en-US" dirty="0" smtClean="0"/>
          </a:p>
          <a:p>
            <a:pPr>
              <a:buFont typeface="Wingdings" charset="2"/>
              <a:buChar char="à"/>
            </a:pPr>
            <a:r>
              <a:rPr lang="en-US" dirty="0" smtClean="0">
                <a:sym typeface="Wingdings"/>
              </a:rPr>
              <a:t> knotty structure</a:t>
            </a:r>
            <a:br>
              <a:rPr lang="en-US" dirty="0" smtClean="0">
                <a:sym typeface="Wingdings"/>
              </a:rPr>
            </a:br>
            <a:endParaRPr lang="en-US" dirty="0" smtClean="0">
              <a:sym typeface="Wingdings"/>
            </a:endParaRPr>
          </a:p>
          <a:p>
            <a:pPr>
              <a:buFont typeface="Wingdings" charset="2"/>
              <a:buChar char="à"/>
            </a:pPr>
            <a:r>
              <a:rPr lang="en-US" dirty="0" smtClean="0">
                <a:sym typeface="Wingdings"/>
              </a:rPr>
              <a:t> predicted X-ray emission ok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      for low-mass stars with small distance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      of X-ray knots to driving source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749800" y="3774210"/>
            <a:ext cx="4145280" cy="3007590"/>
            <a:chOff x="4749800" y="3774210"/>
            <a:chExt cx="4145280" cy="3007590"/>
          </a:xfrm>
        </p:grpSpPr>
        <p:pic>
          <p:nvPicPr>
            <p:cNvPr id="8" name="Picture 7" descr="bonito10_f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49800" y="3845560"/>
              <a:ext cx="4145280" cy="293624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068520" y="3774210"/>
              <a:ext cx="15812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Bonito et al. (2010)</a:t>
              </a:r>
              <a:endParaRPr lang="en-US" sz="14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705100" y="4025900"/>
            <a:ext cx="4076700" cy="2147332"/>
            <a:chOff x="2705100" y="4025900"/>
            <a:chExt cx="4076700" cy="2147332"/>
          </a:xfrm>
        </p:grpSpPr>
        <p:sp>
          <p:nvSpPr>
            <p:cNvPr id="16" name="Oval 15"/>
            <p:cNvSpPr/>
            <p:nvPr/>
          </p:nvSpPr>
          <p:spPr>
            <a:xfrm>
              <a:off x="5715000" y="4025900"/>
              <a:ext cx="1066800" cy="1993900"/>
            </a:xfrm>
            <a:prstGeom prst="ellipse">
              <a:avLst/>
            </a:prstGeom>
            <a:noFill/>
            <a:ln w="38100" cap="flat" cmpd="sng" algn="ctr">
              <a:solidFill>
                <a:srgbClr val="F7B41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4343400" y="5575300"/>
              <a:ext cx="1447800" cy="381000"/>
            </a:xfrm>
            <a:prstGeom prst="line">
              <a:avLst/>
            </a:prstGeom>
            <a:ln w="38100" cap="flat" cmpd="sng" algn="ctr">
              <a:solidFill>
                <a:srgbClr val="F7B41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705100" y="5803900"/>
              <a:ext cx="1649347" cy="369332"/>
            </a:xfrm>
            <a:prstGeom prst="rect">
              <a:avLst/>
            </a:prstGeom>
            <a:noFill/>
            <a:ln w="38100" cap="flat" cmpd="sng" algn="ctr">
              <a:solidFill>
                <a:srgbClr val="F7B41A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7B41A"/>
                  </a:solidFill>
                </a:rPr>
                <a:t>High-mass stars</a:t>
              </a:r>
              <a:endParaRPr lang="en-US" dirty="0">
                <a:solidFill>
                  <a:srgbClr val="F7B41A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66700" y="5867400"/>
            <a:ext cx="2229133" cy="646331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Huge errors</a:t>
            </a:r>
          </a:p>
          <a:p>
            <a:r>
              <a:rPr lang="en-US" dirty="0" smtClean="0"/>
              <a:t>in observed L</a:t>
            </a:r>
            <a:r>
              <a:rPr lang="en-US" baseline="-25000" dirty="0" smtClean="0"/>
              <a:t>x </a:t>
            </a:r>
            <a:r>
              <a:rPr lang="en-US" dirty="0" smtClean="0"/>
              <a:t>and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x</a:t>
            </a:r>
            <a:r>
              <a:rPr lang="en-US" baseline="-25000" dirty="0" smtClean="0"/>
              <a:t> </a:t>
            </a:r>
            <a:r>
              <a:rPr lang="en-US" dirty="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onito11_f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1041400"/>
            <a:ext cx="6121400" cy="1892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8016" y="164236"/>
            <a:ext cx="73838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X-ray emission from pre-MS jets: </a:t>
            </a:r>
            <a:r>
              <a:rPr lang="en-US" sz="3200" dirty="0" smtClean="0">
                <a:solidFill>
                  <a:srgbClr val="0000FF"/>
                </a:solidFill>
              </a:rPr>
              <a:t>HH 154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2427" y="718234"/>
            <a:ext cx="2153073" cy="2445132"/>
            <a:chOff x="112427" y="718234"/>
            <a:chExt cx="2153073" cy="2445132"/>
          </a:xfrm>
        </p:grpSpPr>
        <p:grpSp>
          <p:nvGrpSpPr>
            <p:cNvPr id="11" name="Group 10"/>
            <p:cNvGrpSpPr/>
            <p:nvPr/>
          </p:nvGrpSpPr>
          <p:grpSpPr>
            <a:xfrm>
              <a:off x="112427" y="718234"/>
              <a:ext cx="1614773" cy="971085"/>
              <a:chOff x="112427" y="718234"/>
              <a:chExt cx="1614773" cy="97108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112427" y="718234"/>
                <a:ext cx="1262072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stationary</a:t>
                </a:r>
              </a:p>
              <a:p>
                <a:r>
                  <a:rPr lang="en-US" dirty="0" smtClean="0"/>
                  <a:t>component</a:t>
                </a:r>
                <a:endParaRPr lang="en-US" dirty="0"/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>
                <a:off x="1003300" y="1364565"/>
                <a:ext cx="723900" cy="324754"/>
              </a:xfrm>
              <a:prstGeom prst="straightConnector1">
                <a:avLst/>
              </a:prstGeom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>
              <a:off x="112427" y="1893204"/>
              <a:ext cx="2153073" cy="1270162"/>
              <a:chOff x="112427" y="371402"/>
              <a:chExt cx="2153073" cy="1270162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12427" y="718234"/>
                <a:ext cx="1262072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Elongated,</a:t>
                </a:r>
              </a:p>
              <a:p>
                <a:r>
                  <a:rPr lang="en-US" dirty="0" smtClean="0"/>
                  <a:t>variable</a:t>
                </a:r>
              </a:p>
              <a:p>
                <a:r>
                  <a:rPr lang="en-US" dirty="0" smtClean="0"/>
                  <a:t>component</a:t>
                </a:r>
                <a:endParaRPr lang="en-US" dirty="0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flipV="1">
                <a:off x="1188899" y="371402"/>
                <a:ext cx="1076601" cy="693664"/>
              </a:xfrm>
              <a:prstGeom prst="straightConnector1">
                <a:avLst/>
              </a:prstGeom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/>
          <p:cNvGrpSpPr/>
          <p:nvPr/>
        </p:nvGrpSpPr>
        <p:grpSpPr>
          <a:xfrm>
            <a:off x="55880" y="3416300"/>
            <a:ext cx="5138420" cy="3137932"/>
            <a:chOff x="55880" y="3416300"/>
            <a:chExt cx="5138420" cy="3137932"/>
          </a:xfrm>
        </p:grpSpPr>
        <p:grpSp>
          <p:nvGrpSpPr>
            <p:cNvPr id="20" name="Group 19"/>
            <p:cNvGrpSpPr/>
            <p:nvPr/>
          </p:nvGrpSpPr>
          <p:grpSpPr>
            <a:xfrm>
              <a:off x="55880" y="3416300"/>
              <a:ext cx="5138420" cy="2820670"/>
              <a:chOff x="55880" y="3416300"/>
              <a:chExt cx="5138420" cy="2820670"/>
            </a:xfrm>
          </p:grpSpPr>
          <p:pic>
            <p:nvPicPr>
              <p:cNvPr id="17" name="Picture 16" descr="bonito11_f4b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1297305" y="2339975"/>
                <a:ext cx="2655570" cy="5138420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75927" y="3416300"/>
                <a:ext cx="3175945" cy="5232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0000"/>
                    </a:solidFill>
                  </a:rPr>
                  <a:t>Synthesized X-ray emission of pre-MS jet</a:t>
                </a:r>
              </a:p>
              <a:p>
                <a:r>
                  <a:rPr lang="en-US" sz="1400" dirty="0" smtClean="0">
                    <a:solidFill>
                      <a:srgbClr val="000000"/>
                    </a:solidFill>
                  </a:rPr>
                  <a:t>passing thru a nozzle  (Bonito et al. 2011)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854200" y="6184900"/>
              <a:ext cx="1686317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Poster R. Bonito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458968" y="3058180"/>
            <a:ext cx="3685032" cy="3534152"/>
            <a:chOff x="5458968" y="3058180"/>
            <a:chExt cx="3685032" cy="3534152"/>
          </a:xfrm>
        </p:grpSpPr>
        <p:pic>
          <p:nvPicPr>
            <p:cNvPr id="22" name="Picture 21" descr="schneider11_f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58968" y="3416300"/>
              <a:ext cx="3685032" cy="277063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765800" y="6223000"/>
              <a:ext cx="1962008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Poster P. Schneider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266815" y="3058180"/>
              <a:ext cx="2877185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Evidence for decrease of </a:t>
              </a:r>
              <a:r>
                <a:rPr lang="en-US" sz="1400" dirty="0" err="1" smtClean="0">
                  <a:solidFill>
                    <a:srgbClr val="000000"/>
                  </a:solidFill>
                </a:rPr>
                <a:t>kT</a:t>
              </a:r>
              <a:r>
                <a:rPr lang="en-US" sz="1400" dirty="0" smtClean="0">
                  <a:solidFill>
                    <a:srgbClr val="000000"/>
                  </a:solidFill>
                </a:rPr>
                <a:t> and N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H</a:t>
              </a:r>
              <a:endParaRPr lang="en-US" sz="1400" dirty="0" smtClean="0">
                <a:solidFill>
                  <a:srgbClr val="000000"/>
                </a:solidFill>
              </a:endParaRPr>
            </a:p>
            <a:p>
              <a:r>
                <a:rPr lang="en-US" sz="1400" dirty="0" smtClean="0">
                  <a:solidFill>
                    <a:srgbClr val="000000"/>
                  </a:solidFill>
                </a:rPr>
                <a:t>with distance  (Schneider et al. 2011)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rot="21189005">
            <a:off x="247652" y="2746796"/>
            <a:ext cx="8521699" cy="400110"/>
          </a:xfrm>
          <a:prstGeom prst="rect">
            <a:avLst/>
          </a:prstGeom>
          <a:solidFill>
            <a:srgbClr val="FF323B"/>
          </a:solidFill>
          <a:ln w="1905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andara"/>
                <a:cs typeface="Candara"/>
              </a:rPr>
              <a:t>           Future X-ray missions:  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                          Not enough spatial resolution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68016" y="164236"/>
            <a:ext cx="7383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X-ray emission from pre-MS jets: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</a:rPr>
              <a:t>spectroscopy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5100" y="5022165"/>
            <a:ext cx="2868231" cy="120032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FF0000"/>
                </a:solidFill>
              </a:rPr>
              <a:t>wabs</a:t>
            </a:r>
            <a:r>
              <a:rPr lang="en-US" i="1" dirty="0" smtClean="0">
                <a:solidFill>
                  <a:srgbClr val="FF0000"/>
                </a:solidFill>
              </a:rPr>
              <a:t> * </a:t>
            </a:r>
            <a:r>
              <a:rPr lang="en-US" i="1" dirty="0" err="1" smtClean="0">
                <a:solidFill>
                  <a:srgbClr val="FF0000"/>
                </a:solidFill>
              </a:rPr>
              <a:t>apec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/>
              <a:t>+ </a:t>
            </a:r>
            <a:r>
              <a:rPr lang="en-US" i="1" dirty="0" err="1" smtClean="0">
                <a:solidFill>
                  <a:srgbClr val="0000FF"/>
                </a:solidFill>
              </a:rPr>
              <a:t>wabs</a:t>
            </a:r>
            <a:r>
              <a:rPr lang="en-US" i="1" dirty="0" smtClean="0">
                <a:solidFill>
                  <a:srgbClr val="0000FF"/>
                </a:solidFill>
              </a:rPr>
              <a:t> * </a:t>
            </a:r>
            <a:r>
              <a:rPr lang="en-US" i="1" dirty="0" err="1" smtClean="0">
                <a:solidFill>
                  <a:srgbClr val="0000FF"/>
                </a:solidFill>
              </a:rPr>
              <a:t>apec</a:t>
            </a:r>
            <a:endParaRPr lang="en-US" i="1" dirty="0" smtClean="0">
              <a:solidFill>
                <a:srgbClr val="0000FF"/>
              </a:solidFill>
            </a:endParaRPr>
          </a:p>
          <a:p>
            <a:endParaRPr lang="en-US" i="1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small </a:t>
            </a:r>
            <a:r>
              <a:rPr lang="en-US" dirty="0" err="1" smtClean="0">
                <a:solidFill>
                  <a:srgbClr val="FF0000"/>
                </a:solidFill>
              </a:rPr>
              <a:t>kT</a:t>
            </a:r>
            <a:r>
              <a:rPr lang="en-US" dirty="0" smtClean="0">
                <a:solidFill>
                  <a:srgbClr val="FF0000"/>
                </a:solidFill>
              </a:rPr>
              <a:t>             </a:t>
            </a:r>
            <a:r>
              <a:rPr lang="en-US" dirty="0" smtClean="0">
                <a:solidFill>
                  <a:srgbClr val="0000FF"/>
                </a:solidFill>
              </a:rPr>
              <a:t>higher </a:t>
            </a:r>
            <a:r>
              <a:rPr lang="en-US" dirty="0" err="1" smtClean="0">
                <a:solidFill>
                  <a:srgbClr val="0000FF"/>
                </a:solidFill>
              </a:rPr>
              <a:t>kT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small N</a:t>
            </a:r>
            <a:r>
              <a:rPr lang="en-US" baseline="-25000" dirty="0" smtClean="0">
                <a:solidFill>
                  <a:srgbClr val="FF0000"/>
                </a:solidFill>
              </a:rPr>
              <a:t>H                  </a:t>
            </a:r>
            <a:r>
              <a:rPr lang="en-US" dirty="0" smtClean="0">
                <a:solidFill>
                  <a:srgbClr val="0000FF"/>
                </a:solidFill>
              </a:rPr>
              <a:t>higher N</a:t>
            </a:r>
            <a:r>
              <a:rPr lang="en-US" baseline="-25000" dirty="0" smtClean="0">
                <a:solidFill>
                  <a:srgbClr val="0000FF"/>
                </a:solidFill>
              </a:rPr>
              <a:t>H</a:t>
            </a:r>
            <a:endParaRPr lang="en-US" dirty="0" smtClean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1516508"/>
            <a:ext cx="9144000" cy="3296907"/>
            <a:chOff x="0" y="1516508"/>
            <a:chExt cx="9144000" cy="3296907"/>
          </a:xfrm>
        </p:grpSpPr>
        <p:grpSp>
          <p:nvGrpSpPr>
            <p:cNvPr id="22" name="Group 21"/>
            <p:cNvGrpSpPr/>
            <p:nvPr/>
          </p:nvGrpSpPr>
          <p:grpSpPr>
            <a:xfrm>
              <a:off x="0" y="1516508"/>
              <a:ext cx="9144000" cy="3296907"/>
              <a:chOff x="0" y="1177954"/>
              <a:chExt cx="9144000" cy="3296907"/>
            </a:xfrm>
          </p:grpSpPr>
          <p:pic>
            <p:nvPicPr>
              <p:cNvPr id="17" name="Picture 16" descr="guedel07_f1.pn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1516508"/>
                <a:ext cx="9144000" cy="2958353"/>
              </a:xfrm>
              <a:prstGeom prst="rect">
                <a:avLst/>
              </a:prstGeom>
            </p:spPr>
          </p:pic>
          <p:sp>
            <p:nvSpPr>
              <p:cNvPr id="20" name="TextBox 18"/>
              <p:cNvSpPr txBox="1">
                <a:spLocks noChangeArrowheads="1"/>
              </p:cNvSpPr>
              <p:nvPr/>
            </p:nvSpPr>
            <p:spPr bwMode="auto">
              <a:xfrm>
                <a:off x="0" y="1177954"/>
                <a:ext cx="186621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600" dirty="0" err="1">
                    <a:solidFill>
                      <a:srgbClr val="00664D"/>
                    </a:solidFill>
                    <a:latin typeface="Candara" pitchFamily="30" charset="0"/>
                    <a:ea typeface="Candara" pitchFamily="30" charset="0"/>
                    <a:cs typeface="Candara" pitchFamily="30" charset="0"/>
                  </a:rPr>
                  <a:t>Guedel</a:t>
                </a:r>
                <a:r>
                  <a:rPr lang="en-US" sz="1600" dirty="0">
                    <a:solidFill>
                      <a:srgbClr val="00664D"/>
                    </a:solidFill>
                    <a:latin typeface="Candara" pitchFamily="30" charset="0"/>
                    <a:ea typeface="Candara" pitchFamily="30" charset="0"/>
                    <a:cs typeface="Candara" pitchFamily="30" charset="0"/>
                  </a:rPr>
                  <a:t> et al. (</a:t>
                </a:r>
                <a:r>
                  <a:rPr lang="en-US" sz="1600" dirty="0" smtClean="0">
                    <a:solidFill>
                      <a:srgbClr val="00664D"/>
                    </a:solidFill>
                    <a:latin typeface="Candara" pitchFamily="30" charset="0"/>
                    <a:ea typeface="Candara" pitchFamily="30" charset="0"/>
                    <a:cs typeface="Candara" pitchFamily="30" charset="0"/>
                  </a:rPr>
                  <a:t>2007)</a:t>
                </a:r>
                <a:endParaRPr lang="en-US" sz="1600" dirty="0">
                  <a:solidFill>
                    <a:srgbClr val="00664D"/>
                  </a:solidFill>
                  <a:latin typeface="Candara" pitchFamily="30" charset="0"/>
                  <a:ea typeface="Candara" pitchFamily="30" charset="0"/>
                  <a:cs typeface="Candara" pitchFamily="30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2921000" y="1516508"/>
              <a:ext cx="4422267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TAX - source ( = Two – Absorber X-ray Source)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006600" y="6222494"/>
            <a:ext cx="2084981" cy="464572"/>
            <a:chOff x="2921000" y="6222494"/>
            <a:chExt cx="2084981" cy="464572"/>
          </a:xfrm>
        </p:grpSpPr>
        <p:cxnSp>
          <p:nvCxnSpPr>
            <p:cNvPr id="27" name="Straight Arrow Connector 26"/>
            <p:cNvCxnSpPr/>
            <p:nvPr/>
          </p:nvCxnSpPr>
          <p:spPr>
            <a:xfrm>
              <a:off x="2921000" y="6222494"/>
              <a:ext cx="607631" cy="279906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528631" y="6317734"/>
              <a:ext cx="14773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</a:rPr>
                <a:t>Stellar corona</a:t>
              </a:r>
              <a:endParaRPr lang="en-US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70515" y="6222494"/>
            <a:ext cx="1061601" cy="464572"/>
            <a:chOff x="2921000" y="6222494"/>
            <a:chExt cx="1061601" cy="464572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2921000" y="6222494"/>
              <a:ext cx="607631" cy="27990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528631" y="6317734"/>
              <a:ext cx="45397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Jet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256681" y="3785116"/>
            <a:ext cx="4887319" cy="2901950"/>
            <a:chOff x="4256681" y="3785116"/>
            <a:chExt cx="4887319" cy="2901950"/>
          </a:xfrm>
        </p:grpSpPr>
        <p:pic>
          <p:nvPicPr>
            <p:cNvPr id="33" name="Picture 32" descr="guenther09_f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46650" y="3785116"/>
              <a:ext cx="4197350" cy="2901950"/>
            </a:xfrm>
            <a:prstGeom prst="rect">
              <a:avLst/>
            </a:prstGeom>
            <a:ln w="381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4256681" y="5856069"/>
              <a:ext cx="2026516" cy="8309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Soft (jet) component</a:t>
              </a:r>
            </a:p>
            <a:p>
              <a:r>
                <a:rPr lang="en-US" sz="1600" dirty="0" smtClean="0"/>
                <a:t>poorly constrained</a:t>
              </a:r>
            </a:p>
            <a:p>
              <a:r>
                <a:rPr lang="en-US" sz="1600" dirty="0" smtClean="0"/>
                <a:t>(Guenther et al. 2009)</a:t>
              </a:r>
              <a:endParaRPr lang="en-US" sz="1600" dirty="0"/>
            </a:p>
          </p:txBody>
        </p:sp>
      </p:grpSp>
      <p:sp>
        <p:nvSpPr>
          <p:cNvPr id="36" name="TextBox 35"/>
          <p:cNvSpPr txBox="1"/>
          <p:nvPr/>
        </p:nvSpPr>
        <p:spPr>
          <a:xfrm rot="21189005">
            <a:off x="247650" y="1524000"/>
            <a:ext cx="8521699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andara"/>
                <a:cs typeface="Candara"/>
              </a:rPr>
              <a:t>Potential for future X-ray spectroscopy instruments (Athena/WFI):  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 </a:t>
            </a:r>
          </a:p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  <a:sym typeface="Wingdings"/>
              </a:rPr>
              <a:t> constraining soft component in TAX-sources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-50800"/>
            <a:ext cx="9144000" cy="6986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Rotation-activity-age-magnetic field</a:t>
            </a:r>
          </a:p>
          <a:p>
            <a:pPr algn="ctr"/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Different origin of “super-saturation” in solar-type stars and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UCDs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?</a:t>
            </a: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en-US" sz="2000" baseline="-25000" dirty="0" smtClean="0">
                <a:solidFill>
                  <a:schemeClr val="accent1">
                    <a:lumMod val="50000"/>
                  </a:schemeClr>
                </a:solidFill>
              </a:rPr>
              <a:t>x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/ age decay on the main-sequence? (implications for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</a:rPr>
              <a:t>ang.momentum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 loss..)</a:t>
            </a:r>
          </a:p>
          <a:p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</a:rPr>
              <a:t>          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X-ray emission from brown dwarfs</a:t>
            </a:r>
          </a:p>
          <a:p>
            <a:endParaRPr lang="en-US" sz="1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rgbClr val="254061"/>
                </a:solidFill>
              </a:rPr>
              <a:t>How do L</a:t>
            </a:r>
            <a:r>
              <a:rPr lang="en-US" sz="2000" baseline="-25000" dirty="0" smtClean="0">
                <a:solidFill>
                  <a:srgbClr val="254061"/>
                </a:solidFill>
              </a:rPr>
              <a:t>x</a:t>
            </a:r>
            <a:r>
              <a:rPr lang="en-US" sz="2000" dirty="0" smtClean="0">
                <a:solidFill>
                  <a:srgbClr val="254061"/>
                </a:solidFill>
              </a:rPr>
              <a:t> and </a:t>
            </a:r>
            <a:r>
              <a:rPr lang="en-US" sz="2000" dirty="0" err="1" smtClean="0">
                <a:solidFill>
                  <a:srgbClr val="254061"/>
                </a:solidFill>
              </a:rPr>
              <a:t>T</a:t>
            </a:r>
            <a:r>
              <a:rPr lang="en-US" sz="2000" baseline="-25000" dirty="0" err="1" smtClean="0">
                <a:solidFill>
                  <a:srgbClr val="254061"/>
                </a:solidFill>
              </a:rPr>
              <a:t>x</a:t>
            </a:r>
            <a:r>
              <a:rPr lang="en-US" sz="2000" dirty="0" smtClean="0">
                <a:solidFill>
                  <a:srgbClr val="254061"/>
                </a:solidFill>
              </a:rPr>
              <a:t> evolve with age ?    Does accretion play a role? </a:t>
            </a:r>
            <a:br>
              <a:rPr lang="en-US" sz="2000" dirty="0" smtClean="0">
                <a:solidFill>
                  <a:srgbClr val="254061"/>
                </a:solidFill>
              </a:rPr>
            </a:br>
            <a:r>
              <a:rPr lang="en-US" sz="2000" dirty="0" smtClean="0">
                <a:solidFill>
                  <a:srgbClr val="254061"/>
                </a:solidFill>
              </a:rPr>
              <a:t> </a:t>
            </a:r>
            <a:r>
              <a:rPr lang="en-US" sz="1600" dirty="0" smtClean="0">
                <a:solidFill>
                  <a:srgbClr val="254061"/>
                </a:solidFill>
              </a:rPr>
              <a:t>         </a:t>
            </a:r>
            <a:endParaRPr lang="en-US" sz="3600" dirty="0" smtClean="0">
              <a:solidFill>
                <a:srgbClr val="254061"/>
              </a:solidFill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Fe K</a:t>
            </a:r>
            <a:r>
              <a:rPr lang="en-US" sz="32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a</a:t>
            </a:r>
            <a:r>
              <a:rPr lang="en-US" sz="3200" dirty="0" smtClean="0">
                <a:solidFill>
                  <a:srgbClr val="FF0000"/>
                </a:solidFill>
                <a:cs typeface="Symbol" charset="2"/>
              </a:rPr>
              <a:t> emission from pre-MS stars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      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Is it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cs typeface="Symbol" charset="2"/>
              </a:rPr>
              <a:t>  fluorescence from photo-excitation or electron impact ionization?</a:t>
            </a:r>
            <a:r>
              <a:rPr lang="en-US" sz="2000" dirty="0" smtClean="0">
                <a:solidFill>
                  <a:srgbClr val="254061"/>
                </a:solidFill>
              </a:rPr>
              <a:t> </a:t>
            </a:r>
          </a:p>
          <a:p>
            <a:r>
              <a:rPr lang="en-US" sz="2000" dirty="0" smtClean="0">
                <a:solidFill>
                  <a:srgbClr val="254061"/>
                </a:solidFill>
              </a:rPr>
              <a:t>Is [</a:t>
            </a:r>
            <a:r>
              <a:rPr lang="en-US" sz="2000" dirty="0" err="1" smtClean="0">
                <a:solidFill>
                  <a:srgbClr val="254061"/>
                </a:solidFill>
              </a:rPr>
              <a:t>NeII</a:t>
            </a:r>
            <a:r>
              <a:rPr lang="en-US" sz="2000" dirty="0" smtClean="0">
                <a:solidFill>
                  <a:srgbClr val="254061"/>
                </a:solidFill>
              </a:rPr>
              <a:t>] emission from disks or jets?</a:t>
            </a:r>
          </a:p>
          <a:p>
            <a:pPr algn="ctr"/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X-ray emission from pre-MS jets</a:t>
            </a:r>
          </a:p>
          <a:p>
            <a:pPr algn="ctr"/>
            <a:endParaRPr lang="en-US" sz="1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Is the plasma stationary  or  moving ? (continuous or pulsed jet?)</a:t>
            </a:r>
          </a:p>
          <a:p>
            <a:endParaRPr lang="en-US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600" dirty="0" smtClean="0">
                <a:solidFill>
                  <a:srgbClr val="FF0000"/>
                </a:solidFill>
              </a:rPr>
              <a:t>And:   coronal abundances, flares, CP stars, hot stars, ….</a:t>
            </a:r>
          </a:p>
          <a:p>
            <a:endParaRPr lang="en-US" sz="14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234950" y="2159000"/>
            <a:ext cx="8591550" cy="3685977"/>
            <a:chOff x="349250" y="1549400"/>
            <a:chExt cx="8591550" cy="3685977"/>
          </a:xfrm>
        </p:grpSpPr>
        <p:pic>
          <p:nvPicPr>
            <p:cNvPr id="5" name="Picture 4" descr="pizzolato03_f8.tif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9250" y="1549400"/>
              <a:ext cx="4126230" cy="3383280"/>
            </a:xfrm>
            <a:prstGeom prst="rect">
              <a:avLst/>
            </a:prstGeom>
          </p:spPr>
        </p:pic>
        <p:pic>
          <p:nvPicPr>
            <p:cNvPr id="6" name="Picture 5" descr="pizzolato03_f9.tif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9000" y="1587500"/>
              <a:ext cx="4241800" cy="33274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62000" y="4927600"/>
              <a:ext cx="17454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rgbClr val="377F63"/>
                  </a:solidFill>
                </a:rPr>
                <a:t>Pizzolato</a:t>
              </a:r>
              <a:r>
                <a:rPr lang="en-US" sz="1400" dirty="0" smtClean="0">
                  <a:solidFill>
                    <a:srgbClr val="377F63"/>
                  </a:solidFill>
                </a:rPr>
                <a:t> et al. (2003)</a:t>
              </a:r>
              <a:endParaRPr lang="en-US" sz="1400" dirty="0">
                <a:solidFill>
                  <a:srgbClr val="377F63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77900" y="850900"/>
            <a:ext cx="59493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In main-sequence stars 3 regimes of rotation-activity relation: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correlation L</a:t>
            </a:r>
            <a:r>
              <a:rPr lang="en-US" baseline="-25000" dirty="0" smtClean="0">
                <a:solidFill>
                  <a:srgbClr val="000000"/>
                </a:solidFill>
              </a:rPr>
              <a:t>x</a:t>
            </a:r>
            <a:r>
              <a:rPr lang="en-US" dirty="0" smtClean="0">
                <a:solidFill>
                  <a:srgbClr val="000000"/>
                </a:solidFill>
              </a:rPr>
              <a:t> and P</a:t>
            </a:r>
            <a:r>
              <a:rPr lang="en-US" baseline="-25000" dirty="0" smtClean="0">
                <a:solidFill>
                  <a:srgbClr val="000000"/>
                </a:solidFill>
              </a:rPr>
              <a:t>rot</a:t>
            </a:r>
            <a:r>
              <a:rPr lang="en-US" dirty="0" smtClean="0">
                <a:solidFill>
                  <a:srgbClr val="000000"/>
                </a:solidFill>
              </a:rPr>
              <a:t> for slow rotation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“saturation” with L</a:t>
            </a:r>
            <a:r>
              <a:rPr lang="en-US" baseline="-25000" dirty="0" smtClean="0">
                <a:solidFill>
                  <a:srgbClr val="000000"/>
                </a:solidFill>
              </a:rPr>
              <a:t>x </a:t>
            </a:r>
            <a:r>
              <a:rPr lang="en-US" dirty="0" smtClean="0">
                <a:solidFill>
                  <a:srgbClr val="000000"/>
                </a:solidFill>
              </a:rPr>
              <a:t>independent of P</a:t>
            </a:r>
            <a:r>
              <a:rPr lang="en-US" baseline="-25000" dirty="0" smtClean="0">
                <a:solidFill>
                  <a:srgbClr val="000000"/>
                </a:solidFill>
              </a:rPr>
              <a:t>rot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“super-saturation” (decreasing L</a:t>
            </a:r>
            <a:r>
              <a:rPr lang="en-US" baseline="-25000" dirty="0" smtClean="0">
                <a:solidFill>
                  <a:srgbClr val="000000"/>
                </a:solidFill>
              </a:rPr>
              <a:t>x </a:t>
            </a:r>
            <a:r>
              <a:rPr lang="en-US" dirty="0" smtClean="0">
                <a:solidFill>
                  <a:srgbClr val="000000"/>
                </a:solidFill>
              </a:rPr>
              <a:t>for fastest rotators)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Group 12"/>
          <p:cNvGrpSpPr/>
          <p:nvPr/>
        </p:nvGrpSpPr>
        <p:grpSpPr>
          <a:xfrm>
            <a:off x="4330700" y="5492571"/>
            <a:ext cx="4381500" cy="1270179"/>
            <a:chOff x="4292600" y="5581471"/>
            <a:chExt cx="4381500" cy="1270179"/>
          </a:xfrm>
        </p:grpSpPr>
        <p:pic>
          <p:nvPicPr>
            <p:cNvPr id="8" name="Picture 7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5"/>
                <a:stretch>
                  <a:fillRect/>
                </a:stretch>
              </p:blipFill>
            </mc:Choice>
            <mc:Fallback>
              <p:blipFill>
                <a:blip r:embed="rId6"/>
                <a:stretch>
                  <a:fillRect/>
                </a:stretch>
              </p:blipFill>
            </mc:Fallback>
          </mc:AlternateContent>
          <p:spPr>
            <a:xfrm>
              <a:off x="7747000" y="6381750"/>
              <a:ext cx="838200" cy="469900"/>
            </a:xfrm>
            <a:prstGeom prst="rect">
              <a:avLst/>
            </a:prstGeom>
          </p:spPr>
        </p:pic>
        <p:pic>
          <p:nvPicPr>
            <p:cNvPr id="9" name="Picture 8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>
            <a:xfrm>
              <a:off x="7708900" y="5867400"/>
              <a:ext cx="965200" cy="45720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4292600" y="5581471"/>
              <a:ext cx="3461066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Better dynamo indicator: </a:t>
              </a:r>
            </a:p>
            <a:p>
              <a:r>
                <a:rPr lang="en-US" dirty="0" smtClean="0"/>
                <a:t>                                  </a:t>
              </a:r>
              <a:r>
                <a:rPr lang="en-US" dirty="0" err="1" smtClean="0"/>
                <a:t>Rossby</a:t>
              </a:r>
              <a:r>
                <a:rPr lang="en-US" dirty="0" smtClean="0"/>
                <a:t> number</a:t>
              </a:r>
            </a:p>
            <a:p>
              <a:endParaRPr lang="en-US" dirty="0" smtClean="0"/>
            </a:p>
            <a:p>
              <a:r>
                <a:rPr lang="en-US" dirty="0" smtClean="0"/>
                <a:t>directly related to dynamo number</a:t>
              </a:r>
              <a:endParaRPr lang="en-US" dirty="0"/>
            </a:p>
          </p:txBody>
        </p:sp>
      </p:grp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1066800" y="73025"/>
            <a:ext cx="7685087" cy="61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800" dirty="0" smtClean="0">
                <a:solidFill>
                  <a:srgbClr val="FF0000"/>
                </a:solidFill>
              </a:rPr>
              <a:t>Rotation-activity connection on the main-sequence 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066800" y="73025"/>
            <a:ext cx="7685087" cy="61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800" dirty="0" smtClean="0">
                <a:solidFill>
                  <a:srgbClr val="FF0000"/>
                </a:solidFill>
              </a:rPr>
              <a:t>Rotation-activity connection on the main-sequence 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4500" y="4722168"/>
            <a:ext cx="3987800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00"/>
                </a:solidFill>
              </a:rPr>
              <a:t>Regime of slow rotation: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Little scatter for different masses;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Dynamo controls activity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393700" y="874901"/>
            <a:ext cx="8229600" cy="3771067"/>
            <a:chOff x="393700" y="874901"/>
            <a:chExt cx="8229600" cy="3771067"/>
          </a:xfrm>
        </p:grpSpPr>
        <p:sp>
          <p:nvSpPr>
            <p:cNvPr id="7" name="TextBox 6"/>
            <p:cNvSpPr txBox="1"/>
            <p:nvPr/>
          </p:nvSpPr>
          <p:spPr>
            <a:xfrm>
              <a:off x="393700" y="4338191"/>
              <a:ext cx="161341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377F63"/>
                  </a:solidFill>
                </a:rPr>
                <a:t>Jeffries et al. (2011)</a:t>
              </a:r>
              <a:endParaRPr lang="en-US" sz="1400" dirty="0">
                <a:solidFill>
                  <a:srgbClr val="377F63"/>
                </a:solidFill>
              </a:endParaRPr>
            </a:p>
          </p:txBody>
        </p:sp>
        <p:pic>
          <p:nvPicPr>
            <p:cNvPr id="8" name="Picture 7" descr="jeffries11_f7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700" y="874901"/>
              <a:ext cx="8229600" cy="346329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4635499" y="4455468"/>
            <a:ext cx="4116387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0000"/>
                </a:solidFill>
              </a:rPr>
              <a:t>Regime of fast rotation: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Super-saturation for K- but not M-dwarfs;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Corotation</a:t>
            </a:r>
            <a:r>
              <a:rPr lang="en-US" dirty="0" smtClean="0">
                <a:solidFill>
                  <a:srgbClr val="000000"/>
                </a:solidFill>
              </a:rPr>
              <a:t> radius controls activity:</a:t>
            </a:r>
          </a:p>
          <a:p>
            <a:endParaRPr lang="en-US" u="sng" dirty="0" smtClean="0">
              <a:solidFill>
                <a:srgbClr val="000000"/>
              </a:solidFill>
            </a:endParaRPr>
          </a:p>
          <a:p>
            <a:endParaRPr lang="en-US" u="sng" dirty="0" smtClean="0">
              <a:solidFill>
                <a:srgbClr val="000000"/>
              </a:solidFill>
            </a:endParaRPr>
          </a:p>
          <a:p>
            <a:endParaRPr lang="en-US" u="sng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Centrifugal stripping of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coronal loops </a:t>
            </a:r>
            <a:r>
              <a:rPr lang="en-US" sz="1400" dirty="0" smtClean="0">
                <a:solidFill>
                  <a:srgbClr val="000000"/>
                </a:solidFill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</a:rPr>
              <a:t>Jardine</a:t>
            </a:r>
            <a:r>
              <a:rPr lang="en-US" sz="1400" dirty="0" smtClean="0">
                <a:solidFill>
                  <a:srgbClr val="000000"/>
                </a:solidFill>
              </a:rPr>
              <a:t> &amp; Unruh 1999)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 descr="jeffries11_eq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900" y="5440711"/>
            <a:ext cx="2667000" cy="6953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3700" y="73025"/>
            <a:ext cx="8358187" cy="61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800" dirty="0" smtClean="0">
                <a:solidFill>
                  <a:srgbClr val="FF0000"/>
                </a:solidFill>
              </a:rPr>
              <a:t>Rotation-activity-age connection on the main-sequence 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7750" y="787400"/>
            <a:ext cx="2820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Expected X-ray/age relation: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 descr="rotactage_formula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1156732"/>
            <a:ext cx="7048500" cy="2438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7750" y="3848100"/>
            <a:ext cx="59298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Measuring X-ray/age relation:</a:t>
            </a:r>
          </a:p>
          <a:p>
            <a:endParaRPr lang="en-US" dirty="0" smtClean="0"/>
          </a:p>
          <a:p>
            <a:pPr marL="342900" indent="-342900">
              <a:buAutoNum type="alphaUcParenR"/>
            </a:pPr>
            <a:r>
              <a:rPr lang="en-US" dirty="0" smtClean="0"/>
              <a:t>comparison of observed and predicted galactic star counts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AutoNum type="alphaUcParenR"/>
            </a:pPr>
            <a:r>
              <a:rPr lang="en-US" dirty="0" smtClean="0"/>
              <a:t>direct comparison of age/X-ray luminosity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47750" y="4828064"/>
            <a:ext cx="6740622" cy="646331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Problem:</a:t>
            </a:r>
          </a:p>
          <a:p>
            <a:r>
              <a:rPr lang="en-US" dirty="0" smtClean="0"/>
              <a:t>Surveys either not deep enough (no old stars) or small area (few stars)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47750" y="6156424"/>
            <a:ext cx="3297973" cy="646331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Problem:</a:t>
            </a:r>
          </a:p>
          <a:p>
            <a:r>
              <a:rPr lang="en-US" dirty="0" smtClean="0"/>
              <a:t>Age of individual stars not known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3700" y="73025"/>
            <a:ext cx="8358187" cy="61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800" dirty="0" smtClean="0">
                <a:solidFill>
                  <a:srgbClr val="FF0000"/>
                </a:solidFill>
              </a:rPr>
              <a:t>Rotation-activity-age connection on the main-sequence 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7750" y="787400"/>
            <a:ext cx="2820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Expected X-ray/age relation: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 descr="rotactage_formula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1156732"/>
            <a:ext cx="7048500" cy="2438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7750" y="3581400"/>
            <a:ext cx="58443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dirty="0" smtClean="0"/>
              <a:t>A) comparison of observed and predicted galactic star counts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grpSp>
        <p:nvGrpSpPr>
          <p:cNvPr id="24" name="Group 23"/>
          <p:cNvGrpSpPr/>
          <p:nvPr/>
        </p:nvGrpSpPr>
        <p:grpSpPr>
          <a:xfrm>
            <a:off x="-1587" y="3919616"/>
            <a:ext cx="9144000" cy="2275007"/>
            <a:chOff x="-1587" y="3919616"/>
            <a:chExt cx="9144000" cy="2275007"/>
          </a:xfrm>
        </p:grpSpPr>
        <p:grpSp>
          <p:nvGrpSpPr>
            <p:cNvPr id="19" name="Group 18"/>
            <p:cNvGrpSpPr/>
            <p:nvPr/>
          </p:nvGrpSpPr>
          <p:grpSpPr>
            <a:xfrm>
              <a:off x="-1587" y="3919616"/>
              <a:ext cx="9144000" cy="2202024"/>
              <a:chOff x="0" y="3919616"/>
              <a:chExt cx="9144000" cy="2202024"/>
            </a:xfrm>
          </p:grpSpPr>
          <p:pic>
            <p:nvPicPr>
              <p:cNvPr id="15" name="Picture 14" descr="table_galsurveys.pn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3919616"/>
                <a:ext cx="9144000" cy="2202024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4660900" y="5625693"/>
                <a:ext cx="1941557" cy="338554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Stelzer et al., in prep.</a:t>
                </a:r>
                <a:endParaRPr lang="en-US" sz="1600" dirty="0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196850" y="5856069"/>
              <a:ext cx="62161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Chandra/COSMOS                 0.9           60                          Wright et al., 2010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 rot="21189005">
            <a:off x="247650" y="1370112"/>
            <a:ext cx="8521699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Candara"/>
                <a:cs typeface="Candara"/>
              </a:rPr>
              <a:t>Potential for future wide-area X-ray surveys (Rosita, Athena/WFI ?, … ):  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</a:rPr>
              <a:t> </a:t>
            </a:r>
          </a:p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  <a:sym typeface="Wingdings"/>
              </a:rPr>
              <a:t> high sensitivity + high number statistics</a:t>
            </a:r>
          </a:p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  <a:sym typeface="Wingdings"/>
              </a:rPr>
              <a:t>  </a:t>
            </a:r>
            <a:r>
              <a:rPr lang="en-US" sz="2000" dirty="0" err="1" smtClean="0">
                <a:solidFill>
                  <a:srgbClr val="000000"/>
                </a:solidFill>
                <a:latin typeface="Candara"/>
                <a:cs typeface="Candara"/>
                <a:sym typeface="Wingdings"/>
              </a:rPr>
              <a:t>f</a:t>
            </a:r>
            <a:r>
              <a:rPr lang="en-US" sz="2000" baseline="-25000" dirty="0" err="1" smtClean="0">
                <a:solidFill>
                  <a:srgbClr val="000000"/>
                </a:solidFill>
                <a:latin typeface="Candara"/>
                <a:cs typeface="Candara"/>
                <a:sym typeface="Wingdings"/>
              </a:rPr>
              <a:t>lim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  <a:sym typeface="Wingdings"/>
              </a:rPr>
              <a:t> ~ 10</a:t>
            </a:r>
            <a:r>
              <a:rPr lang="en-US" sz="2000" baseline="30000" dirty="0" smtClean="0">
                <a:solidFill>
                  <a:srgbClr val="000000"/>
                </a:solidFill>
                <a:latin typeface="Candara"/>
                <a:cs typeface="Candara"/>
                <a:sym typeface="Wingdings"/>
              </a:rPr>
              <a:t>-14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  <a:sym typeface="Wingdings"/>
              </a:rPr>
              <a:t> erg/cm</a:t>
            </a:r>
            <a:r>
              <a:rPr lang="en-US" sz="2000" baseline="30000" dirty="0" smtClean="0">
                <a:solidFill>
                  <a:srgbClr val="000000"/>
                </a:solidFill>
                <a:latin typeface="Candara"/>
                <a:cs typeface="Candara"/>
                <a:sym typeface="Wingdings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Candara"/>
                <a:cs typeface="Candara"/>
                <a:sym typeface="Wingdings"/>
              </a:rPr>
              <a:t>/s        All-Sky Survey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93701" y="5485993"/>
            <a:ext cx="8748712" cy="1372007"/>
            <a:chOff x="393701" y="5485993"/>
            <a:chExt cx="8748712" cy="1372007"/>
          </a:xfrm>
        </p:grpSpPr>
        <p:grpSp>
          <p:nvGrpSpPr>
            <p:cNvPr id="14" name="Group 13"/>
            <p:cNvGrpSpPr/>
            <p:nvPr/>
          </p:nvGrpSpPr>
          <p:grpSpPr>
            <a:xfrm>
              <a:off x="2505295" y="5934670"/>
              <a:ext cx="6637118" cy="923330"/>
              <a:chOff x="1727200" y="4381500"/>
              <a:chExt cx="6637118" cy="92333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5108607" y="4381500"/>
                <a:ext cx="17834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rgbClr val="377F63"/>
                    </a:solidFill>
                  </a:rPr>
                  <a:t>Feigelson</a:t>
                </a:r>
                <a:r>
                  <a:rPr lang="en-US" sz="1400" dirty="0" smtClean="0">
                    <a:solidFill>
                      <a:srgbClr val="377F63"/>
                    </a:solidFill>
                  </a:rPr>
                  <a:t> et al. (2004)</a:t>
                </a:r>
                <a:endParaRPr lang="en-US" sz="1400" dirty="0">
                  <a:solidFill>
                    <a:srgbClr val="377F63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727200" y="4381500"/>
                <a:ext cx="6637118" cy="92333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CDFN:</a:t>
                </a:r>
              </a:p>
              <a:p>
                <a:r>
                  <a:rPr lang="en-US" dirty="0" smtClean="0"/>
                  <a:t>Expected decay law produces too many stars                   </a:t>
                </a:r>
                <a:r>
                  <a:rPr lang="en-US" sz="1400" dirty="0" smtClean="0"/>
                  <a:t>  </a:t>
                </a:r>
                <a:r>
                  <a:rPr lang="en-US" dirty="0" smtClean="0"/>
                  <a:t>    </a:t>
                </a:r>
                <a:r>
                  <a:rPr lang="en-US" sz="1600" dirty="0" smtClean="0"/>
                  <a:t>  </a:t>
                </a:r>
                <a:r>
                  <a:rPr lang="en-US" dirty="0" smtClean="0"/>
                  <a:t>    </a:t>
                </a:r>
              </a:p>
              <a:p>
                <a:r>
                  <a:rPr lang="en-US" dirty="0" err="1" smtClean="0">
                    <a:sym typeface="Wingdings"/>
                  </a:rPr>
                  <a:t></a:t>
                </a:r>
                <a:r>
                  <a:rPr lang="en-US" dirty="0" smtClean="0">
                    <a:sym typeface="Wingdings"/>
                  </a:rPr>
                  <a:t> Decline of X-ray luminosity with age must be faster    </a:t>
                </a:r>
                <a:endParaRPr lang="en-US" dirty="0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393701" y="5485993"/>
              <a:ext cx="6498392" cy="190500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482984" y="5919569"/>
            <a:ext cx="165942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Poster </a:t>
            </a:r>
            <a:r>
              <a:rPr lang="en-US" dirty="0" err="1" smtClean="0"/>
              <a:t>N.Wright</a:t>
            </a:r>
            <a:endParaRPr lang="en-US" dirty="0" smtClean="0"/>
          </a:p>
          <a:p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dirty="0" smtClean="0">
                <a:cs typeface="Symbol" charset="2"/>
              </a:rPr>
              <a:t>=-2.68</a:t>
            </a:r>
            <a:endParaRPr lang="en-US" dirty="0">
              <a:latin typeface="Symbol" charset="2"/>
              <a:cs typeface="Symbol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3700" y="73025"/>
            <a:ext cx="8358187" cy="61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800" dirty="0" smtClean="0">
                <a:solidFill>
                  <a:srgbClr val="FF0000"/>
                </a:solidFill>
              </a:rPr>
              <a:t>Rotation-activity-age connection on the main-sequence 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7750" y="787400"/>
            <a:ext cx="2820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Expected X-ray/age relation: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 descr="rotactage_formula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1156732"/>
            <a:ext cx="7048500" cy="24384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930653" y="2906077"/>
            <a:ext cx="4213347" cy="3951923"/>
            <a:chOff x="4930653" y="2906077"/>
            <a:chExt cx="4213347" cy="3951923"/>
          </a:xfrm>
        </p:grpSpPr>
        <p:grpSp>
          <p:nvGrpSpPr>
            <p:cNvPr id="19" name="Group 14"/>
            <p:cNvGrpSpPr>
              <a:grpSpLocks/>
            </p:cNvGrpSpPr>
            <p:nvPr/>
          </p:nvGrpSpPr>
          <p:grpSpPr bwMode="auto">
            <a:xfrm>
              <a:off x="4930653" y="2906077"/>
              <a:ext cx="4213347" cy="3951923"/>
              <a:chOff x="4660900" y="1993900"/>
              <a:chExt cx="4681496" cy="4391025"/>
            </a:xfrm>
          </p:grpSpPr>
          <p:grpSp>
            <p:nvGrpSpPr>
              <p:cNvPr id="23" name="Group 14"/>
              <p:cNvGrpSpPr>
                <a:grpSpLocks/>
              </p:cNvGrpSpPr>
              <p:nvPr/>
            </p:nvGrpSpPr>
            <p:grpSpPr bwMode="auto">
              <a:xfrm>
                <a:off x="4660900" y="1993900"/>
                <a:ext cx="4483100" cy="4391025"/>
                <a:chOff x="4660900" y="1993900"/>
                <a:chExt cx="4483100" cy="4390390"/>
              </a:xfrm>
            </p:grpSpPr>
            <p:pic>
              <p:nvPicPr>
                <p:cNvPr id="27" name="Picture 10" descr="penz08a_f2.gif"/>
                <p:cNvPicPr>
                  <a:picLocks noChangeAspect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663440" y="2825750"/>
                  <a:ext cx="4480560" cy="355854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8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4660900" y="1993900"/>
                  <a:ext cx="1384300" cy="86177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600" dirty="0">
                      <a:latin typeface="Candara" pitchFamily="30" charset="0"/>
                      <a:ea typeface="Candara" pitchFamily="30" charset="0"/>
                      <a:cs typeface="Candara" pitchFamily="30" charset="0"/>
                    </a:rPr>
                    <a:t>Scaling law       </a:t>
                  </a:r>
                </a:p>
                <a:p>
                  <a:r>
                    <a:rPr lang="en-US" sz="1600" dirty="0">
                      <a:latin typeface="Candara" pitchFamily="30" charset="0"/>
                      <a:ea typeface="Candara" pitchFamily="30" charset="0"/>
                      <a:cs typeface="Candara" pitchFamily="30" charset="0"/>
                    </a:rPr>
                    <a:t>from XLF: </a:t>
                  </a:r>
                </a:p>
                <a:p>
                  <a:r>
                    <a:rPr lang="en-US" sz="1800" dirty="0">
                      <a:latin typeface="Candara" pitchFamily="30" charset="0"/>
                      <a:ea typeface="Candara" pitchFamily="30" charset="0"/>
                      <a:cs typeface="Candara" pitchFamily="30" charset="0"/>
                    </a:rPr>
                    <a:t> </a:t>
                  </a:r>
                </a:p>
              </p:txBody>
            </p:sp>
            <p:pic>
              <p:nvPicPr>
                <p:cNvPr id="29" name="Picture 13" descr="penz08a_eq2.tiff"/>
                <p:cNvPicPr>
                  <a:picLocks noChangeAspect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5969000" y="1993900"/>
                  <a:ext cx="3175000" cy="838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grpSp>
            <p:nvGrpSpPr>
              <p:cNvPr id="24" name="Group 18"/>
              <p:cNvGrpSpPr>
                <a:grpSpLocks/>
              </p:cNvGrpSpPr>
              <p:nvPr/>
            </p:nvGrpSpPr>
            <p:grpSpPr bwMode="auto">
              <a:xfrm>
                <a:off x="5283200" y="5376991"/>
                <a:ext cx="4059196" cy="581356"/>
                <a:chOff x="368300" y="6250261"/>
                <a:chExt cx="4058677" cy="582824"/>
              </a:xfrm>
            </p:grpSpPr>
            <p:cxnSp>
              <p:nvCxnSpPr>
                <p:cNvPr id="25" name="Straight Connector 16"/>
                <p:cNvCxnSpPr>
                  <a:cxnSpLocks noChangeShapeType="1"/>
                </p:cNvCxnSpPr>
                <p:nvPr/>
              </p:nvCxnSpPr>
              <p:spPr bwMode="auto">
                <a:xfrm>
                  <a:off x="368300" y="6604000"/>
                  <a:ext cx="812800" cy="158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</p:cxnSp>
            <p:sp>
              <p:nvSpPr>
                <p:cNvPr id="26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1130201" y="6250261"/>
                  <a:ext cx="3296776" cy="5828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dirty="0">
                      <a:solidFill>
                        <a:srgbClr val="000000"/>
                      </a:solidFill>
                      <a:latin typeface="Candara" pitchFamily="30" charset="0"/>
                      <a:ea typeface="Candara" pitchFamily="30" charset="0"/>
                      <a:cs typeface="Candara" pitchFamily="30" charset="0"/>
                    </a:rPr>
                    <a:t>6 solar analogs</a:t>
                  </a:r>
                </a:p>
                <a:p>
                  <a:r>
                    <a:rPr lang="en-US" sz="1400" dirty="0">
                      <a:solidFill>
                        <a:srgbClr val="000000"/>
                      </a:solidFill>
                      <a:latin typeface="Candara" pitchFamily="30" charset="0"/>
                      <a:ea typeface="Candara" pitchFamily="30" charset="0"/>
                      <a:cs typeface="Candara" pitchFamily="30" charset="0"/>
                    </a:rPr>
                    <a:t>(“The Sun in time</a:t>
                  </a:r>
                  <a:r>
                    <a:rPr lang="en-US" sz="1400" dirty="0" smtClean="0">
                      <a:solidFill>
                        <a:srgbClr val="000000"/>
                      </a:solidFill>
                      <a:latin typeface="Candara" pitchFamily="30" charset="0"/>
                      <a:ea typeface="Candara" pitchFamily="30" charset="0"/>
                      <a:cs typeface="Candara" pitchFamily="30" charset="0"/>
                    </a:rPr>
                    <a:t>”; </a:t>
                  </a:r>
                  <a:r>
                    <a:rPr lang="en-US" sz="1400" dirty="0" err="1" smtClean="0">
                      <a:solidFill>
                        <a:srgbClr val="000000"/>
                      </a:solidFill>
                      <a:latin typeface="Candara" pitchFamily="30" charset="0"/>
                      <a:ea typeface="Candara" pitchFamily="30" charset="0"/>
                      <a:cs typeface="Candara" pitchFamily="30" charset="0"/>
                    </a:rPr>
                    <a:t>Ribas</a:t>
                  </a:r>
                  <a:r>
                    <a:rPr lang="en-US" sz="1400" dirty="0" smtClean="0">
                      <a:solidFill>
                        <a:srgbClr val="000000"/>
                      </a:solidFill>
                      <a:latin typeface="Candara" pitchFamily="30" charset="0"/>
                      <a:ea typeface="Candara" pitchFamily="30" charset="0"/>
                      <a:cs typeface="Candara" pitchFamily="30" charset="0"/>
                    </a:rPr>
                    <a:t> et al. 2005)</a:t>
                  </a:r>
                  <a:endParaRPr lang="en-US" sz="1400" dirty="0">
                    <a:solidFill>
                      <a:srgbClr val="000000"/>
                    </a:solidFill>
                    <a:latin typeface="Candara" pitchFamily="30" charset="0"/>
                    <a:ea typeface="Candara" pitchFamily="30" charset="0"/>
                    <a:cs typeface="Candara" pitchFamily="30" charset="0"/>
                  </a:endParaRPr>
                </a:p>
              </p:txBody>
            </p:sp>
          </p:grpSp>
        </p:grpSp>
        <p:sp>
          <p:nvSpPr>
            <p:cNvPr id="16" name="TextBox 15"/>
            <p:cNvSpPr txBox="1"/>
            <p:nvPr/>
          </p:nvSpPr>
          <p:spPr>
            <a:xfrm>
              <a:off x="7012662" y="3681786"/>
              <a:ext cx="21313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377F63"/>
                  </a:solidFill>
                </a:rPr>
                <a:t>Fig. from </a:t>
              </a:r>
              <a:r>
                <a:rPr lang="en-US" sz="1400" dirty="0" err="1" smtClean="0">
                  <a:solidFill>
                    <a:srgbClr val="377F63"/>
                  </a:solidFill>
                </a:rPr>
                <a:t>Penz</a:t>
              </a:r>
              <a:r>
                <a:rPr lang="en-US" sz="1400" dirty="0" smtClean="0">
                  <a:solidFill>
                    <a:srgbClr val="377F63"/>
                  </a:solidFill>
                </a:rPr>
                <a:t> et al. (2008)</a:t>
              </a:r>
              <a:endParaRPr lang="en-US" sz="1400" dirty="0">
                <a:solidFill>
                  <a:srgbClr val="377F63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47750" y="3581400"/>
            <a:ext cx="43727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dirty="0" smtClean="0"/>
              <a:t>B) Direct comparison of age/X-ray luminosity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3700" y="73025"/>
            <a:ext cx="8358187" cy="61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sz="2800" dirty="0" smtClean="0">
                <a:solidFill>
                  <a:srgbClr val="FF0000"/>
                </a:solidFill>
              </a:rPr>
              <a:t>Rotation-activity-age connection on the main-sequence 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7750" y="787400"/>
            <a:ext cx="2820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Expected X-ray/age relation: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" name="Picture 8" descr="rotactage_formula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750" y="1156732"/>
            <a:ext cx="7048500" cy="24384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4737100" y="2697480"/>
            <a:ext cx="4411980" cy="4160520"/>
            <a:chOff x="4737100" y="2697480"/>
            <a:chExt cx="4411980" cy="4160520"/>
          </a:xfrm>
        </p:grpSpPr>
        <p:pic>
          <p:nvPicPr>
            <p:cNvPr id="31" name="Picture 30" descr="garces11_f7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37100" y="2697480"/>
              <a:ext cx="4411980" cy="416052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783812" y="6550223"/>
              <a:ext cx="15950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rgbClr val="377F63"/>
                  </a:solidFill>
                </a:rPr>
                <a:t>Garces</a:t>
              </a:r>
              <a:r>
                <a:rPr lang="en-US" sz="1400" dirty="0" smtClean="0">
                  <a:solidFill>
                    <a:srgbClr val="377F63"/>
                  </a:solidFill>
                </a:rPr>
                <a:t> et al. (2011)</a:t>
              </a:r>
              <a:endParaRPr lang="en-US" sz="1400" dirty="0">
                <a:solidFill>
                  <a:srgbClr val="377F63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47750" y="3581400"/>
            <a:ext cx="43727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dirty="0" smtClean="0"/>
              <a:t>B) Direct comparison of age/X-ray luminosity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88901" y="4241463"/>
            <a:ext cx="4508499" cy="25853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Ongoing Chandra + XMM-Newton program</a:t>
            </a:r>
          </a:p>
          <a:p>
            <a:r>
              <a:rPr lang="en-US" sz="1600" dirty="0" smtClean="0"/>
              <a:t>(PI </a:t>
            </a:r>
            <a:r>
              <a:rPr lang="en-US" sz="1600" dirty="0" err="1" smtClean="0"/>
              <a:t>Ribas</a:t>
            </a:r>
            <a:r>
              <a:rPr lang="en-US" sz="1600" dirty="0" smtClean="0"/>
              <a:t>)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i="1" dirty="0" smtClean="0"/>
              <a:t>Calibrating the time-evolution of the </a:t>
            </a:r>
          </a:p>
          <a:p>
            <a:r>
              <a:rPr lang="en-US" i="1" dirty="0" smtClean="0"/>
              <a:t>high-energy emission of GKM stars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…for GKM star companions to </a:t>
            </a:r>
            <a:r>
              <a:rPr lang="en-US" dirty="0" err="1" smtClean="0"/>
              <a:t>WDs</a:t>
            </a:r>
            <a:endParaRPr lang="en-US" dirty="0" smtClean="0"/>
          </a:p>
          <a:p>
            <a:r>
              <a:rPr lang="en-US" dirty="0" smtClean="0"/>
              <a:t>…concentrating on M-stars</a:t>
            </a:r>
          </a:p>
          <a:p>
            <a:endParaRPr lang="en-US" dirty="0" smtClean="0"/>
          </a:p>
        </p:txBody>
      </p:sp>
      <p:grpSp>
        <p:nvGrpSpPr>
          <p:cNvPr id="32" name="Group 31"/>
          <p:cNvGrpSpPr/>
          <p:nvPr/>
        </p:nvGrpSpPr>
        <p:grpSpPr>
          <a:xfrm>
            <a:off x="7253509" y="4770854"/>
            <a:ext cx="1895571" cy="1130412"/>
            <a:chOff x="7253509" y="4770854"/>
            <a:chExt cx="1895571" cy="1130412"/>
          </a:xfrm>
        </p:grpSpPr>
        <p:grpSp>
          <p:nvGrpSpPr>
            <p:cNvPr id="24" name="Group 23"/>
            <p:cNvGrpSpPr/>
            <p:nvPr/>
          </p:nvGrpSpPr>
          <p:grpSpPr>
            <a:xfrm>
              <a:off x="7861298" y="5278967"/>
              <a:ext cx="296333" cy="622299"/>
              <a:chOff x="7861298" y="5278967"/>
              <a:chExt cx="296333" cy="622299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7861298" y="5278967"/>
                <a:ext cx="139700" cy="13959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8017931" y="5609153"/>
                <a:ext cx="139700" cy="13959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Arrow Connector 22"/>
              <p:cNvCxnSpPr>
                <a:stCxn id="21" idx="4"/>
              </p:cNvCxnSpPr>
              <p:nvPr/>
            </p:nvCxnSpPr>
            <p:spPr>
              <a:xfrm rot="16200000" flipH="1">
                <a:off x="8015756" y="5820772"/>
                <a:ext cx="152519" cy="846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7253509" y="4770854"/>
              <a:ext cx="18955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M3.5    Chandra obs.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49747</TotalTime>
  <Words>2991</Words>
  <Application>Microsoft Macintosh PowerPoint</Application>
  <PresentationFormat>On-screen Show (4:3)</PresentationFormat>
  <Paragraphs>471</Paragraphs>
  <Slides>34</Slides>
  <Notes>22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Beate Stelzer</dc:creator>
  <cp:lastModifiedBy>Beate Stelzer</cp:lastModifiedBy>
  <cp:revision>1445</cp:revision>
  <cp:lastPrinted>2011-06-20T18:26:11Z</cp:lastPrinted>
  <dcterms:created xsi:type="dcterms:W3CDTF">2011-09-06T11:29:29Z</dcterms:created>
  <dcterms:modified xsi:type="dcterms:W3CDTF">2011-09-06T11:31:33Z</dcterms:modified>
</cp:coreProperties>
</file>