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39" r:id="rId3"/>
    <p:sldId id="758" r:id="rId4"/>
    <p:sldId id="779" r:id="rId5"/>
    <p:sldId id="780" r:id="rId6"/>
    <p:sldId id="756" r:id="rId7"/>
    <p:sldId id="757" r:id="rId8"/>
    <p:sldId id="754" r:id="rId9"/>
    <p:sldId id="751" r:id="rId10"/>
    <p:sldId id="781" r:id="rId11"/>
    <p:sldId id="782" r:id="rId12"/>
    <p:sldId id="783" r:id="rId13"/>
    <p:sldId id="719" r:id="rId14"/>
    <p:sldId id="753" r:id="rId15"/>
    <p:sldId id="784" r:id="rId16"/>
    <p:sldId id="662" r:id="rId17"/>
    <p:sldId id="746" r:id="rId18"/>
    <p:sldId id="693" r:id="rId19"/>
    <p:sldId id="726" r:id="rId20"/>
    <p:sldId id="467" r:id="rId21"/>
    <p:sldId id="763" r:id="rId22"/>
    <p:sldId id="764" r:id="rId23"/>
    <p:sldId id="768" r:id="rId24"/>
    <p:sldId id="789" r:id="rId25"/>
    <p:sldId id="769" r:id="rId26"/>
    <p:sldId id="785" r:id="rId27"/>
    <p:sldId id="787" r:id="rId28"/>
    <p:sldId id="755" r:id="rId29"/>
    <p:sldId id="674" r:id="rId30"/>
    <p:sldId id="679" r:id="rId31"/>
    <p:sldId id="788" r:id="rId32"/>
    <p:sldId id="749" r:id="rId33"/>
    <p:sldId id="557" r:id="rId34"/>
    <p:sldId id="770" r:id="rId35"/>
    <p:sldId id="765" r:id="rId3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1pPr>
    <a:lvl2pPr marL="457200" algn="r" rtl="0" fontAlgn="base">
      <a:spcBef>
        <a:spcPct val="20000"/>
      </a:spcBef>
      <a:spcAft>
        <a:spcPct val="0"/>
      </a:spcAft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2pPr>
    <a:lvl3pPr marL="914400" algn="r" rtl="0" fontAlgn="base">
      <a:spcBef>
        <a:spcPct val="20000"/>
      </a:spcBef>
      <a:spcAft>
        <a:spcPct val="0"/>
      </a:spcAft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3pPr>
    <a:lvl4pPr marL="1371600" algn="r" rtl="0" fontAlgn="base">
      <a:spcBef>
        <a:spcPct val="20000"/>
      </a:spcBef>
      <a:spcAft>
        <a:spcPct val="0"/>
      </a:spcAft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4pPr>
    <a:lvl5pPr marL="1828800" algn="r" rtl="0" fontAlgn="base">
      <a:spcBef>
        <a:spcPct val="20000"/>
      </a:spcBef>
      <a:spcAft>
        <a:spcPct val="0"/>
      </a:spcAft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6pPr>
    <a:lvl7pPr marL="2743200" algn="l" defTabSz="457200" rtl="0" eaLnBrk="1" latinLnBrk="0" hangingPunct="1"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7pPr>
    <a:lvl8pPr marL="3200400" algn="l" defTabSz="457200" rtl="0" eaLnBrk="1" latinLnBrk="0" hangingPunct="1"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8pPr>
    <a:lvl9pPr marL="3657600" algn="l" defTabSz="457200" rtl="0" eaLnBrk="1" latinLnBrk="0" hangingPunct="1">
      <a:defRPr sz="1600" kern="1200">
        <a:solidFill>
          <a:srgbClr val="D60093"/>
        </a:solidFill>
        <a:latin typeface="Comic Sans MS" charset="0"/>
        <a:ea typeface="Arial Unicode MS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33"/>
    <a:srgbClr val="D60093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preferSingleView="1">
    <p:restoredLeft sz="15607" autoAdjust="0"/>
    <p:restoredTop sz="94641" autoAdjust="0"/>
  </p:normalViewPr>
  <p:slideViewPr>
    <p:cSldViewPr>
      <p:cViewPr varScale="1">
        <p:scale>
          <a:sx n="126" d="100"/>
          <a:sy n="126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0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endParaRPr lang="en-GB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GB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endParaRPr lang="en-GB"/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067CE225-953A-CD42-A1F3-7BF49FE9A14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859C281-A1B2-BF42-ACEC-C8FFF900B7E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10531-9F82-0A4D-8B00-7569D5422156}" type="slidenum">
              <a:rPr lang="en-GB"/>
              <a:pPr/>
              <a:t>1</a:t>
            </a:fld>
            <a:endParaRPr lang="en-GB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8D1DA-89E8-CE46-96B1-B5990C6D2815}" type="slidenum">
              <a:rPr lang="en-GB"/>
              <a:pPr/>
              <a:t>13</a:t>
            </a:fld>
            <a:endParaRPr lang="en-GB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DC9E1-3B33-244C-89B9-B4D8E8061025}" type="slidenum">
              <a:rPr lang="en-GB"/>
              <a:pPr/>
              <a:t>14</a:t>
            </a:fld>
            <a:endParaRPr lang="en-GB"/>
          </a:p>
        </p:txBody>
      </p:sp>
      <p:sp>
        <p:nvSpPr>
          <p:cNvPr id="131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89FDB-59E3-404C-BF18-7EED9F7E9E7F}" type="slidenum">
              <a:rPr lang="en-GB"/>
              <a:pPr/>
              <a:t>16</a:t>
            </a:fld>
            <a:endParaRPr lang="en-GB"/>
          </a:p>
        </p:txBody>
      </p:sp>
      <p:sp>
        <p:nvSpPr>
          <p:cNvPr id="1103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84B71-7E65-6742-8931-4272A8C4D425}" type="slidenum">
              <a:rPr lang="en-GB"/>
              <a:pPr/>
              <a:t>17</a:t>
            </a:fld>
            <a:endParaRPr lang="en-GB"/>
          </a:p>
        </p:txBody>
      </p:sp>
      <p:sp>
        <p:nvSpPr>
          <p:cNvPr id="129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B5E0E-2AD7-384C-AAFA-C8C8528AA974}" type="slidenum">
              <a:rPr lang="en-GB"/>
              <a:pPr/>
              <a:t>18</a:t>
            </a:fld>
            <a:endParaRPr lang="en-GB"/>
          </a:p>
        </p:txBody>
      </p:sp>
      <p:sp>
        <p:nvSpPr>
          <p:cNvPr id="117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BE28C-CB2E-7848-AB84-0D580ABD9FD6}" type="slidenum">
              <a:rPr lang="en-GB"/>
              <a:pPr/>
              <a:t>19</a:t>
            </a:fld>
            <a:endParaRPr lang="en-GB"/>
          </a:p>
        </p:txBody>
      </p:sp>
      <p:sp>
        <p:nvSpPr>
          <p:cNvPr id="1253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8DBD8-C5CD-3543-AFAF-562268E3E325}" type="slidenum">
              <a:rPr lang="en-GB"/>
              <a:pPr/>
              <a:t>20</a:t>
            </a:fld>
            <a:endParaRPr lang="en-GB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03DBD-6B07-4340-81C4-60B19B357ED7}" type="slidenum">
              <a:rPr lang="en-GB"/>
              <a:pPr/>
              <a:t>21</a:t>
            </a:fld>
            <a:endParaRPr lang="en-GB"/>
          </a:p>
        </p:txBody>
      </p:sp>
      <p:sp>
        <p:nvSpPr>
          <p:cNvPr id="133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DF75B-FBFB-0A4F-A0C7-813C6E40E818}" type="slidenum">
              <a:rPr lang="en-GB"/>
              <a:pPr/>
              <a:t>22</a:t>
            </a:fld>
            <a:endParaRPr lang="en-GB"/>
          </a:p>
        </p:txBody>
      </p:sp>
      <p:sp>
        <p:nvSpPr>
          <p:cNvPr id="136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92F9D-BAF1-2B4C-970D-C472C292B2CA}" type="slidenum">
              <a:rPr lang="en-GB"/>
              <a:pPr/>
              <a:t>23</a:t>
            </a:fld>
            <a:endParaRPr lang="en-GB"/>
          </a:p>
        </p:txBody>
      </p:sp>
      <p:sp>
        <p:nvSpPr>
          <p:cNvPr id="137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C1DCB-7AE3-8048-A6C7-71DC6436B77D}" type="slidenum">
              <a:rPr lang="en-GB"/>
              <a:pPr/>
              <a:t>2</a:t>
            </a:fld>
            <a:endParaRPr lang="en-GB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92F9D-BAF1-2B4C-970D-C472C292B2CA}" type="slidenum">
              <a:rPr lang="en-GB"/>
              <a:pPr/>
              <a:t>24</a:t>
            </a:fld>
            <a:endParaRPr lang="en-GB"/>
          </a:p>
        </p:txBody>
      </p:sp>
      <p:sp>
        <p:nvSpPr>
          <p:cNvPr id="137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473A6-ECE8-C346-BF78-370F94A4CB42}" type="slidenum">
              <a:rPr lang="en-GB"/>
              <a:pPr/>
              <a:t>25</a:t>
            </a:fld>
            <a:endParaRPr lang="en-GB"/>
          </a:p>
        </p:txBody>
      </p:sp>
      <p:sp>
        <p:nvSpPr>
          <p:cNvPr id="137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5B66A-0F57-5442-B0FA-63C4D9B7BCC9}" type="slidenum">
              <a:rPr lang="en-GB"/>
              <a:pPr/>
              <a:t>27</a:t>
            </a:fld>
            <a:endParaRPr lang="en-GB"/>
          </a:p>
        </p:txBody>
      </p:sp>
      <p:sp>
        <p:nvSpPr>
          <p:cNvPr id="92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/>
              <a:t>Geroicheskii trud Sergeya Sazonova!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5DF16-2E90-2E4C-985A-9F4B0D25CB73}" type="slidenum">
              <a:rPr lang="en-GB"/>
              <a:pPr/>
              <a:t>28</a:t>
            </a:fld>
            <a:endParaRPr lang="en-GB"/>
          </a:p>
        </p:txBody>
      </p:sp>
      <p:sp>
        <p:nvSpPr>
          <p:cNvPr id="132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88BB-31F7-F34E-B508-1306A639C754}" type="slidenum">
              <a:rPr lang="en-GB"/>
              <a:pPr/>
              <a:t>29</a:t>
            </a:fld>
            <a:endParaRPr lang="en-GB"/>
          </a:p>
        </p:txBody>
      </p:sp>
      <p:sp>
        <p:nvSpPr>
          <p:cNvPr id="112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4B714-5C1F-E645-A516-B2D8F43D5E21}" type="slidenum">
              <a:rPr lang="en-GB"/>
              <a:pPr/>
              <a:t>30</a:t>
            </a:fld>
            <a:endParaRPr lang="en-GB"/>
          </a:p>
        </p:txBody>
      </p:sp>
      <p:sp>
        <p:nvSpPr>
          <p:cNvPr id="113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DF87F-5B65-0B46-B676-77FE39F7036D}" type="slidenum">
              <a:rPr lang="en-GB"/>
              <a:pPr/>
              <a:t>31</a:t>
            </a:fld>
            <a:endParaRPr lang="en-GB"/>
          </a:p>
        </p:txBody>
      </p:sp>
      <p:sp>
        <p:nvSpPr>
          <p:cNvPr id="110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0C559-B7F5-9E4B-B411-9181E872C9B9}" type="slidenum">
              <a:rPr lang="en-GB"/>
              <a:pPr/>
              <a:t>32</a:t>
            </a:fld>
            <a:endParaRPr lang="en-GB"/>
          </a:p>
        </p:txBody>
      </p:sp>
      <p:sp>
        <p:nvSpPr>
          <p:cNvPr id="130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6A5DA-7114-FE41-A17B-491048574317}" type="slidenum">
              <a:rPr lang="en-GB"/>
              <a:pPr/>
              <a:t>33</a:t>
            </a:fld>
            <a:endParaRPr lang="en-GB"/>
          </a:p>
        </p:txBody>
      </p:sp>
      <p:sp>
        <p:nvSpPr>
          <p:cNvPr id="879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DFDBC-EAD9-FD4E-B494-9A1CC3268815}" type="slidenum">
              <a:rPr lang="en-GB"/>
              <a:pPr/>
              <a:t>34</a:t>
            </a:fld>
            <a:endParaRPr lang="en-GB"/>
          </a:p>
        </p:txBody>
      </p:sp>
      <p:sp>
        <p:nvSpPr>
          <p:cNvPr id="138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47FE5-578C-9846-9AD0-89F49471BF3B}" type="slidenum">
              <a:rPr lang="en-GB"/>
              <a:pPr/>
              <a:t>3</a:t>
            </a:fld>
            <a:endParaRPr lang="en-GB"/>
          </a:p>
        </p:txBody>
      </p:sp>
      <p:sp>
        <p:nvSpPr>
          <p:cNvPr id="132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4C0B3-F94F-9948-A1FF-77EC8905B8E5}" type="slidenum">
              <a:rPr lang="en-GB"/>
              <a:pPr/>
              <a:t>35</a:t>
            </a:fld>
            <a:endParaRPr lang="en-GB"/>
          </a:p>
        </p:txBody>
      </p:sp>
      <p:sp>
        <p:nvSpPr>
          <p:cNvPr id="137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B9B2F-38CE-1442-8586-9078667074BF}" type="slidenum">
              <a:rPr lang="en-GB"/>
              <a:pPr/>
              <a:t>6</a:t>
            </a:fld>
            <a:endParaRPr lang="en-GB"/>
          </a:p>
        </p:txBody>
      </p:sp>
      <p:sp>
        <p:nvSpPr>
          <p:cNvPr id="132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16CDB-B7EF-9B47-AE7C-0A3BC8A145E2}" type="slidenum">
              <a:rPr lang="en-GB"/>
              <a:pPr/>
              <a:t>7</a:t>
            </a:fld>
            <a:endParaRPr lang="en-GB"/>
          </a:p>
        </p:txBody>
      </p:sp>
      <p:sp>
        <p:nvSpPr>
          <p:cNvPr id="132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0847B-9F6E-6041-B58A-3C1A6C902A7B}" type="slidenum">
              <a:rPr lang="en-GB"/>
              <a:pPr/>
              <a:t>8</a:t>
            </a:fld>
            <a:endParaRPr lang="en-GB"/>
          </a:p>
        </p:txBody>
      </p:sp>
      <p:sp>
        <p:nvSpPr>
          <p:cNvPr id="132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/>
              <a:t>Explains the facts, which might look puzzling at the first glance.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618E-17B9-084C-8282-530EDAE5DCB5}" type="slidenum">
              <a:rPr lang="en-GB"/>
              <a:pPr/>
              <a:t>9</a:t>
            </a:fld>
            <a:endParaRPr lang="en-GB"/>
          </a:p>
        </p:txBody>
      </p:sp>
      <p:sp>
        <p:nvSpPr>
          <p:cNvPr id="131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618E-17B9-084C-8282-530EDAE5DCB5}" type="slidenum">
              <a:rPr lang="en-GB"/>
              <a:pPr/>
              <a:t>10</a:t>
            </a:fld>
            <a:endParaRPr lang="en-GB"/>
          </a:p>
        </p:txBody>
      </p:sp>
      <p:sp>
        <p:nvSpPr>
          <p:cNvPr id="131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618E-17B9-084C-8282-530EDAE5DCB5}" type="slidenum">
              <a:rPr lang="en-GB"/>
              <a:pPr/>
              <a:t>11</a:t>
            </a:fld>
            <a:endParaRPr lang="en-GB"/>
          </a:p>
        </p:txBody>
      </p:sp>
      <p:sp>
        <p:nvSpPr>
          <p:cNvPr id="131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B67A69-9216-084B-8962-2DAA8C7600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59FE1D-19D7-1F4C-97B3-0C28B22B6C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A19116-5CD9-0949-92EF-5FE9DC14DE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6400" y="6400800"/>
            <a:ext cx="35052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fld id="{675924F2-B7A8-044E-B917-58EFC0B832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6400" y="6400800"/>
            <a:ext cx="35052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fld id="{F81D9773-01F4-664F-9F76-FBE4887B43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6400" y="6400800"/>
            <a:ext cx="35052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fld id="{88D25101-040C-6E48-9985-0AE3557165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D551EF-E91B-A540-A3EA-9C26042129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159C09-91A8-F94D-81A9-9A9824B65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E2651A-78CF-064F-A89D-725D2FFCD1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DAA801-9334-4E4F-871C-283C4E2008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585E7F-8417-D54D-9CDB-FA82FA9FBF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BABCF8-F092-BD42-97FD-AB86BD871C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8F9D0B-E7CD-DA4D-86D9-95BFEF309B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B3C805-5268-8B44-BD3A-AE5294C8C6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5F5F5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00800"/>
            <a:ext cx="3505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5F5F5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5F5F5F"/>
                </a:solidFill>
                <a:latin typeface="+mn-ea"/>
                <a:ea typeface="+mn-ea"/>
                <a:cs typeface="+mn-cs"/>
              </a:defRPr>
            </a:lvl1pPr>
          </a:lstStyle>
          <a:p>
            <a:fld id="{E8705B75-C895-C149-9F8A-B780665C532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2286000"/>
          </a:xfrm>
        </p:spPr>
        <p:txBody>
          <a:bodyPr/>
          <a:lstStyle/>
          <a:p>
            <a:r>
              <a:rPr lang="en-GB" sz="4800" b="1">
                <a:latin typeface="Arial" charset="0"/>
              </a:rPr>
              <a:t>Populations of accreting </a:t>
            </a:r>
            <a:br>
              <a:rPr lang="en-GB" sz="4800" b="1">
                <a:latin typeface="Arial" charset="0"/>
              </a:rPr>
            </a:br>
            <a:r>
              <a:rPr lang="en-GB" sz="4800" b="1">
                <a:latin typeface="Arial" charset="0"/>
              </a:rPr>
              <a:t>X-ray sources  in galaxies</a:t>
            </a:r>
            <a:endParaRPr lang="en-GB" sz="6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0"/>
            <a:ext cx="8382000" cy="1066800"/>
          </a:xfrm>
        </p:spPr>
        <p:txBody>
          <a:bodyPr/>
          <a:lstStyle/>
          <a:p>
            <a:r>
              <a:rPr lang="en-GB" b="1" dirty="0">
                <a:latin typeface="Arial" charset="0"/>
              </a:rPr>
              <a:t>Marat </a:t>
            </a:r>
            <a:r>
              <a:rPr lang="en-GB" b="1" dirty="0" smtClean="0">
                <a:latin typeface="Arial" charset="0"/>
              </a:rPr>
              <a:t>Gilfanov</a:t>
            </a:r>
          </a:p>
          <a:p>
            <a:r>
              <a:rPr lang="en-GB" b="1" dirty="0" smtClean="0">
                <a:latin typeface="Arial" charset="0"/>
              </a:rPr>
              <a:t>MPA, </a:t>
            </a:r>
            <a:r>
              <a:rPr lang="en-GB" b="1" dirty="0" err="1" smtClean="0">
                <a:latin typeface="Arial" charset="0"/>
              </a:rPr>
              <a:t>GArching</a:t>
            </a:r>
            <a:endParaRPr lang="en-GB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09698" name="Picture 2" descr="lx_mass"/>
          <p:cNvPicPr>
            <a:picLocks noChangeAspect="1" noChangeArrowheads="1"/>
          </p:cNvPicPr>
          <p:nvPr/>
        </p:nvPicPr>
        <p:blipFill>
          <a:blip r:embed="rId3">
            <a:lum bright="-40000" contrast="56000"/>
          </a:blip>
          <a:srcRect/>
          <a:stretch>
            <a:fillRect/>
          </a:stretch>
        </p:blipFill>
        <p:spPr bwMode="auto">
          <a:xfrm>
            <a:off x="3048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A new </a:t>
            </a:r>
            <a:r>
              <a:rPr lang="en-GB" sz="4000" dirty="0" smtClean="0"/>
              <a:t>M</a:t>
            </a:r>
            <a:r>
              <a:rPr lang="en-GB" sz="4000" baseline="-25000" dirty="0" smtClean="0"/>
              <a:t>*</a:t>
            </a:r>
            <a:r>
              <a:rPr lang="en-GB" sz="4000" dirty="0" smtClean="0"/>
              <a:t> and SFR proxy?</a:t>
            </a:r>
            <a:endParaRPr lang="en-GB" sz="4000" dirty="0"/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LMXB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257800" y="1443038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HMXB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2" descr="lx_sfr_data_model"/>
          <p:cNvPicPr>
            <a:picLocks noChangeAspect="1" noChangeArrowheads="1"/>
          </p:cNvPicPr>
          <p:nvPr/>
        </p:nvPicPr>
        <p:blipFill>
          <a:blip r:embed="rId4">
            <a:lum bright="-20000" contrast="34000"/>
          </a:blip>
          <a:srcRect/>
          <a:stretch>
            <a:fillRect/>
          </a:stretch>
        </p:blipFill>
        <p:spPr bwMode="auto">
          <a:xfrm>
            <a:off x="4724400" y="1828800"/>
            <a:ext cx="4254500" cy="4254500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94839" y="4267200"/>
            <a:ext cx="2383322" cy="1052596"/>
          </a:xfrm>
          <a:prstGeom prst="rect">
            <a:avLst/>
          </a:prstGeom>
          <a:solidFill>
            <a:schemeClr val="accent1">
              <a:alpha val="64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Non-physical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effect of statistics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of small numbers</a:t>
            </a:r>
          </a:p>
          <a:p>
            <a:pPr algn="ctr">
              <a:lnSpc>
                <a:spcPct val="60000"/>
              </a:lnSpc>
            </a:pP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</a:rPr>
              <a:t>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</a:rPr>
              <a:t>tot</a:t>
            </a: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=</a:t>
            </a: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L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k</a:t>
            </a:r>
            <a:endParaRPr lang="en-US" sz="1800" dirty="0">
              <a:solidFill>
                <a:srgbClr val="FF0000">
                  <a:alpha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BUT: scatter and </a:t>
            </a:r>
            <a:r>
              <a:rPr lang="en-GB" sz="4000" dirty="0" err="1" smtClean="0"/>
              <a:t>systematics</a:t>
            </a:r>
            <a:endParaRPr lang="en-GB" sz="4000" dirty="0"/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LMXB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257800" y="1443038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HMXB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2" descr="lx_sfr_data_model"/>
          <p:cNvPicPr>
            <a:picLocks noChangeAspect="1" noChangeArrowheads="1"/>
          </p:cNvPicPr>
          <p:nvPr/>
        </p:nvPicPr>
        <p:blipFill>
          <a:blip r:embed="rId3">
            <a:lum bright="-20000" contrast="34000"/>
          </a:blip>
          <a:srcRect/>
          <a:stretch>
            <a:fillRect/>
          </a:stretch>
        </p:blipFill>
        <p:spPr bwMode="auto">
          <a:xfrm>
            <a:off x="4724400" y="1828800"/>
            <a:ext cx="4254500" cy="4254500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94839" y="4267200"/>
            <a:ext cx="2383322" cy="1052596"/>
          </a:xfrm>
          <a:prstGeom prst="rect">
            <a:avLst/>
          </a:prstGeom>
          <a:solidFill>
            <a:schemeClr val="accent1">
              <a:alpha val="64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Non-physical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effect of statistics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of small numbers</a:t>
            </a:r>
          </a:p>
          <a:p>
            <a:pPr algn="ctr">
              <a:lnSpc>
                <a:spcPct val="60000"/>
              </a:lnSpc>
            </a:pP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</a:rPr>
              <a:t>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</a:rPr>
              <a:t>tot</a:t>
            </a: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=</a:t>
            </a: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L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k</a:t>
            </a:r>
            <a:endParaRPr lang="en-US" sz="1800" dirty="0">
              <a:solidFill>
                <a:srgbClr val="FF0000">
                  <a:alpha val="50000"/>
                </a:srgbClr>
              </a:solidFill>
            </a:endParaRPr>
          </a:p>
        </p:txBody>
      </p:sp>
      <p:pic>
        <p:nvPicPr>
          <p:cNvPr id="11" name="Picture 10" descr="lx2nir_vs_typ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" y="1828800"/>
            <a:ext cx="4419599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Lx-SFR study </a:t>
            </a:r>
            <a:br>
              <a:rPr lang="en-US" dirty="0" smtClean="0"/>
            </a:br>
            <a:r>
              <a:rPr lang="en-US" sz="2400" dirty="0" smtClean="0"/>
              <a:t>(with Stefano </a:t>
            </a:r>
            <a:r>
              <a:rPr lang="en-US" sz="2400" dirty="0" err="1" smtClean="0"/>
              <a:t>Mineo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905000"/>
            <a:ext cx="3733800" cy="4221163"/>
          </a:xfrm>
        </p:spPr>
        <p:txBody>
          <a:bodyPr/>
          <a:lstStyle/>
          <a:p>
            <a:r>
              <a:rPr lang="en-US" sz="2000" dirty="0" smtClean="0"/>
              <a:t>uniform sample</a:t>
            </a:r>
          </a:p>
          <a:p>
            <a:r>
              <a:rPr lang="en-US" sz="2000" dirty="0" smtClean="0"/>
              <a:t>n</a:t>
            </a:r>
            <a:r>
              <a:rPr lang="en-US" sz="2000" dirty="0" smtClean="0"/>
              <a:t>o systematic effects</a:t>
            </a:r>
          </a:p>
          <a:p>
            <a:r>
              <a:rPr lang="en-US" sz="2000" dirty="0" smtClean="0"/>
              <a:t>n</a:t>
            </a:r>
            <a:r>
              <a:rPr lang="en-US" sz="2000" dirty="0" smtClean="0"/>
              <a:t>o data analysis issues</a:t>
            </a:r>
          </a:p>
          <a:p>
            <a:r>
              <a:rPr lang="en-US" sz="2000" dirty="0" smtClean="0"/>
              <a:t>BUT: scatter remains</a:t>
            </a:r>
          </a:p>
          <a:p>
            <a:r>
              <a:rPr lang="en-US" sz="2000" dirty="0" smtClean="0"/>
              <a:t>u</a:t>
            </a:r>
            <a:r>
              <a:rPr lang="en-US" sz="2000" dirty="0" smtClean="0"/>
              <a:t>nlikely to be related to SFR inaccuracy</a:t>
            </a:r>
          </a:p>
          <a:p>
            <a:r>
              <a:rPr lang="en-US" sz="2000" dirty="0" smtClean="0"/>
              <a:t>(almost) no physically meaningful correlations</a:t>
            </a:r>
          </a:p>
          <a:p>
            <a:endParaRPr lang="en-US" sz="2000" dirty="0" smtClean="0"/>
          </a:p>
          <a:p>
            <a:r>
              <a:rPr lang="en-US" sz="2000" dirty="0" smtClean="0"/>
              <a:t>the mean is consistent with </a:t>
            </a:r>
            <a:r>
              <a:rPr lang="en-US" sz="2000" dirty="0" err="1" smtClean="0"/>
              <a:t>Ranalli</a:t>
            </a:r>
            <a:r>
              <a:rPr lang="en-US" sz="2000" dirty="0" smtClean="0"/>
              <a:t> et al and Grimm et al.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8" name="Picture 7" descr="lx_sf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6002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sz="6000" b="1"/>
              <a:t>Luminosity functions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Luminosity functions</a:t>
            </a:r>
            <a:endParaRPr lang="en-GB" sz="3600"/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191000" cy="3763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" charset="0"/>
              <a:buNone/>
            </a:pPr>
            <a:r>
              <a:rPr lang="en-GB" sz="2800">
                <a:solidFill>
                  <a:srgbClr val="FF0000"/>
                </a:solidFill>
              </a:rPr>
              <a:t>HMXBs and LMXBs:</a:t>
            </a:r>
          </a:p>
          <a:p>
            <a:pPr marL="0" indent="0">
              <a:lnSpc>
                <a:spcPct val="80000"/>
              </a:lnSpc>
              <a:buFont typeface="Times" charset="0"/>
              <a:buNone/>
            </a:pPr>
            <a:endParaRPr lang="en-GB" sz="240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Times" charset="0"/>
              <a:buNone/>
            </a:pPr>
            <a:r>
              <a:rPr lang="en-GB" sz="2400">
                <a:solidFill>
                  <a:srgbClr val="FF0000"/>
                </a:solidFill>
              </a:rPr>
              <a:t>different </a:t>
            </a:r>
            <a:r>
              <a:rPr lang="en-GB" sz="2400" b="1">
                <a:solidFill>
                  <a:srgbClr val="FF0000"/>
                </a:solidFill>
              </a:rPr>
              <a:t>shapes/slopes</a:t>
            </a:r>
            <a:r>
              <a:rPr lang="en-GB" sz="2800"/>
              <a:t/>
            </a:r>
            <a:br>
              <a:rPr lang="en-GB" sz="2800"/>
            </a:br>
            <a:r>
              <a:rPr lang="en-GB" sz="1200"/>
              <a:t/>
            </a:r>
            <a:br>
              <a:rPr lang="en-GB" sz="1200"/>
            </a:br>
            <a:r>
              <a:rPr lang="en-GB" sz="2400"/>
              <a:t>different </a:t>
            </a:r>
            <a:r>
              <a:rPr lang="en-GB" sz="2400" b="1"/>
              <a:t>accretion regimes:</a:t>
            </a:r>
          </a:p>
          <a:p>
            <a:pPr marL="765175" lvl="1">
              <a:lnSpc>
                <a:spcPct val="80000"/>
              </a:lnSpc>
              <a:buFont typeface="Times" charset="0"/>
              <a:buChar char="•"/>
            </a:pPr>
            <a:r>
              <a:rPr lang="en-GB" sz="2000"/>
              <a:t>wind accretion</a:t>
            </a:r>
          </a:p>
          <a:p>
            <a:pPr marL="765175" lvl="1">
              <a:lnSpc>
                <a:spcPct val="80000"/>
              </a:lnSpc>
              <a:buFont typeface="Times" charset="0"/>
              <a:buChar char="•"/>
            </a:pPr>
            <a:r>
              <a:rPr lang="en-GB" sz="2000"/>
              <a:t>Roche-lobe overflow</a:t>
            </a:r>
          </a:p>
          <a:p>
            <a:pPr marL="0" indent="0">
              <a:lnSpc>
                <a:spcPct val="80000"/>
              </a:lnSpc>
              <a:buFont typeface="Times" charset="0"/>
              <a:buNone/>
            </a:pPr>
            <a:endParaRPr lang="en-GB"/>
          </a:p>
        </p:txBody>
      </p:sp>
      <p:pic>
        <p:nvPicPr>
          <p:cNvPr id="1317892" name="Picture 4" descr="lf_dif_lmxb_hmxb_v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86000" contrast="98000"/>
          </a:blip>
          <a:srcRect/>
          <a:stretch>
            <a:fillRect/>
          </a:stretch>
        </p:blipFill>
        <p:spPr>
          <a:xfrm>
            <a:off x="4419600" y="1600200"/>
            <a:ext cx="4267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HMXB XLF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505200" cy="4373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still a power law with slope of 1.6, fully consistent with Grimm et al.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</a:t>
            </a:r>
            <a:r>
              <a:rPr lang="en-US" sz="2000" dirty="0" smtClean="0"/>
              <a:t>till no feature at the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dirty="0" smtClean="0"/>
              <a:t> for a neutron star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</a:t>
            </a:r>
            <a:r>
              <a:rPr lang="en-US" sz="2000" dirty="0" smtClean="0"/>
              <a:t> possible feature at the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dirty="0" smtClean="0"/>
              <a:t> for </a:t>
            </a:r>
            <a:r>
              <a:rPr lang="en-US" sz="2000" dirty="0" smtClean="0"/>
              <a:t>a black hole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7" name="Picture 6" descr="xl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524000"/>
            <a:ext cx="4708525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HMXB XLF  &amp;  IMF slope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288925" indent="-288925" algn="ctr">
              <a:buFontTx/>
              <a:buNone/>
            </a:pPr>
            <a:r>
              <a:rPr lang="en-US" sz="2400"/>
              <a:t>accretion of radiation pressure driven stellar wind</a:t>
            </a:r>
          </a:p>
          <a:p>
            <a:pPr marL="288925" indent="-288925"/>
            <a:endParaRPr lang="en-US" sz="2400"/>
          </a:p>
          <a:p>
            <a:pPr marL="288925" indent="-288925"/>
            <a:endParaRPr lang="en-US" sz="2400"/>
          </a:p>
        </p:txBody>
      </p:sp>
      <p:graphicFrame>
        <p:nvGraphicFramePr>
          <p:cNvPr id="1102852" name="Object 4"/>
          <p:cNvGraphicFramePr>
            <a:graphicFrameLocks noChangeAspect="1"/>
          </p:cNvGraphicFramePr>
          <p:nvPr/>
        </p:nvGraphicFramePr>
        <p:xfrm>
          <a:off x="914400" y="2033588"/>
          <a:ext cx="7580313" cy="4019550"/>
        </p:xfrm>
        <a:graphic>
          <a:graphicData uri="http://schemas.openxmlformats.org/presentationml/2006/ole">
            <p:oleObj spid="_x0000_s1102852" name="Equation" r:id="rId4" imgW="4076700" imgH="2159000" progId="Equation.3">
              <p:embed/>
            </p:oleObj>
          </a:graphicData>
        </a:graphic>
      </p:graphicFrame>
      <p:sp>
        <p:nvSpPr>
          <p:cNvPr id="1102853" name="Line 5"/>
          <p:cNvSpPr>
            <a:spLocks noChangeShapeType="1"/>
          </p:cNvSpPr>
          <p:nvPr/>
        </p:nvSpPr>
        <p:spPr bwMode="auto">
          <a:xfrm>
            <a:off x="2895600" y="6096000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LMXB XLF</a:t>
            </a:r>
          </a:p>
        </p:txBody>
      </p:sp>
      <p:pic>
        <p:nvPicPr>
          <p:cNvPr id="1298435" name="Picture 3" descr="xlf_lmxb_dif"/>
          <p:cNvPicPr>
            <a:picLocks noChangeAspect="1" noChangeArrowheads="1"/>
          </p:cNvPicPr>
          <p:nvPr/>
        </p:nvPicPr>
        <p:blipFill>
          <a:blip r:embed="rId3">
            <a:lum bright="-70000" contrast="84000"/>
          </a:blip>
          <a:srcRect/>
          <a:stretch>
            <a:fillRect/>
          </a:stretch>
        </p:blipFill>
        <p:spPr bwMode="auto">
          <a:xfrm>
            <a:off x="19050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8436" name="Oval 4"/>
          <p:cNvSpPr>
            <a:spLocks noChangeArrowheads="1"/>
          </p:cNvSpPr>
          <p:nvPr/>
        </p:nvSpPr>
        <p:spPr bwMode="auto">
          <a:xfrm rot="20700000">
            <a:off x="5181600" y="3505200"/>
            <a:ext cx="1066800" cy="190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437" name="Oval 5"/>
          <p:cNvSpPr>
            <a:spLocks noChangeArrowheads="1"/>
          </p:cNvSpPr>
          <p:nvPr/>
        </p:nvSpPr>
        <p:spPr bwMode="auto">
          <a:xfrm rot="19500000">
            <a:off x="4419600" y="2133600"/>
            <a:ext cx="1066800" cy="190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438" name="Oval 6"/>
          <p:cNvSpPr>
            <a:spLocks noChangeArrowheads="1"/>
          </p:cNvSpPr>
          <p:nvPr/>
        </p:nvSpPr>
        <p:spPr bwMode="auto">
          <a:xfrm rot="16200000">
            <a:off x="2895600" y="1371600"/>
            <a:ext cx="1066800" cy="190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439" name="Text Box 7"/>
          <p:cNvSpPr txBox="1">
            <a:spLocks noChangeArrowheads="1"/>
          </p:cNvSpPr>
          <p:nvPr/>
        </p:nvSpPr>
        <p:spPr bwMode="auto">
          <a:xfrm>
            <a:off x="6324600" y="3810000"/>
            <a:ext cx="2590800" cy="182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Evolved companion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and/or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00FF"/>
                </a:solidFill>
              </a:rPr>
              <a:t>Gravitational braking in</a:t>
            </a:r>
          </a:p>
          <a:p>
            <a:pPr algn="l">
              <a:lnSpc>
                <a:spcPct val="60000"/>
              </a:lnSpc>
            </a:pPr>
            <a:r>
              <a:rPr lang="en-US">
                <a:solidFill>
                  <a:srgbClr val="0000FF"/>
                </a:solidFill>
              </a:rPr>
              <a:t>ultracompact binaries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000FF"/>
                </a:solidFill>
              </a:rPr>
              <a:t>NS+WD, Porb~10 min</a:t>
            </a:r>
          </a:p>
          <a:p>
            <a:pPr algn="l">
              <a:lnSpc>
                <a:spcPct val="70000"/>
              </a:lnSpc>
            </a:pPr>
            <a:endParaRPr lang="en-US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000FF"/>
                </a:solidFill>
              </a:rPr>
              <a:t>short life-time problem</a:t>
            </a:r>
            <a:endParaRPr lang="en-US"/>
          </a:p>
        </p:txBody>
      </p:sp>
      <p:sp>
        <p:nvSpPr>
          <p:cNvPr id="1298440" name="Text Box 8"/>
          <p:cNvSpPr txBox="1">
            <a:spLocks noChangeArrowheads="1"/>
          </p:cNvSpPr>
          <p:nvPr/>
        </p:nvSpPr>
        <p:spPr bwMode="auto">
          <a:xfrm>
            <a:off x="5257800" y="2362200"/>
            <a:ext cx="2057400" cy="6667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magnetic braking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(Sco X-1 etc.)</a:t>
            </a:r>
            <a:endParaRPr lang="en-US"/>
          </a:p>
        </p:txBody>
      </p:sp>
      <p:sp>
        <p:nvSpPr>
          <p:cNvPr id="1298441" name="Text Box 9"/>
          <p:cNvSpPr txBox="1">
            <a:spLocks noChangeArrowheads="1"/>
          </p:cNvSpPr>
          <p:nvPr/>
        </p:nvSpPr>
        <p:spPr bwMode="auto">
          <a:xfrm>
            <a:off x="381000" y="1371600"/>
            <a:ext cx="2362200" cy="5461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>
                <a:solidFill>
                  <a:srgbClr val="0000FF"/>
                </a:solidFill>
              </a:rPr>
              <a:t>gravitational braking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rgbClr val="0000FF"/>
                </a:solidFill>
              </a:rPr>
              <a:t>in longer Porb systems</a:t>
            </a:r>
            <a:endParaRPr lang="en-US"/>
          </a:p>
        </p:txBody>
      </p:sp>
      <p:sp>
        <p:nvSpPr>
          <p:cNvPr id="1298442" name="Text Box 10"/>
          <p:cNvSpPr txBox="1">
            <a:spLocks noChangeArrowheads="1"/>
          </p:cNvSpPr>
          <p:nvPr/>
        </p:nvSpPr>
        <p:spPr bwMode="auto">
          <a:xfrm>
            <a:off x="381000" y="5257800"/>
            <a:ext cx="1982788" cy="630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King, Bildsten,</a:t>
            </a:r>
          </a:p>
          <a:p>
            <a:pPr algn="l"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Postnov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01762"/>
          </a:xfrm>
        </p:spPr>
        <p:txBody>
          <a:bodyPr/>
          <a:lstStyle/>
          <a:p>
            <a:r>
              <a:rPr lang="en-US"/>
              <a:t>Total number and luminosity of X-ray binaries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068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/>
              <a:t>L</a:t>
            </a:r>
            <a:r>
              <a:rPr lang="en-US" b="1" baseline="-25000"/>
              <a:t>x</a:t>
            </a:r>
            <a:r>
              <a:rPr lang="en-US"/>
              <a:t> ~ 2•10</a:t>
            </a:r>
            <a:r>
              <a:rPr lang="en-US" b="1" baseline="30000"/>
              <a:t>39</a:t>
            </a:r>
            <a:r>
              <a:rPr lang="en-US">
                <a:sym typeface="Wingdings 2" charset="2"/>
              </a:rPr>
              <a:t></a:t>
            </a:r>
            <a:r>
              <a:rPr lang="en-US" b="1"/>
              <a:t>SFR</a:t>
            </a:r>
            <a:r>
              <a:rPr lang="en-US"/>
              <a:t> </a:t>
            </a:r>
            <a:r>
              <a:rPr lang="en-US">
                <a:sym typeface="Wingdings 2" charset="2"/>
              </a:rPr>
              <a:t> </a:t>
            </a:r>
            <a:r>
              <a:rPr lang="en-US"/>
              <a:t>1•10</a:t>
            </a:r>
            <a:r>
              <a:rPr lang="en-US" b="1" baseline="30000"/>
              <a:t>39</a:t>
            </a:r>
            <a:r>
              <a:rPr lang="en-US">
                <a:sym typeface="Wingdings 2" charset="2"/>
              </a:rPr>
              <a:t></a:t>
            </a:r>
            <a:r>
              <a:rPr lang="en-US" b="1"/>
              <a:t>M</a:t>
            </a:r>
            <a:r>
              <a:rPr lang="en-US" b="1" baseline="-25000"/>
              <a:t>*</a:t>
            </a:r>
            <a:endParaRPr lang="en-US">
              <a:sym typeface="Wingdings 2" charset="2"/>
            </a:endParaRPr>
          </a:p>
          <a:p>
            <a:pPr algn="ctr">
              <a:lnSpc>
                <a:spcPct val="170000"/>
              </a:lnSpc>
              <a:buFontTx/>
              <a:buNone/>
            </a:pPr>
            <a:r>
              <a:rPr lang="en-US" b="1"/>
              <a:t>N</a:t>
            </a:r>
            <a:r>
              <a:rPr lang="en-US" b="1" baseline="-25000"/>
              <a:t>x</a:t>
            </a:r>
            <a:r>
              <a:rPr lang="en-US"/>
              <a:t>(L</a:t>
            </a:r>
            <a:r>
              <a:rPr lang="en-US" b="1" baseline="-25000"/>
              <a:t>x</a:t>
            </a:r>
            <a:r>
              <a:rPr lang="en-US"/>
              <a:t>&gt;10</a:t>
            </a:r>
            <a:r>
              <a:rPr lang="en-US" b="1" baseline="30000"/>
              <a:t>37</a:t>
            </a:r>
            <a:r>
              <a:rPr lang="en-US"/>
              <a:t>) ~ 7</a:t>
            </a:r>
            <a:r>
              <a:rPr lang="en-US">
                <a:sym typeface="Wingdings 2" charset="2"/>
              </a:rPr>
              <a:t></a:t>
            </a:r>
            <a:r>
              <a:rPr lang="en-US" b="1"/>
              <a:t>SFR</a:t>
            </a:r>
            <a:r>
              <a:rPr lang="en-US"/>
              <a:t> </a:t>
            </a:r>
            <a:r>
              <a:rPr lang="en-US">
                <a:sym typeface="Wingdings 2" charset="2"/>
              </a:rPr>
              <a:t> </a:t>
            </a:r>
            <a:r>
              <a:rPr lang="en-US"/>
              <a:t>10</a:t>
            </a:r>
            <a:r>
              <a:rPr lang="en-US">
                <a:sym typeface="Wingdings 2" charset="2"/>
              </a:rPr>
              <a:t></a:t>
            </a:r>
            <a:r>
              <a:rPr lang="en-US" b="1"/>
              <a:t>M</a:t>
            </a:r>
            <a:r>
              <a:rPr lang="en-US" b="1" baseline="-25000"/>
              <a:t>*</a:t>
            </a:r>
            <a:endParaRPr lang="en-US">
              <a:sym typeface="Wingdings 2" charset="2"/>
            </a:endParaRPr>
          </a:p>
          <a:p>
            <a:pPr algn="ctr">
              <a:buFontTx/>
              <a:buNone/>
            </a:pPr>
            <a:r>
              <a:rPr lang="en-US">
                <a:sym typeface="Wingdings 2" charset="2"/>
              </a:rPr>
              <a:t> </a:t>
            </a:r>
          </a:p>
          <a:p>
            <a:pPr algn="ctr">
              <a:buFontTx/>
              <a:buNone/>
            </a:pPr>
            <a:r>
              <a:rPr lang="en-US">
                <a:sym typeface="Wingdings 2" charset="2"/>
              </a:rPr>
              <a:t>[SFR]= </a:t>
            </a:r>
            <a:r>
              <a:rPr lang="en-US"/>
              <a:t>M</a:t>
            </a:r>
            <a:r>
              <a:rPr lang="en-US" b="1" baseline="-25000">
                <a:sym typeface="Wingdings 2" charset="2"/>
              </a:rPr>
              <a:t></a:t>
            </a:r>
            <a:r>
              <a:rPr lang="en-US">
                <a:sym typeface="Wingdings 2" charset="2"/>
              </a:rPr>
              <a:t>/yr</a:t>
            </a:r>
          </a:p>
          <a:p>
            <a:pPr algn="ctr">
              <a:buFontTx/>
              <a:buNone/>
            </a:pPr>
            <a:r>
              <a:rPr lang="en-US"/>
              <a:t>[M</a:t>
            </a:r>
            <a:r>
              <a:rPr lang="en-US" b="1" baseline="-25000"/>
              <a:t>*</a:t>
            </a:r>
            <a:r>
              <a:rPr lang="en-US"/>
              <a:t>]=10</a:t>
            </a:r>
            <a:r>
              <a:rPr lang="en-US" b="1" baseline="30000"/>
              <a:t>10</a:t>
            </a:r>
            <a:r>
              <a:rPr lang="en-US"/>
              <a:t> M</a:t>
            </a:r>
            <a:r>
              <a:rPr lang="en-US" b="1" baseline="-25000">
                <a:sym typeface="Wingdings 2" charset="2"/>
              </a:rPr>
              <a:t></a:t>
            </a:r>
          </a:p>
        </p:txBody>
      </p:sp>
      <p:sp>
        <p:nvSpPr>
          <p:cNvPr id="1174532" name="Rectangle 4"/>
          <p:cNvSpPr>
            <a:spLocks noChangeArrowheads="1"/>
          </p:cNvSpPr>
          <p:nvPr/>
        </p:nvSpPr>
        <p:spPr bwMode="auto">
          <a:xfrm>
            <a:off x="1066800" y="2057400"/>
            <a:ext cx="6934200" cy="205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458200" cy="4267200"/>
          </a:xfrm>
        </p:spPr>
        <p:txBody>
          <a:bodyPr/>
          <a:lstStyle/>
          <a:p>
            <a:r>
              <a:rPr lang="en-US" sz="5400" b="1"/>
              <a:t>How many black holes and neutron stars  become X-ray sources?</a:t>
            </a:r>
            <a:endParaRPr lang="en-US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GB" dirty="0">
                <a:latin typeface="Arial" charset="0"/>
              </a:rPr>
              <a:t>Hans-</a:t>
            </a:r>
            <a:r>
              <a:rPr lang="en-GB" dirty="0" err="1">
                <a:latin typeface="Arial" charset="0"/>
              </a:rPr>
              <a:t>Jakob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Grimm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 err="1" smtClean="0">
                <a:latin typeface="Arial" charset="0"/>
              </a:rPr>
              <a:t>Pavel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Shtykovskiy</a:t>
            </a:r>
            <a:r>
              <a:rPr lang="en-GB" dirty="0">
                <a:latin typeface="Arial" charset="0"/>
              </a:rPr>
              <a:t> (IKI/MPA)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>
                <a:latin typeface="Arial" charset="0"/>
              </a:rPr>
              <a:t>Rashid </a:t>
            </a:r>
            <a:r>
              <a:rPr lang="en-GB" dirty="0" err="1">
                <a:latin typeface="Arial" charset="0"/>
              </a:rPr>
              <a:t>Sunyaev</a:t>
            </a:r>
            <a:r>
              <a:rPr lang="en-GB" dirty="0">
                <a:latin typeface="Arial" charset="0"/>
              </a:rPr>
              <a:t> (MPA/IKI)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 err="1">
                <a:latin typeface="Arial" charset="0"/>
              </a:rPr>
              <a:t>Rasmus</a:t>
            </a:r>
            <a:r>
              <a:rPr lang="en-GB" dirty="0">
                <a:latin typeface="Arial" charset="0"/>
              </a:rPr>
              <a:t> Voss (MPA, MPE)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 err="1">
                <a:latin typeface="Arial" charset="0"/>
              </a:rPr>
              <a:t>Akos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Bogdan</a:t>
            </a:r>
            <a:r>
              <a:rPr lang="en-GB" dirty="0">
                <a:latin typeface="Arial" charset="0"/>
              </a:rPr>
              <a:t> (MPA</a:t>
            </a:r>
            <a:r>
              <a:rPr lang="en-GB" dirty="0" smtClean="0"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en-GB" dirty="0" smtClean="0">
                <a:latin typeface="Arial" charset="0"/>
              </a:rPr>
              <a:t>Igor </a:t>
            </a:r>
            <a:r>
              <a:rPr lang="en-GB" dirty="0" err="1" smtClean="0">
                <a:latin typeface="Arial" charset="0"/>
              </a:rPr>
              <a:t>Prokopenko</a:t>
            </a:r>
            <a:r>
              <a:rPr lang="en-GB" dirty="0" smtClean="0">
                <a:latin typeface="Arial" charset="0"/>
              </a:rPr>
              <a:t> (IKI</a:t>
            </a:r>
            <a:r>
              <a:rPr lang="en-GB" dirty="0" smtClean="0">
                <a:latin typeface="Arial" charset="0"/>
              </a:rPr>
              <a:t>)</a:t>
            </a:r>
            <a:endParaRPr lang="en-GB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 smtClean="0">
                <a:latin typeface="Arial" charset="0"/>
              </a:rPr>
              <a:t>Stefano </a:t>
            </a:r>
            <a:r>
              <a:rPr lang="en-GB" dirty="0" err="1" smtClean="0">
                <a:latin typeface="Arial" charset="0"/>
              </a:rPr>
              <a:t>Mineo</a:t>
            </a:r>
            <a:r>
              <a:rPr lang="en-GB" dirty="0" smtClean="0">
                <a:latin typeface="Arial" charset="0"/>
              </a:rPr>
              <a:t> (MPA)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 err="1" smtClean="0">
                <a:latin typeface="Arial" charset="0"/>
              </a:rPr>
              <a:t>Zhongli</a:t>
            </a:r>
            <a:r>
              <a:rPr lang="en-GB" dirty="0" smtClean="0">
                <a:latin typeface="Arial" charset="0"/>
              </a:rPr>
              <a:t> Zhang (MPA)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graphicFrame>
        <p:nvGraphicFramePr>
          <p:cNvPr id="609284" name="Object 4"/>
          <p:cNvGraphicFramePr>
            <a:graphicFrameLocks noChangeAspect="1"/>
          </p:cNvGraphicFramePr>
          <p:nvPr/>
        </p:nvGraphicFramePr>
        <p:xfrm>
          <a:off x="990600" y="2743200"/>
          <a:ext cx="6615113" cy="584200"/>
        </p:xfrm>
        <a:graphic>
          <a:graphicData uri="http://schemas.openxmlformats.org/presentationml/2006/ole">
            <p:oleObj spid="_x0000_s609284" name="Equation" r:id="rId4" imgW="2298700" imgH="203200" progId="Equation.3">
              <p:embed/>
            </p:oleObj>
          </a:graphicData>
        </a:graphic>
      </p:graphicFrame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457200" y="609600"/>
            <a:ext cx="7864475" cy="538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800">
                <a:solidFill>
                  <a:srgbClr val="0000FF"/>
                </a:solidFill>
                <a:ea typeface="Arial" charset="0"/>
                <a:cs typeface="Arial" charset="0"/>
              </a:rPr>
              <a:t>number of HMXBs observed at any given time:</a:t>
            </a:r>
            <a:endParaRPr lang="en-US" sz="2800" b="1"/>
          </a:p>
        </p:txBody>
      </p: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2743200" y="4043363"/>
            <a:ext cx="184150" cy="446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="1"/>
          </a:p>
        </p:txBody>
      </p:sp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2362200" y="4119563"/>
            <a:ext cx="154622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birth rate 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of compact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objects</a:t>
            </a:r>
          </a:p>
        </p:txBody>
      </p:sp>
      <p:sp>
        <p:nvSpPr>
          <p:cNvPr id="609295" name="Text Box 15"/>
          <p:cNvSpPr txBox="1">
            <a:spLocks noChangeArrowheads="1"/>
          </p:cNvSpPr>
          <p:nvPr/>
        </p:nvSpPr>
        <p:spPr bwMode="auto">
          <a:xfrm>
            <a:off x="4876800" y="4114800"/>
            <a:ext cx="1263650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fraction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of comp.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objects</a:t>
            </a:r>
          </a:p>
        </p:txBody>
      </p:sp>
      <p:sp>
        <p:nvSpPr>
          <p:cNvPr id="609296" name="Text Box 16"/>
          <p:cNvSpPr txBox="1">
            <a:spLocks noChangeArrowheads="1"/>
          </p:cNvSpPr>
          <p:nvPr/>
        </p:nvSpPr>
        <p:spPr bwMode="auto">
          <a:xfrm>
            <a:off x="6477000" y="4114800"/>
            <a:ext cx="187483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duration of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X-ray active 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phase</a:t>
            </a:r>
          </a:p>
        </p:txBody>
      </p:sp>
      <p:sp>
        <p:nvSpPr>
          <p:cNvPr id="609297" name="Line 17"/>
          <p:cNvSpPr>
            <a:spLocks noChangeShapeType="1"/>
          </p:cNvSpPr>
          <p:nvPr/>
        </p:nvSpPr>
        <p:spPr bwMode="auto">
          <a:xfrm flipV="1">
            <a:off x="2743200" y="3357563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98" name="Line 18"/>
          <p:cNvSpPr>
            <a:spLocks noChangeShapeType="1"/>
          </p:cNvSpPr>
          <p:nvPr/>
        </p:nvSpPr>
        <p:spPr bwMode="auto">
          <a:xfrm flipV="1">
            <a:off x="5791200" y="3357563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99" name="Line 19"/>
          <p:cNvSpPr>
            <a:spLocks noChangeShapeType="1"/>
          </p:cNvSpPr>
          <p:nvPr/>
        </p:nvSpPr>
        <p:spPr bwMode="auto">
          <a:xfrm flipV="1">
            <a:off x="6705600" y="3352800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00" name="Text Box 20"/>
          <p:cNvSpPr txBox="1">
            <a:spLocks noChangeArrowheads="1"/>
          </p:cNvSpPr>
          <p:nvPr/>
        </p:nvSpPr>
        <p:spPr bwMode="auto">
          <a:xfrm>
            <a:off x="457200" y="4119563"/>
            <a:ext cx="1320800" cy="658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number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of HMXB</a:t>
            </a:r>
          </a:p>
        </p:txBody>
      </p:sp>
      <p:sp>
        <p:nvSpPr>
          <p:cNvPr id="609301" name="Line 21"/>
          <p:cNvSpPr>
            <a:spLocks noChangeShapeType="1"/>
          </p:cNvSpPr>
          <p:nvPr/>
        </p:nvSpPr>
        <p:spPr bwMode="auto">
          <a:xfrm flipV="1">
            <a:off x="1219200" y="3357563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09303" name="Object 23"/>
          <p:cNvGraphicFramePr>
            <a:graphicFrameLocks noChangeAspect="1"/>
          </p:cNvGraphicFramePr>
          <p:nvPr/>
        </p:nvGraphicFramePr>
        <p:xfrm>
          <a:off x="990600" y="1752600"/>
          <a:ext cx="5105400" cy="577850"/>
        </p:xfrm>
        <a:graphic>
          <a:graphicData uri="http://schemas.openxmlformats.org/presentationml/2006/ole">
            <p:oleObj spid="_x0000_s609303" name="Equation" r:id="rId5" imgW="18034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2316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Fraction of compact objects X-ray active once in their lifetime</a:t>
            </a:r>
          </a:p>
        </p:txBody>
      </p:sp>
      <p:graphicFrame>
        <p:nvGraphicFramePr>
          <p:cNvPr id="1338374" name="Object 6"/>
          <p:cNvGraphicFramePr>
            <a:graphicFrameLocks noChangeAspect="1"/>
          </p:cNvGraphicFramePr>
          <p:nvPr/>
        </p:nvGraphicFramePr>
        <p:xfrm>
          <a:off x="5943600" y="3886200"/>
          <a:ext cx="2144713" cy="442913"/>
        </p:xfrm>
        <a:graphic>
          <a:graphicData uri="http://schemas.openxmlformats.org/presentationml/2006/ole">
            <p:oleObj spid="_x0000_s1338374" name="Equation" r:id="rId4" imgW="863600" imgH="177800" progId="Equation.3">
              <p:embed/>
            </p:oleObj>
          </a:graphicData>
        </a:graphic>
      </p:graphicFrame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5373688" cy="1774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solidFill>
                  <a:srgbClr val="0000FF"/>
                </a:solidFill>
                <a:ea typeface="Arial" charset="0"/>
                <a:cs typeface="Arial" charset="0"/>
              </a:rPr>
              <a:t>Powered by accretion from:</a:t>
            </a:r>
          </a:p>
          <a:p>
            <a:pPr algn="l"/>
            <a:r>
              <a:rPr lang="en-GB" sz="2800">
                <a:solidFill>
                  <a:srgbClr val="0000FF"/>
                </a:solidFill>
                <a:ea typeface="Arial" charset="0"/>
                <a:cs typeface="Arial" charset="0"/>
              </a:rPr>
              <a:t>   high-mass companion (HMXB)</a:t>
            </a:r>
          </a:p>
          <a:p>
            <a:pPr algn="l"/>
            <a:r>
              <a:rPr lang="en-GB" sz="2800">
                <a:solidFill>
                  <a:srgbClr val="0000FF"/>
                </a:solidFill>
                <a:ea typeface="Arial" charset="0"/>
                <a:cs typeface="Arial" charset="0"/>
              </a:rPr>
              <a:t>   low-mass companion (LMXB)</a:t>
            </a:r>
            <a:endParaRPr lang="en-US" sz="2000" b="1"/>
          </a:p>
        </p:txBody>
      </p:sp>
      <p:graphicFrame>
        <p:nvGraphicFramePr>
          <p:cNvPr id="1338381" name="Object 13"/>
          <p:cNvGraphicFramePr>
            <a:graphicFrameLocks noChangeAspect="1"/>
          </p:cNvGraphicFramePr>
          <p:nvPr/>
        </p:nvGraphicFramePr>
        <p:xfrm>
          <a:off x="5943600" y="4419600"/>
          <a:ext cx="1450975" cy="506412"/>
        </p:xfrm>
        <a:graphic>
          <a:graphicData uri="http://schemas.openxmlformats.org/presentationml/2006/ole">
            <p:oleObj spid="_x0000_s1338381" name="Equation" r:id="rId5" imgW="5842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686800" cy="3886200"/>
          </a:xfrm>
        </p:spPr>
        <p:txBody>
          <a:bodyPr/>
          <a:lstStyle/>
          <a:p>
            <a:r>
              <a:rPr lang="en-US" sz="5400" b="1"/>
              <a:t>Dynamical formation of LMXBs in dense stellar environments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75235" name="Picture 3" descr="m31_radial_20b"/>
          <p:cNvPicPr>
            <a:picLocks noChangeAspect="1" noChangeArrowheads="1"/>
          </p:cNvPicPr>
          <p:nvPr/>
        </p:nvPicPr>
        <p:blipFill>
          <a:blip r:embed="rId3">
            <a:lum bright="-20000" contrast="32000"/>
          </a:blip>
          <a:srcRect/>
          <a:stretch>
            <a:fillRect/>
          </a:stretch>
        </p:blipFill>
        <p:spPr bwMode="auto">
          <a:xfrm>
            <a:off x="4648200" y="3200400"/>
            <a:ext cx="4332778" cy="2981325"/>
          </a:xfrm>
          <a:prstGeom prst="rect">
            <a:avLst/>
          </a:prstGeom>
          <a:noFill/>
        </p:spPr>
      </p:pic>
      <p:sp>
        <p:nvSpPr>
          <p:cNvPr id="1375236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4250533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Lucida Grande" charset="0"/>
              </a:rPr>
              <a:t>Surface density of X-ray </a:t>
            </a:r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binaries</a:t>
            </a:r>
            <a:br>
              <a:rPr lang="en-US" sz="2000" dirty="0" smtClean="0">
                <a:solidFill>
                  <a:srgbClr val="0000FF"/>
                </a:solidFill>
                <a:latin typeface="Lucida Grande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in Andromeda galaxy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57200" y="914400"/>
          <a:ext cx="5867400" cy="1816037"/>
        </p:xfrm>
        <a:graphic>
          <a:graphicData uri="http://schemas.openxmlformats.org/drawingml/2006/table">
            <a:tbl>
              <a:tblPr/>
              <a:tblGrid>
                <a:gridCol w="1143000"/>
                <a:gridCol w="1462088"/>
                <a:gridCol w="1150937"/>
                <a:gridCol w="21113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total 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LMXB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frequency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Globular clusters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~10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 per ~10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Galaxy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5·10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~200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 per ~10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59811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Specific frequencies of </a:t>
            </a:r>
            <a:r>
              <a:rPr lang="en-US" sz="2000" dirty="0" err="1" smtClean="0">
                <a:solidFill>
                  <a:srgbClr val="0000FF"/>
                </a:solidFill>
                <a:latin typeface="Lucida Grande" charset="0"/>
              </a:rPr>
              <a:t>LMXBs</a:t>
            </a:r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 in the Milky Way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75235" name="Picture 3" descr="m31_radial_20b"/>
          <p:cNvPicPr>
            <a:picLocks noChangeAspect="1" noChangeArrowheads="1"/>
          </p:cNvPicPr>
          <p:nvPr/>
        </p:nvPicPr>
        <p:blipFill>
          <a:blip r:embed="rId3">
            <a:lum bright="-20000" contrast="32000"/>
          </a:blip>
          <a:srcRect/>
          <a:stretch>
            <a:fillRect/>
          </a:stretch>
        </p:blipFill>
        <p:spPr bwMode="auto">
          <a:xfrm>
            <a:off x="4648200" y="3200400"/>
            <a:ext cx="4332778" cy="2981325"/>
          </a:xfrm>
          <a:prstGeom prst="rect">
            <a:avLst/>
          </a:prstGeom>
          <a:noFill/>
        </p:spPr>
      </p:pic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57200" y="914400"/>
          <a:ext cx="5867400" cy="1816037"/>
        </p:xfrm>
        <a:graphic>
          <a:graphicData uri="http://schemas.openxmlformats.org/drawingml/2006/table">
            <a:tbl>
              <a:tblPr/>
              <a:tblGrid>
                <a:gridCol w="1143000"/>
                <a:gridCol w="1462088"/>
                <a:gridCol w="1150937"/>
                <a:gridCol w="21113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total 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LMXB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frequency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Globular clusters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~10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 per ~10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Galaxy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5·10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M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~200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 per ~10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59811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Specific frequencies of </a:t>
            </a:r>
            <a:r>
              <a:rPr lang="en-US" sz="2000" dirty="0" err="1" smtClean="0">
                <a:solidFill>
                  <a:srgbClr val="0000FF"/>
                </a:solidFill>
                <a:latin typeface="Lucida Grande" charset="0"/>
              </a:rPr>
              <a:t>LMXBs</a:t>
            </a:r>
            <a:r>
              <a:rPr lang="en-US" sz="2000" dirty="0" smtClean="0">
                <a:solidFill>
                  <a:srgbClr val="0000FF"/>
                </a:solidFill>
                <a:latin typeface="Lucida Grande" charset="0"/>
              </a:rPr>
              <a:t> in the Milky Way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81000" y="31242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stars involved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</a:t>
            </a:r>
            <a:r>
              <a:rPr kumimoji="0" lang="en-US" sz="2000" b="1" i="0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*</a:t>
            </a:r>
            <a:r>
              <a:rPr kumimoji="0" lang="en-US" sz="2000" b="1" i="0" u="none" strike="noStrike" kern="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2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dependence on the stellar density</a:t>
            </a: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formation rate of LMXBs in the center of Andromeda galaxy: 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100 LMXBs per 1 Gyr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77282" name="Picture 2" descr="m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90600"/>
            <a:ext cx="9144000" cy="9144000"/>
          </a:xfrm>
          <a:prstGeom prst="rect">
            <a:avLst/>
          </a:prstGeom>
          <a:noFill/>
        </p:spPr>
      </p:pic>
      <p:sp>
        <p:nvSpPr>
          <p:cNvPr id="1377283" name="Text Box 3"/>
          <p:cNvSpPr txBox="1">
            <a:spLocks noChangeArrowheads="1"/>
          </p:cNvSpPr>
          <p:nvPr/>
        </p:nvSpPr>
        <p:spPr bwMode="auto">
          <a:xfrm>
            <a:off x="7086600" y="6248400"/>
            <a:ext cx="1797050" cy="37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image: Li &amp; Wang</a:t>
            </a:r>
          </a:p>
        </p:txBody>
      </p:sp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868738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Andromeda galaxy (M31)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functions</a:t>
            </a:r>
            <a:br>
              <a:rPr lang="en-US" dirty="0" smtClean="0"/>
            </a:br>
            <a:r>
              <a:rPr lang="en-US" sz="2800" dirty="0" smtClean="0"/>
              <a:t>(with </a:t>
            </a:r>
            <a:r>
              <a:rPr lang="en-US" sz="2800" dirty="0" err="1" smtClean="0"/>
              <a:t>Zhongli</a:t>
            </a:r>
            <a:r>
              <a:rPr lang="en-US" sz="2800" dirty="0" smtClean="0"/>
              <a:t> Zhang)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5" name="Picture 4" descr="xlf_zhongl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05000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752600"/>
            <a:ext cx="3411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M31, M81, </a:t>
            </a:r>
            <a:r>
              <a:rPr lang="en-US" sz="2000" dirty="0" err="1" smtClean="0">
                <a:solidFill>
                  <a:srgbClr val="0000FF"/>
                </a:solidFill>
              </a:rPr>
              <a:t>Cen</a:t>
            </a:r>
            <a:r>
              <a:rPr lang="en-US" sz="2000" dirty="0" smtClean="0">
                <a:solidFill>
                  <a:srgbClr val="0000FF"/>
                </a:solidFill>
              </a:rPr>
              <a:t> A, </a:t>
            </a:r>
            <a:r>
              <a:rPr lang="en-US" sz="2000" dirty="0" err="1" smtClean="0">
                <a:solidFill>
                  <a:srgbClr val="0000FF"/>
                </a:solidFill>
              </a:rPr>
              <a:t>Maffei</a:t>
            </a:r>
            <a:r>
              <a:rPr lang="en-US" sz="2000" dirty="0" smtClean="0">
                <a:solidFill>
                  <a:srgbClr val="0000FF"/>
                </a:solidFill>
              </a:rPr>
              <a:t> 1,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NGC3379, NGC4697,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NGC4278, Milky Way</a:t>
            </a:r>
          </a:p>
          <a:p>
            <a:pPr algn="l"/>
            <a:endParaRPr lang="en-US" sz="2000" dirty="0" smtClean="0">
              <a:solidFill>
                <a:srgbClr val="0000FF"/>
              </a:solidFill>
            </a:endParaRPr>
          </a:p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~200 GC LMXB</a:t>
            </a:r>
          </a:p>
          <a:p>
            <a:pPr algn="l"/>
            <a:endParaRPr lang="en-US" sz="2000" dirty="0" smtClean="0">
              <a:solidFill>
                <a:srgbClr val="0000FF"/>
              </a:solidFill>
            </a:endParaRPr>
          </a:p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CXB subtracted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incompleteness corrected</a:t>
            </a:r>
          </a:p>
          <a:p>
            <a:pPr algn="l"/>
            <a:endParaRPr lang="en-US" sz="2000" dirty="0" smtClean="0">
              <a:solidFill>
                <a:srgbClr val="0000FF"/>
              </a:solidFill>
            </a:endParaRPr>
          </a:p>
          <a:p>
            <a:pPr indent="-252000" algn="l"/>
            <a:r>
              <a:rPr lang="en-US" sz="2000" b="1" dirty="0" smtClean="0">
                <a:solidFill>
                  <a:srgbClr val="0000FF"/>
                </a:solidFill>
              </a:rPr>
              <a:t>paucity of faint sources 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in GCs</a:t>
            </a:r>
            <a:endParaRPr lang="en-US" sz="2000" dirty="0" smtClean="0">
              <a:solidFill>
                <a:srgbClr val="0000FF"/>
              </a:solidFill>
            </a:endParaRPr>
          </a:p>
          <a:p>
            <a:pPr indent="-252000" algn="l"/>
            <a:r>
              <a:rPr lang="en-US" sz="2000" dirty="0" smtClean="0">
                <a:solidFill>
                  <a:srgbClr val="0000FF"/>
                </a:solidFill>
              </a:rPr>
              <a:t>no good explanation so far (He </a:t>
            </a:r>
            <a:r>
              <a:rPr lang="en-US" sz="2000" dirty="0" err="1" smtClean="0">
                <a:solidFill>
                  <a:srgbClr val="0000FF"/>
                </a:solidFill>
              </a:rPr>
              <a:t>accretors</a:t>
            </a:r>
            <a:r>
              <a:rPr lang="en-US" sz="2000" dirty="0" smtClean="0">
                <a:solidFill>
                  <a:srgbClr val="0000FF"/>
                </a:solidFill>
              </a:rPr>
              <a:t> – Voss et 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1239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 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362200"/>
            <a:ext cx="1447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field sources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GB" dirty="0"/>
              <a:t>Faint</a:t>
            </a:r>
            <a:r>
              <a:rPr lang="en-GB" dirty="0" smtClean="0"/>
              <a:t> field sources</a:t>
            </a:r>
            <a:endParaRPr lang="en-GB" dirty="0"/>
          </a:p>
        </p:txBody>
      </p:sp>
      <p:pic>
        <p:nvPicPr>
          <p:cNvPr id="921603" name="Picture 3" descr="sazonov_xl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34000" contrast="56000"/>
          </a:blip>
          <a:srcRect/>
          <a:stretch>
            <a:fillRect/>
          </a:stretch>
        </p:blipFill>
        <p:spPr>
          <a:xfrm>
            <a:off x="1066800" y="1600200"/>
            <a:ext cx="4800600" cy="4754563"/>
          </a:xfrm>
        </p:spPr>
      </p:pic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6553200" y="5181600"/>
            <a:ext cx="2341563" cy="65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Sazonov et al., 2006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Revnivtsev et al., 2006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6096000" y="1676400"/>
            <a:ext cx="2451100" cy="446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0000FF"/>
                </a:solidFill>
              </a:rPr>
              <a:t>number of sources</a:t>
            </a:r>
            <a:endParaRPr lang="en-US" sz="1800"/>
          </a:p>
        </p:txBody>
      </p:sp>
      <p:sp>
        <p:nvSpPr>
          <p:cNvPr id="921606" name="Text Box 6"/>
          <p:cNvSpPr txBox="1">
            <a:spLocks noChangeArrowheads="1"/>
          </p:cNvSpPr>
          <p:nvPr/>
        </p:nvSpPr>
        <p:spPr bwMode="auto">
          <a:xfrm>
            <a:off x="6096000" y="3810000"/>
            <a:ext cx="2209800" cy="1295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2000" b="1">
                <a:solidFill>
                  <a:srgbClr val="0000FF"/>
                </a:solidFill>
              </a:rPr>
              <a:t>contribution to 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solidFill>
                  <a:srgbClr val="0000FF"/>
                </a:solidFill>
              </a:rPr>
              <a:t>total luminosity</a:t>
            </a:r>
          </a:p>
        </p:txBody>
      </p:sp>
      <p:sp>
        <p:nvSpPr>
          <p:cNvPr id="921607" name="Oval 7"/>
          <p:cNvSpPr>
            <a:spLocks noChangeArrowheads="1"/>
          </p:cNvSpPr>
          <p:nvPr/>
        </p:nvSpPr>
        <p:spPr bwMode="auto">
          <a:xfrm>
            <a:off x="1905000" y="4495800"/>
            <a:ext cx="2057400" cy="1219200"/>
          </a:xfrm>
          <a:prstGeom prst="ellipse">
            <a:avLst/>
          </a:prstGeom>
          <a:solidFill>
            <a:srgbClr val="FF0000">
              <a:alpha val="19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/>
              <a:t>~3%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X-ray background</a:t>
            </a:r>
            <a:endParaRPr lang="en-US" dirty="0"/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5410200"/>
            <a:ext cx="4038600" cy="83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~80-90% of CXB is resolved into emission of AGN and QSO</a:t>
            </a:r>
            <a:endParaRPr lang="en-US" sz="2000"/>
          </a:p>
        </p:txBody>
      </p:sp>
      <p:pic>
        <p:nvPicPr>
          <p:cNvPr id="1321988" name="Picture 4" descr="cdfn_xray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133600"/>
            <a:ext cx="3200400" cy="3200400"/>
          </a:xfrm>
        </p:spPr>
      </p:pic>
      <p:sp>
        <p:nvSpPr>
          <p:cNvPr id="1321989" name="Text Box 5"/>
          <p:cNvSpPr txBox="1">
            <a:spLocks noChangeArrowheads="1"/>
          </p:cNvSpPr>
          <p:nvPr/>
        </p:nvSpPr>
        <p:spPr bwMode="auto">
          <a:xfrm>
            <a:off x="4495800" y="1703388"/>
            <a:ext cx="3970338" cy="411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Chandra Deep Field North (2 Msec)</a:t>
            </a:r>
          </a:p>
        </p:txBody>
      </p:sp>
      <p:pic>
        <p:nvPicPr>
          <p:cNvPr id="1321990" name="Picture 6" descr="cxb_spectrum"/>
          <p:cNvPicPr>
            <a:picLocks noChangeAspect="1" noChangeArrowheads="1"/>
          </p:cNvPicPr>
          <p:nvPr/>
        </p:nvPicPr>
        <p:blipFill>
          <a:blip r:embed="rId4">
            <a:lum bright="-70000" contrast="88000"/>
          </a:blip>
          <a:srcRect/>
          <a:stretch>
            <a:fillRect/>
          </a:stretch>
        </p:blipFill>
        <p:spPr bwMode="auto">
          <a:xfrm>
            <a:off x="304800" y="1981200"/>
            <a:ext cx="3810000" cy="3810000"/>
          </a:xfrm>
          <a:prstGeom prst="rect">
            <a:avLst/>
          </a:prstGeom>
          <a:noFill/>
        </p:spPr>
      </p:pic>
      <p:sp>
        <p:nvSpPr>
          <p:cNvPr id="1321991" name="Text Box 7"/>
          <p:cNvSpPr txBox="1">
            <a:spLocks noChangeArrowheads="1"/>
          </p:cNvSpPr>
          <p:nvPr/>
        </p:nvSpPr>
        <p:spPr bwMode="auto">
          <a:xfrm>
            <a:off x="838200" y="1676400"/>
            <a:ext cx="1690688" cy="411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CXB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128450" name="Rectangle 2"/>
          <p:cNvSpPr>
            <a:spLocks noChangeArrowheads="1"/>
          </p:cNvSpPr>
          <p:nvPr/>
        </p:nvSpPr>
        <p:spPr bwMode="auto">
          <a:xfrm>
            <a:off x="979488" y="5473700"/>
            <a:ext cx="7010400" cy="838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sz="4000" dirty="0"/>
              <a:t>X-ray </a:t>
            </a:r>
            <a:r>
              <a:rPr lang="en-US" sz="4000" dirty="0" smtClean="0"/>
              <a:t>binaries </a:t>
            </a:r>
            <a:r>
              <a:rPr lang="en-US" sz="4000" dirty="0"/>
              <a:t>and CXB</a:t>
            </a:r>
            <a:endParaRPr lang="en-US" dirty="0"/>
          </a:p>
        </p:txBody>
      </p:sp>
      <p:sp>
        <p:nvSpPr>
          <p:cNvPr id="1128452" name="Text Box 4"/>
          <p:cNvSpPr txBox="1">
            <a:spLocks noChangeArrowheads="1"/>
          </p:cNvSpPr>
          <p:nvPr/>
        </p:nvSpPr>
        <p:spPr bwMode="auto">
          <a:xfrm>
            <a:off x="1295400" y="1550988"/>
            <a:ext cx="2547938" cy="411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FF"/>
                </a:solidFill>
              </a:rPr>
              <a:t>Cosmic star formation</a:t>
            </a:r>
          </a:p>
        </p:txBody>
      </p:sp>
      <p:sp>
        <p:nvSpPr>
          <p:cNvPr id="1128453" name="Text Box 5"/>
          <p:cNvSpPr txBox="1">
            <a:spLocks noChangeArrowheads="1"/>
          </p:cNvSpPr>
          <p:nvPr/>
        </p:nvSpPr>
        <p:spPr bwMode="auto">
          <a:xfrm>
            <a:off x="5791200" y="1550988"/>
            <a:ext cx="1465263" cy="411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FF"/>
                </a:solidFill>
              </a:rPr>
              <a:t>stellar mass</a:t>
            </a:r>
          </a:p>
        </p:txBody>
      </p:sp>
      <p:graphicFrame>
        <p:nvGraphicFramePr>
          <p:cNvPr id="1128454" name="Object 6"/>
          <p:cNvGraphicFramePr>
            <a:graphicFrameLocks noChangeAspect="1"/>
          </p:cNvGraphicFramePr>
          <p:nvPr/>
        </p:nvGraphicFramePr>
        <p:xfrm>
          <a:off x="1066800" y="5562600"/>
          <a:ext cx="6759575" cy="511175"/>
        </p:xfrm>
        <a:graphic>
          <a:graphicData uri="http://schemas.openxmlformats.org/presentationml/2006/ole">
            <p:oleObj spid="_x0000_s1128454" name="Equation" r:id="rId4" imgW="2692400" imgH="203200" progId="Equation.3">
              <p:embed/>
            </p:oleObj>
          </a:graphicData>
        </a:graphic>
      </p:graphicFrame>
      <p:pic>
        <p:nvPicPr>
          <p:cNvPr id="1128455" name="Picture 7" descr="nagamine06-fig6a"/>
          <p:cNvPicPr>
            <a:picLocks noChangeAspect="1" noChangeArrowheads="1"/>
          </p:cNvPicPr>
          <p:nvPr/>
        </p:nvPicPr>
        <p:blipFill>
          <a:blip r:embed="rId5">
            <a:lum bright="-90000" contrast="100000"/>
          </a:blip>
          <a:srcRect/>
          <a:stretch>
            <a:fillRect/>
          </a:stretch>
        </p:blipFill>
        <p:spPr bwMode="auto">
          <a:xfrm>
            <a:off x="4724400" y="1905000"/>
            <a:ext cx="3124200" cy="3119438"/>
          </a:xfrm>
          <a:prstGeom prst="rect">
            <a:avLst/>
          </a:prstGeom>
          <a:noFill/>
        </p:spPr>
      </p:pic>
      <p:pic>
        <p:nvPicPr>
          <p:cNvPr id="1128456" name="Picture 8" descr="nagamine06-fig5"/>
          <p:cNvPicPr>
            <a:picLocks noChangeAspect="1" noChangeArrowheads="1"/>
          </p:cNvPicPr>
          <p:nvPr/>
        </p:nvPicPr>
        <p:blipFill>
          <a:blip r:embed="rId6">
            <a:lum bright="-90000" contrast="100000"/>
          </a:blip>
          <a:srcRect/>
          <a:stretch>
            <a:fillRect/>
          </a:stretch>
        </p:blipFill>
        <p:spPr bwMode="auto">
          <a:xfrm>
            <a:off x="914400" y="1981200"/>
            <a:ext cx="3124200" cy="3036888"/>
          </a:xfrm>
          <a:prstGeom prst="rect">
            <a:avLst/>
          </a:prstGeom>
          <a:noFill/>
        </p:spPr>
      </p:pic>
      <p:sp>
        <p:nvSpPr>
          <p:cNvPr id="1128457" name="Text Box 9"/>
          <p:cNvSpPr txBox="1">
            <a:spLocks noChangeArrowheads="1"/>
          </p:cNvSpPr>
          <p:nvPr/>
        </p:nvSpPr>
        <p:spPr bwMode="auto">
          <a:xfrm>
            <a:off x="5257800" y="4953000"/>
            <a:ext cx="25796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(from Nagamine et al.,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28130" name="Picture 2" descr="m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95400"/>
            <a:ext cx="9144000" cy="9144000"/>
          </a:xfrm>
          <a:prstGeom prst="rect">
            <a:avLst/>
          </a:prstGeom>
          <a:noFill/>
        </p:spPr>
      </p:pic>
      <p:sp>
        <p:nvSpPr>
          <p:cNvPr id="132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705600" y="-381000"/>
            <a:ext cx="2057400" cy="114300"/>
          </a:xfrm>
        </p:spPr>
        <p:txBody>
          <a:bodyPr/>
          <a:lstStyle/>
          <a:p>
            <a:r>
              <a:rPr lang="en-US" sz="400"/>
              <a:t>Images: </a:t>
            </a:r>
            <a:r>
              <a:rPr lang="en-US" sz="1200">
                <a:solidFill>
                  <a:srgbClr val="000000"/>
                </a:solidFill>
              </a:rPr>
              <a:t>5</a:t>
            </a:r>
            <a:endParaRPr lang="en-US" sz="4000"/>
          </a:p>
        </p:txBody>
      </p:sp>
      <p:sp>
        <p:nvSpPr>
          <p:cNvPr id="132813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868738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Andromeda galaxy (M31)</a:t>
            </a:r>
          </a:p>
        </p:txBody>
      </p:sp>
      <p:sp>
        <p:nvSpPr>
          <p:cNvPr id="1328133" name="Text Box 5"/>
          <p:cNvSpPr txBox="1">
            <a:spLocks noChangeArrowheads="1"/>
          </p:cNvSpPr>
          <p:nvPr/>
        </p:nvSpPr>
        <p:spPr bwMode="auto">
          <a:xfrm>
            <a:off x="457200" y="5480050"/>
            <a:ext cx="8229600" cy="137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Chandra X-ray observatory - resolution 0.5”</a:t>
            </a:r>
          </a:p>
          <a:p>
            <a:pPr algn="ctr">
              <a:lnSpc>
                <a:spcPct val="60000"/>
              </a:lnSpc>
            </a:pPr>
            <a:r>
              <a:rPr lang="en-US" sz="2800" b="1">
                <a:solidFill>
                  <a:srgbClr val="FF0000"/>
                </a:solidFill>
              </a:rPr>
              <a:t>~confusion free study of XRB population </a:t>
            </a:r>
          </a:p>
          <a:p>
            <a:pPr algn="ctr">
              <a:lnSpc>
                <a:spcPct val="60000"/>
              </a:lnSpc>
            </a:pPr>
            <a:r>
              <a:rPr lang="en-US" sz="2800" b="1">
                <a:solidFill>
                  <a:srgbClr val="FF0000"/>
                </a:solidFill>
              </a:rPr>
              <a:t>in nearby galaxies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X-ray binaries </a:t>
            </a:r>
            <a:r>
              <a:rPr lang="en-US" sz="4000" dirty="0" smtClean="0"/>
              <a:t>and </a:t>
            </a:r>
            <a:r>
              <a:rPr lang="en-US" sz="4000" dirty="0"/>
              <a:t>CXB</a:t>
            </a:r>
            <a:endParaRPr lang="en-US" dirty="0"/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4572000"/>
            <a:ext cx="32766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200" b="1" dirty="0" smtClean="0"/>
              <a:t>HMXB contribution is dominated by </a:t>
            </a:r>
            <a:r>
              <a:rPr lang="en-US" sz="2200" b="1" dirty="0" err="1" smtClean="0"/>
              <a:t>ULXs</a:t>
            </a:r>
            <a:endParaRPr lang="en-US" sz="2200" b="1" dirty="0"/>
          </a:p>
        </p:txBody>
      </p:sp>
      <p:pic>
        <p:nvPicPr>
          <p:cNvPr id="1138692" name="Picture 4" descr="cxb_xrb_contrib"/>
          <p:cNvPicPr>
            <a:picLocks noChangeAspect="1" noChangeArrowheads="1"/>
          </p:cNvPicPr>
          <p:nvPr/>
        </p:nvPicPr>
        <p:blipFill>
          <a:blip r:embed="rId3">
            <a:lum bright="-78000" contrast="90000"/>
          </a:blip>
          <a:srcRect/>
          <a:stretch>
            <a:fillRect/>
          </a:stretch>
        </p:blipFill>
        <p:spPr bwMode="auto">
          <a:xfrm>
            <a:off x="685800" y="1371600"/>
            <a:ext cx="4876800" cy="4876800"/>
          </a:xfrm>
          <a:prstGeom prst="rect">
            <a:avLst/>
          </a:prstGeom>
          <a:noFill/>
        </p:spPr>
      </p:pic>
      <p:sp>
        <p:nvSpPr>
          <p:cNvPr id="1138693" name="Text Box 5"/>
          <p:cNvSpPr txBox="1">
            <a:spLocks noChangeArrowheads="1"/>
          </p:cNvSpPr>
          <p:nvPr/>
        </p:nvSpPr>
        <p:spPr bwMode="auto">
          <a:xfrm>
            <a:off x="6096000" y="1676400"/>
            <a:ext cx="2041525" cy="12969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None/>
            </a:pPr>
            <a:r>
              <a:rPr 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2-10 </a:t>
            </a:r>
            <a:r>
              <a:rPr lang="en-US" sz="2000" b="1" dirty="0" err="1">
                <a:solidFill>
                  <a:srgbClr val="0000FF"/>
                </a:solidFill>
                <a:ea typeface="Arial" charset="0"/>
                <a:cs typeface="Arial" charset="0"/>
              </a:rPr>
              <a:t>keV</a:t>
            </a:r>
            <a:r>
              <a:rPr 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:</a:t>
            </a:r>
            <a:endParaRPr lang="en-US" sz="20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algn="l">
              <a:buFont typeface="Wingdings" charset="2"/>
              <a:buNone/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HMXB ~7-10%</a:t>
            </a:r>
          </a:p>
          <a:p>
            <a:pPr algn="l">
              <a:buFont typeface="Wingdings" charset="2"/>
              <a:buNone/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LMXB  &lt;1-2%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0" y="33528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HMXB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~ 1.5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LMXB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~ 0.5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200" dirty="0" smtClean="0"/>
              <a:t>Contributions of different HMXB kinds</a:t>
            </a:r>
            <a:endParaRPr lang="en-US" sz="3600" dirty="0"/>
          </a:p>
        </p:txBody>
      </p:sp>
      <p:pic>
        <p:nvPicPr>
          <p:cNvPr id="1100806" name="Picture 6" descr="cxb_xrb_spectra"/>
          <p:cNvPicPr>
            <a:picLocks noChangeAspect="1" noChangeArrowheads="1"/>
          </p:cNvPicPr>
          <p:nvPr/>
        </p:nvPicPr>
        <p:blipFill>
          <a:blip r:embed="rId4">
            <a:lum bright="-90000" contrast="100000"/>
          </a:blip>
          <a:srcRect/>
          <a:stretch>
            <a:fillRect/>
          </a:stretch>
        </p:blipFill>
        <p:spPr bwMode="auto">
          <a:xfrm>
            <a:off x="5181600" y="1828800"/>
            <a:ext cx="3124200" cy="3124200"/>
          </a:xfrm>
          <a:prstGeom prst="rect">
            <a:avLst/>
          </a:prstGeom>
          <a:noFill/>
        </p:spPr>
      </p:pic>
      <p:sp>
        <p:nvSpPr>
          <p:cNvPr id="1100807" name="Text Box 7"/>
          <p:cNvSpPr txBox="1">
            <a:spLocks noChangeArrowheads="1"/>
          </p:cNvSpPr>
          <p:nvPr/>
        </p:nvSpPr>
        <p:spPr bwMode="auto">
          <a:xfrm>
            <a:off x="5562600" y="1524000"/>
            <a:ext cx="1749425" cy="411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FF"/>
                </a:solidFill>
              </a:rPr>
              <a:t>HMXB spectra</a:t>
            </a:r>
          </a:p>
        </p:txBody>
      </p:sp>
      <p:pic>
        <p:nvPicPr>
          <p:cNvPr id="1100808" name="Picture 8" descr="lf_d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752600"/>
            <a:ext cx="3200400" cy="3200400"/>
          </a:xfrm>
          <a:prstGeom prst="rect">
            <a:avLst/>
          </a:prstGeom>
          <a:noFill/>
        </p:spPr>
      </p:pic>
      <p:sp>
        <p:nvSpPr>
          <p:cNvPr id="1100809" name="Text Box 9"/>
          <p:cNvSpPr txBox="1">
            <a:spLocks noChangeArrowheads="1"/>
          </p:cNvSpPr>
          <p:nvPr/>
        </p:nvSpPr>
        <p:spPr bwMode="auto">
          <a:xfrm>
            <a:off x="1219200" y="1524000"/>
            <a:ext cx="2955925" cy="411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FF"/>
                </a:solidFill>
              </a:rPr>
              <a:t>HMXB luminosity function</a:t>
            </a:r>
          </a:p>
        </p:txBody>
      </p:sp>
      <p:sp>
        <p:nvSpPr>
          <p:cNvPr id="1100810" name="Text Box 10"/>
          <p:cNvSpPr txBox="1">
            <a:spLocks noChangeArrowheads="1"/>
          </p:cNvSpPr>
          <p:nvPr/>
        </p:nvSpPr>
        <p:spPr bwMode="auto">
          <a:xfrm>
            <a:off x="1752600" y="5791200"/>
            <a:ext cx="6130925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0000FF"/>
                </a:solidFill>
              </a:rPr>
              <a:t>10% HMXB pulsars + 20% BH +70% “ULX”</a:t>
            </a:r>
          </a:p>
        </p:txBody>
      </p:sp>
      <p:graphicFrame>
        <p:nvGraphicFramePr>
          <p:cNvPr id="1100811" name="Object 11"/>
          <p:cNvGraphicFramePr>
            <a:graphicFrameLocks noChangeAspect="1"/>
          </p:cNvGraphicFramePr>
          <p:nvPr/>
        </p:nvGraphicFramePr>
        <p:xfrm>
          <a:off x="1547813" y="4953000"/>
          <a:ext cx="2162175" cy="392113"/>
        </p:xfrm>
        <a:graphic>
          <a:graphicData uri="http://schemas.openxmlformats.org/presentationml/2006/ole">
            <p:oleObj spid="_x0000_s1428482" name="Equation" r:id="rId6" imgW="1054100" imgH="190500" progId="Equation.3">
              <p:embed/>
            </p:oleObj>
          </a:graphicData>
        </a:graphic>
      </p:graphicFrame>
      <p:graphicFrame>
        <p:nvGraphicFramePr>
          <p:cNvPr id="1100812" name="Object 12"/>
          <p:cNvGraphicFramePr>
            <a:graphicFrameLocks noChangeAspect="1"/>
          </p:cNvGraphicFramePr>
          <p:nvPr/>
        </p:nvGraphicFramePr>
        <p:xfrm>
          <a:off x="5486400" y="4953000"/>
          <a:ext cx="3095625" cy="385763"/>
        </p:xfrm>
        <a:graphic>
          <a:graphicData uri="http://schemas.openxmlformats.org/presentationml/2006/ole">
            <p:oleObj spid="_x0000_s1428483" name="Equation" r:id="rId7" imgW="1638300" imgH="203200" progId="Equation.3">
              <p:embed/>
            </p:oleObj>
          </a:graphicData>
        </a:graphic>
      </p:graphicFrame>
      <p:sp>
        <p:nvSpPr>
          <p:cNvPr id="1100813" name="Text Box 13"/>
          <p:cNvSpPr txBox="1">
            <a:spLocks noChangeArrowheads="1"/>
          </p:cNvSpPr>
          <p:nvPr/>
        </p:nvSpPr>
        <p:spPr bwMode="auto">
          <a:xfrm>
            <a:off x="6858000" y="5257800"/>
            <a:ext cx="2022475" cy="37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333333"/>
                </a:solidFill>
              </a:rPr>
              <a:t>Swartz et al., 2004</a:t>
            </a:r>
          </a:p>
        </p:txBody>
      </p:sp>
      <p:sp>
        <p:nvSpPr>
          <p:cNvPr id="1100814" name="Oval 14"/>
          <p:cNvSpPr>
            <a:spLocks noChangeArrowheads="1"/>
          </p:cNvSpPr>
          <p:nvPr/>
        </p:nvSpPr>
        <p:spPr bwMode="auto">
          <a:xfrm rot="2459403">
            <a:off x="1371600" y="2362200"/>
            <a:ext cx="1600200" cy="533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15" name="Oval 15"/>
          <p:cNvSpPr>
            <a:spLocks noChangeArrowheads="1"/>
          </p:cNvSpPr>
          <p:nvPr/>
        </p:nvSpPr>
        <p:spPr bwMode="auto">
          <a:xfrm rot="2459403">
            <a:off x="2079625" y="2903538"/>
            <a:ext cx="1395413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16" name="Oval 16"/>
          <p:cNvSpPr>
            <a:spLocks noChangeArrowheads="1"/>
          </p:cNvSpPr>
          <p:nvPr/>
        </p:nvSpPr>
        <p:spPr bwMode="auto">
          <a:xfrm rot="2459403">
            <a:off x="3036888" y="3556000"/>
            <a:ext cx="996950" cy="533400"/>
          </a:xfrm>
          <a:prstGeom prst="ellipse">
            <a:avLst/>
          </a:prstGeom>
          <a:noFill/>
          <a:ln w="25400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17" name="Text Box 17"/>
          <p:cNvSpPr txBox="1">
            <a:spLocks noChangeArrowheads="1"/>
          </p:cNvSpPr>
          <p:nvPr/>
        </p:nvSpPr>
        <p:spPr bwMode="auto">
          <a:xfrm>
            <a:off x="1447800" y="2819400"/>
            <a:ext cx="769938" cy="487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rgbClr val="333333"/>
                </a:solidFill>
              </a:rPr>
              <a:t>HMXB</a:t>
            </a:r>
          </a:p>
          <a:p>
            <a:pPr algn="l">
              <a:lnSpc>
                <a:spcPct val="40000"/>
              </a:lnSpc>
            </a:pPr>
            <a:r>
              <a:rPr lang="en-US" sz="1400">
                <a:solidFill>
                  <a:srgbClr val="333333"/>
                </a:solidFill>
              </a:rPr>
              <a:t>pulsars</a:t>
            </a:r>
          </a:p>
        </p:txBody>
      </p:sp>
      <p:sp>
        <p:nvSpPr>
          <p:cNvPr id="1100818" name="Text Box 18"/>
          <p:cNvSpPr txBox="1">
            <a:spLocks noChangeArrowheads="1"/>
          </p:cNvSpPr>
          <p:nvPr/>
        </p:nvSpPr>
        <p:spPr bwMode="auto">
          <a:xfrm>
            <a:off x="2057400" y="3352800"/>
            <a:ext cx="676275" cy="487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rgbClr val="0000FF"/>
                </a:solidFill>
              </a:rPr>
              <a:t>Black </a:t>
            </a:r>
          </a:p>
          <a:p>
            <a:pPr algn="l">
              <a:lnSpc>
                <a:spcPct val="40000"/>
              </a:lnSpc>
            </a:pPr>
            <a:r>
              <a:rPr lang="en-US" sz="1400">
                <a:solidFill>
                  <a:srgbClr val="0000FF"/>
                </a:solidFill>
              </a:rPr>
              <a:t>holes</a:t>
            </a:r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1100819" name="Text Box 19"/>
          <p:cNvSpPr txBox="1">
            <a:spLocks noChangeArrowheads="1"/>
          </p:cNvSpPr>
          <p:nvPr/>
        </p:nvSpPr>
        <p:spPr bwMode="auto">
          <a:xfrm>
            <a:off x="2743200" y="3962400"/>
            <a:ext cx="68103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“ULX”</a:t>
            </a:r>
            <a:endParaRPr lang="en-US" sz="140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/>
              <a:t>HMXBs &amp; unresolved part of CXB</a:t>
            </a:r>
            <a:endParaRPr lang="en-US"/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905000"/>
            <a:ext cx="3276600" cy="4221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HMXB</a:t>
            </a:r>
            <a:r>
              <a:rPr lang="en-US" sz="2000" dirty="0" smtClean="0"/>
              <a:t> (ULX) contribution </a:t>
            </a:r>
            <a:r>
              <a:rPr lang="en-US" sz="2000" dirty="0"/>
              <a:t>can explain ~50% of the unresolved part of the CXB (via contribution of faint normal galaxies)</a:t>
            </a:r>
          </a:p>
        </p:txBody>
      </p:sp>
      <p:pic>
        <p:nvPicPr>
          <p:cNvPr id="1304580" name="Picture 4" descr="cxb_xrb_contrib2"/>
          <p:cNvPicPr>
            <a:picLocks noChangeAspect="1" noChangeArrowheads="1"/>
          </p:cNvPicPr>
          <p:nvPr/>
        </p:nvPicPr>
        <p:blipFill>
          <a:blip r:embed="rId3">
            <a:lum bright="-40000" contrast="62000"/>
          </a:blip>
          <a:srcRect/>
          <a:stretch>
            <a:fillRect/>
          </a:stretch>
        </p:blipFill>
        <p:spPr bwMode="auto">
          <a:xfrm>
            <a:off x="381000" y="1600200"/>
            <a:ext cx="4572000" cy="4572000"/>
          </a:xfrm>
          <a:prstGeom prst="rect">
            <a:avLst/>
          </a:prstGeom>
          <a:noFill/>
        </p:spPr>
      </p:pic>
      <p:pic>
        <p:nvPicPr>
          <p:cNvPr id="1304581" name="Picture 5" descr="cdfn_x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GB" sz="7200" b="1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401762"/>
          </a:xfrm>
        </p:spPr>
        <p:txBody>
          <a:bodyPr/>
          <a:lstStyle/>
          <a:p>
            <a:r>
              <a:rPr lang="en-US" sz="3600"/>
              <a:t>Formation of binaries in close stellar encounters</a:t>
            </a:r>
            <a:endParaRPr lang="en-US"/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288925" indent="-288925">
              <a:lnSpc>
                <a:spcPct val="90000"/>
              </a:lnSpc>
            </a:pPr>
            <a:endParaRPr lang="en-US" sz="2000"/>
          </a:p>
          <a:p>
            <a:pPr marL="288925" indent="-288925">
              <a:lnSpc>
                <a:spcPct val="90000"/>
              </a:lnSpc>
            </a:pPr>
            <a:endParaRPr lang="en-US" sz="2000"/>
          </a:p>
          <a:p>
            <a:pPr marL="288925" indent="-288925">
              <a:lnSpc>
                <a:spcPct val="90000"/>
              </a:lnSpc>
            </a:pPr>
            <a:endParaRPr lang="en-US" sz="2000"/>
          </a:p>
          <a:p>
            <a:pPr marL="288925" indent="-288925">
              <a:lnSpc>
                <a:spcPct val="90000"/>
              </a:lnSpc>
            </a:pPr>
            <a:endParaRPr lang="en-US" sz="2000"/>
          </a:p>
          <a:p>
            <a:pPr marL="288925" indent="-288925">
              <a:buClr>
                <a:srgbClr val="FF0000"/>
              </a:buClr>
              <a:buFont typeface="Times" charset="0"/>
              <a:buChar char="•"/>
            </a:pPr>
            <a:r>
              <a:rPr lang="en-US" sz="2400" b="1"/>
              <a:t>tidal capture</a:t>
            </a:r>
            <a:r>
              <a:rPr lang="en-US" sz="2400"/>
              <a:t> of a normal star by an NS/BH</a:t>
            </a:r>
          </a:p>
          <a:p>
            <a:pPr marL="288925" indent="-288925">
              <a:buClr>
                <a:srgbClr val="FF0000"/>
              </a:buClr>
              <a:buFont typeface="Times" charset="0"/>
              <a:buChar char="•"/>
            </a:pPr>
            <a:r>
              <a:rPr lang="en-US" sz="2400" b="1"/>
              <a:t>collision</a:t>
            </a:r>
            <a:r>
              <a:rPr lang="en-US" sz="2400"/>
              <a:t> of NS/BH with a </a:t>
            </a:r>
            <a:r>
              <a:rPr lang="en-US" sz="2400" b="1"/>
              <a:t>red giant</a:t>
            </a:r>
            <a:r>
              <a:rPr lang="en-US" sz="2400"/>
              <a:t>		</a:t>
            </a:r>
          </a:p>
          <a:p>
            <a:pPr marL="288925" indent="-288925">
              <a:buClr>
                <a:srgbClr val="FF0000"/>
              </a:buClr>
              <a:buFont typeface="Times" charset="0"/>
              <a:buChar char="•"/>
            </a:pPr>
            <a:r>
              <a:rPr lang="en-US" sz="2400" b="1"/>
              <a:t>exchange</a:t>
            </a:r>
            <a:r>
              <a:rPr lang="en-US" sz="2400"/>
              <a:t> reactions</a:t>
            </a:r>
          </a:p>
          <a:p>
            <a:pPr marL="288925" indent="-288925">
              <a:buClr>
                <a:srgbClr val="FF0000"/>
              </a:buClr>
              <a:buFont typeface="Times" charset="0"/>
              <a:buChar char="•"/>
            </a:pPr>
            <a:endParaRPr lang="en-US" sz="2400"/>
          </a:p>
          <a:p>
            <a:pPr marL="288925" indent="-288925">
              <a:lnSpc>
                <a:spcPct val="80000"/>
              </a:lnSpc>
              <a:buClr>
                <a:srgbClr val="FF0000"/>
              </a:buClr>
              <a:buFont typeface="Times" charset="0"/>
              <a:buNone/>
            </a:pPr>
            <a:r>
              <a:rPr lang="en-US" sz="1400"/>
              <a:t>Clark, 1975; Fabian,Pringle &amp; Rees, 1975; Press &amp; Teukolsky, 1977; Hut &amp; Bahcall, 1983; Lee &amp;</a:t>
            </a:r>
          </a:p>
          <a:p>
            <a:pPr marL="288925" indent="-288925">
              <a:lnSpc>
                <a:spcPct val="80000"/>
              </a:lnSpc>
              <a:buClr>
                <a:srgbClr val="FF0000"/>
              </a:buClr>
              <a:buFont typeface="Times" charset="0"/>
              <a:buNone/>
            </a:pPr>
            <a:r>
              <a:rPr lang="en-US" sz="1400"/>
              <a:t>Ostriker, 1986; Verbunt 1987; …</a:t>
            </a:r>
            <a:endParaRPr lang="en-US" sz="2000"/>
          </a:p>
        </p:txBody>
      </p:sp>
      <p:graphicFrame>
        <p:nvGraphicFramePr>
          <p:cNvPr id="1379332" name="Object 4"/>
          <p:cNvGraphicFramePr>
            <a:graphicFrameLocks noChangeAspect="1"/>
          </p:cNvGraphicFramePr>
          <p:nvPr/>
        </p:nvGraphicFramePr>
        <p:xfrm>
          <a:off x="2362200" y="2286000"/>
          <a:ext cx="4137025" cy="782638"/>
        </p:xfrm>
        <a:graphic>
          <a:graphicData uri="http://schemas.openxmlformats.org/presentationml/2006/ole">
            <p:oleObj spid="_x0000_s1379332" name="Equation" r:id="rId4" imgW="20828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69090" name="Picture 2" descr="cena_blue_xray"/>
          <p:cNvPicPr>
            <a:picLocks noChangeAspect="1" noChangeArrowheads="1"/>
          </p:cNvPicPr>
          <p:nvPr/>
        </p:nvPicPr>
        <p:blipFill>
          <a:blip r:embed="rId3">
            <a:alphaModFix amt="47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/>
          <a:lstStyle/>
          <a:p>
            <a:r>
              <a:rPr lang="en-US" sz="4000"/>
              <a:t>Centaurus A</a:t>
            </a:r>
            <a:br>
              <a:rPr lang="en-US" sz="4000"/>
            </a:br>
            <a:r>
              <a:rPr lang="en-US" sz="4000"/>
              <a:t>radial distribution of LMXBs</a:t>
            </a:r>
            <a:endParaRPr lang="en-US"/>
          </a:p>
        </p:txBody>
      </p:sp>
      <p:pic>
        <p:nvPicPr>
          <p:cNvPr id="1369092" name="Picture 4" descr="cena_profi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36000"/>
            <a:alphaModFix amt="84000"/>
          </a:blip>
          <a:srcRect/>
          <a:stretch>
            <a:fillRect/>
          </a:stretch>
        </p:blipFill>
        <p:spPr bwMode="auto">
          <a:xfrm>
            <a:off x="1828800" y="2209800"/>
            <a:ext cx="5410200" cy="4040188"/>
          </a:xfrm>
          <a:prstGeom prst="rect">
            <a:avLst/>
          </a:prstGeom>
          <a:noFill/>
        </p:spPr>
      </p:pic>
      <p:sp>
        <p:nvSpPr>
          <p:cNvPr id="1369093" name="Text Box 5"/>
          <p:cNvSpPr txBox="1">
            <a:spLocks noChangeArrowheads="1"/>
          </p:cNvSpPr>
          <p:nvPr/>
        </p:nvSpPr>
        <p:spPr bwMode="auto">
          <a:xfrm>
            <a:off x="7543800" y="2971800"/>
            <a:ext cx="1009650" cy="411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FF"/>
                </a:solidFill>
              </a:rPr>
              <a:t>2MASS</a:t>
            </a:r>
            <a:endParaRPr lang="en-US" sz="1800" b="1"/>
          </a:p>
        </p:txBody>
      </p:sp>
      <p:sp>
        <p:nvSpPr>
          <p:cNvPr id="1369094" name="Line 6"/>
          <p:cNvSpPr>
            <a:spLocks noChangeShapeType="1"/>
          </p:cNvSpPr>
          <p:nvPr/>
        </p:nvSpPr>
        <p:spPr bwMode="auto">
          <a:xfrm flipH="1" flipV="1">
            <a:off x="6477000" y="2971800"/>
            <a:ext cx="10668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9095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1473200" cy="48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b="1">
                <a:solidFill>
                  <a:schemeClr val="tx1"/>
                </a:solidFill>
              </a:rPr>
              <a:t>Chandra</a:t>
            </a:r>
          </a:p>
          <a:p>
            <a:pPr algn="l">
              <a:lnSpc>
                <a:spcPct val="60000"/>
              </a:lnSpc>
            </a:pPr>
            <a:r>
              <a:rPr lang="en-US" b="1">
                <a:solidFill>
                  <a:schemeClr val="tx1"/>
                </a:solidFill>
              </a:rPr>
              <a:t>point sources</a:t>
            </a:r>
            <a:endParaRPr lang="en-US" sz="2800" b="1"/>
          </a:p>
        </p:txBody>
      </p:sp>
      <p:sp>
        <p:nvSpPr>
          <p:cNvPr id="1369096" name="Line 8"/>
          <p:cNvSpPr>
            <a:spLocks noChangeShapeType="1"/>
          </p:cNvSpPr>
          <p:nvPr/>
        </p:nvSpPr>
        <p:spPr bwMode="auto">
          <a:xfrm>
            <a:off x="3581400" y="3200400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X-ray emission from galaxies, properties of galaxies, a new stellar mass and SFR proxy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6" name="Picture 11" descr="ranalli05-fig7"/>
          <p:cNvPicPr>
            <a:picLocks noChangeAspect="1" noChangeArrowheads="1"/>
          </p:cNvPicPr>
          <p:nvPr/>
        </p:nvPicPr>
        <p:blipFill>
          <a:blip r:embed="rId2">
            <a:lum bright="-58000" contrast="76000"/>
          </a:blip>
          <a:srcRect/>
          <a:stretch>
            <a:fillRect/>
          </a:stretch>
        </p:blipFill>
        <p:spPr bwMode="auto">
          <a:xfrm>
            <a:off x="4572000" y="2438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9800" y="5867400"/>
            <a:ext cx="1524000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0" dirty="0" err="1">
                <a:solidFill>
                  <a:schemeClr val="tx1"/>
                </a:solidFill>
              </a:rPr>
              <a:t>Ranalli</a:t>
            </a:r>
            <a:r>
              <a:rPr lang="en-US" sz="1100" b="0" dirty="0">
                <a:solidFill>
                  <a:schemeClr val="tx1"/>
                </a:solidFill>
              </a:rPr>
              <a:t> et al</a:t>
            </a:r>
            <a:r>
              <a:rPr lang="en-US" sz="1100" b="0" dirty="0" smtClean="0">
                <a:solidFill>
                  <a:schemeClr val="tx1"/>
                </a:solidFill>
              </a:rPr>
              <a:t>., 20006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711" y="3200400"/>
            <a:ext cx="3624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Normal galaxies dominate in number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(but not in total flux)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X-ray emission from galaxies, properties of galaxies, a new stellar mass and SFR proxy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Formation and evolution of X-ray binaries</a:t>
            </a:r>
            <a:br>
              <a:rPr lang="en-US" sz="2400" dirty="0" smtClean="0"/>
            </a:br>
            <a:r>
              <a:rPr lang="en-US" sz="2400" dirty="0" smtClean="0"/>
              <a:t>luminosity distributions</a:t>
            </a:r>
            <a:br>
              <a:rPr lang="en-US" sz="2400" dirty="0" smtClean="0"/>
            </a:br>
            <a:r>
              <a:rPr lang="en-US" sz="2400" dirty="0" smtClean="0"/>
              <a:t>specific frequency, per M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 and per SFR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 binaries</a:t>
            </a:r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High mass companion</a:t>
            </a:r>
          </a:p>
        </p:txBody>
      </p:sp>
      <p:sp>
        <p:nvSpPr>
          <p:cNvPr id="1324037" name="Text Box 5"/>
          <p:cNvSpPr txBox="1">
            <a:spLocks noChangeArrowheads="1"/>
          </p:cNvSpPr>
          <p:nvPr/>
        </p:nvSpPr>
        <p:spPr bwMode="auto">
          <a:xfrm>
            <a:off x="4556125" y="1679575"/>
            <a:ext cx="4130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Mathematica2" pitchFamily="2" charset="2"/>
              <a:ea typeface="Arial" charset="0"/>
              <a:cs typeface="Arial" charset="0"/>
            </a:endParaRPr>
          </a:p>
        </p:txBody>
      </p:sp>
      <p:sp>
        <p:nvSpPr>
          <p:cNvPr id="1324038" name="Text Box 6"/>
          <p:cNvSpPr txBox="1">
            <a:spLocks noChangeArrowheads="1"/>
          </p:cNvSpPr>
          <p:nvPr/>
        </p:nvSpPr>
        <p:spPr bwMode="auto">
          <a:xfrm>
            <a:off x="4648200" y="16764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Low mass companion</a:t>
            </a:r>
          </a:p>
        </p:txBody>
      </p:sp>
      <p:pic>
        <p:nvPicPr>
          <p:cNvPr id="1324039" name="Picture 7" descr="cygx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09800"/>
            <a:ext cx="4038600" cy="3028950"/>
          </a:xfrm>
          <a:ln/>
        </p:spPr>
      </p:pic>
      <p:pic>
        <p:nvPicPr>
          <p:cNvPr id="1324040" name="Picture 8" descr="1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09800"/>
            <a:ext cx="4038600" cy="30289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 binaries</a:t>
            </a:r>
          </a:p>
        </p:txBody>
      </p:sp>
      <p:sp>
        <p:nvSpPr>
          <p:cNvPr id="1326083" name="Text Box 3"/>
          <p:cNvSpPr txBox="1">
            <a:spLocks noChangeArrowheads="1"/>
          </p:cNvSpPr>
          <p:nvPr/>
        </p:nvSpPr>
        <p:spPr bwMode="auto">
          <a:xfrm>
            <a:off x="593725" y="1603375"/>
            <a:ext cx="3749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Mathematica2" pitchFamily="2" charset="2"/>
              <a:ea typeface="Arial" charset="0"/>
              <a:cs typeface="Arial" charset="0"/>
            </a:endParaRPr>
          </a:p>
        </p:txBody>
      </p:sp>
      <p:sp>
        <p:nvSpPr>
          <p:cNvPr id="1326084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High mass companion</a:t>
            </a:r>
          </a:p>
        </p:txBody>
      </p:sp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4556125" y="1679575"/>
            <a:ext cx="4130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Mathematica2" pitchFamily="2" charset="2"/>
              <a:ea typeface="Arial" charset="0"/>
              <a:cs typeface="Arial" charset="0"/>
            </a:endParaRPr>
          </a:p>
        </p:txBody>
      </p:sp>
      <p:sp>
        <p:nvSpPr>
          <p:cNvPr id="1326086" name="Text Box 6"/>
          <p:cNvSpPr txBox="1">
            <a:spLocks noChangeArrowheads="1"/>
          </p:cNvSpPr>
          <p:nvPr/>
        </p:nvSpPr>
        <p:spPr bwMode="auto">
          <a:xfrm>
            <a:off x="4648200" y="16764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Low mass companion</a:t>
            </a:r>
          </a:p>
        </p:txBody>
      </p:sp>
      <p:pic>
        <p:nvPicPr>
          <p:cNvPr id="1326087" name="Picture 7" descr="1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3276600"/>
            <a:ext cx="292100" cy="219075"/>
          </a:xfrm>
          <a:ln/>
        </p:spPr>
      </p:pic>
      <p:pic>
        <p:nvPicPr>
          <p:cNvPr id="1326088" name="Picture 8" descr="cygx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209800"/>
            <a:ext cx="4038600" cy="30289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Evolutionary time scales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b="1"/>
              <a:t>HMXB</a:t>
            </a:r>
          </a:p>
          <a:p>
            <a:pPr algn="ctr">
              <a:buFontTx/>
              <a:buNone/>
            </a:pPr>
            <a:endParaRPr lang="en-GB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>
                <a:latin typeface="Mathematica1" pitchFamily="2" charset="2"/>
              </a:rPr>
              <a:t>t~</a:t>
            </a:r>
            <a:r>
              <a:rPr lang="en-GB"/>
              <a:t>10-50 Myrs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/>
              <a:t>~ duration of star formation event</a:t>
            </a:r>
          </a:p>
          <a:p>
            <a:pPr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Star formation tracer</a:t>
            </a:r>
          </a:p>
        </p:txBody>
      </p:sp>
      <p:sp>
        <p:nvSpPr>
          <p:cNvPr id="131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b="1"/>
              <a:t>LMXB</a:t>
            </a:r>
          </a:p>
          <a:p>
            <a:pPr algn="ctr">
              <a:buFontTx/>
              <a:buNone/>
            </a:pPr>
            <a:endParaRPr lang="en-GB" b="1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>
                <a:latin typeface="Mathematica1" pitchFamily="2" charset="2"/>
              </a:rPr>
              <a:t>t~</a:t>
            </a:r>
            <a:r>
              <a:rPr lang="en-GB"/>
              <a:t>1-10 Gyrs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/>
              <a:t>~ live time of the host galaxy</a:t>
            </a:r>
          </a:p>
          <a:p>
            <a:endParaRPr lang="en-GB"/>
          </a:p>
          <a:p>
            <a:pPr algn="ctr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Stellar mass tracer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Marat Gilfanov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XMM Workshop 2010</a:t>
            </a:r>
            <a:endParaRPr lang="en-GB"/>
          </a:p>
        </p:txBody>
      </p:sp>
      <p:pic>
        <p:nvPicPr>
          <p:cNvPr id="1309698" name="Picture 2" descr="lx_mass"/>
          <p:cNvPicPr>
            <a:picLocks noChangeAspect="1" noChangeArrowheads="1"/>
          </p:cNvPicPr>
          <p:nvPr/>
        </p:nvPicPr>
        <p:blipFill>
          <a:blip r:embed="rId3">
            <a:lum bright="-40000" contrast="56000"/>
          </a:blip>
          <a:srcRect/>
          <a:stretch>
            <a:fillRect/>
          </a:stretch>
        </p:blipFill>
        <p:spPr bwMode="auto">
          <a:xfrm>
            <a:off x="3048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L</a:t>
            </a:r>
            <a:r>
              <a:rPr lang="en-GB" sz="4000" baseline="-25000" dirty="0" smtClean="0"/>
              <a:t>x</a:t>
            </a:r>
            <a:r>
              <a:rPr lang="en-GB" sz="4000" dirty="0" smtClean="0"/>
              <a:t>, M</a:t>
            </a:r>
            <a:r>
              <a:rPr lang="en-GB" sz="4000" baseline="-25000" dirty="0" smtClean="0"/>
              <a:t>*</a:t>
            </a:r>
            <a:r>
              <a:rPr lang="en-GB" sz="4000" dirty="0" smtClean="0"/>
              <a:t> and SFR</a:t>
            </a:r>
            <a:endParaRPr lang="en-GB" sz="4000" dirty="0"/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LMXB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257800" y="1443038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HMXB</a:t>
            </a:r>
            <a:endParaRPr lang="en-GB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2" descr="lx_sfr_data_model"/>
          <p:cNvPicPr>
            <a:picLocks noChangeAspect="1" noChangeArrowheads="1"/>
          </p:cNvPicPr>
          <p:nvPr/>
        </p:nvPicPr>
        <p:blipFill>
          <a:blip r:embed="rId4">
            <a:lum bright="-20000" contrast="34000"/>
          </a:blip>
          <a:srcRect/>
          <a:stretch>
            <a:fillRect/>
          </a:stretch>
        </p:blipFill>
        <p:spPr bwMode="auto">
          <a:xfrm>
            <a:off x="4724400" y="1828800"/>
            <a:ext cx="4254500" cy="4254500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94839" y="4267200"/>
            <a:ext cx="2383322" cy="1052596"/>
          </a:xfrm>
          <a:prstGeom prst="rect">
            <a:avLst/>
          </a:prstGeom>
          <a:solidFill>
            <a:schemeClr val="accent1">
              <a:alpha val="64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Non-physical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effect of statistics</a:t>
            </a:r>
          </a:p>
          <a:p>
            <a:pPr algn="ctr">
              <a:lnSpc>
                <a:spcPct val="60000"/>
              </a:lnSpc>
            </a:pP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of small numbers</a:t>
            </a:r>
          </a:p>
          <a:p>
            <a:pPr algn="ctr">
              <a:lnSpc>
                <a:spcPct val="60000"/>
              </a:lnSpc>
            </a:pP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</a:rPr>
              <a:t>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</a:rPr>
              <a:t>tot</a:t>
            </a:r>
            <a:r>
              <a:rPr lang="en-US" sz="1800" b="1" dirty="0">
                <a:solidFill>
                  <a:srgbClr val="FF0000">
                    <a:alpha val="50000"/>
                  </a:srgbClr>
                </a:solidFill>
              </a:rPr>
              <a:t>=</a:t>
            </a:r>
            <a:r>
              <a:rPr lang="en-US" sz="1800" b="1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L</a:t>
            </a:r>
            <a:r>
              <a:rPr lang="en-US" sz="1800" b="1" baseline="-25000" dirty="0" err="1">
                <a:solidFill>
                  <a:srgbClr val="FF0000">
                    <a:alpha val="50000"/>
                  </a:srgbClr>
                </a:solidFill>
                <a:sym typeface="Symbol" charset="2"/>
              </a:rPr>
              <a:t>k</a:t>
            </a:r>
            <a:endParaRPr lang="en-US" sz="1800" dirty="0">
              <a:solidFill>
                <a:srgbClr val="FF0000">
                  <a:alpha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pa_talk_30june2003">
  <a:themeElements>
    <a:clrScheme name="mpa_talk_30june20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a_talk_30june2003">
      <a:majorFont>
        <a:latin typeface="Comic Sans MS"/>
        <a:ea typeface="Arial"/>
        <a:cs typeface="Arial"/>
      </a:majorFont>
      <a:minorFont>
        <a:latin typeface="Comic Sans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D60093"/>
            </a:solidFill>
            <a:effectLst/>
            <a:latin typeface="Comic Sans MS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D60093"/>
            </a:solidFill>
            <a:effectLst/>
            <a:latin typeface="Comic Sans MS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mpa_talk_30june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a_talk_30june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a_talk_30june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a_talk_30june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a_talk_30june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a_talk_30june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a_talk_30june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29013</TotalTime>
  <Words>1269</Words>
  <Application>Microsoft Macintosh PowerPoint</Application>
  <PresentationFormat>On-screen Show (4:3)</PresentationFormat>
  <Paragraphs>313</Paragraphs>
  <Slides>35</Slides>
  <Notes>30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mpa_talk_30june2003</vt:lpstr>
      <vt:lpstr>Equation</vt:lpstr>
      <vt:lpstr>Microsoft Equation</vt:lpstr>
      <vt:lpstr>Populations of accreting  X-ray sources  in galaxies</vt:lpstr>
      <vt:lpstr>Slide 2</vt:lpstr>
      <vt:lpstr>Images: 5</vt:lpstr>
      <vt:lpstr>Why to study</vt:lpstr>
      <vt:lpstr>Why to study</vt:lpstr>
      <vt:lpstr>X-ray binaries</vt:lpstr>
      <vt:lpstr>X-ray binaries</vt:lpstr>
      <vt:lpstr>Evolutionary time scales</vt:lpstr>
      <vt:lpstr>Lx, M* and SFR</vt:lpstr>
      <vt:lpstr>A new M* and SFR proxy?</vt:lpstr>
      <vt:lpstr>BUT: scatter and systematics</vt:lpstr>
      <vt:lpstr>A new Lx-SFR study  (with Stefano Mineo)</vt:lpstr>
      <vt:lpstr>Luminosity functions</vt:lpstr>
      <vt:lpstr>Luminosity functions</vt:lpstr>
      <vt:lpstr>A new HMXB XLF</vt:lpstr>
      <vt:lpstr>HMXB XLF  &amp;  IMF slope</vt:lpstr>
      <vt:lpstr>LMXB XLF</vt:lpstr>
      <vt:lpstr>Total number and luminosity of X-ray binaries</vt:lpstr>
      <vt:lpstr>How many black holes and neutron stars  become X-ray sources?</vt:lpstr>
      <vt:lpstr>Slide 20</vt:lpstr>
      <vt:lpstr>Fraction of compact objects X-ray active once in their lifetime</vt:lpstr>
      <vt:lpstr>Dynamical formation of LMXBs in dense stellar environments</vt:lpstr>
      <vt:lpstr>Slide 23</vt:lpstr>
      <vt:lpstr>Slide 24</vt:lpstr>
      <vt:lpstr>Slide 25</vt:lpstr>
      <vt:lpstr>Luminosity functions (with Zhongli Zhang)</vt:lpstr>
      <vt:lpstr>Faint field sources</vt:lpstr>
      <vt:lpstr>Cosmic X-ray background</vt:lpstr>
      <vt:lpstr>X-ray binaries and CXB</vt:lpstr>
      <vt:lpstr>X-ray binaries and CXB</vt:lpstr>
      <vt:lpstr>Contributions of different HMXB kinds</vt:lpstr>
      <vt:lpstr>HMXBs &amp; unresolved part of CXB</vt:lpstr>
      <vt:lpstr>Thank you!</vt:lpstr>
      <vt:lpstr>Formation of binaries in close stellar encounters</vt:lpstr>
      <vt:lpstr>Centaurus A radial distribution of LMXBs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binaries as  star formation and stellar mass indicator</dc:title>
  <dc:creator> Marat Gilfanov</dc:creator>
  <cp:lastModifiedBy>Marat Gilfanov</cp:lastModifiedBy>
  <cp:revision>337</cp:revision>
  <dcterms:created xsi:type="dcterms:W3CDTF">2010-05-25T15:46:06Z</dcterms:created>
  <dcterms:modified xsi:type="dcterms:W3CDTF">2010-05-26T06:25:17Z</dcterms:modified>
</cp:coreProperties>
</file>