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8" r:id="rId2"/>
    <p:sldId id="259" r:id="rId3"/>
    <p:sldId id="265" r:id="rId4"/>
    <p:sldId id="266" r:id="rId5"/>
    <p:sldId id="275" r:id="rId6"/>
    <p:sldId id="274" r:id="rId7"/>
    <p:sldId id="260" r:id="rId8"/>
    <p:sldId id="272" r:id="rId9"/>
    <p:sldId id="261" r:id="rId10"/>
    <p:sldId id="264" r:id="rId11"/>
    <p:sldId id="277" r:id="rId12"/>
    <p:sldId id="262" r:id="rId13"/>
    <p:sldId id="280" r:id="rId14"/>
    <p:sldId id="270" r:id="rId15"/>
    <p:sldId id="269" r:id="rId16"/>
    <p:sldId id="281" r:id="rId17"/>
    <p:sldId id="279" r:id="rId18"/>
    <p:sldId id="263" r:id="rId19"/>
    <p:sldId id="276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4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59D5E-3C1C-44DF-8B46-8683CDD8F598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FB74-3754-4F26-9B24-54B52DD8D4B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87FE-2E53-4F3A-95B9-221ED6DCF46E}" type="datetimeFigureOut">
              <a:rPr lang="en-US" smtClean="0"/>
              <a:pPr/>
              <a:t>5/24/2010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60E02-CF74-4839-A186-8E277E01B5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tt\Desktop\ConvertedFile.mp4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8" descr="DU_2-col_lrg.jpg"/>
          <p:cNvPicPr>
            <a:picLocks noChangeAspect="1"/>
          </p:cNvPicPr>
          <p:nvPr/>
        </p:nvPicPr>
        <p:blipFill>
          <a:blip r:embed="rId3" cstate="print">
            <a:lum bright="94000" contrast="14000"/>
          </a:blip>
          <a:stretch>
            <a:fillRect/>
          </a:stretch>
        </p:blipFill>
        <p:spPr bwMode="auto">
          <a:xfrm>
            <a:off x="7143768" y="214290"/>
            <a:ext cx="17046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14346" y="428604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effectLst>
                  <a:outerShdw blurRad="50800" dist="50800" algn="ctr" rotWithShape="0">
                    <a:schemeClr val="tx1"/>
                  </a:outerShdw>
                </a:effectLst>
                <a:latin typeface="Aparajita" pitchFamily="34" charset="0"/>
                <a:cs typeface="Aparajita" pitchFamily="34" charset="0"/>
              </a:rPr>
              <a:t>Challenging Times: 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effectLst>
                  <a:outerShdw blurRad="50800" dist="50800" algn="ctr" rotWithShape="0">
                    <a:schemeClr val="tx1"/>
                  </a:outerShdw>
                </a:effectLst>
                <a:latin typeface="Aparajita" pitchFamily="34" charset="0"/>
                <a:cs typeface="Aparajita" pitchFamily="34" charset="0"/>
              </a:rPr>
              <a:t>A re-analysis of...</a:t>
            </a:r>
            <a:endParaRPr lang="en-GB" sz="4800" dirty="0">
              <a:solidFill>
                <a:schemeClr val="bg1"/>
              </a:solidFill>
              <a:effectLst>
                <a:outerShdw blurRad="50800" dist="50800" algn="ctr" rotWithShape="0">
                  <a:schemeClr val="tx1"/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607220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Matthew Middleton, Tim Roberts, Chris Done, Floyd Jackson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spectra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34" t="28411" b="30550"/>
          <a:stretch>
            <a:fillRect/>
          </a:stretch>
        </p:blipFill>
        <p:spPr>
          <a:xfrm>
            <a:off x="1214414" y="928670"/>
            <a:ext cx="6613688" cy="3929090"/>
          </a:xfrm>
        </p:spPr>
      </p:pic>
      <p:sp>
        <p:nvSpPr>
          <p:cNvPr id="9" name="TextBox 8"/>
          <p:cNvSpPr txBox="1"/>
          <p:nvPr/>
        </p:nvSpPr>
        <p:spPr>
          <a:xfrm>
            <a:off x="2428860" y="5000636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Is there a break? F-test  &gt;95% significance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Content Placeholder 7" descr="5408_RGS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468" t="14206" r="8410" b="19501"/>
          <a:stretch>
            <a:fillRect/>
          </a:stretch>
        </p:blipFill>
        <p:spPr>
          <a:xfrm>
            <a:off x="4286248" y="785794"/>
            <a:ext cx="4643438" cy="5000625"/>
          </a:xfrm>
        </p:spPr>
      </p:pic>
      <p:sp>
        <p:nvSpPr>
          <p:cNvPr id="7" name="TextBox 6"/>
          <p:cNvSpPr txBox="1"/>
          <p:nvPr/>
        </p:nvSpPr>
        <p:spPr>
          <a:xfrm>
            <a:off x="214282" y="1142984"/>
            <a:ext cx="4143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Soft features? Maybe...but data not great.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EPIC data improved by inclusion of MEKAL plasma. Probably too luminous to be associated with star formation.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Chandra diffuse emission ~2% of emission – features probably intrinsic – longer observation should constrain these.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8" y="5715016"/>
            <a:ext cx="1967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Middleton &amp; Roberts in prep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PDSshort.jpeg"/>
          <p:cNvPicPr>
            <a:picLocks noChangeAspect="1"/>
          </p:cNvPicPr>
          <p:nvPr/>
        </p:nvPicPr>
        <p:blipFill>
          <a:blip r:embed="rId3" cstate="print"/>
          <a:srcRect l="7246" t="31250" r="39680" b="32291"/>
          <a:stretch>
            <a:fillRect/>
          </a:stretch>
        </p:blipFill>
        <p:spPr>
          <a:xfrm>
            <a:off x="1000100" y="1142984"/>
            <a:ext cx="4659799" cy="453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1643050"/>
            <a:ext cx="285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still see the QPO in the same E-bands where detection is reported as strongest</a:t>
            </a:r>
          </a:p>
          <a:p>
            <a:endParaRPr lang="en-GB" sz="2000" dirty="0" smtClean="0"/>
          </a:p>
          <a:p>
            <a:r>
              <a:rPr lang="en-GB" sz="2000" dirty="0" smtClean="0"/>
              <a:t>Is this the type-C LFQPO of GBHs? Can this be tested?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Content Placeholder 7" descr="correlation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786" t="50039" r="13754" b="4226"/>
          <a:stretch>
            <a:fillRect/>
          </a:stretch>
        </p:blipFill>
        <p:spPr>
          <a:xfrm rot="5400000">
            <a:off x="148782" y="1577549"/>
            <a:ext cx="4429155" cy="4274406"/>
          </a:xfrm>
        </p:spPr>
      </p:pic>
      <p:sp>
        <p:nvSpPr>
          <p:cNvPr id="7" name="TextBox 6"/>
          <p:cNvSpPr txBox="1"/>
          <p:nvPr/>
        </p:nvSpPr>
        <p:spPr>
          <a:xfrm>
            <a:off x="1714480" y="1142984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can be tested: does the position of the QPO obey</a:t>
            </a:r>
            <a:r>
              <a:rPr lang="en-GB" dirty="0" smtClean="0"/>
              <a:t>:</a:t>
            </a:r>
          </a:p>
        </p:txBody>
      </p:sp>
      <p:grpSp>
        <p:nvGrpSpPr>
          <p:cNvPr id="3" name="Group 26"/>
          <p:cNvGrpSpPr/>
          <p:nvPr/>
        </p:nvGrpSpPr>
        <p:grpSpPr>
          <a:xfrm>
            <a:off x="4694829" y="1928802"/>
            <a:ext cx="3821648" cy="2747876"/>
            <a:chOff x="244633" y="546570"/>
            <a:chExt cx="7042011" cy="6243073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928662" y="3143248"/>
              <a:ext cx="2428892" cy="1143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2"/>
            <p:cNvGrpSpPr/>
            <p:nvPr/>
          </p:nvGrpSpPr>
          <p:grpSpPr>
            <a:xfrm>
              <a:off x="244633" y="546570"/>
              <a:ext cx="7042011" cy="6243073"/>
              <a:chOff x="244633" y="546570"/>
              <a:chExt cx="7042011" cy="6243073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rot="5400000" flipH="1" flipV="1">
                <a:off x="-893007" y="3321843"/>
                <a:ext cx="392909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071538" y="5286388"/>
                <a:ext cx="6215106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714612" y="2500306"/>
                <a:ext cx="300039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5179223" y="3036091"/>
                <a:ext cx="2357454" cy="12858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857224" y="3429000"/>
                <a:ext cx="371477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3893339" y="3393281"/>
                <a:ext cx="3714776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045933" y="6389532"/>
                <a:ext cx="250033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Frequency</a:t>
                </a:r>
                <a:endParaRPr lang="en-GB" sz="20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6200000">
                <a:off x="-2064757" y="2855960"/>
                <a:ext cx="5356048" cy="73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Frequency x Power</a:t>
                </a:r>
                <a:endParaRPr lang="en-GB" sz="2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00298" y="5357829"/>
                <a:ext cx="940543" cy="90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ν</a:t>
                </a:r>
                <a:r>
                  <a:rPr lang="en-GB" sz="2000" baseline="-25000" dirty="0" smtClean="0"/>
                  <a:t>b</a:t>
                </a:r>
                <a:endParaRPr lang="en-GB" sz="20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572132" y="5357829"/>
                <a:ext cx="896342" cy="909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 smtClean="0"/>
                  <a:t>ν</a:t>
                </a:r>
                <a:r>
                  <a:rPr lang="en-GB" sz="2000" baseline="-25000" dirty="0" smtClean="0"/>
                  <a:t>h</a:t>
                </a:r>
                <a:endParaRPr lang="en-GB" sz="2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chi_obs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88" t="16731" r="47766" b="23290"/>
          <a:stretch>
            <a:fillRect/>
          </a:stretch>
        </p:blipFill>
        <p:spPr>
          <a:xfrm>
            <a:off x="428596" y="714356"/>
            <a:ext cx="3786214" cy="5305895"/>
          </a:xfrm>
        </p:spPr>
      </p:pic>
      <p:grpSp>
        <p:nvGrpSpPr>
          <p:cNvPr id="18" name="Group 17"/>
          <p:cNvGrpSpPr/>
          <p:nvPr/>
        </p:nvGrpSpPr>
        <p:grpSpPr>
          <a:xfrm>
            <a:off x="4429124" y="1000108"/>
            <a:ext cx="4274406" cy="4572031"/>
            <a:chOff x="4429124" y="1000108"/>
            <a:chExt cx="4274406" cy="4572031"/>
          </a:xfrm>
        </p:grpSpPr>
        <p:grpSp>
          <p:nvGrpSpPr>
            <p:cNvPr id="17" name="Group 16"/>
            <p:cNvGrpSpPr/>
            <p:nvPr/>
          </p:nvGrpSpPr>
          <p:grpSpPr>
            <a:xfrm>
              <a:off x="4429124" y="1000108"/>
              <a:ext cx="4274406" cy="4572031"/>
              <a:chOff x="4429124" y="1000108"/>
              <a:chExt cx="4274406" cy="4572031"/>
            </a:xfrm>
          </p:grpSpPr>
          <p:pic>
            <p:nvPicPr>
              <p:cNvPr id="8" name="Content Placeholder 7" descr="correlation.jpeg"/>
              <p:cNvPicPr>
                <a:picLocks noChangeAspect="1"/>
              </p:cNvPicPr>
              <p:nvPr/>
            </p:nvPicPr>
            <p:blipFill>
              <a:blip r:embed="rId4" cstate="print"/>
              <a:srcRect l="20786" t="50039" r="11642" b="4226"/>
              <a:stretch>
                <a:fillRect/>
              </a:stretch>
            </p:blipFill>
            <p:spPr>
              <a:xfrm rot="5400000">
                <a:off x="4280311" y="1148921"/>
                <a:ext cx="4572031" cy="4274406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5857884" y="4143380"/>
                <a:ext cx="85725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5357818" y="3714752"/>
                <a:ext cx="9286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5-Point Star 15"/>
              <p:cNvSpPr/>
              <p:nvPr/>
            </p:nvSpPr>
            <p:spPr>
              <a:xfrm>
                <a:off x="5357818" y="4000504"/>
                <a:ext cx="214314" cy="214314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5400000">
              <a:off x="5286380" y="1643050"/>
              <a:ext cx="3143272" cy="28575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chi_obs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3298" t="18309" r="3088" b="23290"/>
          <a:stretch>
            <a:fillRect/>
          </a:stretch>
        </p:blipFill>
        <p:spPr>
          <a:xfrm>
            <a:off x="500034" y="857232"/>
            <a:ext cx="4151900" cy="5143536"/>
          </a:xfrm>
        </p:spPr>
      </p:pic>
      <p:pic>
        <p:nvPicPr>
          <p:cNvPr id="17" name="Content Placeholder 7" descr="correlation.jpeg"/>
          <p:cNvPicPr>
            <a:picLocks noChangeAspect="1"/>
          </p:cNvPicPr>
          <p:nvPr/>
        </p:nvPicPr>
        <p:blipFill>
          <a:blip r:embed="rId4" cstate="print"/>
          <a:srcRect l="20786" t="50039" r="11642" b="4226"/>
          <a:stretch>
            <a:fillRect/>
          </a:stretch>
        </p:blipFill>
        <p:spPr>
          <a:xfrm rot="5400000">
            <a:off x="4280311" y="1148921"/>
            <a:ext cx="4572031" cy="427440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5715008" y="4286256"/>
            <a:ext cx="7143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429256" y="3929066"/>
            <a:ext cx="642942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-Point Star 19"/>
          <p:cNvSpPr/>
          <p:nvPr/>
        </p:nvSpPr>
        <p:spPr>
          <a:xfrm>
            <a:off x="5286380" y="4214818"/>
            <a:ext cx="214314" cy="2143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286380" y="1643050"/>
            <a:ext cx="3143272" cy="28575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Content Placeholder 7" descr="wk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147" t="37250" r="3019" b="2771"/>
          <a:stretch>
            <a:fillRect/>
          </a:stretch>
        </p:blipFill>
        <p:spPr>
          <a:xfrm>
            <a:off x="357158" y="928669"/>
            <a:ext cx="5500726" cy="4861107"/>
          </a:xfrm>
        </p:spPr>
      </p:pic>
      <p:sp>
        <p:nvSpPr>
          <p:cNvPr id="7" name="TextBox 6"/>
          <p:cNvSpPr txBox="1"/>
          <p:nvPr/>
        </p:nvSpPr>
        <p:spPr>
          <a:xfrm>
            <a:off x="6215074" y="1214422"/>
            <a:ext cx="2571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However, some sources deviate from the relation when the QPO approaches break.</a:t>
            </a:r>
          </a:p>
          <a:p>
            <a:endParaRPr lang="en-GB" sz="2000" dirty="0" smtClean="0"/>
          </a:p>
          <a:p>
            <a:r>
              <a:rPr lang="en-GB" sz="2000" dirty="0" smtClean="0"/>
              <a:t>Something fundamental is changing  - can no longer rely on interpretation based on PDS alone. </a:t>
            </a:r>
            <a:endParaRPr lang="en-GB" sz="2000" dirty="0"/>
          </a:p>
        </p:txBody>
      </p:sp>
      <p:sp>
        <p:nvSpPr>
          <p:cNvPr id="10" name="5-Point Star 9"/>
          <p:cNvSpPr/>
          <p:nvPr/>
        </p:nvSpPr>
        <p:spPr>
          <a:xfrm>
            <a:off x="1785918" y="3786190"/>
            <a:ext cx="214314" cy="2143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1500166" y="4000504"/>
            <a:ext cx="214314" cy="21431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PDSplusrms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88" t="13574" r="854" b="18555"/>
          <a:stretch>
            <a:fillRect/>
          </a:stretch>
        </p:blipFill>
        <p:spPr>
          <a:xfrm>
            <a:off x="357158" y="857232"/>
            <a:ext cx="4929222" cy="4929222"/>
          </a:xfrm>
        </p:spPr>
      </p:pic>
      <p:sp>
        <p:nvSpPr>
          <p:cNvPr id="8" name="TextBox 7"/>
          <p:cNvSpPr txBox="1"/>
          <p:nvPr/>
        </p:nvSpPr>
        <p:spPr>
          <a:xfrm>
            <a:off x="5572132" y="1071546"/>
            <a:ext cx="35718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can it be? Lets look at the E-dependent variability on different timescales</a:t>
            </a:r>
          </a:p>
          <a:p>
            <a:endParaRPr lang="en-GB" sz="2000" dirty="0" smtClean="0"/>
          </a:p>
          <a:p>
            <a:r>
              <a:rPr lang="en-GB" sz="2000" b="1" dirty="0" err="1" smtClean="0"/>
              <a:t>F</a:t>
            </a:r>
            <a:r>
              <a:rPr lang="en-GB" sz="2000" b="1" baseline="-25000" dirty="0" err="1" smtClean="0"/>
              <a:t>var</a:t>
            </a:r>
            <a:r>
              <a:rPr lang="en-GB" sz="2000" b="1" dirty="0" smtClean="0"/>
              <a:t> (Vaughan et al. 2003)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Can replicate the shape of the variability on all t-scales so two-component model is fine.</a:t>
            </a:r>
          </a:p>
          <a:p>
            <a:endParaRPr lang="en-GB" sz="2000" dirty="0" smtClean="0"/>
          </a:p>
          <a:p>
            <a:r>
              <a:rPr lang="en-GB" sz="2000" dirty="0" smtClean="0"/>
              <a:t>There is constrained E-dependent rapid variability – fluctuations on short t-scales?</a:t>
            </a:r>
          </a:p>
          <a:p>
            <a:endParaRPr lang="en-GB" sz="2000" dirty="0" smtClean="0"/>
          </a:p>
          <a:p>
            <a:r>
              <a:rPr lang="en-GB" sz="2000" dirty="0" smtClean="0"/>
              <a:t>Huge fractional variability!!</a:t>
            </a:r>
          </a:p>
        </p:txBody>
      </p:sp>
      <p:pic>
        <p:nvPicPr>
          <p:cNvPr id="9" name="Content Placeholder 6" descr="spectra.jpeg"/>
          <p:cNvPicPr>
            <a:picLocks noChangeAspect="1"/>
          </p:cNvPicPr>
          <p:nvPr/>
        </p:nvPicPr>
        <p:blipFill>
          <a:blip r:embed="rId4" cstate="print"/>
          <a:srcRect l="2234" t="28411" b="30550"/>
          <a:stretch>
            <a:fillRect/>
          </a:stretch>
        </p:blipFill>
        <p:spPr>
          <a:xfrm>
            <a:off x="116660" y="1428736"/>
            <a:ext cx="5531449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Content Placeholder 8" descr="PDSincIRAS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06" t="14833" r="690" b="18825"/>
          <a:stretch>
            <a:fillRect/>
          </a:stretch>
        </p:blipFill>
        <p:spPr>
          <a:xfrm>
            <a:off x="714348" y="1142984"/>
            <a:ext cx="4714908" cy="4540282"/>
          </a:xfrm>
        </p:spPr>
      </p:pic>
      <p:sp>
        <p:nvSpPr>
          <p:cNvPr id="7" name="TextBox 6"/>
          <p:cNvSpPr txBox="1"/>
          <p:nvPr/>
        </p:nvSpPr>
        <p:spPr>
          <a:xfrm>
            <a:off x="6000760" y="928670"/>
            <a:ext cx="2571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Level of power is huge: only matched by the most luminous, @Eddington or </a:t>
            </a:r>
          </a:p>
          <a:p>
            <a:r>
              <a:rPr lang="en-GB" sz="2000" dirty="0" smtClean="0"/>
              <a:t>&gt; Eddington sources...</a:t>
            </a:r>
          </a:p>
          <a:p>
            <a:endParaRPr lang="en-GB" sz="2000" dirty="0" smtClean="0"/>
          </a:p>
          <a:p>
            <a:r>
              <a:rPr lang="en-GB" sz="2000" dirty="0" smtClean="0"/>
              <a:t>What could it be - wild speculation...</a:t>
            </a:r>
          </a:p>
          <a:p>
            <a:endParaRPr lang="en-GB" sz="2000" dirty="0" smtClean="0"/>
          </a:p>
          <a:p>
            <a:r>
              <a:rPr lang="en-GB" sz="2000" dirty="0" smtClean="0"/>
              <a:t>If its @Eddington then M~100M</a:t>
            </a:r>
            <a:r>
              <a:rPr lang="en-GB" sz="2000" baseline="-25000" dirty="0" smtClean="0"/>
              <a:t>ʘ</a:t>
            </a:r>
            <a:r>
              <a:rPr lang="en-GB" sz="2000" dirty="0" smtClean="0"/>
              <a:t>. </a:t>
            </a:r>
          </a:p>
          <a:p>
            <a:endParaRPr lang="en-GB" sz="2000" dirty="0" smtClean="0"/>
          </a:p>
          <a:p>
            <a:r>
              <a:rPr lang="en-GB" sz="2000" dirty="0" smtClean="0"/>
              <a:t>We can make this from low-Z  star see </a:t>
            </a:r>
            <a:r>
              <a:rPr lang="en-GB" sz="2000" dirty="0" err="1" smtClean="0"/>
              <a:t>Mapelli</a:t>
            </a:r>
            <a:r>
              <a:rPr lang="en-GB" sz="2000" dirty="0" smtClean="0"/>
              <a:t> et al. 2010</a:t>
            </a:r>
            <a:br>
              <a:rPr lang="en-GB" sz="2000" dirty="0" smtClean="0"/>
            </a:br>
            <a:r>
              <a:rPr lang="en-GB" sz="2000" dirty="0" smtClean="0"/>
              <a:t>arXiv:1005.3548.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86446" y="1500174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Attributed to rapid fluctuations (</a:t>
            </a:r>
            <a:r>
              <a:rPr lang="en-GB" sz="2000" dirty="0" err="1" smtClean="0"/>
              <a:t>Belloni</a:t>
            </a:r>
            <a:r>
              <a:rPr lang="en-GB" sz="2000" dirty="0" smtClean="0"/>
              <a:t> et al. 2000)</a:t>
            </a:r>
          </a:p>
          <a:p>
            <a:endParaRPr lang="en-GB" sz="2000" dirty="0" smtClean="0"/>
          </a:p>
          <a:p>
            <a:r>
              <a:rPr lang="en-GB" sz="2000" dirty="0" smtClean="0"/>
              <a:t>... see Middleton &amp; Ingram in prep.</a:t>
            </a:r>
          </a:p>
        </p:txBody>
      </p:sp>
      <p:pic>
        <p:nvPicPr>
          <p:cNvPr id="12" name="ConvertedFil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1643050"/>
            <a:ext cx="4476760" cy="33575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4414" y="507207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xte.mit.edu/~</a:t>
            </a:r>
            <a:r>
              <a:rPr lang="en-GB" dirty="0" err="1" smtClean="0"/>
              <a:t>rr</a:t>
            </a:r>
            <a:r>
              <a:rPr lang="en-GB" dirty="0" smtClean="0"/>
              <a:t>/new_67hz.mov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1472" y="1214422"/>
            <a:ext cx="35004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X-ray spectra</a:t>
            </a:r>
          </a:p>
          <a:p>
            <a:endParaRPr lang="en-GB" dirty="0" smtClean="0"/>
          </a:p>
          <a:p>
            <a:r>
              <a:rPr lang="en-GB" sz="2000" dirty="0" smtClean="0"/>
              <a:t>Spectral analysis compresses timing information but ok for first order analysis.</a:t>
            </a:r>
          </a:p>
          <a:p>
            <a:endParaRPr lang="en-GB" sz="2000" dirty="0" smtClean="0"/>
          </a:p>
          <a:p>
            <a:r>
              <a:rPr lang="en-GB" sz="2000" dirty="0" smtClean="0"/>
              <a:t>Can fit 2 component model as for other accreting sources... </a:t>
            </a:r>
          </a:p>
          <a:p>
            <a:endParaRPr lang="en-GB" sz="2000" dirty="0" smtClean="0"/>
          </a:p>
          <a:p>
            <a:r>
              <a:rPr lang="en-GB" sz="2000" dirty="0" smtClean="0"/>
              <a:t>Disk component temperature suggests M ~ 10</a:t>
            </a:r>
            <a:r>
              <a:rPr lang="en-GB" sz="2000" baseline="30000" dirty="0" smtClean="0"/>
              <a:t>3-4</a:t>
            </a:r>
            <a:r>
              <a:rPr lang="en-GB" sz="2000" dirty="0" smtClean="0"/>
              <a:t>M</a:t>
            </a:r>
            <a:r>
              <a:rPr lang="en-GB" sz="2000" baseline="-25000" dirty="0" smtClean="0"/>
              <a:t>ʘ</a:t>
            </a:r>
            <a:endParaRPr lang="en-GB" sz="2000" dirty="0" smtClean="0"/>
          </a:p>
        </p:txBody>
      </p:sp>
      <p:pic>
        <p:nvPicPr>
          <p:cNvPr id="11" name="Content Placeholder 10" descr="jeanette2.jpe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rcRect l="2234" t="40432" r="17412"/>
          <a:stretch>
            <a:fillRect/>
          </a:stretch>
        </p:blipFill>
        <p:spPr>
          <a:xfrm>
            <a:off x="4143372" y="928670"/>
            <a:ext cx="435771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2910" y="785794"/>
            <a:ext cx="7929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Summary</a:t>
            </a:r>
          </a:p>
          <a:p>
            <a:endParaRPr lang="en-GB" sz="3200" dirty="0" smtClean="0"/>
          </a:p>
          <a:p>
            <a:pPr>
              <a:buClr>
                <a:schemeClr val="accent1"/>
              </a:buClr>
              <a:buFont typeface="Calibri" pitchFamily="34" charset="0"/>
              <a:buChar char="•"/>
            </a:pPr>
            <a:r>
              <a:rPr lang="en-GB" sz="2000" dirty="0" smtClean="0"/>
              <a:t>Timing characteristics can improve on spectral interpretations which may be degenerate.</a:t>
            </a:r>
          </a:p>
          <a:p>
            <a:pPr>
              <a:buClr>
                <a:schemeClr val="accent1"/>
              </a:buClr>
              <a:buFont typeface="Calibri" pitchFamily="34" charset="0"/>
              <a:buChar char="•"/>
            </a:pPr>
            <a:endParaRPr lang="en-GB" sz="2000" dirty="0" smtClean="0"/>
          </a:p>
          <a:p>
            <a:pPr>
              <a:buClr>
                <a:schemeClr val="accent1"/>
              </a:buClr>
              <a:buFont typeface="Calibri" pitchFamily="34" charset="0"/>
              <a:buChar char="•"/>
            </a:pPr>
            <a:r>
              <a:rPr lang="en-GB" sz="2000" dirty="0" smtClean="0"/>
              <a:t> Fractional variability suggests that the components vary in different ways as seen in AGN and GBHs</a:t>
            </a:r>
            <a:r>
              <a:rPr lang="en-GB" sz="2000" smtClean="0"/>
              <a:t>. </a:t>
            </a:r>
            <a:endParaRPr lang="en-GB" sz="2000" dirty="0" smtClean="0"/>
          </a:p>
          <a:p>
            <a:pPr>
              <a:buClr>
                <a:schemeClr val="accent1"/>
              </a:buClr>
              <a:buFont typeface="Calibri" pitchFamily="34" charset="0"/>
              <a:buChar char="•"/>
            </a:pPr>
            <a:endParaRPr lang="en-GB" sz="2000" dirty="0" smtClean="0"/>
          </a:p>
          <a:p>
            <a:pPr>
              <a:buClr>
                <a:schemeClr val="accent1"/>
              </a:buClr>
              <a:buFont typeface="Calibri" pitchFamily="34" charset="0"/>
              <a:buChar char="•"/>
            </a:pPr>
            <a:r>
              <a:rPr lang="en-GB" sz="2000" dirty="0" smtClean="0"/>
              <a:t>The position of </a:t>
            </a:r>
            <a:r>
              <a:rPr lang="el-GR" sz="2000" dirty="0" smtClean="0"/>
              <a:t>ν</a:t>
            </a:r>
            <a:r>
              <a:rPr lang="en-GB" sz="2000" baseline="-25000" dirty="0" smtClean="0"/>
              <a:t>b</a:t>
            </a:r>
            <a:r>
              <a:rPr lang="en-GB" sz="2000" dirty="0" smtClean="0"/>
              <a:t> is determined from simulating the full PDS and indicates that the position  of the QPO does not appear to agree with the tight correlation seen in binaries.</a:t>
            </a:r>
          </a:p>
          <a:p>
            <a:pPr>
              <a:buClr>
                <a:schemeClr val="accent1"/>
              </a:buClr>
              <a:buFont typeface="Calibri" pitchFamily="34" charset="0"/>
              <a:buChar char="•"/>
            </a:pPr>
            <a:endParaRPr lang="en-GB" sz="2000" dirty="0" smtClean="0"/>
          </a:p>
          <a:p>
            <a:pPr>
              <a:buClr>
                <a:schemeClr val="accent1"/>
              </a:buClr>
              <a:buFont typeface="Calibri" pitchFamily="34" charset="0"/>
              <a:buChar char="•"/>
            </a:pPr>
            <a:r>
              <a:rPr lang="en-GB" sz="2000" dirty="0" smtClean="0"/>
              <a:t>If the amount of variability (and X-ray spectrum) is indicative of </a:t>
            </a:r>
            <a:r>
              <a:rPr lang="en-GB" sz="2000" dirty="0" err="1" smtClean="0"/>
              <a:t>Eddington</a:t>
            </a:r>
            <a:r>
              <a:rPr lang="en-GB" sz="2000" dirty="0" smtClean="0"/>
              <a:t>/super-</a:t>
            </a:r>
            <a:r>
              <a:rPr lang="en-GB" sz="2000" dirty="0" err="1" smtClean="0"/>
              <a:t>Eddington</a:t>
            </a:r>
            <a:r>
              <a:rPr lang="en-GB" sz="2000" dirty="0" smtClean="0"/>
              <a:t> accretion then perhaps the QPO is analogous to the ULFQPO of GRS 1915+105?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jeanett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015" t="36383" r="2301" b="1075"/>
          <a:stretch>
            <a:fillRect/>
          </a:stretch>
        </p:blipFill>
        <p:spPr>
          <a:xfrm rot="5400000">
            <a:off x="67960" y="986863"/>
            <a:ext cx="5303104" cy="5010461"/>
          </a:xfrm>
        </p:spPr>
      </p:pic>
      <p:sp>
        <p:nvSpPr>
          <p:cNvPr id="8" name="TextBox 7"/>
          <p:cNvSpPr txBox="1"/>
          <p:nvPr/>
        </p:nvSpPr>
        <p:spPr>
          <a:xfrm>
            <a:off x="5500694" y="1214422"/>
            <a:ext cx="3214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Mass estimate from disc should give sub-</a:t>
            </a:r>
            <a:r>
              <a:rPr lang="en-GB" sz="2000" dirty="0" err="1" smtClean="0"/>
              <a:t>Eddington</a:t>
            </a:r>
            <a:r>
              <a:rPr lang="en-GB" sz="2000" dirty="0" smtClean="0"/>
              <a:t> states. </a:t>
            </a:r>
          </a:p>
          <a:p>
            <a:endParaRPr lang="en-GB" sz="2000" dirty="0" smtClean="0"/>
          </a:p>
          <a:p>
            <a:r>
              <a:rPr lang="en-GB" sz="2000" dirty="0" smtClean="0"/>
              <a:t>Inconsistent – we see a break in high signal-to-noise spectra (Gladstone et al. 2009)</a:t>
            </a:r>
          </a:p>
          <a:p>
            <a:endParaRPr lang="en-GB" sz="2000" dirty="0" smtClean="0"/>
          </a:p>
          <a:p>
            <a:r>
              <a:rPr lang="en-GB" sz="2000" dirty="0" smtClean="0"/>
              <a:t>New model whereby corona is mass-loaded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28837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71670" y="92867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Warning about spectral fitting, need to use physically motivated models and even then its just a convolution</a:t>
            </a:r>
            <a:r>
              <a:rPr lang="en-GB" dirty="0" smtClean="0"/>
              <a:t>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71802" y="2000240"/>
            <a:ext cx="4929222" cy="3001984"/>
            <a:chOff x="3642512" y="1858158"/>
            <a:chExt cx="3929884" cy="2786876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250265" y="3250405"/>
              <a:ext cx="278608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643306" y="4643446"/>
              <a:ext cx="392909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29058" y="2000240"/>
              <a:ext cx="3643338" cy="16430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432517" y="2286000"/>
            <a:ext cx="3282623" cy="2701652"/>
            <a:chOff x="3432517" y="2286000"/>
            <a:chExt cx="3282623" cy="2701652"/>
          </a:xfrm>
        </p:grpSpPr>
        <p:sp>
          <p:nvSpPr>
            <p:cNvPr id="22" name="Freeform 21"/>
            <p:cNvSpPr/>
            <p:nvPr/>
          </p:nvSpPr>
          <p:spPr>
            <a:xfrm>
              <a:off x="3432517" y="2286000"/>
              <a:ext cx="1406769" cy="2201594"/>
            </a:xfrm>
            <a:custGeom>
              <a:avLst/>
              <a:gdLst>
                <a:gd name="connsiteX0" fmla="*/ 0 w 1406769"/>
                <a:gd name="connsiteY0" fmla="*/ 1146517 h 2201594"/>
                <a:gd name="connsiteX1" fmla="*/ 745588 w 1406769"/>
                <a:gd name="connsiteY1" fmla="*/ 175846 h 2201594"/>
                <a:gd name="connsiteX2" fmla="*/ 1406769 w 1406769"/>
                <a:gd name="connsiteY2" fmla="*/ 2201594 h 220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69" h="2201594">
                  <a:moveTo>
                    <a:pt x="0" y="1146517"/>
                  </a:moveTo>
                  <a:cubicBezTo>
                    <a:pt x="255563" y="573258"/>
                    <a:pt x="511127" y="0"/>
                    <a:pt x="745588" y="175846"/>
                  </a:cubicBezTo>
                  <a:cubicBezTo>
                    <a:pt x="980049" y="351692"/>
                    <a:pt x="1193409" y="1276643"/>
                    <a:pt x="1406769" y="2201594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00496" y="2500306"/>
              <a:ext cx="1406769" cy="2201594"/>
            </a:xfrm>
            <a:custGeom>
              <a:avLst/>
              <a:gdLst>
                <a:gd name="connsiteX0" fmla="*/ 0 w 1406769"/>
                <a:gd name="connsiteY0" fmla="*/ 1146517 h 2201594"/>
                <a:gd name="connsiteX1" fmla="*/ 745588 w 1406769"/>
                <a:gd name="connsiteY1" fmla="*/ 175846 h 2201594"/>
                <a:gd name="connsiteX2" fmla="*/ 1406769 w 1406769"/>
                <a:gd name="connsiteY2" fmla="*/ 2201594 h 220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69" h="2201594">
                  <a:moveTo>
                    <a:pt x="0" y="1146517"/>
                  </a:moveTo>
                  <a:cubicBezTo>
                    <a:pt x="255563" y="573258"/>
                    <a:pt x="511127" y="0"/>
                    <a:pt x="745588" y="175846"/>
                  </a:cubicBezTo>
                  <a:cubicBezTo>
                    <a:pt x="980049" y="351692"/>
                    <a:pt x="1193409" y="1276643"/>
                    <a:pt x="1406769" y="2201594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714876" y="2786058"/>
              <a:ext cx="1406769" cy="2201594"/>
            </a:xfrm>
            <a:custGeom>
              <a:avLst/>
              <a:gdLst>
                <a:gd name="connsiteX0" fmla="*/ 0 w 1406769"/>
                <a:gd name="connsiteY0" fmla="*/ 1146517 h 2201594"/>
                <a:gd name="connsiteX1" fmla="*/ 745588 w 1406769"/>
                <a:gd name="connsiteY1" fmla="*/ 175846 h 2201594"/>
                <a:gd name="connsiteX2" fmla="*/ 1406769 w 1406769"/>
                <a:gd name="connsiteY2" fmla="*/ 2201594 h 220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69" h="2201594">
                  <a:moveTo>
                    <a:pt x="0" y="1146517"/>
                  </a:moveTo>
                  <a:cubicBezTo>
                    <a:pt x="255563" y="573258"/>
                    <a:pt x="511127" y="0"/>
                    <a:pt x="745588" y="175846"/>
                  </a:cubicBezTo>
                  <a:cubicBezTo>
                    <a:pt x="980049" y="351692"/>
                    <a:pt x="1193409" y="1276643"/>
                    <a:pt x="1406769" y="2201594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57818" y="3045833"/>
              <a:ext cx="1357322" cy="1883365"/>
            </a:xfrm>
            <a:custGeom>
              <a:avLst/>
              <a:gdLst>
                <a:gd name="connsiteX0" fmla="*/ 0 w 1406769"/>
                <a:gd name="connsiteY0" fmla="*/ 1146517 h 2201594"/>
                <a:gd name="connsiteX1" fmla="*/ 745588 w 1406769"/>
                <a:gd name="connsiteY1" fmla="*/ 175846 h 2201594"/>
                <a:gd name="connsiteX2" fmla="*/ 1406769 w 1406769"/>
                <a:gd name="connsiteY2" fmla="*/ 2201594 h 2201594"/>
                <a:gd name="connsiteX0" fmla="*/ 0 w 1285884"/>
                <a:gd name="connsiteY0" fmla="*/ 1053430 h 1549987"/>
                <a:gd name="connsiteX1" fmla="*/ 745588 w 1285884"/>
                <a:gd name="connsiteY1" fmla="*/ 82759 h 1549987"/>
                <a:gd name="connsiteX2" fmla="*/ 1285884 w 1285884"/>
                <a:gd name="connsiteY2" fmla="*/ 1549987 h 1549987"/>
                <a:gd name="connsiteX0" fmla="*/ 0 w 1357322"/>
                <a:gd name="connsiteY0" fmla="*/ 1101056 h 1883365"/>
                <a:gd name="connsiteX1" fmla="*/ 745588 w 1357322"/>
                <a:gd name="connsiteY1" fmla="*/ 130385 h 1883365"/>
                <a:gd name="connsiteX2" fmla="*/ 1357322 w 1357322"/>
                <a:gd name="connsiteY2" fmla="*/ 1883365 h 18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7322" h="1883365">
                  <a:moveTo>
                    <a:pt x="0" y="1101056"/>
                  </a:moveTo>
                  <a:cubicBezTo>
                    <a:pt x="255563" y="527797"/>
                    <a:pt x="519368" y="0"/>
                    <a:pt x="745588" y="130385"/>
                  </a:cubicBezTo>
                  <a:cubicBezTo>
                    <a:pt x="971808" y="260770"/>
                    <a:pt x="1143962" y="958414"/>
                    <a:pt x="1357322" y="1883365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72000" y="500063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Energy (</a:t>
            </a:r>
            <a:r>
              <a:rPr lang="en-GB" b="1" dirty="0" err="1" smtClean="0"/>
              <a:t>keV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1684832" y="338721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Frequency x Energy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5429264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Spectral fitting is degenerate : timing analysis can help!! 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3209" y="1358092"/>
            <a:ext cx="6873435" cy="4542720"/>
            <a:chOff x="413209" y="1358092"/>
            <a:chExt cx="6873435" cy="4542720"/>
          </a:xfrm>
        </p:grpSpPr>
        <p:cxnSp>
          <p:nvCxnSpPr>
            <p:cNvPr id="12" name="Straight Connector 11"/>
            <p:cNvCxnSpPr/>
            <p:nvPr/>
          </p:nvCxnSpPr>
          <p:spPr>
            <a:xfrm rot="5400000" flipH="1" flipV="1">
              <a:off x="928662" y="3143248"/>
              <a:ext cx="2428892" cy="11430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413209" y="1358092"/>
              <a:ext cx="6873435" cy="4542720"/>
              <a:chOff x="413209" y="1358092"/>
              <a:chExt cx="6873435" cy="454272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-893007" y="3321843"/>
                <a:ext cx="392909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071538" y="5286388"/>
                <a:ext cx="6215106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714612" y="2500306"/>
                <a:ext cx="300039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179223" y="3036091"/>
                <a:ext cx="2357454" cy="12858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857224" y="3429000"/>
                <a:ext cx="371477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3893339" y="3393281"/>
                <a:ext cx="3714776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929058" y="5500702"/>
                <a:ext cx="25003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Frequency</a:t>
                </a:r>
                <a:endParaRPr lang="en-GB" sz="2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-636902" y="2621723"/>
                <a:ext cx="25003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Frequency x Power</a:t>
                </a:r>
                <a:endParaRPr lang="en-GB" sz="2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500298" y="5357826"/>
                <a:ext cx="6429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ν</a:t>
                </a:r>
                <a:r>
                  <a:rPr lang="en-GB" sz="2000" baseline="-25000" dirty="0" smtClean="0"/>
                  <a:t>b</a:t>
                </a:r>
                <a:endParaRPr lang="en-GB" sz="20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572132" y="5357826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dirty="0" smtClean="0"/>
                  <a:t>ν</a:t>
                </a:r>
                <a:r>
                  <a:rPr lang="en-GB" sz="2000" baseline="-25000" dirty="0" smtClean="0"/>
                  <a:t>h</a:t>
                </a:r>
                <a:endParaRPr lang="en-GB" sz="2000" dirty="0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2786050" y="85723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Power Density Spectrum: PDS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1643050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Square of Fourier transform of </a:t>
            </a:r>
            <a:r>
              <a:rPr lang="en-GB" sz="2000" dirty="0" err="1" smtClean="0"/>
              <a:t>lightcurve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Content Placeholder 7" descr="t2p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20" t="8839" r="16940" b="54858"/>
          <a:stretch>
            <a:fillRect/>
          </a:stretch>
        </p:blipFill>
        <p:spPr>
          <a:xfrm>
            <a:off x="928662" y="1428736"/>
            <a:ext cx="6434712" cy="4572032"/>
          </a:xfrm>
        </p:spPr>
      </p:pic>
      <p:sp>
        <p:nvSpPr>
          <p:cNvPr id="9" name="Rectangle 8"/>
          <p:cNvSpPr/>
          <p:nvPr/>
        </p:nvSpPr>
        <p:spPr>
          <a:xfrm>
            <a:off x="1142976" y="785794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Timing characteristics are species invariant (</a:t>
            </a:r>
            <a:r>
              <a:rPr lang="en-GB" sz="2000" dirty="0" err="1" smtClean="0"/>
              <a:t>McHardy</a:t>
            </a:r>
            <a:r>
              <a:rPr lang="en-GB" sz="2000" dirty="0" smtClean="0"/>
              <a:t> et al. 2006). Can use these features (QPOs) to estimate the mass of object</a:t>
            </a:r>
            <a:r>
              <a:rPr lang="en-GB" dirty="0" smtClean="0"/>
              <a:t>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 descr="f1.jpeg"/>
          <p:cNvPicPr>
            <a:picLocks noChangeAspect="1"/>
          </p:cNvPicPr>
          <p:nvPr/>
        </p:nvPicPr>
        <p:blipFill>
          <a:blip r:embed="rId3" cstate="print"/>
          <a:srcRect t="47917" r="51474"/>
          <a:stretch>
            <a:fillRect/>
          </a:stretch>
        </p:blipFill>
        <p:spPr>
          <a:xfrm>
            <a:off x="6000760" y="1428736"/>
            <a:ext cx="2915727" cy="4429132"/>
          </a:xfrm>
          <a:prstGeom prst="rect">
            <a:avLst/>
          </a:prstGeom>
        </p:spPr>
      </p:pic>
      <p:pic>
        <p:nvPicPr>
          <p:cNvPr id="15" name="Picture 14" descr="M82X-1.jpeg"/>
          <p:cNvPicPr>
            <a:picLocks noChangeAspect="1"/>
          </p:cNvPicPr>
          <p:nvPr/>
        </p:nvPicPr>
        <p:blipFill>
          <a:blip r:embed="rId4" cstate="print"/>
          <a:srcRect l="8588" t="34189" r="2823" b="4166"/>
          <a:stretch>
            <a:fillRect/>
          </a:stretch>
        </p:blipFill>
        <p:spPr>
          <a:xfrm>
            <a:off x="1285852" y="1428736"/>
            <a:ext cx="4714908" cy="46434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472" y="71435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 ULXs show QPOs: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58" y="1571612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M82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642910" y="4857760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The QPO in NGC 5408 X-1, can indicate the likely mass of the source by determining the likely GBH analogy. Done by </a:t>
            </a:r>
            <a:r>
              <a:rPr lang="en-GB" sz="2000" dirty="0" err="1" smtClean="0"/>
              <a:t>Strohmayer</a:t>
            </a:r>
            <a:r>
              <a:rPr lang="en-GB" sz="2000" dirty="0" smtClean="0"/>
              <a:t> &amp; </a:t>
            </a:r>
            <a:r>
              <a:rPr lang="en-GB" sz="2000" dirty="0" err="1" smtClean="0"/>
              <a:t>Mushotzky</a:t>
            </a:r>
            <a:r>
              <a:rPr lang="en-GB" sz="2000" dirty="0" smtClean="0"/>
              <a:t> 2009 – type C LFQPO of GBHs.  </a:t>
            </a:r>
            <a:endParaRPr lang="en-GB" sz="2000" dirty="0"/>
          </a:p>
        </p:txBody>
      </p:sp>
      <p:pic>
        <p:nvPicPr>
          <p:cNvPr id="8" name="Content Placeholder 11" descr="5408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936" t="22098" r="-525" b="16344"/>
          <a:stretch>
            <a:fillRect/>
          </a:stretch>
        </p:blipFill>
        <p:spPr>
          <a:xfrm>
            <a:off x="2428860" y="1000108"/>
            <a:ext cx="4026172" cy="3829774"/>
          </a:xfrm>
        </p:spPr>
      </p:pic>
      <p:sp>
        <p:nvSpPr>
          <p:cNvPr id="9" name="TextBox 8"/>
          <p:cNvSpPr txBox="1"/>
          <p:nvPr/>
        </p:nvSpPr>
        <p:spPr>
          <a:xfrm>
            <a:off x="428596" y="100010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NGC 5408 X-1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929438"/>
            <a:chOff x="0" y="0"/>
            <a:chExt cx="9144000" cy="6929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92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642918"/>
              <a:ext cx="9144000" cy="5500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7224" y="5286388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Problem!! SM09 used 70ks of data from </a:t>
            </a:r>
            <a:r>
              <a:rPr lang="en-GB" sz="2000" dirty="0" err="1" smtClean="0"/>
              <a:t>Obs</a:t>
            </a:r>
            <a:r>
              <a:rPr lang="en-GB" sz="2000" dirty="0" smtClean="0"/>
              <a:t> 2  - dominated by </a:t>
            </a:r>
            <a:r>
              <a:rPr lang="en-GB" sz="2000" dirty="0" err="1" smtClean="0"/>
              <a:t>bgd</a:t>
            </a:r>
            <a:r>
              <a:rPr lang="en-GB" sz="2000" dirty="0" smtClean="0"/>
              <a:t> flaring. Lets look at the observations again with more appropriate GTIs</a:t>
            </a:r>
            <a:endParaRPr lang="en-GB" sz="2000" dirty="0"/>
          </a:p>
        </p:txBody>
      </p:sp>
      <p:pic>
        <p:nvPicPr>
          <p:cNvPr id="7" name="Picture 6" descr="lc1.jpeg"/>
          <p:cNvPicPr>
            <a:picLocks noChangeAspect="1"/>
          </p:cNvPicPr>
          <p:nvPr/>
        </p:nvPicPr>
        <p:blipFill>
          <a:blip r:embed="rId3" cstate="print"/>
          <a:srcRect l="4298" t="17708" r="1349" b="23958"/>
          <a:stretch>
            <a:fillRect/>
          </a:stretch>
        </p:blipFill>
        <p:spPr>
          <a:xfrm>
            <a:off x="2000232" y="785794"/>
            <a:ext cx="514353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591</Words>
  <Application>Microsoft Office PowerPoint</Application>
  <PresentationFormat>On-screen Show (4:3)</PresentationFormat>
  <Paragraphs>81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Matt</cp:lastModifiedBy>
  <cp:revision>161</cp:revision>
  <dcterms:created xsi:type="dcterms:W3CDTF">2010-05-12T15:06:39Z</dcterms:created>
  <dcterms:modified xsi:type="dcterms:W3CDTF">2010-05-24T08:14:57Z</dcterms:modified>
</cp:coreProperties>
</file>