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aveSubsetFonts="1" autoCompressPictures="0">
  <p:sldMasterIdLst>
    <p:sldMasterId id="2147483773" r:id="rId1"/>
  </p:sldMasterIdLst>
  <p:notesMasterIdLst>
    <p:notesMasterId r:id="rId23"/>
  </p:notesMasterIdLst>
  <p:handoutMasterIdLst>
    <p:handoutMasterId r:id="rId24"/>
  </p:handoutMasterIdLst>
  <p:sldIdLst>
    <p:sldId id="268" r:id="rId2"/>
    <p:sldId id="269" r:id="rId3"/>
    <p:sldId id="338" r:id="rId4"/>
    <p:sldId id="354" r:id="rId5"/>
    <p:sldId id="353" r:id="rId6"/>
    <p:sldId id="355" r:id="rId7"/>
    <p:sldId id="356" r:id="rId8"/>
    <p:sldId id="357" r:id="rId9"/>
    <p:sldId id="368" r:id="rId10"/>
    <p:sldId id="369" r:id="rId11"/>
    <p:sldId id="360" r:id="rId12"/>
    <p:sldId id="361" r:id="rId13"/>
    <p:sldId id="363" r:id="rId14"/>
    <p:sldId id="351" r:id="rId15"/>
    <p:sldId id="367" r:id="rId16"/>
    <p:sldId id="370" r:id="rId17"/>
    <p:sldId id="349" r:id="rId18"/>
    <p:sldId id="365" r:id="rId19"/>
    <p:sldId id="364" r:id="rId20"/>
    <p:sldId id="366" r:id="rId21"/>
    <p:sldId id="348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C0"/>
    <a:srgbClr val="0FFF08"/>
    <a:srgbClr val="0BAE07"/>
    <a:srgbClr val="FF08DB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2038" autoAdjust="0"/>
    <p:restoredTop sz="94660"/>
  </p:normalViewPr>
  <p:slideViewPr>
    <p:cSldViewPr snapToObjects="1">
      <p:cViewPr varScale="1">
        <p:scale>
          <a:sx n="128" d="100"/>
          <a:sy n="128" d="100"/>
        </p:scale>
        <p:origin x="-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viewProps" Target="viewProps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heme" Target="theme/theme1.xml"/><Relationship Id="rId26" Type="http://schemas.openxmlformats.org/officeDocument/2006/relationships/presProps" Target="presProps.xml"/><Relationship Id="rId11" Type="http://schemas.openxmlformats.org/officeDocument/2006/relationships/slide" Target="slides/slide10.xml"/><Relationship Id="rId29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C1730-82EA-5142-8055-6E9634BAF1B2}" type="datetime1">
              <a:rPr lang="en-US" smtClean="0"/>
              <a:pPr/>
              <a:t>5/25/10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AB347-DF15-B948-ABE3-87513B127E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C87AC-6E11-DA4E-A756-554B4E574206}" type="datetime1">
              <a:rPr lang="en-US" smtClean="0"/>
              <a:pPr/>
              <a:t>5/25/10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F9615-1A3F-AA44-BA7C-3F957F4698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F9615-1A3F-AA44-BA7C-3F957F4698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2F11-0A1A-2F4A-BB79-3D76A2811F66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EE5B-0473-A242-B9D8-4EDFE25CB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0765-3CDF-484F-903B-9C5B0BD7EF5E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C0FF3-8BD4-CB46-BA7D-AEC62EDB3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F5BAD-6187-7147-9482-BB26C7195644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4899F-8FA1-4741-A3A0-781C5486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2CA3-2C02-5A44-AFFC-713F6BC6ED3D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1E7B-92EE-034E-B38A-5B0260652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A9DCB-ED0E-A041-9DDC-34CC2BE2E806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8C270-64CF-1F46-B57F-1EEA2F39C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413C-A37B-D643-91CE-0E2B18461B66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672B-B7EE-D24D-817C-009ECED6F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E012-5CF6-AB48-8636-3CF324C3A26A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7955-0BF8-E64B-9DDB-BC5CB2401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A47BC-70A9-5542-A038-DE5D10FB2A7B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E214-44FC-054D-83E3-8BC00B700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8018-F53D-3F47-AECE-CF0C63569616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B2689-5464-A040-9FB3-EDB5CDB2C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BDFDF-DC88-4E4A-A114-B895108359AA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5B01-6BAA-6146-9542-D0D55934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GB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F04E-01B5-A543-AF08-1ACF3580481A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F7AEE-7986-A041-98F4-6DDAA3C80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9B9A9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E57E860D-170F-FA4A-A540-64C4512ABAAF}" type="datetime1">
              <a:rPr lang="en-US" smtClean="0"/>
              <a:pPr>
                <a:defRPr/>
              </a:pPr>
              <a:t>5/25/10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9B9A9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B9A98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F9FC28E9-C91A-4240-9540-C68918AE8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6" r:id="rId2"/>
    <p:sldLayoutId id="2147483973" r:id="rId3"/>
    <p:sldLayoutId id="2147483967" r:id="rId4"/>
    <p:sldLayoutId id="2147483974" r:id="rId5"/>
    <p:sldLayoutId id="2147483968" r:id="rId6"/>
    <p:sldLayoutId id="2147483969" r:id="rId7"/>
    <p:sldLayoutId id="2147483975" r:id="rId8"/>
    <p:sldLayoutId id="2147483976" r:id="rId9"/>
    <p:sldLayoutId id="2147483970" r:id="rId10"/>
    <p:sldLayoutId id="21474839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charset="0"/>
          <a:ea typeface="ＭＳ Ｐゴシック" charset="-128"/>
          <a:cs typeface="ＭＳ Ｐゴシック" charset="-128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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5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df"/><Relationship Id="rId5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eg"/><Relationship Id="rId5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942013"/>
            <a:ext cx="9144000" cy="915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0" y="3124200"/>
            <a:ext cx="9144000" cy="294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AU" b="1" dirty="0" smtClean="0"/>
              <a:t/>
            </a:r>
            <a:br>
              <a:rPr lang="en-AU" b="1" dirty="0" smtClean="0"/>
            </a:br>
            <a:r>
              <a:rPr lang="en-AU" b="1" dirty="0" smtClean="0"/>
              <a:t>Sean </a:t>
            </a:r>
            <a:r>
              <a:rPr lang="en-AU" b="1" dirty="0"/>
              <a:t>Farrell</a:t>
            </a:r>
          </a:p>
          <a:p>
            <a:pPr algn="ctr"/>
            <a:r>
              <a:rPr lang="en-AU" sz="1400" i="1" dirty="0"/>
              <a:t>XMM-Newton </a:t>
            </a:r>
            <a:r>
              <a:rPr lang="en-AU" sz="1400" dirty="0"/>
              <a:t>Survey Science Centre</a:t>
            </a:r>
          </a:p>
          <a:p>
            <a:pPr algn="ctr"/>
            <a:r>
              <a:rPr lang="en-AU" sz="1400" dirty="0"/>
              <a:t>University of Leicester, UK</a:t>
            </a:r>
            <a:endParaRPr lang="en-AU" sz="1400" dirty="0" smtClean="0"/>
          </a:p>
          <a:p>
            <a:pPr algn="ctr"/>
            <a:endParaRPr lang="en-US" sz="1400" dirty="0" smtClean="0"/>
          </a:p>
          <a:p>
            <a:pPr algn="ctr"/>
            <a:r>
              <a:rPr lang="en-GB" sz="1400" u="sng" dirty="0" smtClean="0"/>
              <a:t>In collaboration with…</a:t>
            </a:r>
            <a:endParaRPr lang="en-AU" sz="1400" u="sng" dirty="0" smtClean="0"/>
          </a:p>
          <a:p>
            <a:pPr algn="ctr"/>
            <a:r>
              <a:rPr lang="en-AU" sz="1400" dirty="0"/>
              <a:t>N. Webb, D. </a:t>
            </a:r>
            <a:r>
              <a:rPr lang="en-AU" sz="1400" dirty="0" err="1"/>
              <a:t>Barret</a:t>
            </a:r>
            <a:r>
              <a:rPr lang="en-AU" sz="1400" dirty="0"/>
              <a:t>, O. </a:t>
            </a:r>
            <a:r>
              <a:rPr lang="en-AU" sz="1400" dirty="0" err="1" smtClean="0"/>
              <a:t>Godet</a:t>
            </a:r>
            <a:r>
              <a:rPr lang="en-AU" sz="1400" dirty="0" smtClean="0"/>
              <a:t> &amp; B. </a:t>
            </a:r>
            <a:r>
              <a:rPr lang="en-AU" sz="1400" dirty="0" err="1" smtClean="0"/>
              <a:t>Plazolles</a:t>
            </a:r>
            <a:r>
              <a:rPr lang="en-AU" sz="1400" dirty="0" smtClean="0"/>
              <a:t> – CESR, France</a:t>
            </a:r>
          </a:p>
          <a:p>
            <a:pPr marL="342900" indent="-342900" algn="ctr"/>
            <a:r>
              <a:rPr lang="en-AU" sz="1400" dirty="0" smtClean="0"/>
              <a:t>K. </a:t>
            </a:r>
            <a:r>
              <a:rPr lang="en-AU" sz="1400" dirty="0" err="1" smtClean="0"/>
              <a:t>Wiersema</a:t>
            </a:r>
            <a:r>
              <a:rPr lang="en-AU" sz="1400" dirty="0" smtClean="0"/>
              <a:t>– University of Leicester, UK</a:t>
            </a:r>
          </a:p>
          <a:p>
            <a:pPr marL="342900" indent="-342900" algn="ctr"/>
            <a:r>
              <a:rPr lang="en-AU" sz="1400" dirty="0" smtClean="0"/>
              <a:t>  T. </a:t>
            </a:r>
            <a:r>
              <a:rPr lang="en-AU" sz="1400" dirty="0" err="1" smtClean="0"/>
              <a:t>Maccarone</a:t>
            </a:r>
            <a:r>
              <a:rPr lang="en-AU" sz="1400" dirty="0" smtClean="0"/>
              <a:t> – University of Southampton, UK</a:t>
            </a:r>
          </a:p>
          <a:p>
            <a:pPr marL="342900" indent="-342900" algn="ctr"/>
            <a:r>
              <a:rPr lang="en-AU" sz="1400" dirty="0" smtClean="0"/>
              <a:t>M. </a:t>
            </a:r>
            <a:r>
              <a:rPr lang="en-AU" sz="1400" dirty="0" err="1" smtClean="0"/>
              <a:t>Servillat</a:t>
            </a:r>
            <a:r>
              <a:rPr lang="en-AU" sz="1400" dirty="0" smtClean="0"/>
              <a:t> – Harvard-Smithsonian </a:t>
            </a:r>
            <a:r>
              <a:rPr lang="en-AU" sz="1400" dirty="0" err="1" smtClean="0"/>
              <a:t>CfA</a:t>
            </a:r>
            <a:r>
              <a:rPr lang="en-AU" sz="1400" dirty="0" smtClean="0"/>
              <a:t>, USA</a:t>
            </a:r>
          </a:p>
          <a:p>
            <a:pPr marL="342900" indent="-342900" algn="ctr"/>
            <a:r>
              <a:rPr lang="en-AU" sz="1400" dirty="0" smtClean="0"/>
              <a:t>S. Oates – MSSL, UK</a:t>
            </a:r>
          </a:p>
          <a:p>
            <a:pPr marL="342900" indent="-342900" algn="ctr"/>
            <a:r>
              <a:rPr lang="en-AU" sz="1400" dirty="0" smtClean="0"/>
              <a:t>I. Heywood – University of Oxford, UK</a:t>
            </a:r>
          </a:p>
          <a:p>
            <a:pPr algn="ctr"/>
            <a:endParaRPr lang="en-AU" sz="1400" baseline="30000" dirty="0"/>
          </a:p>
        </p:txBody>
      </p:sp>
      <p:pic>
        <p:nvPicPr>
          <p:cNvPr id="13316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0" y="1789113"/>
            <a:ext cx="91217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Exploring the Nature of the Brightest </a:t>
            </a:r>
          </a:p>
          <a:p>
            <a:pPr algn="ctr"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Hyper-luminous X-ray Source</a:t>
            </a:r>
            <a:r>
              <a:rPr lang="en-AU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/>
            </a:r>
            <a:br>
              <a:rPr lang="en-AU" sz="24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</a:br>
            <a:endParaRPr lang="en-GB" sz="3200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3318" name="Picture 6" descr="black-transparen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5225" y="6084888"/>
            <a:ext cx="22891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logo_xmm-ssc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5025" y="6088063"/>
            <a:ext cx="36179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xmm-ssc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6088063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 of ESO 243-49 HLX-1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8550" y="5715000"/>
            <a:ext cx="746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Fits to XMM2 spectrum using Kerr black hole disc black body models gives masses between ~1 – 6 </a:t>
            </a:r>
            <a:r>
              <a:rPr lang="en-US" sz="1600" dirty="0" err="1" smtClean="0"/>
              <a:t>x</a:t>
            </a:r>
            <a:r>
              <a:rPr lang="en-US" sz="1600" dirty="0" smtClean="0"/>
              <a:t>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 </a:t>
            </a:r>
            <a:r>
              <a:rPr lang="en-US" sz="1600" dirty="0" err="1" smtClean="0"/>
              <a:t>M</a:t>
            </a:r>
            <a:r>
              <a:rPr lang="en-US" sz="1600" baseline="-25000" dirty="0" err="1" smtClean="0"/>
              <a:t>sun</a:t>
            </a:r>
            <a:endParaRPr lang="en-US" sz="1600" baseline="-25000" dirty="0"/>
          </a:p>
        </p:txBody>
      </p:sp>
      <p:pic>
        <p:nvPicPr>
          <p:cNvPr id="8" name="Picture 7" descr="Mvsi.jpg"/>
          <p:cNvPicPr>
            <a:picLocks noChangeAspect="1"/>
          </p:cNvPicPr>
          <p:nvPr/>
        </p:nvPicPr>
        <p:blipFill>
          <a:blip r:embed="rId3"/>
          <a:srcRect l="4167" t="7621" r="7847"/>
          <a:stretch>
            <a:fillRect/>
          </a:stretch>
        </p:blipFill>
        <p:spPr>
          <a:xfrm>
            <a:off x="1098550" y="1447800"/>
            <a:ext cx="7131050" cy="40933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97827" y="3124200"/>
            <a:ext cx="588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= 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097827" y="1905000"/>
            <a:ext cx="838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 = 0.99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i="1" dirty="0" smtClean="0">
                <a:solidFill>
                  <a:schemeClr val="bg1"/>
                </a:solidFill>
              </a:rPr>
              <a:t>Swift </a:t>
            </a:r>
            <a:r>
              <a:rPr lang="en-AU" sz="2800" b="1" dirty="0" smtClean="0">
                <a:solidFill>
                  <a:schemeClr val="bg1"/>
                </a:solidFill>
              </a:rPr>
              <a:t>Monitoring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xrt_lc.jpg"/>
          <p:cNvPicPr>
            <a:picLocks noChangeAspect="1"/>
          </p:cNvPicPr>
          <p:nvPr/>
        </p:nvPicPr>
        <p:blipFill>
          <a:blip r:embed="rId3"/>
          <a:srcRect l="6667" t="14622" r="7847" b="12263"/>
          <a:stretch>
            <a:fillRect/>
          </a:stretch>
        </p:blipFill>
        <p:spPr>
          <a:xfrm>
            <a:off x="367979" y="1484313"/>
            <a:ext cx="8452492" cy="510857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371600" y="4114800"/>
            <a:ext cx="1349145" cy="609600"/>
            <a:chOff x="1371600" y="4114800"/>
            <a:chExt cx="1349145" cy="609600"/>
          </a:xfrm>
        </p:grpSpPr>
        <p:cxnSp>
          <p:nvCxnSpPr>
            <p:cNvPr id="9" name="Straight Arrow Connector 8"/>
            <p:cNvCxnSpPr/>
            <p:nvPr/>
          </p:nvCxnSpPr>
          <p:spPr>
            <a:xfrm rot="10800000">
              <a:off x="1371600" y="4442897"/>
              <a:ext cx="381000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424535" y="4114800"/>
              <a:ext cx="40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X1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3" name="Plus 12"/>
            <p:cNvSpPr/>
            <p:nvPr/>
          </p:nvSpPr>
          <p:spPr>
            <a:xfrm>
              <a:off x="2362200" y="4421188"/>
              <a:ext cx="303212" cy="303212"/>
            </a:xfrm>
            <a:prstGeom prst="mathPlus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16480" y="4143891"/>
              <a:ext cx="40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X2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445273" y="2020451"/>
            <a:ext cx="617098" cy="3979823"/>
            <a:chOff x="4445273" y="2020451"/>
            <a:chExt cx="617098" cy="3979823"/>
          </a:xfrm>
        </p:grpSpPr>
        <p:grpSp>
          <p:nvGrpSpPr>
            <p:cNvPr id="27" name="Group 26"/>
            <p:cNvGrpSpPr/>
            <p:nvPr/>
          </p:nvGrpSpPr>
          <p:grpSpPr>
            <a:xfrm>
              <a:off x="4445273" y="5368965"/>
              <a:ext cx="414171" cy="631309"/>
              <a:chOff x="4445273" y="5368965"/>
              <a:chExt cx="414171" cy="63130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495800" y="5695474"/>
                <a:ext cx="304800" cy="304800"/>
                <a:chOff x="4495800" y="5715794"/>
                <a:chExt cx="304800" cy="304800"/>
              </a:xfrm>
            </p:grpSpPr>
            <p:cxnSp>
              <p:nvCxnSpPr>
                <p:cNvPr id="16" name="Straight Arrow Connector 15"/>
                <p:cNvCxnSpPr/>
                <p:nvPr/>
              </p:nvCxnSpPr>
              <p:spPr>
                <a:xfrm rot="5400000">
                  <a:off x="4495800" y="5867400"/>
                  <a:ext cx="304800" cy="158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4495800" y="5715794"/>
                  <a:ext cx="304800" cy="1588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TextBox 19"/>
              <p:cNvSpPr txBox="1"/>
              <p:nvPr/>
            </p:nvSpPr>
            <p:spPr>
              <a:xfrm>
                <a:off x="4445273" y="5368965"/>
                <a:ext cx="414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C1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Plus 20"/>
            <p:cNvSpPr/>
            <p:nvPr/>
          </p:nvSpPr>
          <p:spPr>
            <a:xfrm>
              <a:off x="4704080" y="2287588"/>
              <a:ext cx="303212" cy="303212"/>
            </a:xfrm>
            <a:prstGeom prst="mathPlus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8200" y="2020451"/>
              <a:ext cx="4141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27215" y="5354320"/>
            <a:ext cx="526185" cy="522545"/>
            <a:chOff x="7627215" y="5354320"/>
            <a:chExt cx="526185" cy="522545"/>
          </a:xfrm>
        </p:grpSpPr>
        <p:sp>
          <p:nvSpPr>
            <p:cNvPr id="23" name="Plus 22"/>
            <p:cNvSpPr/>
            <p:nvPr/>
          </p:nvSpPr>
          <p:spPr>
            <a:xfrm>
              <a:off x="7627215" y="5573653"/>
              <a:ext cx="303212" cy="303212"/>
            </a:xfrm>
            <a:prstGeom prst="mathPlus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9135" y="5354320"/>
              <a:ext cx="40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X3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034" y="1625600"/>
            <a:ext cx="6592681" cy="48785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64740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Godet</a:t>
            </a:r>
            <a:r>
              <a:rPr lang="en-US" sz="1400" dirty="0" smtClean="0"/>
              <a:t>, </a:t>
            </a:r>
            <a:r>
              <a:rPr lang="en-US" sz="1400" dirty="0" err="1" smtClean="0"/>
              <a:t>Barret</a:t>
            </a:r>
            <a:r>
              <a:rPr lang="en-US" sz="1400" dirty="0" smtClean="0"/>
              <a:t>, Webb, Farrell, </a:t>
            </a:r>
            <a:r>
              <a:rPr lang="en-US" sz="1400" dirty="0" err="1" smtClean="0"/>
              <a:t>Gehrels</a:t>
            </a:r>
            <a:r>
              <a:rPr lang="en-US" sz="1400" dirty="0" smtClean="0"/>
              <a:t>, 2009, </a:t>
            </a:r>
            <a:r>
              <a:rPr lang="en-US" sz="1400" i="1" dirty="0" err="1" smtClean="0"/>
              <a:t>ApJ</a:t>
            </a:r>
            <a:r>
              <a:rPr lang="en-US" sz="1400" dirty="0" smtClean="0"/>
              <a:t>, 705, L109</a:t>
            </a:r>
            <a:endParaRPr lang="en-US" sz="1400" dirty="0"/>
          </a:p>
        </p:txBody>
      </p:sp>
      <p:grpSp>
        <p:nvGrpSpPr>
          <p:cNvPr id="2" name="Group 26"/>
          <p:cNvGrpSpPr/>
          <p:nvPr/>
        </p:nvGrpSpPr>
        <p:grpSpPr>
          <a:xfrm>
            <a:off x="2209800" y="2435423"/>
            <a:ext cx="5029200" cy="3296313"/>
            <a:chOff x="2438400" y="2435423"/>
            <a:chExt cx="5029200" cy="3296313"/>
          </a:xfrm>
        </p:grpSpPr>
        <p:grpSp>
          <p:nvGrpSpPr>
            <p:cNvPr id="3" name="Group 24"/>
            <p:cNvGrpSpPr/>
            <p:nvPr/>
          </p:nvGrpSpPr>
          <p:grpSpPr>
            <a:xfrm>
              <a:off x="2438400" y="2435423"/>
              <a:ext cx="4379713" cy="3296313"/>
              <a:chOff x="2438400" y="2435423"/>
              <a:chExt cx="4379713" cy="3296313"/>
            </a:xfrm>
          </p:grpSpPr>
          <p:sp>
            <p:nvSpPr>
              <p:cNvPr id="20" name="Freeform 19"/>
              <p:cNvSpPr/>
              <p:nvPr/>
            </p:nvSpPr>
            <p:spPr>
              <a:xfrm>
                <a:off x="2711947" y="2746457"/>
                <a:ext cx="2900704" cy="2985279"/>
              </a:xfrm>
              <a:custGeom>
                <a:avLst/>
                <a:gdLst>
                  <a:gd name="connsiteX0" fmla="*/ 3109964 w 3204041"/>
                  <a:gd name="connsiteY0" fmla="*/ 3059459 h 3157159"/>
                  <a:gd name="connsiteX1" fmla="*/ 3099109 w 3204041"/>
                  <a:gd name="connsiteY1" fmla="*/ 855780 h 3157159"/>
                  <a:gd name="connsiteX2" fmla="*/ 2480372 w 3204041"/>
                  <a:gd name="connsiteY2" fmla="*/ 204446 h 3157159"/>
                  <a:gd name="connsiteX3" fmla="*/ 711004 w 3204041"/>
                  <a:gd name="connsiteY3" fmla="*/ 95891 h 3157159"/>
                  <a:gd name="connsiteX4" fmla="*/ 287658 w 3204041"/>
                  <a:gd name="connsiteY4" fmla="*/ 779791 h 3157159"/>
                  <a:gd name="connsiteX5" fmla="*/ 352788 w 3204041"/>
                  <a:gd name="connsiteY5" fmla="*/ 2180158 h 3157159"/>
                  <a:gd name="connsiteX6" fmla="*/ 2404387 w 3204041"/>
                  <a:gd name="connsiteY6" fmla="*/ 2473258 h 3157159"/>
                  <a:gd name="connsiteX7" fmla="*/ 2979703 w 3204041"/>
                  <a:gd name="connsiteY7" fmla="*/ 2603525 h 3157159"/>
                  <a:gd name="connsiteX8" fmla="*/ 3066544 w 3204041"/>
                  <a:gd name="connsiteY8" fmla="*/ 3157159 h 3157159"/>
                  <a:gd name="connsiteX0" fmla="*/ 3109964 w 3204041"/>
                  <a:gd name="connsiteY0" fmla="*/ 3059459 h 3157159"/>
                  <a:gd name="connsiteX1" fmla="*/ 3099109 w 3204041"/>
                  <a:gd name="connsiteY1" fmla="*/ 855780 h 3157159"/>
                  <a:gd name="connsiteX2" fmla="*/ 2480372 w 3204041"/>
                  <a:gd name="connsiteY2" fmla="*/ 204446 h 3157159"/>
                  <a:gd name="connsiteX3" fmla="*/ 711004 w 3204041"/>
                  <a:gd name="connsiteY3" fmla="*/ 95891 h 3157159"/>
                  <a:gd name="connsiteX4" fmla="*/ 287658 w 3204041"/>
                  <a:gd name="connsiteY4" fmla="*/ 779791 h 3157159"/>
                  <a:gd name="connsiteX5" fmla="*/ 352788 w 3204041"/>
                  <a:gd name="connsiteY5" fmla="*/ 2180158 h 3157159"/>
                  <a:gd name="connsiteX6" fmla="*/ 2404387 w 3204041"/>
                  <a:gd name="connsiteY6" fmla="*/ 2473258 h 3157159"/>
                  <a:gd name="connsiteX7" fmla="*/ 2979703 w 3204041"/>
                  <a:gd name="connsiteY7" fmla="*/ 2603525 h 3157159"/>
                  <a:gd name="connsiteX8" fmla="*/ 3066544 w 3204041"/>
                  <a:gd name="connsiteY8" fmla="*/ 3157159 h 3157159"/>
                  <a:gd name="connsiteX0" fmla="*/ 3157002 w 3211881"/>
                  <a:gd name="connsiteY0" fmla="*/ 3211436 h 3211436"/>
                  <a:gd name="connsiteX1" fmla="*/ 3099109 w 3211881"/>
                  <a:gd name="connsiteY1" fmla="*/ 855780 h 3211436"/>
                  <a:gd name="connsiteX2" fmla="*/ 2480372 w 3211881"/>
                  <a:gd name="connsiteY2" fmla="*/ 204446 h 3211436"/>
                  <a:gd name="connsiteX3" fmla="*/ 711004 w 3211881"/>
                  <a:gd name="connsiteY3" fmla="*/ 95891 h 3211436"/>
                  <a:gd name="connsiteX4" fmla="*/ 287658 w 3211881"/>
                  <a:gd name="connsiteY4" fmla="*/ 779791 h 3211436"/>
                  <a:gd name="connsiteX5" fmla="*/ 352788 w 3211881"/>
                  <a:gd name="connsiteY5" fmla="*/ 2180158 h 3211436"/>
                  <a:gd name="connsiteX6" fmla="*/ 2404387 w 3211881"/>
                  <a:gd name="connsiteY6" fmla="*/ 2473258 h 3211436"/>
                  <a:gd name="connsiteX7" fmla="*/ 2979703 w 3211881"/>
                  <a:gd name="connsiteY7" fmla="*/ 2603525 h 3211436"/>
                  <a:gd name="connsiteX8" fmla="*/ 3066544 w 3211881"/>
                  <a:gd name="connsiteY8" fmla="*/ 3157159 h 3211436"/>
                  <a:gd name="connsiteX0" fmla="*/ 3157002 w 3211881"/>
                  <a:gd name="connsiteY0" fmla="*/ 3178869 h 3178869"/>
                  <a:gd name="connsiteX1" fmla="*/ 3099109 w 3211881"/>
                  <a:gd name="connsiteY1" fmla="*/ 855780 h 3178869"/>
                  <a:gd name="connsiteX2" fmla="*/ 2480372 w 3211881"/>
                  <a:gd name="connsiteY2" fmla="*/ 204446 h 3178869"/>
                  <a:gd name="connsiteX3" fmla="*/ 711004 w 3211881"/>
                  <a:gd name="connsiteY3" fmla="*/ 95891 h 3178869"/>
                  <a:gd name="connsiteX4" fmla="*/ 287658 w 3211881"/>
                  <a:gd name="connsiteY4" fmla="*/ 779791 h 3178869"/>
                  <a:gd name="connsiteX5" fmla="*/ 352788 w 3211881"/>
                  <a:gd name="connsiteY5" fmla="*/ 2180158 h 3178869"/>
                  <a:gd name="connsiteX6" fmla="*/ 2404387 w 3211881"/>
                  <a:gd name="connsiteY6" fmla="*/ 2473258 h 3178869"/>
                  <a:gd name="connsiteX7" fmla="*/ 2979703 w 3211881"/>
                  <a:gd name="connsiteY7" fmla="*/ 2603525 h 3178869"/>
                  <a:gd name="connsiteX8" fmla="*/ 3066544 w 3211881"/>
                  <a:gd name="connsiteY8" fmla="*/ 3157159 h 3178869"/>
                  <a:gd name="connsiteX0" fmla="*/ 3146147 w 3210071"/>
                  <a:gd name="connsiteY0" fmla="*/ 3135447 h 3157159"/>
                  <a:gd name="connsiteX1" fmla="*/ 3099109 w 3210071"/>
                  <a:gd name="connsiteY1" fmla="*/ 855780 h 3157159"/>
                  <a:gd name="connsiteX2" fmla="*/ 2480372 w 3210071"/>
                  <a:gd name="connsiteY2" fmla="*/ 204446 h 3157159"/>
                  <a:gd name="connsiteX3" fmla="*/ 711004 w 3210071"/>
                  <a:gd name="connsiteY3" fmla="*/ 95891 h 3157159"/>
                  <a:gd name="connsiteX4" fmla="*/ 287658 w 3210071"/>
                  <a:gd name="connsiteY4" fmla="*/ 779791 h 3157159"/>
                  <a:gd name="connsiteX5" fmla="*/ 352788 w 3210071"/>
                  <a:gd name="connsiteY5" fmla="*/ 2180158 h 3157159"/>
                  <a:gd name="connsiteX6" fmla="*/ 2404387 w 3210071"/>
                  <a:gd name="connsiteY6" fmla="*/ 2473258 h 3157159"/>
                  <a:gd name="connsiteX7" fmla="*/ 2979703 w 3210071"/>
                  <a:gd name="connsiteY7" fmla="*/ 2603525 h 3157159"/>
                  <a:gd name="connsiteX8" fmla="*/ 3066544 w 3210071"/>
                  <a:gd name="connsiteY8" fmla="*/ 3157159 h 3157159"/>
                  <a:gd name="connsiteX0" fmla="*/ 3146147 w 3242636"/>
                  <a:gd name="connsiteY0" fmla="*/ 3135447 h 3157159"/>
                  <a:gd name="connsiteX1" fmla="*/ 3131674 w 3242636"/>
                  <a:gd name="connsiteY1" fmla="*/ 682091 h 3157159"/>
                  <a:gd name="connsiteX2" fmla="*/ 2480372 w 3242636"/>
                  <a:gd name="connsiteY2" fmla="*/ 204446 h 3157159"/>
                  <a:gd name="connsiteX3" fmla="*/ 711004 w 3242636"/>
                  <a:gd name="connsiteY3" fmla="*/ 95891 h 3157159"/>
                  <a:gd name="connsiteX4" fmla="*/ 287658 w 3242636"/>
                  <a:gd name="connsiteY4" fmla="*/ 779791 h 3157159"/>
                  <a:gd name="connsiteX5" fmla="*/ 352788 w 3242636"/>
                  <a:gd name="connsiteY5" fmla="*/ 2180158 h 3157159"/>
                  <a:gd name="connsiteX6" fmla="*/ 2404387 w 3242636"/>
                  <a:gd name="connsiteY6" fmla="*/ 2473258 h 3157159"/>
                  <a:gd name="connsiteX7" fmla="*/ 2979703 w 3242636"/>
                  <a:gd name="connsiteY7" fmla="*/ 2603525 h 3157159"/>
                  <a:gd name="connsiteX8" fmla="*/ 3066544 w 3242636"/>
                  <a:gd name="connsiteY8" fmla="*/ 3157159 h 3157159"/>
                  <a:gd name="connsiteX0" fmla="*/ 3146147 w 3248064"/>
                  <a:gd name="connsiteY0" fmla="*/ 3148111 h 3169823"/>
                  <a:gd name="connsiteX1" fmla="*/ 3131674 w 3248064"/>
                  <a:gd name="connsiteY1" fmla="*/ 694755 h 3169823"/>
                  <a:gd name="connsiteX2" fmla="*/ 2447807 w 3248064"/>
                  <a:gd name="connsiteY2" fmla="*/ 141122 h 3169823"/>
                  <a:gd name="connsiteX3" fmla="*/ 711004 w 3248064"/>
                  <a:gd name="connsiteY3" fmla="*/ 108555 h 3169823"/>
                  <a:gd name="connsiteX4" fmla="*/ 287658 w 3248064"/>
                  <a:gd name="connsiteY4" fmla="*/ 792455 h 3169823"/>
                  <a:gd name="connsiteX5" fmla="*/ 352788 w 3248064"/>
                  <a:gd name="connsiteY5" fmla="*/ 2192822 h 3169823"/>
                  <a:gd name="connsiteX6" fmla="*/ 2404387 w 3248064"/>
                  <a:gd name="connsiteY6" fmla="*/ 2485922 h 3169823"/>
                  <a:gd name="connsiteX7" fmla="*/ 2979703 w 3248064"/>
                  <a:gd name="connsiteY7" fmla="*/ 2616189 h 3169823"/>
                  <a:gd name="connsiteX8" fmla="*/ 3066544 w 3248064"/>
                  <a:gd name="connsiteY8" fmla="*/ 3169823 h 3169823"/>
                  <a:gd name="connsiteX0" fmla="*/ 2863917 w 2965834"/>
                  <a:gd name="connsiteY0" fmla="*/ 3148111 h 3169823"/>
                  <a:gd name="connsiteX1" fmla="*/ 2849444 w 2965834"/>
                  <a:gd name="connsiteY1" fmla="*/ 694755 h 3169823"/>
                  <a:gd name="connsiteX2" fmla="*/ 2165577 w 2965834"/>
                  <a:gd name="connsiteY2" fmla="*/ 141122 h 3169823"/>
                  <a:gd name="connsiteX3" fmla="*/ 428774 w 2965834"/>
                  <a:gd name="connsiteY3" fmla="*/ 108555 h 3169823"/>
                  <a:gd name="connsiteX4" fmla="*/ 5428 w 2965834"/>
                  <a:gd name="connsiteY4" fmla="*/ 792455 h 3169823"/>
                  <a:gd name="connsiteX5" fmla="*/ 396208 w 2965834"/>
                  <a:gd name="connsiteY5" fmla="*/ 2279667 h 3169823"/>
                  <a:gd name="connsiteX6" fmla="*/ 2122157 w 2965834"/>
                  <a:gd name="connsiteY6" fmla="*/ 2485922 h 3169823"/>
                  <a:gd name="connsiteX7" fmla="*/ 2697473 w 2965834"/>
                  <a:gd name="connsiteY7" fmla="*/ 2616189 h 3169823"/>
                  <a:gd name="connsiteX8" fmla="*/ 2784314 w 2965834"/>
                  <a:gd name="connsiteY8" fmla="*/ 3169823 h 3169823"/>
                  <a:gd name="connsiteX0" fmla="*/ 2795169 w 2897086"/>
                  <a:gd name="connsiteY0" fmla="*/ 3164395 h 3186107"/>
                  <a:gd name="connsiteX1" fmla="*/ 2780696 w 2897086"/>
                  <a:gd name="connsiteY1" fmla="*/ 711039 h 3186107"/>
                  <a:gd name="connsiteX2" fmla="*/ 2096829 w 2897086"/>
                  <a:gd name="connsiteY2" fmla="*/ 157406 h 3186107"/>
                  <a:gd name="connsiteX3" fmla="*/ 360026 w 2897086"/>
                  <a:gd name="connsiteY3" fmla="*/ 124839 h 3186107"/>
                  <a:gd name="connsiteX4" fmla="*/ 88650 w 2897086"/>
                  <a:gd name="connsiteY4" fmla="*/ 906439 h 3186107"/>
                  <a:gd name="connsiteX5" fmla="*/ 327460 w 2897086"/>
                  <a:gd name="connsiteY5" fmla="*/ 2295951 h 3186107"/>
                  <a:gd name="connsiteX6" fmla="*/ 2053409 w 2897086"/>
                  <a:gd name="connsiteY6" fmla="*/ 2502206 h 3186107"/>
                  <a:gd name="connsiteX7" fmla="*/ 2628725 w 2897086"/>
                  <a:gd name="connsiteY7" fmla="*/ 2632473 h 3186107"/>
                  <a:gd name="connsiteX8" fmla="*/ 2715566 w 2897086"/>
                  <a:gd name="connsiteY8" fmla="*/ 3186107 h 3186107"/>
                  <a:gd name="connsiteX0" fmla="*/ 2795169 w 2897086"/>
                  <a:gd name="connsiteY0" fmla="*/ 3075741 h 3097453"/>
                  <a:gd name="connsiteX1" fmla="*/ 2780696 w 2897086"/>
                  <a:gd name="connsiteY1" fmla="*/ 622385 h 3097453"/>
                  <a:gd name="connsiteX2" fmla="*/ 2096829 w 2897086"/>
                  <a:gd name="connsiteY2" fmla="*/ 68752 h 3097453"/>
                  <a:gd name="connsiteX3" fmla="*/ 425156 w 2897086"/>
                  <a:gd name="connsiteY3" fmla="*/ 209874 h 3097453"/>
                  <a:gd name="connsiteX4" fmla="*/ 88650 w 2897086"/>
                  <a:gd name="connsiteY4" fmla="*/ 817785 h 3097453"/>
                  <a:gd name="connsiteX5" fmla="*/ 327460 w 2897086"/>
                  <a:gd name="connsiteY5" fmla="*/ 2207297 h 3097453"/>
                  <a:gd name="connsiteX6" fmla="*/ 2053409 w 2897086"/>
                  <a:gd name="connsiteY6" fmla="*/ 2413552 h 3097453"/>
                  <a:gd name="connsiteX7" fmla="*/ 2628725 w 2897086"/>
                  <a:gd name="connsiteY7" fmla="*/ 2543819 h 3097453"/>
                  <a:gd name="connsiteX8" fmla="*/ 2715566 w 2897086"/>
                  <a:gd name="connsiteY8" fmla="*/ 3097453 h 3097453"/>
                  <a:gd name="connsiteX0" fmla="*/ 2795169 w 2889849"/>
                  <a:gd name="connsiteY0" fmla="*/ 2963567 h 2985279"/>
                  <a:gd name="connsiteX1" fmla="*/ 2780696 w 2889849"/>
                  <a:gd name="connsiteY1" fmla="*/ 510211 h 2985279"/>
                  <a:gd name="connsiteX2" fmla="*/ 2140249 w 2889849"/>
                  <a:gd name="connsiteY2" fmla="*/ 119411 h 2985279"/>
                  <a:gd name="connsiteX3" fmla="*/ 425156 w 2889849"/>
                  <a:gd name="connsiteY3" fmla="*/ 97700 h 2985279"/>
                  <a:gd name="connsiteX4" fmla="*/ 88650 w 2889849"/>
                  <a:gd name="connsiteY4" fmla="*/ 705611 h 2985279"/>
                  <a:gd name="connsiteX5" fmla="*/ 327460 w 2889849"/>
                  <a:gd name="connsiteY5" fmla="*/ 2095123 h 2985279"/>
                  <a:gd name="connsiteX6" fmla="*/ 2053409 w 2889849"/>
                  <a:gd name="connsiteY6" fmla="*/ 2301378 h 2985279"/>
                  <a:gd name="connsiteX7" fmla="*/ 2628725 w 2889849"/>
                  <a:gd name="connsiteY7" fmla="*/ 2431645 h 2985279"/>
                  <a:gd name="connsiteX8" fmla="*/ 2715566 w 2889849"/>
                  <a:gd name="connsiteY8" fmla="*/ 2985279 h 2985279"/>
                  <a:gd name="connsiteX0" fmla="*/ 2795169 w 2900704"/>
                  <a:gd name="connsiteY0" fmla="*/ 2963567 h 2985279"/>
                  <a:gd name="connsiteX1" fmla="*/ 2791551 w 2900704"/>
                  <a:gd name="connsiteY1" fmla="*/ 640478 h 2985279"/>
                  <a:gd name="connsiteX2" fmla="*/ 2140249 w 2900704"/>
                  <a:gd name="connsiteY2" fmla="*/ 119411 h 2985279"/>
                  <a:gd name="connsiteX3" fmla="*/ 425156 w 2900704"/>
                  <a:gd name="connsiteY3" fmla="*/ 97700 h 2985279"/>
                  <a:gd name="connsiteX4" fmla="*/ 88650 w 2900704"/>
                  <a:gd name="connsiteY4" fmla="*/ 705611 h 2985279"/>
                  <a:gd name="connsiteX5" fmla="*/ 327460 w 2900704"/>
                  <a:gd name="connsiteY5" fmla="*/ 2095123 h 2985279"/>
                  <a:gd name="connsiteX6" fmla="*/ 2053409 w 2900704"/>
                  <a:gd name="connsiteY6" fmla="*/ 2301378 h 2985279"/>
                  <a:gd name="connsiteX7" fmla="*/ 2628725 w 2900704"/>
                  <a:gd name="connsiteY7" fmla="*/ 2431645 h 2985279"/>
                  <a:gd name="connsiteX8" fmla="*/ 2715566 w 2900704"/>
                  <a:gd name="connsiteY8" fmla="*/ 2985279 h 2985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00704" h="2985279">
                    <a:moveTo>
                      <a:pt x="2795169" y="2963567"/>
                    </a:moveTo>
                    <a:cubicBezTo>
                      <a:pt x="2842207" y="2099645"/>
                      <a:pt x="2900704" y="1114504"/>
                      <a:pt x="2791551" y="640478"/>
                    </a:cubicBezTo>
                    <a:cubicBezTo>
                      <a:pt x="2682398" y="166452"/>
                      <a:pt x="2534648" y="209874"/>
                      <a:pt x="2140249" y="119411"/>
                    </a:cubicBezTo>
                    <a:cubicBezTo>
                      <a:pt x="1745850" y="28948"/>
                      <a:pt x="767089" y="0"/>
                      <a:pt x="425156" y="97700"/>
                    </a:cubicBezTo>
                    <a:cubicBezTo>
                      <a:pt x="83223" y="195400"/>
                      <a:pt x="104933" y="372707"/>
                      <a:pt x="88650" y="705611"/>
                    </a:cubicBezTo>
                    <a:cubicBezTo>
                      <a:pt x="72367" y="1038515"/>
                      <a:pt x="0" y="1829162"/>
                      <a:pt x="327460" y="2095123"/>
                    </a:cubicBezTo>
                    <a:cubicBezTo>
                      <a:pt x="654920" y="2361084"/>
                      <a:pt x="1669865" y="2245291"/>
                      <a:pt x="2053409" y="2301378"/>
                    </a:cubicBezTo>
                    <a:cubicBezTo>
                      <a:pt x="2436953" y="2357465"/>
                      <a:pt x="2518366" y="2317662"/>
                      <a:pt x="2628725" y="2431645"/>
                    </a:cubicBezTo>
                    <a:cubicBezTo>
                      <a:pt x="2739085" y="2545629"/>
                      <a:pt x="2715566" y="2985279"/>
                      <a:pt x="2715566" y="2985279"/>
                    </a:cubicBezTo>
                  </a:path>
                </a:pathLst>
              </a:custGeom>
              <a:ln w="38100">
                <a:solidFill>
                  <a:srgbClr val="00009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34000" y="2590800"/>
                <a:ext cx="10224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High/hard </a:t>
                </a:r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835527" y="5257800"/>
                <a:ext cx="982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Low/hard </a:t>
                </a:r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711947" y="2435423"/>
                <a:ext cx="9928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Very high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438400" y="4950023"/>
                <a:ext cx="9669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0090"/>
                    </a:solidFill>
                  </a:rPr>
                  <a:t>High/soft</a:t>
                </a:r>
                <a:endParaRPr lang="en-US" sz="1400" b="1" dirty="0">
                  <a:solidFill>
                    <a:srgbClr val="000090"/>
                  </a:solidFill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5636600" y="3352800"/>
              <a:ext cx="18310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90"/>
                  </a:solidFill>
                </a:rPr>
                <a:t>Galactic black hole </a:t>
              </a:r>
            </a:p>
            <a:p>
              <a:r>
                <a:rPr lang="en-US" sz="1400" dirty="0" smtClean="0">
                  <a:solidFill>
                    <a:srgbClr val="000090"/>
                  </a:solidFill>
                </a:rPr>
                <a:t>X-ray binary spectral </a:t>
              </a:r>
            </a:p>
            <a:p>
              <a:r>
                <a:rPr lang="en-US" sz="1400" dirty="0" smtClean="0">
                  <a:solidFill>
                    <a:srgbClr val="000090"/>
                  </a:solidFill>
                </a:rPr>
                <a:t>hysteresis curve</a:t>
              </a:r>
              <a:endParaRPr lang="en-US" sz="1400" dirty="0">
                <a:solidFill>
                  <a:srgbClr val="000090"/>
                </a:solidFill>
              </a:endParaRPr>
            </a:p>
          </p:txBody>
        </p:sp>
      </p:grp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i="1" dirty="0" smtClean="0">
                <a:solidFill>
                  <a:schemeClr val="bg1"/>
                </a:solidFill>
              </a:rPr>
              <a:t>Swift </a:t>
            </a:r>
            <a:r>
              <a:rPr lang="en-AU" sz="2800" b="1" dirty="0" smtClean="0">
                <a:solidFill>
                  <a:schemeClr val="bg1"/>
                </a:solidFill>
              </a:rPr>
              <a:t>Monitoring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28800" y="1484313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Hardness intensity diagram showing spectral hysteresis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83804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Last week 100 </a:t>
            </a:r>
            <a:r>
              <a:rPr lang="en-AU" dirty="0" err="1" smtClean="0">
                <a:sym typeface="Wingdings" charset="2"/>
              </a:rPr>
              <a:t>ks</a:t>
            </a:r>
            <a:r>
              <a:rPr lang="en-AU" dirty="0" smtClean="0">
                <a:sym typeface="Wingdings" charset="2"/>
              </a:rPr>
              <a:t> </a:t>
            </a:r>
            <a:r>
              <a:rPr lang="en-AU" i="1" dirty="0" smtClean="0">
                <a:sym typeface="Wingdings" charset="2"/>
              </a:rPr>
              <a:t>XMM </a:t>
            </a:r>
            <a:r>
              <a:rPr lang="en-AU" dirty="0" smtClean="0">
                <a:sym typeface="Wingdings" charset="2"/>
              </a:rPr>
              <a:t>observation triggered</a:t>
            </a:r>
            <a:endParaRPr lang="en-AU" dirty="0" smtClean="0"/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HLX-1 was fainter than expected, so statistics are poor (even with 100 </a:t>
            </a:r>
            <a:r>
              <a:rPr lang="en-AU" dirty="0" err="1" smtClean="0">
                <a:sym typeface="Wingdings" charset="2"/>
              </a:rPr>
              <a:t>ks</a:t>
            </a:r>
            <a:r>
              <a:rPr lang="en-AU" dirty="0" smtClean="0">
                <a:sym typeface="Wingdings" charset="2"/>
              </a:rPr>
              <a:t>!)</a:t>
            </a:r>
          </a:p>
          <a:p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Cannot constrain </a:t>
            </a:r>
            <a:r>
              <a:rPr lang="en-AU" dirty="0" err="1" smtClean="0">
                <a:sym typeface="Wingdings" charset="2"/>
              </a:rPr>
              <a:t>nH</a:t>
            </a:r>
            <a:r>
              <a:rPr lang="en-AU" dirty="0" smtClean="0">
                <a:sym typeface="Wingdings" charset="2"/>
              </a:rPr>
              <a:t> sufficiently, but if frozen at XMM2 value can constrain </a:t>
            </a:r>
            <a:br>
              <a:rPr lang="en-AU" dirty="0" smtClean="0">
                <a:sym typeface="Wingdings" charset="2"/>
              </a:rPr>
            </a:br>
            <a:r>
              <a:rPr lang="en-AU" dirty="0" smtClean="0">
                <a:sym typeface="Wingdings" charset="2"/>
              </a:rPr>
              <a:t>  photon index to 2.3 +/- 0.2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Spectrum consistent with low/hard state (with some caveats)</a:t>
            </a:r>
          </a:p>
          <a:p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</p:txBody>
      </p: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Triggered </a:t>
            </a:r>
            <a:r>
              <a:rPr lang="en-AU" sz="2800" b="1" i="1" dirty="0" smtClean="0">
                <a:solidFill>
                  <a:schemeClr val="bg1"/>
                </a:solidFill>
              </a:rPr>
              <a:t>XMM</a:t>
            </a:r>
            <a:r>
              <a:rPr lang="en-AU" sz="2800" b="1" dirty="0" smtClean="0">
                <a:solidFill>
                  <a:schemeClr val="bg1"/>
                </a:solidFill>
              </a:rPr>
              <a:t> Obs.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319463" y="4445000"/>
          <a:ext cx="2657475" cy="355600"/>
        </p:xfrm>
        <a:graphic>
          <a:graphicData uri="http://schemas.openxmlformats.org/presentationml/2006/ole">
            <p:oleObj spid="_x0000_s27650" name="Equation" r:id="rId4" imgW="15240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Triggered </a:t>
            </a:r>
            <a:r>
              <a:rPr lang="en-AU" sz="2800" b="1" i="1" dirty="0" smtClean="0">
                <a:solidFill>
                  <a:schemeClr val="bg1"/>
                </a:solidFill>
              </a:rPr>
              <a:t>XMM </a:t>
            </a:r>
            <a:r>
              <a:rPr lang="en-AU" sz="2800" b="1" dirty="0" smtClean="0">
                <a:solidFill>
                  <a:schemeClr val="bg1"/>
                </a:solidFill>
              </a:rPr>
              <a:t>Obs.</a:t>
            </a:r>
            <a:endParaRPr lang="en-AU" sz="2800" b="1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402" y="1440874"/>
            <a:ext cx="7010398" cy="5417126"/>
            <a:chOff x="1295402" y="1440874"/>
            <a:chExt cx="7010398" cy="5417126"/>
          </a:xfrm>
        </p:grpSpPr>
        <p:pic>
          <p:nvPicPr>
            <p:cNvPr id="46" name="Picture 45" descr="xmm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2" y="1440874"/>
              <a:ext cx="7010398" cy="541712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91200" y="2283023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2010-05-14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543003" y="1398883"/>
            <a:ext cx="3305597" cy="2743962"/>
            <a:chOff x="4267201" y="1953488"/>
            <a:chExt cx="4648199" cy="3858449"/>
          </a:xfrm>
        </p:grpSpPr>
        <p:pic>
          <p:nvPicPr>
            <p:cNvPr id="7" name="Picture 6" descr="xmm2.jpg"/>
            <p:cNvPicPr>
              <a:picLocks noChangeAspect="1"/>
            </p:cNvPicPr>
            <p:nvPr/>
          </p:nvPicPr>
          <p:blipFill>
            <a:blip r:embed="rId3"/>
            <a:srcRect t="3634" r="10294"/>
            <a:stretch>
              <a:fillRect/>
            </a:stretch>
          </p:blipFill>
          <p:spPr>
            <a:xfrm>
              <a:off x="4267201" y="1953488"/>
              <a:ext cx="4648199" cy="38584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84852" y="2431870"/>
              <a:ext cx="1102469" cy="30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2008-11-28</a:t>
              </a:r>
              <a:endParaRPr lang="en-US" sz="800" dirty="0"/>
            </a:p>
          </p:txBody>
        </p:sp>
      </p:grpSp>
      <p:grpSp>
        <p:nvGrpSpPr>
          <p:cNvPr id="3" name="Group 12"/>
          <p:cNvGrpSpPr/>
          <p:nvPr/>
        </p:nvGrpSpPr>
        <p:grpSpPr>
          <a:xfrm>
            <a:off x="1143000" y="1398883"/>
            <a:ext cx="3305598" cy="2743961"/>
            <a:chOff x="0" y="1953488"/>
            <a:chExt cx="4648200" cy="3858448"/>
          </a:xfrm>
        </p:grpSpPr>
        <p:pic>
          <p:nvPicPr>
            <p:cNvPr id="10" name="Picture 9" descr="xmm1.jpg"/>
            <p:cNvPicPr>
              <a:picLocks noChangeAspect="1"/>
            </p:cNvPicPr>
            <p:nvPr/>
          </p:nvPicPr>
          <p:blipFill>
            <a:blip r:embed="rId4"/>
            <a:srcRect t="3634" r="10294"/>
            <a:stretch>
              <a:fillRect/>
            </a:stretch>
          </p:blipFill>
          <p:spPr>
            <a:xfrm>
              <a:off x="0" y="1953488"/>
              <a:ext cx="4648200" cy="385844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417651" y="2431868"/>
              <a:ext cx="1102469" cy="302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2004-11-23</a:t>
              </a:r>
              <a:endParaRPr lang="en-US" sz="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4117280"/>
            <a:ext cx="3684926" cy="2740720"/>
            <a:chOff x="1295402" y="1643909"/>
            <a:chExt cx="7010398" cy="5214091"/>
          </a:xfrm>
        </p:grpSpPr>
        <p:pic>
          <p:nvPicPr>
            <p:cNvPr id="14" name="Picture 13" descr="xmm3.jpg"/>
            <p:cNvPicPr>
              <a:picLocks noChangeAspect="1"/>
            </p:cNvPicPr>
            <p:nvPr/>
          </p:nvPicPr>
          <p:blipFill>
            <a:blip r:embed="rId5">
              <a:alphaModFix/>
            </a:blip>
            <a:srcRect t="3748"/>
            <a:stretch>
              <a:fillRect/>
            </a:stretch>
          </p:blipFill>
          <p:spPr>
            <a:xfrm>
              <a:off x="1295402" y="1643909"/>
              <a:ext cx="7010398" cy="52140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791201" y="2283023"/>
              <a:ext cx="1524000" cy="409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 smtClean="0"/>
                <a:t>2010-05-14</a:t>
              </a:r>
              <a:endParaRPr lang="en-US" sz="800" dirty="0"/>
            </a:p>
          </p:txBody>
        </p:sp>
      </p:grp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Triggered </a:t>
            </a:r>
            <a:r>
              <a:rPr lang="en-AU" sz="2800" b="1" i="1" dirty="0" smtClean="0">
                <a:solidFill>
                  <a:schemeClr val="bg1"/>
                </a:solidFill>
              </a:rPr>
              <a:t>XMM </a:t>
            </a:r>
            <a:r>
              <a:rPr lang="en-AU" sz="2800" b="1" dirty="0" smtClean="0">
                <a:solidFill>
                  <a:schemeClr val="bg1"/>
                </a:solidFill>
              </a:rPr>
              <a:t>Obs.</a:t>
            </a:r>
            <a:endParaRPr lang="en-AU" sz="2800" b="1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00200" y="1930400"/>
            <a:ext cx="6174953" cy="3733800"/>
            <a:chOff x="1600200" y="1930400"/>
            <a:chExt cx="6174953" cy="3733800"/>
          </a:xfrm>
        </p:grpSpPr>
        <p:sp>
          <p:nvSpPr>
            <p:cNvPr id="21" name="Freeform 20"/>
            <p:cNvSpPr/>
            <p:nvPr/>
          </p:nvSpPr>
          <p:spPr>
            <a:xfrm>
              <a:off x="1606550" y="1930400"/>
              <a:ext cx="2768600" cy="1117600"/>
            </a:xfrm>
            <a:custGeom>
              <a:avLst/>
              <a:gdLst>
                <a:gd name="connsiteX0" fmla="*/ 0 w 2768600"/>
                <a:gd name="connsiteY0" fmla="*/ 0 h 1117600"/>
                <a:gd name="connsiteX1" fmla="*/ 400050 w 2768600"/>
                <a:gd name="connsiteY1" fmla="*/ 57150 h 1117600"/>
                <a:gd name="connsiteX2" fmla="*/ 1028700 w 2768600"/>
                <a:gd name="connsiteY2" fmla="*/ 298450 h 1117600"/>
                <a:gd name="connsiteX3" fmla="*/ 2190750 w 2768600"/>
                <a:gd name="connsiteY3" fmla="*/ 844550 h 1117600"/>
                <a:gd name="connsiteX4" fmla="*/ 2768600 w 2768600"/>
                <a:gd name="connsiteY4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600" h="1117600">
                  <a:moveTo>
                    <a:pt x="0" y="0"/>
                  </a:moveTo>
                  <a:cubicBezTo>
                    <a:pt x="114300" y="3704"/>
                    <a:pt x="228600" y="7408"/>
                    <a:pt x="400050" y="57150"/>
                  </a:cubicBezTo>
                  <a:cubicBezTo>
                    <a:pt x="571500" y="106892"/>
                    <a:pt x="730250" y="167217"/>
                    <a:pt x="1028700" y="298450"/>
                  </a:cubicBezTo>
                  <a:cubicBezTo>
                    <a:pt x="1327150" y="429683"/>
                    <a:pt x="2190750" y="844550"/>
                    <a:pt x="2190750" y="844550"/>
                  </a:cubicBezTo>
                  <a:lnTo>
                    <a:pt x="2768600" y="1117600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5006553" y="2138680"/>
              <a:ext cx="2768600" cy="1117600"/>
            </a:xfrm>
            <a:custGeom>
              <a:avLst/>
              <a:gdLst>
                <a:gd name="connsiteX0" fmla="*/ 0 w 2768600"/>
                <a:gd name="connsiteY0" fmla="*/ 0 h 1117600"/>
                <a:gd name="connsiteX1" fmla="*/ 400050 w 2768600"/>
                <a:gd name="connsiteY1" fmla="*/ 57150 h 1117600"/>
                <a:gd name="connsiteX2" fmla="*/ 1028700 w 2768600"/>
                <a:gd name="connsiteY2" fmla="*/ 298450 h 1117600"/>
                <a:gd name="connsiteX3" fmla="*/ 2190750 w 2768600"/>
                <a:gd name="connsiteY3" fmla="*/ 844550 h 1117600"/>
                <a:gd name="connsiteX4" fmla="*/ 2768600 w 2768600"/>
                <a:gd name="connsiteY4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600" h="1117600">
                  <a:moveTo>
                    <a:pt x="0" y="0"/>
                  </a:moveTo>
                  <a:cubicBezTo>
                    <a:pt x="114300" y="3704"/>
                    <a:pt x="228600" y="7408"/>
                    <a:pt x="400050" y="57150"/>
                  </a:cubicBezTo>
                  <a:cubicBezTo>
                    <a:pt x="571500" y="106892"/>
                    <a:pt x="730250" y="167217"/>
                    <a:pt x="1028700" y="298450"/>
                  </a:cubicBezTo>
                  <a:cubicBezTo>
                    <a:pt x="1327150" y="429683"/>
                    <a:pt x="2190750" y="844550"/>
                    <a:pt x="2190750" y="844550"/>
                  </a:cubicBezTo>
                  <a:lnTo>
                    <a:pt x="2768600" y="1117600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600200" y="4546600"/>
              <a:ext cx="2768600" cy="1117600"/>
            </a:xfrm>
            <a:custGeom>
              <a:avLst/>
              <a:gdLst>
                <a:gd name="connsiteX0" fmla="*/ 0 w 2768600"/>
                <a:gd name="connsiteY0" fmla="*/ 0 h 1117600"/>
                <a:gd name="connsiteX1" fmla="*/ 400050 w 2768600"/>
                <a:gd name="connsiteY1" fmla="*/ 57150 h 1117600"/>
                <a:gd name="connsiteX2" fmla="*/ 1028700 w 2768600"/>
                <a:gd name="connsiteY2" fmla="*/ 298450 h 1117600"/>
                <a:gd name="connsiteX3" fmla="*/ 2190750 w 2768600"/>
                <a:gd name="connsiteY3" fmla="*/ 844550 h 1117600"/>
                <a:gd name="connsiteX4" fmla="*/ 2768600 w 2768600"/>
                <a:gd name="connsiteY4" fmla="*/ 111760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8600" h="1117600">
                  <a:moveTo>
                    <a:pt x="0" y="0"/>
                  </a:moveTo>
                  <a:cubicBezTo>
                    <a:pt x="114300" y="3704"/>
                    <a:pt x="228600" y="7408"/>
                    <a:pt x="400050" y="57150"/>
                  </a:cubicBezTo>
                  <a:cubicBezTo>
                    <a:pt x="571500" y="106892"/>
                    <a:pt x="730250" y="167217"/>
                    <a:pt x="1028700" y="298450"/>
                  </a:cubicBezTo>
                  <a:cubicBezTo>
                    <a:pt x="1327150" y="429683"/>
                    <a:pt x="2190750" y="844550"/>
                    <a:pt x="2190750" y="844550"/>
                  </a:cubicBezTo>
                  <a:lnTo>
                    <a:pt x="2768600" y="1117600"/>
                  </a:lnTo>
                </a:path>
              </a:pathLst>
            </a:cu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Triggered </a:t>
            </a:r>
            <a:r>
              <a:rPr lang="en-AU" sz="2800" b="1" i="1" dirty="0" smtClean="0">
                <a:solidFill>
                  <a:schemeClr val="bg1"/>
                </a:solidFill>
              </a:rPr>
              <a:t>XMM </a:t>
            </a:r>
            <a:r>
              <a:rPr lang="en-AU" sz="2800" b="1" dirty="0" smtClean="0">
                <a:solidFill>
                  <a:schemeClr val="bg1"/>
                </a:solidFill>
              </a:rPr>
              <a:t>Obs.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72" y="1455737"/>
            <a:ext cx="7600078" cy="54022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62600" y="19812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Swift </a:t>
            </a:r>
            <a:r>
              <a:rPr lang="en-US" sz="1600" dirty="0" smtClean="0"/>
              <a:t>XRT spectra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dio_figure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r="5022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 r="50222"/>
              <a:stretch>
                <a:fillRect/>
              </a:stretch>
            </p:blipFill>
          </mc:Fallback>
        </mc:AlternateContent>
        <p:spPr>
          <a:xfrm>
            <a:off x="1524000" y="1390697"/>
            <a:ext cx="6096000" cy="54597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Radio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343581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ATCA radio image of ESO 243-49 field (Webb et al. in prep.)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2817167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ESO 243-49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3871183" y="3413983"/>
            <a:ext cx="827594" cy="1879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radio_figure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rcRect l="49278" t="8591" r="1498" b="3118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4"/>
              <a:srcRect l="49278" t="8591" r="1498" b="3118"/>
              <a:stretch>
                <a:fillRect/>
              </a:stretch>
            </p:blipFill>
          </mc:Fallback>
        </mc:AlternateContent>
        <p:spPr>
          <a:xfrm>
            <a:off x="1275080" y="1712913"/>
            <a:ext cx="6344920" cy="50736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8" name="Group 27"/>
          <p:cNvGrpSpPr/>
          <p:nvPr/>
        </p:nvGrpSpPr>
        <p:grpSpPr>
          <a:xfrm>
            <a:off x="2453640" y="2447835"/>
            <a:ext cx="4023360" cy="2774405"/>
            <a:chOff x="2453640" y="2447835"/>
            <a:chExt cx="4023360" cy="2774405"/>
          </a:xfrm>
        </p:grpSpPr>
        <p:sp>
          <p:nvSpPr>
            <p:cNvPr id="11" name="TextBox 10"/>
            <p:cNvSpPr txBox="1"/>
            <p:nvPr/>
          </p:nvSpPr>
          <p:spPr>
            <a:xfrm>
              <a:off x="2453640" y="2687320"/>
              <a:ext cx="2052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 smtClean="0"/>
                <a:t>Chandra </a:t>
              </a:r>
              <a:r>
                <a:rPr lang="en-US" sz="1200" dirty="0" smtClean="0"/>
                <a:t>position of HLX-1 (radius = 3σ error)</a:t>
              </a:r>
              <a:endParaRPr lang="en-US" sz="1200" dirty="0"/>
            </a:p>
          </p:txBody>
        </p:sp>
        <p:cxnSp>
          <p:nvCxnSpPr>
            <p:cNvPr id="15" name="Straight Arrow Connector 14"/>
            <p:cNvCxnSpPr>
              <a:stCxn id="11" idx="2"/>
            </p:cNvCxnSpPr>
            <p:nvPr/>
          </p:nvCxnSpPr>
          <p:spPr>
            <a:xfrm rot="16200000" flipH="1">
              <a:off x="3479800" y="3148985"/>
              <a:ext cx="914400" cy="914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648200" y="2447835"/>
              <a:ext cx="182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Radio detection of </a:t>
              </a:r>
              <a:br>
                <a:rPr lang="en-US" sz="1200" dirty="0" smtClean="0"/>
              </a:br>
              <a:r>
                <a:rPr lang="en-US" sz="1200" dirty="0" smtClean="0"/>
                <a:t>ESO 243-49 nucleus</a:t>
              </a:r>
            </a:p>
            <a:p>
              <a:pPr algn="ctr"/>
              <a:r>
                <a:rPr lang="en-US" sz="1200" dirty="0" smtClean="0"/>
                <a:t>(radius = 3σ error)</a:t>
              </a:r>
              <a:endParaRPr lang="en-US" sz="12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6200000" flipH="1">
              <a:off x="4638263" y="4018503"/>
              <a:ext cx="2128074" cy="279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509520" y="4417367"/>
              <a:ext cx="19405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/>
                <a:t>Fdensity</a:t>
              </a:r>
              <a:r>
                <a:rPr lang="en-US" sz="1200" dirty="0" smtClean="0"/>
                <a:t> upper limit at HLX-1 position = 45 </a:t>
              </a:r>
              <a:r>
                <a:rPr lang="en-US" sz="1200" dirty="0" err="1" smtClean="0"/>
                <a:t>μJy</a:t>
              </a:r>
              <a:endParaRPr lang="en-US" sz="1200" dirty="0" smtClean="0"/>
            </a:p>
            <a:p>
              <a:pPr algn="ctr"/>
              <a:r>
                <a:rPr lang="en-US" sz="1200" dirty="0" smtClean="0"/>
                <a:t>(3 </a:t>
              </a:r>
              <a:r>
                <a:rPr lang="en-US" sz="1200" dirty="0" err="1" smtClean="0"/>
                <a:t>x</a:t>
              </a:r>
              <a:r>
                <a:rPr lang="en-US" sz="1200" dirty="0" smtClean="0"/>
                <a:t> RMS noise)</a:t>
              </a:r>
              <a:endParaRPr lang="en-US" sz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Ultra-violet</a:t>
            </a:r>
            <a:endParaRPr lang="en-AU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1143000" y="3481408"/>
            <a:ext cx="6493566" cy="2801530"/>
            <a:chOff x="76200" y="1447800"/>
            <a:chExt cx="6493566" cy="2801530"/>
          </a:xfrm>
        </p:grpSpPr>
        <p:pic>
          <p:nvPicPr>
            <p:cNvPr id="45" name="Picture 44" descr="galex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" y="1447800"/>
              <a:ext cx="6493566" cy="280153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52400" y="3897868"/>
              <a:ext cx="1605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/>
                  </a:solidFill>
                </a:rPr>
                <a:t>GALEX </a:t>
              </a:r>
              <a:r>
                <a:rPr lang="en-US" sz="1400" dirty="0" smtClean="0">
                  <a:solidFill>
                    <a:schemeClr val="bg1"/>
                  </a:solidFill>
                </a:rPr>
                <a:t>near-UV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29000" y="3896379"/>
              <a:ext cx="1395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chemeClr val="bg1"/>
                  </a:solidFill>
                </a:rPr>
                <a:t>GALEX </a:t>
              </a:r>
              <a:r>
                <a:rPr lang="en-US" sz="1400" dirty="0" smtClean="0">
                  <a:solidFill>
                    <a:schemeClr val="bg1"/>
                  </a:solidFill>
                </a:rPr>
                <a:t>far-UV</a:t>
              </a:r>
              <a:endParaRPr lang="en-US" sz="1400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90600" y="1524000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Extended UV emission recently detected, possibly associated with HLX-1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Indication of hot accretion disc around intermediate mass BH?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Evidence of star formation driven by galaxy interactions?</a:t>
            </a:r>
          </a:p>
          <a:p>
            <a:pPr>
              <a:buFont typeface="Arial"/>
              <a:buChar char="•"/>
            </a:pPr>
            <a:endParaRPr lang="en-US" sz="1600" dirty="0" smtClean="0"/>
          </a:p>
          <a:p>
            <a:pPr>
              <a:buFont typeface="Arial"/>
              <a:buChar char="•"/>
            </a:pPr>
            <a:r>
              <a:rPr lang="en-US" sz="1600" dirty="0" smtClean="0"/>
              <a:t> Need HST data to find out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0" y="640080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Webb, </a:t>
            </a:r>
            <a:r>
              <a:rPr lang="en-US" sz="1200" dirty="0" err="1" smtClean="0"/>
              <a:t>Barret</a:t>
            </a:r>
            <a:r>
              <a:rPr lang="en-US" sz="1200" dirty="0" smtClean="0"/>
              <a:t>, </a:t>
            </a:r>
            <a:r>
              <a:rPr lang="en-US" sz="1200" dirty="0" err="1" smtClean="0"/>
              <a:t>Godet</a:t>
            </a:r>
            <a:r>
              <a:rPr lang="en-US" sz="1200" dirty="0" smtClean="0"/>
              <a:t>, </a:t>
            </a:r>
            <a:r>
              <a:rPr lang="en-US" sz="1200" dirty="0" err="1" smtClean="0"/>
              <a:t>Servillat</a:t>
            </a:r>
            <a:r>
              <a:rPr lang="en-US" sz="1200" dirty="0" smtClean="0"/>
              <a:t>, Farrell &amp; Oates, 2010, </a:t>
            </a:r>
            <a:r>
              <a:rPr lang="en-US" sz="1200" i="1" dirty="0" err="1" smtClean="0"/>
              <a:t>ApJ</a:t>
            </a:r>
            <a:r>
              <a:rPr lang="en-US" sz="1200" dirty="0" smtClean="0"/>
              <a:t>, 712, L107</a:t>
            </a:r>
            <a:endParaRPr lang="en-US" sz="12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Optical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25986" y="1447800"/>
            <a:ext cx="742741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Faint (R = 23.8 </a:t>
            </a:r>
            <a:r>
              <a:rPr lang="en-US" sz="1600" dirty="0" err="1" smtClean="0"/>
              <a:t>mag</a:t>
            </a:r>
            <a:r>
              <a:rPr lang="en-US" sz="1600" dirty="0" smtClean="0"/>
              <a:t>) optical counterpart recently detected by </a:t>
            </a:r>
            <a:r>
              <a:rPr lang="en-US" sz="1600" dirty="0" err="1" smtClean="0"/>
              <a:t>Soria</a:t>
            </a:r>
            <a:r>
              <a:rPr lang="en-US" sz="1600" dirty="0" smtClean="0"/>
              <a:t> et al. (2010)</a:t>
            </a:r>
          </a:p>
          <a:p>
            <a:pPr algn="ctr"/>
            <a:r>
              <a:rPr lang="en-US" sz="1600" dirty="0" smtClean="0"/>
              <a:t>giving max </a:t>
            </a:r>
            <a:r>
              <a:rPr lang="en-US" sz="1600" dirty="0" err="1" smtClean="0"/>
              <a:t>Fx/Fopt</a:t>
            </a:r>
            <a:r>
              <a:rPr lang="en-US" sz="1600" dirty="0" smtClean="0"/>
              <a:t> ~</a:t>
            </a:r>
            <a:r>
              <a:rPr lang="en-US" sz="1600" dirty="0" smtClean="0"/>
              <a:t>1000. ULX or Galactic </a:t>
            </a:r>
            <a:r>
              <a:rPr lang="en-US" sz="1600" dirty="0" err="1" smtClean="0"/>
              <a:t>qNS</a:t>
            </a:r>
            <a:r>
              <a:rPr lang="en-US" sz="1600" dirty="0" smtClean="0"/>
              <a:t> at ~2.5 kpc?</a:t>
            </a:r>
            <a:endParaRPr lang="en-US" sz="16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1398759" y="2224724"/>
            <a:ext cx="6221241" cy="4328476"/>
            <a:chOff x="1398759" y="1995100"/>
            <a:chExt cx="6221241" cy="4328476"/>
          </a:xfrm>
        </p:grpSpPr>
        <p:grpSp>
          <p:nvGrpSpPr>
            <p:cNvPr id="2" name="Group 26"/>
            <p:cNvGrpSpPr/>
            <p:nvPr/>
          </p:nvGrpSpPr>
          <p:grpSpPr>
            <a:xfrm>
              <a:off x="2209800" y="2435423"/>
              <a:ext cx="5029200" cy="3296313"/>
              <a:chOff x="2438400" y="2435423"/>
              <a:chExt cx="5029200" cy="3296313"/>
            </a:xfrm>
          </p:grpSpPr>
          <p:grpSp>
            <p:nvGrpSpPr>
              <p:cNvPr id="3" name="Group 24"/>
              <p:cNvGrpSpPr/>
              <p:nvPr/>
            </p:nvGrpSpPr>
            <p:grpSpPr>
              <a:xfrm>
                <a:off x="2438400" y="2435423"/>
                <a:ext cx="4379713" cy="3296313"/>
                <a:chOff x="2438400" y="2435423"/>
                <a:chExt cx="4379713" cy="3296313"/>
              </a:xfrm>
            </p:grpSpPr>
            <p:sp>
              <p:nvSpPr>
                <p:cNvPr id="20" name="Freeform 19"/>
                <p:cNvSpPr/>
                <p:nvPr/>
              </p:nvSpPr>
              <p:spPr>
                <a:xfrm>
                  <a:off x="2711947" y="2746457"/>
                  <a:ext cx="2900704" cy="2985279"/>
                </a:xfrm>
                <a:custGeom>
                  <a:avLst/>
                  <a:gdLst>
                    <a:gd name="connsiteX0" fmla="*/ 3109964 w 3204041"/>
                    <a:gd name="connsiteY0" fmla="*/ 3059459 h 3157159"/>
                    <a:gd name="connsiteX1" fmla="*/ 3099109 w 3204041"/>
                    <a:gd name="connsiteY1" fmla="*/ 855780 h 3157159"/>
                    <a:gd name="connsiteX2" fmla="*/ 2480372 w 3204041"/>
                    <a:gd name="connsiteY2" fmla="*/ 204446 h 3157159"/>
                    <a:gd name="connsiteX3" fmla="*/ 711004 w 3204041"/>
                    <a:gd name="connsiteY3" fmla="*/ 95891 h 3157159"/>
                    <a:gd name="connsiteX4" fmla="*/ 287658 w 3204041"/>
                    <a:gd name="connsiteY4" fmla="*/ 779791 h 3157159"/>
                    <a:gd name="connsiteX5" fmla="*/ 352788 w 3204041"/>
                    <a:gd name="connsiteY5" fmla="*/ 2180158 h 3157159"/>
                    <a:gd name="connsiteX6" fmla="*/ 2404387 w 3204041"/>
                    <a:gd name="connsiteY6" fmla="*/ 2473258 h 3157159"/>
                    <a:gd name="connsiteX7" fmla="*/ 2979703 w 3204041"/>
                    <a:gd name="connsiteY7" fmla="*/ 2603525 h 3157159"/>
                    <a:gd name="connsiteX8" fmla="*/ 3066544 w 3204041"/>
                    <a:gd name="connsiteY8" fmla="*/ 3157159 h 3157159"/>
                    <a:gd name="connsiteX0" fmla="*/ 3109964 w 3204041"/>
                    <a:gd name="connsiteY0" fmla="*/ 3059459 h 3157159"/>
                    <a:gd name="connsiteX1" fmla="*/ 3099109 w 3204041"/>
                    <a:gd name="connsiteY1" fmla="*/ 855780 h 3157159"/>
                    <a:gd name="connsiteX2" fmla="*/ 2480372 w 3204041"/>
                    <a:gd name="connsiteY2" fmla="*/ 204446 h 3157159"/>
                    <a:gd name="connsiteX3" fmla="*/ 711004 w 3204041"/>
                    <a:gd name="connsiteY3" fmla="*/ 95891 h 3157159"/>
                    <a:gd name="connsiteX4" fmla="*/ 287658 w 3204041"/>
                    <a:gd name="connsiteY4" fmla="*/ 779791 h 3157159"/>
                    <a:gd name="connsiteX5" fmla="*/ 352788 w 3204041"/>
                    <a:gd name="connsiteY5" fmla="*/ 2180158 h 3157159"/>
                    <a:gd name="connsiteX6" fmla="*/ 2404387 w 3204041"/>
                    <a:gd name="connsiteY6" fmla="*/ 2473258 h 3157159"/>
                    <a:gd name="connsiteX7" fmla="*/ 2979703 w 3204041"/>
                    <a:gd name="connsiteY7" fmla="*/ 2603525 h 3157159"/>
                    <a:gd name="connsiteX8" fmla="*/ 3066544 w 3204041"/>
                    <a:gd name="connsiteY8" fmla="*/ 3157159 h 3157159"/>
                    <a:gd name="connsiteX0" fmla="*/ 3157002 w 3211881"/>
                    <a:gd name="connsiteY0" fmla="*/ 3211436 h 3211436"/>
                    <a:gd name="connsiteX1" fmla="*/ 3099109 w 3211881"/>
                    <a:gd name="connsiteY1" fmla="*/ 855780 h 3211436"/>
                    <a:gd name="connsiteX2" fmla="*/ 2480372 w 3211881"/>
                    <a:gd name="connsiteY2" fmla="*/ 204446 h 3211436"/>
                    <a:gd name="connsiteX3" fmla="*/ 711004 w 3211881"/>
                    <a:gd name="connsiteY3" fmla="*/ 95891 h 3211436"/>
                    <a:gd name="connsiteX4" fmla="*/ 287658 w 3211881"/>
                    <a:gd name="connsiteY4" fmla="*/ 779791 h 3211436"/>
                    <a:gd name="connsiteX5" fmla="*/ 352788 w 3211881"/>
                    <a:gd name="connsiteY5" fmla="*/ 2180158 h 3211436"/>
                    <a:gd name="connsiteX6" fmla="*/ 2404387 w 3211881"/>
                    <a:gd name="connsiteY6" fmla="*/ 2473258 h 3211436"/>
                    <a:gd name="connsiteX7" fmla="*/ 2979703 w 3211881"/>
                    <a:gd name="connsiteY7" fmla="*/ 2603525 h 3211436"/>
                    <a:gd name="connsiteX8" fmla="*/ 3066544 w 3211881"/>
                    <a:gd name="connsiteY8" fmla="*/ 3157159 h 3211436"/>
                    <a:gd name="connsiteX0" fmla="*/ 3157002 w 3211881"/>
                    <a:gd name="connsiteY0" fmla="*/ 3178869 h 3178869"/>
                    <a:gd name="connsiteX1" fmla="*/ 3099109 w 3211881"/>
                    <a:gd name="connsiteY1" fmla="*/ 855780 h 3178869"/>
                    <a:gd name="connsiteX2" fmla="*/ 2480372 w 3211881"/>
                    <a:gd name="connsiteY2" fmla="*/ 204446 h 3178869"/>
                    <a:gd name="connsiteX3" fmla="*/ 711004 w 3211881"/>
                    <a:gd name="connsiteY3" fmla="*/ 95891 h 3178869"/>
                    <a:gd name="connsiteX4" fmla="*/ 287658 w 3211881"/>
                    <a:gd name="connsiteY4" fmla="*/ 779791 h 3178869"/>
                    <a:gd name="connsiteX5" fmla="*/ 352788 w 3211881"/>
                    <a:gd name="connsiteY5" fmla="*/ 2180158 h 3178869"/>
                    <a:gd name="connsiteX6" fmla="*/ 2404387 w 3211881"/>
                    <a:gd name="connsiteY6" fmla="*/ 2473258 h 3178869"/>
                    <a:gd name="connsiteX7" fmla="*/ 2979703 w 3211881"/>
                    <a:gd name="connsiteY7" fmla="*/ 2603525 h 3178869"/>
                    <a:gd name="connsiteX8" fmla="*/ 3066544 w 3211881"/>
                    <a:gd name="connsiteY8" fmla="*/ 3157159 h 3178869"/>
                    <a:gd name="connsiteX0" fmla="*/ 3146147 w 3210071"/>
                    <a:gd name="connsiteY0" fmla="*/ 3135447 h 3157159"/>
                    <a:gd name="connsiteX1" fmla="*/ 3099109 w 3210071"/>
                    <a:gd name="connsiteY1" fmla="*/ 855780 h 3157159"/>
                    <a:gd name="connsiteX2" fmla="*/ 2480372 w 3210071"/>
                    <a:gd name="connsiteY2" fmla="*/ 204446 h 3157159"/>
                    <a:gd name="connsiteX3" fmla="*/ 711004 w 3210071"/>
                    <a:gd name="connsiteY3" fmla="*/ 95891 h 3157159"/>
                    <a:gd name="connsiteX4" fmla="*/ 287658 w 3210071"/>
                    <a:gd name="connsiteY4" fmla="*/ 779791 h 3157159"/>
                    <a:gd name="connsiteX5" fmla="*/ 352788 w 3210071"/>
                    <a:gd name="connsiteY5" fmla="*/ 2180158 h 3157159"/>
                    <a:gd name="connsiteX6" fmla="*/ 2404387 w 3210071"/>
                    <a:gd name="connsiteY6" fmla="*/ 2473258 h 3157159"/>
                    <a:gd name="connsiteX7" fmla="*/ 2979703 w 3210071"/>
                    <a:gd name="connsiteY7" fmla="*/ 2603525 h 3157159"/>
                    <a:gd name="connsiteX8" fmla="*/ 3066544 w 3210071"/>
                    <a:gd name="connsiteY8" fmla="*/ 3157159 h 3157159"/>
                    <a:gd name="connsiteX0" fmla="*/ 3146147 w 3242636"/>
                    <a:gd name="connsiteY0" fmla="*/ 3135447 h 3157159"/>
                    <a:gd name="connsiteX1" fmla="*/ 3131674 w 3242636"/>
                    <a:gd name="connsiteY1" fmla="*/ 682091 h 3157159"/>
                    <a:gd name="connsiteX2" fmla="*/ 2480372 w 3242636"/>
                    <a:gd name="connsiteY2" fmla="*/ 204446 h 3157159"/>
                    <a:gd name="connsiteX3" fmla="*/ 711004 w 3242636"/>
                    <a:gd name="connsiteY3" fmla="*/ 95891 h 3157159"/>
                    <a:gd name="connsiteX4" fmla="*/ 287658 w 3242636"/>
                    <a:gd name="connsiteY4" fmla="*/ 779791 h 3157159"/>
                    <a:gd name="connsiteX5" fmla="*/ 352788 w 3242636"/>
                    <a:gd name="connsiteY5" fmla="*/ 2180158 h 3157159"/>
                    <a:gd name="connsiteX6" fmla="*/ 2404387 w 3242636"/>
                    <a:gd name="connsiteY6" fmla="*/ 2473258 h 3157159"/>
                    <a:gd name="connsiteX7" fmla="*/ 2979703 w 3242636"/>
                    <a:gd name="connsiteY7" fmla="*/ 2603525 h 3157159"/>
                    <a:gd name="connsiteX8" fmla="*/ 3066544 w 3242636"/>
                    <a:gd name="connsiteY8" fmla="*/ 3157159 h 3157159"/>
                    <a:gd name="connsiteX0" fmla="*/ 3146147 w 3248064"/>
                    <a:gd name="connsiteY0" fmla="*/ 3148111 h 3169823"/>
                    <a:gd name="connsiteX1" fmla="*/ 3131674 w 3248064"/>
                    <a:gd name="connsiteY1" fmla="*/ 694755 h 3169823"/>
                    <a:gd name="connsiteX2" fmla="*/ 2447807 w 3248064"/>
                    <a:gd name="connsiteY2" fmla="*/ 141122 h 3169823"/>
                    <a:gd name="connsiteX3" fmla="*/ 711004 w 3248064"/>
                    <a:gd name="connsiteY3" fmla="*/ 108555 h 3169823"/>
                    <a:gd name="connsiteX4" fmla="*/ 287658 w 3248064"/>
                    <a:gd name="connsiteY4" fmla="*/ 792455 h 3169823"/>
                    <a:gd name="connsiteX5" fmla="*/ 352788 w 3248064"/>
                    <a:gd name="connsiteY5" fmla="*/ 2192822 h 3169823"/>
                    <a:gd name="connsiteX6" fmla="*/ 2404387 w 3248064"/>
                    <a:gd name="connsiteY6" fmla="*/ 2485922 h 3169823"/>
                    <a:gd name="connsiteX7" fmla="*/ 2979703 w 3248064"/>
                    <a:gd name="connsiteY7" fmla="*/ 2616189 h 3169823"/>
                    <a:gd name="connsiteX8" fmla="*/ 3066544 w 3248064"/>
                    <a:gd name="connsiteY8" fmla="*/ 3169823 h 3169823"/>
                    <a:gd name="connsiteX0" fmla="*/ 2863917 w 2965834"/>
                    <a:gd name="connsiteY0" fmla="*/ 3148111 h 3169823"/>
                    <a:gd name="connsiteX1" fmla="*/ 2849444 w 2965834"/>
                    <a:gd name="connsiteY1" fmla="*/ 694755 h 3169823"/>
                    <a:gd name="connsiteX2" fmla="*/ 2165577 w 2965834"/>
                    <a:gd name="connsiteY2" fmla="*/ 141122 h 3169823"/>
                    <a:gd name="connsiteX3" fmla="*/ 428774 w 2965834"/>
                    <a:gd name="connsiteY3" fmla="*/ 108555 h 3169823"/>
                    <a:gd name="connsiteX4" fmla="*/ 5428 w 2965834"/>
                    <a:gd name="connsiteY4" fmla="*/ 792455 h 3169823"/>
                    <a:gd name="connsiteX5" fmla="*/ 396208 w 2965834"/>
                    <a:gd name="connsiteY5" fmla="*/ 2279667 h 3169823"/>
                    <a:gd name="connsiteX6" fmla="*/ 2122157 w 2965834"/>
                    <a:gd name="connsiteY6" fmla="*/ 2485922 h 3169823"/>
                    <a:gd name="connsiteX7" fmla="*/ 2697473 w 2965834"/>
                    <a:gd name="connsiteY7" fmla="*/ 2616189 h 3169823"/>
                    <a:gd name="connsiteX8" fmla="*/ 2784314 w 2965834"/>
                    <a:gd name="connsiteY8" fmla="*/ 3169823 h 3169823"/>
                    <a:gd name="connsiteX0" fmla="*/ 2795169 w 2897086"/>
                    <a:gd name="connsiteY0" fmla="*/ 3164395 h 3186107"/>
                    <a:gd name="connsiteX1" fmla="*/ 2780696 w 2897086"/>
                    <a:gd name="connsiteY1" fmla="*/ 711039 h 3186107"/>
                    <a:gd name="connsiteX2" fmla="*/ 2096829 w 2897086"/>
                    <a:gd name="connsiteY2" fmla="*/ 157406 h 3186107"/>
                    <a:gd name="connsiteX3" fmla="*/ 360026 w 2897086"/>
                    <a:gd name="connsiteY3" fmla="*/ 124839 h 3186107"/>
                    <a:gd name="connsiteX4" fmla="*/ 88650 w 2897086"/>
                    <a:gd name="connsiteY4" fmla="*/ 906439 h 3186107"/>
                    <a:gd name="connsiteX5" fmla="*/ 327460 w 2897086"/>
                    <a:gd name="connsiteY5" fmla="*/ 2295951 h 3186107"/>
                    <a:gd name="connsiteX6" fmla="*/ 2053409 w 2897086"/>
                    <a:gd name="connsiteY6" fmla="*/ 2502206 h 3186107"/>
                    <a:gd name="connsiteX7" fmla="*/ 2628725 w 2897086"/>
                    <a:gd name="connsiteY7" fmla="*/ 2632473 h 3186107"/>
                    <a:gd name="connsiteX8" fmla="*/ 2715566 w 2897086"/>
                    <a:gd name="connsiteY8" fmla="*/ 3186107 h 3186107"/>
                    <a:gd name="connsiteX0" fmla="*/ 2795169 w 2897086"/>
                    <a:gd name="connsiteY0" fmla="*/ 3075741 h 3097453"/>
                    <a:gd name="connsiteX1" fmla="*/ 2780696 w 2897086"/>
                    <a:gd name="connsiteY1" fmla="*/ 622385 h 3097453"/>
                    <a:gd name="connsiteX2" fmla="*/ 2096829 w 2897086"/>
                    <a:gd name="connsiteY2" fmla="*/ 68752 h 3097453"/>
                    <a:gd name="connsiteX3" fmla="*/ 425156 w 2897086"/>
                    <a:gd name="connsiteY3" fmla="*/ 209874 h 3097453"/>
                    <a:gd name="connsiteX4" fmla="*/ 88650 w 2897086"/>
                    <a:gd name="connsiteY4" fmla="*/ 817785 h 3097453"/>
                    <a:gd name="connsiteX5" fmla="*/ 327460 w 2897086"/>
                    <a:gd name="connsiteY5" fmla="*/ 2207297 h 3097453"/>
                    <a:gd name="connsiteX6" fmla="*/ 2053409 w 2897086"/>
                    <a:gd name="connsiteY6" fmla="*/ 2413552 h 3097453"/>
                    <a:gd name="connsiteX7" fmla="*/ 2628725 w 2897086"/>
                    <a:gd name="connsiteY7" fmla="*/ 2543819 h 3097453"/>
                    <a:gd name="connsiteX8" fmla="*/ 2715566 w 2897086"/>
                    <a:gd name="connsiteY8" fmla="*/ 3097453 h 3097453"/>
                    <a:gd name="connsiteX0" fmla="*/ 2795169 w 2889849"/>
                    <a:gd name="connsiteY0" fmla="*/ 2963567 h 2985279"/>
                    <a:gd name="connsiteX1" fmla="*/ 2780696 w 2889849"/>
                    <a:gd name="connsiteY1" fmla="*/ 510211 h 2985279"/>
                    <a:gd name="connsiteX2" fmla="*/ 2140249 w 2889849"/>
                    <a:gd name="connsiteY2" fmla="*/ 119411 h 2985279"/>
                    <a:gd name="connsiteX3" fmla="*/ 425156 w 2889849"/>
                    <a:gd name="connsiteY3" fmla="*/ 97700 h 2985279"/>
                    <a:gd name="connsiteX4" fmla="*/ 88650 w 2889849"/>
                    <a:gd name="connsiteY4" fmla="*/ 705611 h 2985279"/>
                    <a:gd name="connsiteX5" fmla="*/ 327460 w 2889849"/>
                    <a:gd name="connsiteY5" fmla="*/ 2095123 h 2985279"/>
                    <a:gd name="connsiteX6" fmla="*/ 2053409 w 2889849"/>
                    <a:gd name="connsiteY6" fmla="*/ 2301378 h 2985279"/>
                    <a:gd name="connsiteX7" fmla="*/ 2628725 w 2889849"/>
                    <a:gd name="connsiteY7" fmla="*/ 2431645 h 2985279"/>
                    <a:gd name="connsiteX8" fmla="*/ 2715566 w 2889849"/>
                    <a:gd name="connsiteY8" fmla="*/ 2985279 h 2985279"/>
                    <a:gd name="connsiteX0" fmla="*/ 2795169 w 2900704"/>
                    <a:gd name="connsiteY0" fmla="*/ 2963567 h 2985279"/>
                    <a:gd name="connsiteX1" fmla="*/ 2791551 w 2900704"/>
                    <a:gd name="connsiteY1" fmla="*/ 640478 h 2985279"/>
                    <a:gd name="connsiteX2" fmla="*/ 2140249 w 2900704"/>
                    <a:gd name="connsiteY2" fmla="*/ 119411 h 2985279"/>
                    <a:gd name="connsiteX3" fmla="*/ 425156 w 2900704"/>
                    <a:gd name="connsiteY3" fmla="*/ 97700 h 2985279"/>
                    <a:gd name="connsiteX4" fmla="*/ 88650 w 2900704"/>
                    <a:gd name="connsiteY4" fmla="*/ 705611 h 2985279"/>
                    <a:gd name="connsiteX5" fmla="*/ 327460 w 2900704"/>
                    <a:gd name="connsiteY5" fmla="*/ 2095123 h 2985279"/>
                    <a:gd name="connsiteX6" fmla="*/ 2053409 w 2900704"/>
                    <a:gd name="connsiteY6" fmla="*/ 2301378 h 2985279"/>
                    <a:gd name="connsiteX7" fmla="*/ 2628725 w 2900704"/>
                    <a:gd name="connsiteY7" fmla="*/ 2431645 h 2985279"/>
                    <a:gd name="connsiteX8" fmla="*/ 2715566 w 2900704"/>
                    <a:gd name="connsiteY8" fmla="*/ 2985279 h 2985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900704" h="2985279">
                      <a:moveTo>
                        <a:pt x="2795169" y="2963567"/>
                      </a:moveTo>
                      <a:cubicBezTo>
                        <a:pt x="2842207" y="2099645"/>
                        <a:pt x="2900704" y="1114504"/>
                        <a:pt x="2791551" y="640478"/>
                      </a:cubicBezTo>
                      <a:cubicBezTo>
                        <a:pt x="2682398" y="166452"/>
                        <a:pt x="2534648" y="209874"/>
                        <a:pt x="2140249" y="119411"/>
                      </a:cubicBezTo>
                      <a:cubicBezTo>
                        <a:pt x="1745850" y="28948"/>
                        <a:pt x="767089" y="0"/>
                        <a:pt x="425156" y="97700"/>
                      </a:cubicBezTo>
                      <a:cubicBezTo>
                        <a:pt x="83223" y="195400"/>
                        <a:pt x="104933" y="372707"/>
                        <a:pt x="88650" y="705611"/>
                      </a:cubicBezTo>
                      <a:cubicBezTo>
                        <a:pt x="72367" y="1038515"/>
                        <a:pt x="0" y="1829162"/>
                        <a:pt x="327460" y="2095123"/>
                      </a:cubicBezTo>
                      <a:cubicBezTo>
                        <a:pt x="654920" y="2361084"/>
                        <a:pt x="1669865" y="2245291"/>
                        <a:pt x="2053409" y="2301378"/>
                      </a:cubicBezTo>
                      <a:cubicBezTo>
                        <a:pt x="2436953" y="2357465"/>
                        <a:pt x="2518366" y="2317662"/>
                        <a:pt x="2628725" y="2431645"/>
                      </a:cubicBezTo>
                      <a:cubicBezTo>
                        <a:pt x="2739085" y="2545629"/>
                        <a:pt x="2715566" y="2985279"/>
                        <a:pt x="2715566" y="2985279"/>
                      </a:cubicBezTo>
                    </a:path>
                  </a:pathLst>
                </a:custGeom>
                <a:ln w="38100">
                  <a:solidFill>
                    <a:srgbClr val="00009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334000" y="2590800"/>
                  <a:ext cx="102247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0090"/>
                      </a:solidFill>
                    </a:rPr>
                    <a:t>High/hard </a:t>
                  </a:r>
                  <a:endParaRPr lang="en-US" sz="1400" b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5835527" y="5257800"/>
                  <a:ext cx="982586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0090"/>
                      </a:solidFill>
                    </a:rPr>
                    <a:t>Low/hard </a:t>
                  </a:r>
                  <a:endParaRPr lang="en-US" sz="1400" b="1" dirty="0">
                    <a:solidFill>
                      <a:srgbClr val="000090"/>
                    </a:solidFill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711947" y="2435423"/>
                  <a:ext cx="99284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0090"/>
                      </a:solidFill>
                    </a:rPr>
                    <a:t>Very high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438400" y="4950023"/>
                  <a:ext cx="96693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000090"/>
                      </a:solidFill>
                    </a:rPr>
                    <a:t>High/soft</a:t>
                  </a:r>
                  <a:endParaRPr lang="en-US" sz="1400" b="1" dirty="0">
                    <a:solidFill>
                      <a:srgbClr val="000090"/>
                    </a:solidFill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5636600" y="3352800"/>
                <a:ext cx="1831000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90"/>
                    </a:solidFill>
                  </a:rPr>
                  <a:t>Galactic black hole </a:t>
                </a:r>
              </a:p>
              <a:p>
                <a:r>
                  <a:rPr lang="en-US" sz="1400" dirty="0" smtClean="0">
                    <a:solidFill>
                      <a:srgbClr val="000090"/>
                    </a:solidFill>
                  </a:rPr>
                  <a:t>X-ray binary spectral </a:t>
                </a:r>
              </a:p>
              <a:p>
                <a:r>
                  <a:rPr lang="en-US" sz="1400" dirty="0" smtClean="0">
                    <a:solidFill>
                      <a:srgbClr val="000090"/>
                    </a:solidFill>
                  </a:rPr>
                  <a:t>hysteresis curve</a:t>
                </a:r>
                <a:endParaRPr lang="en-US" sz="1400" dirty="0">
                  <a:solidFill>
                    <a:srgbClr val="000090"/>
                  </a:solidFill>
                </a:endParaRPr>
              </a:p>
            </p:txBody>
          </p:sp>
        </p:grpSp>
        <p:pic>
          <p:nvPicPr>
            <p:cNvPr id="29" name="Picture 28" descr="Picture 2.png"/>
            <p:cNvPicPr>
              <a:picLocks noChangeAspect="1"/>
            </p:cNvPicPr>
            <p:nvPr/>
          </p:nvPicPr>
          <p:blipFill>
            <a:blip r:embed="rId4"/>
            <a:srcRect l="12227" t="17543" r="16546" b="1349"/>
            <a:stretch>
              <a:fillRect/>
            </a:stretch>
          </p:blipFill>
          <p:spPr>
            <a:xfrm>
              <a:off x="1398759" y="1995100"/>
              <a:ext cx="6081868" cy="43284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6781800" y="19951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R-band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05200" y="42672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V-band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58000" y="42672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R+V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76189" y="2020669"/>
              <a:ext cx="943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FFFF"/>
                  </a:solidFill>
                </a:rPr>
                <a:t>Diffuse emission subtracted</a:t>
              </a:r>
              <a:endParaRPr lang="en-US" sz="1200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27"/>
          <p:cNvSpPr txBox="1">
            <a:spLocks noChangeArrowheads="1"/>
          </p:cNvSpPr>
          <p:nvPr/>
        </p:nvSpPr>
        <p:spPr bwMode="auto">
          <a:xfrm>
            <a:off x="6659563" y="404813"/>
            <a:ext cx="17668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800" b="1">
                <a:solidFill>
                  <a:schemeClr val="bg1"/>
                </a:solidFill>
              </a:rPr>
              <a:t>Overview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1749425" y="1773238"/>
            <a:ext cx="6677025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sz="2800" u="sng" dirty="0" smtClean="0"/>
              <a:t>Overview</a:t>
            </a:r>
            <a:endParaRPr lang="en-AU" dirty="0" smtClean="0"/>
          </a:p>
          <a:p>
            <a:endParaRPr lang="en-AU" dirty="0" smtClean="0"/>
          </a:p>
          <a:p>
            <a:pPr>
              <a:buFontTx/>
              <a:buChar char="•"/>
            </a:pPr>
            <a:r>
              <a:rPr lang="en-AU" dirty="0" smtClean="0"/>
              <a:t> Discovery of ESO 243-49 HLX-1</a:t>
            </a:r>
          </a:p>
          <a:p>
            <a:endParaRPr lang="en-AU" dirty="0" smtClean="0"/>
          </a:p>
          <a:p>
            <a:pPr>
              <a:buFontTx/>
              <a:buChar char="•"/>
            </a:pPr>
            <a:r>
              <a:rPr lang="en-AU" dirty="0" smtClean="0"/>
              <a:t> Monitoring campaign with </a:t>
            </a:r>
            <a:r>
              <a:rPr lang="en-AU" i="1" dirty="0" smtClean="0"/>
              <a:t>Swift</a:t>
            </a:r>
          </a:p>
          <a:p>
            <a:pPr>
              <a:buFontTx/>
              <a:buChar char="•"/>
            </a:pPr>
            <a:endParaRPr lang="en-AU" i="1" dirty="0" smtClean="0"/>
          </a:p>
          <a:p>
            <a:pPr>
              <a:buFontTx/>
              <a:buChar char="•"/>
            </a:pPr>
            <a:r>
              <a:rPr lang="en-AU" dirty="0" smtClean="0"/>
              <a:t> Triggered </a:t>
            </a:r>
            <a:r>
              <a:rPr lang="en-AU" i="1" dirty="0" smtClean="0"/>
              <a:t>XMM-Newton </a:t>
            </a:r>
            <a:r>
              <a:rPr lang="en-AU" dirty="0" smtClean="0"/>
              <a:t>observation</a:t>
            </a:r>
          </a:p>
          <a:p>
            <a:pPr>
              <a:buFontTx/>
              <a:buChar char="•"/>
            </a:pPr>
            <a:endParaRPr lang="en-AU" dirty="0" smtClean="0"/>
          </a:p>
          <a:p>
            <a:pPr>
              <a:buFontTx/>
              <a:buChar char="•"/>
            </a:pPr>
            <a:r>
              <a:rPr lang="en-AU" dirty="0" smtClean="0"/>
              <a:t> Multi-wavelength follow-up results:</a:t>
            </a:r>
          </a:p>
          <a:p>
            <a:pPr lvl="2">
              <a:buFont typeface="Lucida Grande"/>
              <a:buChar char="-"/>
            </a:pPr>
            <a:r>
              <a:rPr lang="en-AU" dirty="0" smtClean="0"/>
              <a:t> Radio (ATCA)</a:t>
            </a:r>
          </a:p>
          <a:p>
            <a:pPr lvl="2">
              <a:buFont typeface="Lucida Grande"/>
              <a:buChar char="-"/>
            </a:pPr>
            <a:r>
              <a:rPr lang="en-AU" dirty="0" smtClean="0"/>
              <a:t> Ultra-violet (</a:t>
            </a:r>
            <a:r>
              <a:rPr lang="en-AU" i="1" dirty="0" smtClean="0"/>
              <a:t>Swift</a:t>
            </a:r>
            <a:r>
              <a:rPr lang="en-AU" dirty="0" smtClean="0"/>
              <a:t>, </a:t>
            </a:r>
            <a:r>
              <a:rPr lang="en-AU" i="1" dirty="0" smtClean="0"/>
              <a:t>GALEX</a:t>
            </a:r>
            <a:r>
              <a:rPr lang="en-AU" dirty="0" smtClean="0"/>
              <a:t>)</a:t>
            </a:r>
          </a:p>
          <a:p>
            <a:pPr lvl="2">
              <a:buFont typeface="Lucida Grande"/>
              <a:buChar char="-"/>
            </a:pPr>
            <a:r>
              <a:rPr lang="en-AU" dirty="0" smtClean="0"/>
              <a:t> Optical (VLT)</a:t>
            </a:r>
          </a:p>
          <a:p>
            <a:pPr>
              <a:buFontTx/>
              <a:buChar char="•"/>
            </a:pPr>
            <a:endParaRPr lang="en-AU" dirty="0" smtClean="0"/>
          </a:p>
          <a:p>
            <a:pPr>
              <a:buFontTx/>
              <a:buChar char="•"/>
            </a:pPr>
            <a:r>
              <a:rPr lang="en-AU" dirty="0" smtClean="0"/>
              <a:t> Conclusions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685800" y="1682888"/>
            <a:ext cx="8228013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AU" dirty="0" smtClean="0">
                <a:sym typeface="Wingdings" charset="2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Follow-up VLT spectroscopy/imaging detected faint I-band counterpart 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Spectrum is dominated by continuum emission with no obvious emission lines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(expected for background galaxy or </a:t>
            </a:r>
            <a:r>
              <a:rPr lang="en-US" dirty="0" err="1" smtClean="0">
                <a:sym typeface="Wingdings"/>
              </a:rPr>
              <a:t>coronally</a:t>
            </a:r>
            <a:r>
              <a:rPr lang="en-US" dirty="0" smtClean="0">
                <a:sym typeface="Wingdings"/>
              </a:rPr>
              <a:t> active foreground star)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US" dirty="0" smtClean="0">
                <a:sym typeface="Wingdings"/>
              </a:rPr>
              <a:t> Hα absorption line apparent in spectrum of galaxy, with obvious rotation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Background subtracted HLX-1 spectrum detects 11.3σ emission line at </a:t>
            </a:r>
            <a:br>
              <a:rPr lang="en-AU" dirty="0" smtClean="0">
                <a:sym typeface="Wingdings" charset="2"/>
              </a:rPr>
            </a:br>
            <a:r>
              <a:rPr lang="en-AU" dirty="0" smtClean="0">
                <a:sym typeface="Wingdings" charset="2"/>
              </a:rPr>
              <a:t>  6721Å, consistent with Hα at galaxy redshift of </a:t>
            </a:r>
            <a:r>
              <a:rPr lang="en-AU" dirty="0" err="1" smtClean="0">
                <a:sym typeface="Wingdings" charset="2"/>
              </a:rPr>
              <a:t>z</a:t>
            </a:r>
            <a:r>
              <a:rPr lang="en-AU" dirty="0" smtClean="0">
                <a:sym typeface="Wingdings" charset="2"/>
              </a:rPr>
              <a:t> = 0.022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Definitely in ESO 243-49, so not a foreground or background object!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endParaRPr lang="en-AU" dirty="0" smtClean="0">
              <a:sym typeface="Wingdings" charset="2"/>
            </a:endParaRPr>
          </a:p>
          <a:p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endParaRPr lang="en-GB" dirty="0">
              <a:sym typeface="Wingdings" charset="2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0" y="1484313"/>
            <a:ext cx="9144000" cy="5068887"/>
            <a:chOff x="0" y="1484313"/>
            <a:chExt cx="9144000" cy="5068887"/>
          </a:xfrm>
        </p:grpSpPr>
        <p:sp>
          <p:nvSpPr>
            <p:cNvPr id="44" name="Rectangle 43"/>
            <p:cNvSpPr/>
            <p:nvPr/>
          </p:nvSpPr>
          <p:spPr>
            <a:xfrm>
              <a:off x="0" y="1484313"/>
              <a:ext cx="9144000" cy="5068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42"/>
            <p:cNvGrpSpPr/>
            <p:nvPr/>
          </p:nvGrpSpPr>
          <p:grpSpPr>
            <a:xfrm>
              <a:off x="228600" y="2133600"/>
              <a:ext cx="8732560" cy="3727312"/>
              <a:chOff x="228600" y="2133600"/>
              <a:chExt cx="8732560" cy="3727312"/>
            </a:xfrm>
          </p:grpSpPr>
          <p:grpSp>
            <p:nvGrpSpPr>
              <p:cNvPr id="4" name="Group 39"/>
              <p:cNvGrpSpPr/>
              <p:nvPr/>
            </p:nvGrpSpPr>
            <p:grpSpPr>
              <a:xfrm>
                <a:off x="228600" y="2133600"/>
                <a:ext cx="8732560" cy="3727312"/>
                <a:chOff x="1447800" y="3124200"/>
                <a:chExt cx="6248400" cy="2667000"/>
              </a:xfrm>
            </p:grpSpPr>
            <p:pic>
              <p:nvPicPr>
                <p:cNvPr id="37" name="Picture 36" descr="hlx1_sub_1D.jpg"/>
                <p:cNvPicPr>
                  <a:picLocks noChangeAspect="1"/>
                </p:cNvPicPr>
                <p:nvPr/>
              </p:nvPicPr>
              <p:blipFill>
                <a:blip r:embed="rId3"/>
                <a:srcRect l="10555" t="27090" r="66667" b="18276"/>
                <a:stretch>
                  <a:fillRect/>
                </a:stretch>
              </p:blipFill>
              <p:spPr>
                <a:xfrm>
                  <a:off x="1447800" y="3124200"/>
                  <a:ext cx="3124200" cy="2667000"/>
                </a:xfrm>
                <a:prstGeom prst="rect">
                  <a:avLst/>
                </a:prstGeom>
              </p:spPr>
            </p:pic>
            <p:pic>
              <p:nvPicPr>
                <p:cNvPr id="38" name="Picture 37" descr="hlx1_sub_1D.jpg"/>
                <p:cNvPicPr>
                  <a:picLocks noChangeAspect="1"/>
                </p:cNvPicPr>
                <p:nvPr/>
              </p:nvPicPr>
              <p:blipFill>
                <a:blip r:embed="rId3"/>
                <a:srcRect l="77222" t="27090" b="18276"/>
                <a:stretch>
                  <a:fillRect/>
                </a:stretch>
              </p:blipFill>
              <p:spPr>
                <a:xfrm>
                  <a:off x="4572000" y="3124200"/>
                  <a:ext cx="3124200" cy="2667000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/>
              <p:cNvSpPr txBox="1"/>
              <p:nvPr/>
            </p:nvSpPr>
            <p:spPr>
              <a:xfrm>
                <a:off x="228600" y="5491580"/>
                <a:ext cx="1828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VLT I-band image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648200" y="5491580"/>
                <a:ext cx="3276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</a:rPr>
                  <a:t>After subtracting smoothed image</a:t>
                </a:r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" name="Group 111"/>
          <p:cNvGrpSpPr/>
          <p:nvPr/>
        </p:nvGrpSpPr>
        <p:grpSpPr>
          <a:xfrm>
            <a:off x="0" y="1484313"/>
            <a:ext cx="9144000" cy="5068887"/>
            <a:chOff x="0" y="1484313"/>
            <a:chExt cx="9144000" cy="5068887"/>
          </a:xfrm>
        </p:grpSpPr>
        <p:sp>
          <p:nvSpPr>
            <p:cNvPr id="63" name="Rectangle 62"/>
            <p:cNvSpPr/>
            <p:nvPr/>
          </p:nvSpPr>
          <p:spPr>
            <a:xfrm>
              <a:off x="0" y="1484313"/>
              <a:ext cx="9144000" cy="5068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5800" y="1682888"/>
              <a:ext cx="3909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VT 2-D spectrum</a:t>
              </a:r>
              <a:endParaRPr lang="en-US" sz="16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74908" y="1682888"/>
              <a:ext cx="40389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After subtracting smoothed 2-D spectrum</a:t>
              </a:r>
              <a:endParaRPr lang="en-US" sz="16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5800" y="6082884"/>
              <a:ext cx="807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Farrell et al. 2010, </a:t>
              </a:r>
              <a:r>
                <a:rPr lang="en-US" sz="1400" i="1" dirty="0" err="1" smtClean="0"/>
                <a:t>ApJL</a:t>
              </a:r>
              <a:r>
                <a:rPr lang="en-US" sz="1400" dirty="0" smtClean="0"/>
                <a:t>, submitted</a:t>
              </a:r>
              <a:endParaRPr lang="en-US" sz="1400" dirty="0"/>
            </a:p>
          </p:txBody>
        </p:sp>
        <p:grpSp>
          <p:nvGrpSpPr>
            <p:cNvPr id="6" name="Group 109"/>
            <p:cNvGrpSpPr/>
            <p:nvPr/>
          </p:nvGrpSpPr>
          <p:grpSpPr>
            <a:xfrm>
              <a:off x="30440" y="2194125"/>
              <a:ext cx="8961160" cy="3569784"/>
              <a:chOff x="30440" y="2194125"/>
              <a:chExt cx="8961160" cy="3569784"/>
            </a:xfrm>
          </p:grpSpPr>
          <p:grpSp>
            <p:nvGrpSpPr>
              <p:cNvPr id="7" name="Group 61"/>
              <p:cNvGrpSpPr/>
              <p:nvPr/>
            </p:nvGrpSpPr>
            <p:grpSpPr>
              <a:xfrm>
                <a:off x="30440" y="2194125"/>
                <a:ext cx="8961160" cy="3569784"/>
                <a:chOff x="0" y="2082800"/>
                <a:chExt cx="9240618" cy="3681109"/>
              </a:xfrm>
            </p:grpSpPr>
            <p:grpSp>
              <p:nvGrpSpPr>
                <p:cNvPr id="8" name="Group 60"/>
                <p:cNvGrpSpPr/>
                <p:nvPr/>
              </p:nvGrpSpPr>
              <p:grpSpPr>
                <a:xfrm>
                  <a:off x="4343400" y="2082800"/>
                  <a:ext cx="4897218" cy="3675925"/>
                  <a:chOff x="4501238" y="2082800"/>
                  <a:chExt cx="4897218" cy="3675925"/>
                </a:xfrm>
              </p:grpSpPr>
              <p:pic>
                <p:nvPicPr>
                  <p:cNvPr id="54" name="Picture 53" descr="2dspec3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t="46444"/>
                  <a:stretch>
                    <a:fillRect/>
                  </a:stretch>
                </p:blipFill>
                <p:spPr>
                  <a:xfrm>
                    <a:off x="4501238" y="2085892"/>
                    <a:ext cx="4897218" cy="3672833"/>
                  </a:xfrm>
                  <a:prstGeom prst="rect">
                    <a:avLst/>
                  </a:prstGeom>
                </p:spPr>
              </p:pic>
              <p:sp>
                <p:nvSpPr>
                  <p:cNvPr id="60" name="Rectangle 59"/>
                  <p:cNvSpPr/>
                  <p:nvPr/>
                </p:nvSpPr>
                <p:spPr>
                  <a:xfrm>
                    <a:off x="4897218" y="2082800"/>
                    <a:ext cx="360582" cy="31211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58"/>
                <p:cNvGrpSpPr/>
                <p:nvPr/>
              </p:nvGrpSpPr>
              <p:grpSpPr>
                <a:xfrm>
                  <a:off x="0" y="2082800"/>
                  <a:ext cx="4897218" cy="3681109"/>
                  <a:chOff x="0" y="2082800"/>
                  <a:chExt cx="4897218" cy="3681109"/>
                </a:xfrm>
              </p:grpSpPr>
              <p:pic>
                <p:nvPicPr>
                  <p:cNvPr id="53" name="Picture 52" descr="2dspec3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t="1184" b="53305"/>
                  <a:stretch>
                    <a:fillRect/>
                  </a:stretch>
                </p:blipFill>
                <p:spPr>
                  <a:xfrm>
                    <a:off x="0" y="2082800"/>
                    <a:ext cx="4897218" cy="3121179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 descr="2dspec3.jpg"/>
                  <p:cNvPicPr>
                    <a:picLocks noChangeAspect="1"/>
                  </p:cNvPicPr>
                  <p:nvPr/>
                </p:nvPicPr>
                <p:blipFill>
                  <a:blip r:embed="rId4"/>
                  <a:srcRect t="91492"/>
                  <a:stretch>
                    <a:fillRect/>
                  </a:stretch>
                </p:blipFill>
                <p:spPr>
                  <a:xfrm>
                    <a:off x="0" y="5180423"/>
                    <a:ext cx="4897218" cy="583486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72" name="TextBox 71"/>
              <p:cNvSpPr txBox="1"/>
              <p:nvPr/>
            </p:nvSpPr>
            <p:spPr>
              <a:xfrm>
                <a:off x="2362200" y="4570511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Hα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1066800" y="2971800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HLX-1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629400" y="2817911"/>
                <a:ext cx="762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FF"/>
                    </a:solidFill>
                  </a:rPr>
                  <a:t>Hα</a:t>
                </a:r>
                <a:endParaRPr lang="en-US" sz="1400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10" name="Group 132"/>
          <p:cNvGrpSpPr/>
          <p:nvPr/>
        </p:nvGrpSpPr>
        <p:grpSpPr>
          <a:xfrm>
            <a:off x="0" y="1524000"/>
            <a:ext cx="9144000" cy="5105400"/>
            <a:chOff x="0" y="1524000"/>
            <a:chExt cx="9144000" cy="5105400"/>
          </a:xfrm>
        </p:grpSpPr>
        <p:grpSp>
          <p:nvGrpSpPr>
            <p:cNvPr id="11" name="Group 130"/>
            <p:cNvGrpSpPr/>
            <p:nvPr/>
          </p:nvGrpSpPr>
          <p:grpSpPr>
            <a:xfrm>
              <a:off x="0" y="1560513"/>
              <a:ext cx="9144000" cy="5068887"/>
              <a:chOff x="0" y="1484313"/>
              <a:chExt cx="9144000" cy="5068887"/>
            </a:xfrm>
          </p:grpSpPr>
          <p:sp>
            <p:nvSpPr>
              <p:cNvPr id="116" name="Rectangle 115"/>
              <p:cNvSpPr/>
              <p:nvPr/>
            </p:nvSpPr>
            <p:spPr>
              <a:xfrm>
                <a:off x="0" y="1484313"/>
                <a:ext cx="9144000" cy="50688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685800" y="6082884"/>
                <a:ext cx="8077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Farrell et al. 2010, </a:t>
                </a:r>
                <a:r>
                  <a:rPr lang="en-US" sz="1400" i="1" dirty="0" err="1" smtClean="0"/>
                  <a:t>ApJL</a:t>
                </a:r>
                <a:r>
                  <a:rPr lang="en-US" sz="1400" dirty="0" smtClean="0"/>
                  <a:t>, submitted</a:t>
                </a:r>
                <a:endParaRPr lang="en-US" sz="1400" dirty="0"/>
              </a:p>
            </p:txBody>
          </p:sp>
        </p:grpSp>
        <p:pic>
          <p:nvPicPr>
            <p:cNvPr id="114" name="Picture 113" descr="subspectra_6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0200" y="1524000"/>
              <a:ext cx="5943600" cy="4457700"/>
            </a:xfrm>
            <a:prstGeom prst="rect">
              <a:avLst/>
            </a:prstGeom>
          </p:spPr>
        </p:pic>
        <p:sp>
          <p:nvSpPr>
            <p:cNvPr id="132" name="TextBox 131"/>
            <p:cNvSpPr txBox="1"/>
            <p:nvPr/>
          </p:nvSpPr>
          <p:spPr>
            <a:xfrm>
              <a:off x="7391399" y="1905000"/>
              <a:ext cx="1752601" cy="2800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HLX-1</a:t>
              </a:r>
            </a:p>
            <a:p>
              <a:endParaRPr lang="en-US" sz="1600" dirty="0" smtClean="0">
                <a:solidFill>
                  <a:srgbClr val="FF0000"/>
                </a:solidFill>
              </a:endParaRPr>
            </a:p>
            <a:p>
              <a:r>
                <a:rPr lang="en-US" sz="1600" dirty="0" smtClean="0">
                  <a:solidFill>
                    <a:srgbClr val="0000FF"/>
                  </a:solidFill>
                </a:rPr>
                <a:t>Galaxy emission</a:t>
              </a:r>
            </a:p>
            <a:p>
              <a:endParaRPr lang="en-US" sz="1600" dirty="0" smtClean="0">
                <a:solidFill>
                  <a:srgbClr val="0000FF"/>
                </a:solidFill>
              </a:endParaRPr>
            </a:p>
            <a:p>
              <a:endParaRPr lang="en-US" sz="1600" dirty="0" smtClean="0">
                <a:solidFill>
                  <a:srgbClr val="0000FF"/>
                </a:solidFill>
              </a:endParaRPr>
            </a:p>
            <a:p>
              <a:endParaRPr lang="en-US" sz="1600" dirty="0" smtClean="0">
                <a:solidFill>
                  <a:srgbClr val="0000FF"/>
                </a:solidFill>
              </a:endParaRPr>
            </a:p>
            <a:p>
              <a:endParaRPr lang="en-US" sz="1600" dirty="0" smtClean="0">
                <a:solidFill>
                  <a:srgbClr val="0000FF"/>
                </a:solidFill>
              </a:endParaRPr>
            </a:p>
            <a:p>
              <a:r>
                <a:rPr lang="en-US" sz="1600" dirty="0" err="1" smtClean="0"/>
                <a:t>Bkg</a:t>
              </a:r>
              <a:r>
                <a:rPr lang="en-US" sz="1600" dirty="0" smtClean="0"/>
                <a:t> subtracted</a:t>
              </a:r>
              <a:endParaRPr lang="en-US" sz="1600" dirty="0" smtClean="0"/>
            </a:p>
            <a:p>
              <a:r>
                <a:rPr lang="en-US" sz="1600" dirty="0" smtClean="0"/>
                <a:t>s</a:t>
              </a:r>
              <a:r>
                <a:rPr lang="en-US" sz="1600" dirty="0" smtClean="0"/>
                <a:t>pectrum</a:t>
              </a:r>
            </a:p>
            <a:p>
              <a:endParaRPr lang="en-US" sz="1600" dirty="0" smtClean="0"/>
            </a:p>
            <a:p>
              <a:endParaRPr lang="en-US" sz="1600" dirty="0"/>
            </a:p>
          </p:txBody>
        </p:sp>
      </p:grp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Optical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00600" y="41148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z</a:t>
            </a:r>
            <a:r>
              <a:rPr lang="en-US" sz="1200" dirty="0" smtClean="0"/>
              <a:t> = 0.0223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685800" y="1676400"/>
            <a:ext cx="8228013" cy="48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 Redshift of Hα line consistent with ESO 243-49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GB" dirty="0" smtClean="0">
                <a:sym typeface="Wingdings"/>
              </a:rPr>
              <a:t>definitely in galaxy!</a:t>
            </a:r>
          </a:p>
          <a:p>
            <a:pPr>
              <a:buFont typeface="Arial" charset="0"/>
              <a:buChar char="•"/>
            </a:pPr>
            <a:endParaRPr lang="en-GB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/>
              </a:rPr>
              <a:t> Max Lx of </a:t>
            </a:r>
            <a:r>
              <a:rPr lang="en-GB" dirty="0" smtClean="0">
                <a:sym typeface="Wingdings" charset="2"/>
              </a:rPr>
              <a:t>10</a:t>
            </a:r>
            <a:r>
              <a:rPr lang="en-GB" baseline="30000" dirty="0" smtClean="0">
                <a:sym typeface="Wingdings" charset="2"/>
              </a:rPr>
              <a:t>42</a:t>
            </a:r>
            <a:r>
              <a:rPr lang="en-GB" dirty="0" smtClean="0">
                <a:sym typeface="Wingdings" charset="2"/>
              </a:rPr>
              <a:t> erg s</a:t>
            </a:r>
            <a:r>
              <a:rPr lang="en-GB" baseline="30000" dirty="0" smtClean="0">
                <a:sym typeface="Wingdings" charset="2"/>
              </a:rPr>
              <a:t>-1 </a:t>
            </a:r>
            <a:r>
              <a:rPr lang="en-GB" dirty="0" smtClean="0">
                <a:sym typeface="Wingdings" charset="2"/>
              </a:rPr>
              <a:t>confirmed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HLX-1 is most extreme ULX</a:t>
            </a:r>
          </a:p>
          <a:p>
            <a:pPr>
              <a:buFont typeface="Arial" charset="0"/>
              <a:buChar char="•"/>
            </a:pPr>
            <a:endParaRPr lang="en-US" dirty="0" smtClean="0">
              <a:sym typeface="Wingdings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 charset="2"/>
              </a:rPr>
              <a:t> L</a:t>
            </a:r>
            <a:r>
              <a:rPr lang="en-GB" baseline="-25000" dirty="0" smtClean="0">
                <a:sym typeface="Wingdings" charset="2"/>
              </a:rPr>
              <a:t>x</a:t>
            </a:r>
            <a:r>
              <a:rPr lang="en-GB" dirty="0" smtClean="0">
                <a:sym typeface="Wingdings" charset="2"/>
              </a:rPr>
              <a:t> in low/hard state still ~10</a:t>
            </a:r>
            <a:r>
              <a:rPr lang="en-GB" baseline="30000" dirty="0" smtClean="0">
                <a:sym typeface="Wingdings" charset="2"/>
              </a:rPr>
              <a:t>40</a:t>
            </a:r>
            <a:r>
              <a:rPr lang="en-GB" dirty="0" smtClean="0">
                <a:sym typeface="Wingdings" charset="2"/>
              </a:rPr>
              <a:t> erg s</a:t>
            </a:r>
            <a:r>
              <a:rPr lang="en-GB" baseline="30000" dirty="0" smtClean="0">
                <a:sym typeface="Wingdings" charset="2"/>
              </a:rPr>
              <a:t>-1</a:t>
            </a:r>
            <a:r>
              <a:rPr lang="en-GB" dirty="0" smtClean="0">
                <a:sym typeface="Wingdings" charset="2"/>
              </a:rPr>
              <a:t>! </a:t>
            </a:r>
            <a:endParaRPr lang="en-US" dirty="0" smtClean="0">
              <a:sym typeface="Wingdings"/>
            </a:endParaRPr>
          </a:p>
          <a:p>
            <a:r>
              <a:rPr lang="en-GB" baseline="30000" dirty="0" smtClean="0">
                <a:sym typeface="Wingdings" charset="2"/>
              </a:rPr>
              <a:t> </a:t>
            </a:r>
            <a:endParaRPr lang="en-AU" dirty="0" smtClean="0"/>
          </a:p>
          <a:p>
            <a:pPr>
              <a:buFont typeface="Arial" charset="0"/>
              <a:buChar char="•"/>
            </a:pPr>
            <a:r>
              <a:rPr lang="en-AU" dirty="0" smtClean="0"/>
              <a:t> Variability </a:t>
            </a:r>
            <a:r>
              <a:rPr lang="en-AU" dirty="0"/>
              <a:t>definitively rules out multiple lower luminosity </a:t>
            </a:r>
            <a:r>
              <a:rPr lang="en-AU" dirty="0" smtClean="0"/>
              <a:t>sources</a:t>
            </a: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 charset="2"/>
              </a:rPr>
              <a:t> Can we explain luminosity entirely with beaming? </a:t>
            </a:r>
          </a:p>
          <a:p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dirty="0">
                <a:sym typeface="Wingdings" charset="2"/>
              </a:rPr>
              <a:t> Left with super-Eddington accretion:</a:t>
            </a:r>
            <a:r>
              <a:rPr lang="en-GB" dirty="0" smtClean="0">
                <a:sym typeface="Wingdings" charset="2"/>
              </a:rPr>
              <a:t> </a:t>
            </a:r>
          </a:p>
          <a:p>
            <a:r>
              <a:rPr lang="en-GB" dirty="0" smtClean="0">
                <a:sym typeface="Wingdings" charset="2"/>
              </a:rPr>
              <a:t>  if </a:t>
            </a:r>
            <a:r>
              <a:rPr lang="en-GB" dirty="0">
                <a:sym typeface="Wingdings" charset="2"/>
              </a:rPr>
              <a:t>maximum L</a:t>
            </a:r>
            <a:r>
              <a:rPr lang="en-GB" baseline="-25000" dirty="0">
                <a:sym typeface="Wingdings" charset="2"/>
              </a:rPr>
              <a:t>x</a:t>
            </a:r>
            <a:r>
              <a:rPr lang="en-GB" dirty="0">
                <a:sym typeface="Wingdings" charset="2"/>
              </a:rPr>
              <a:t> = 10 </a:t>
            </a:r>
            <a:r>
              <a:rPr lang="en-GB" dirty="0" err="1">
                <a:sym typeface="Wingdings" charset="2"/>
              </a:rPr>
              <a:t>x</a:t>
            </a:r>
            <a:r>
              <a:rPr lang="en-GB" dirty="0">
                <a:sym typeface="Wingdings" charset="2"/>
              </a:rPr>
              <a:t> </a:t>
            </a:r>
            <a:r>
              <a:rPr lang="en-GB" dirty="0" err="1" smtClean="0">
                <a:sym typeface="Wingdings" charset="2"/>
              </a:rPr>
              <a:t>L</a:t>
            </a:r>
            <a:r>
              <a:rPr lang="en-GB" baseline="-25000" dirty="0" err="1" smtClean="0">
                <a:sym typeface="Wingdings" charset="2"/>
              </a:rPr>
              <a:t>Edd</a:t>
            </a:r>
            <a:r>
              <a:rPr lang="en-GB" dirty="0" smtClean="0">
                <a:sym typeface="Wingdings" charset="2"/>
              </a:rPr>
              <a:t>, implies </a:t>
            </a:r>
            <a:r>
              <a:rPr lang="en-GB" dirty="0">
                <a:sym typeface="Wingdings" charset="2"/>
              </a:rPr>
              <a:t>mass &gt; </a:t>
            </a:r>
            <a:r>
              <a:rPr lang="en-GB" dirty="0" smtClean="0">
                <a:sym typeface="Wingdings" charset="2"/>
              </a:rPr>
              <a:t>500 </a:t>
            </a:r>
            <a:r>
              <a:rPr lang="en-GB" dirty="0" err="1" smtClean="0">
                <a:sym typeface="Wingdings" charset="2"/>
              </a:rPr>
              <a:t>M</a:t>
            </a:r>
            <a:r>
              <a:rPr lang="en-GB" baseline="-25000" dirty="0" err="1" smtClean="0">
                <a:sym typeface="Wingdings" charset="2"/>
              </a:rPr>
              <a:t>sun</a:t>
            </a:r>
            <a:r>
              <a:rPr lang="en-GB" baseline="-25000" dirty="0" smtClean="0">
                <a:sym typeface="Wingdings" charset="2"/>
              </a:rPr>
              <a:t> </a:t>
            </a:r>
            <a:r>
              <a:rPr lang="en-GB" dirty="0" smtClean="0">
                <a:sym typeface="Wingdings" charset="2"/>
              </a:rPr>
              <a:t>(e.g. </a:t>
            </a:r>
            <a:r>
              <a:rPr lang="en-GB" dirty="0" err="1" smtClean="0">
                <a:sym typeface="Wingdings" charset="2"/>
              </a:rPr>
              <a:t>Begelman</a:t>
            </a:r>
            <a:r>
              <a:rPr lang="en-GB" dirty="0" smtClean="0">
                <a:sym typeface="Wingdings" charset="2"/>
              </a:rPr>
              <a:t> 2002)</a:t>
            </a:r>
            <a:endParaRPr lang="en-GB" baseline="-25000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GB" b="1" baseline="-25000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b="1" baseline="-25000" dirty="0" smtClean="0">
                <a:sym typeface="Wingdings" charset="2"/>
              </a:rPr>
              <a:t> </a:t>
            </a:r>
            <a:r>
              <a:rPr lang="en-GB" dirty="0" smtClean="0">
                <a:sym typeface="Wingdings" charset="2"/>
              </a:rPr>
              <a:t>Width and luminosity of </a:t>
            </a:r>
            <a:r>
              <a:rPr lang="en-AU" dirty="0" smtClean="0"/>
              <a:t>Hα line gives upper limit of 1500 </a:t>
            </a:r>
            <a:r>
              <a:rPr lang="en-GB" dirty="0" err="1" smtClean="0">
                <a:sym typeface="Wingdings" charset="2"/>
              </a:rPr>
              <a:t>M</a:t>
            </a:r>
            <a:r>
              <a:rPr lang="en-GB" baseline="-25000" dirty="0" err="1" smtClean="0">
                <a:sym typeface="Wingdings" charset="2"/>
              </a:rPr>
              <a:t>sun</a:t>
            </a:r>
            <a:r>
              <a:rPr lang="en-GB" dirty="0" smtClean="0">
                <a:sym typeface="Wingdings" charset="2"/>
              </a:rPr>
              <a:t> </a:t>
            </a:r>
            <a:br>
              <a:rPr lang="en-GB" dirty="0" smtClean="0">
                <a:sym typeface="Wingdings" charset="2"/>
              </a:rPr>
            </a:br>
            <a:r>
              <a:rPr lang="en-GB" dirty="0" smtClean="0">
                <a:sym typeface="Wingdings" charset="2"/>
              </a:rPr>
              <a:t>  (if Greene &amp; Ho (2005) mass scaling relationship holds, </a:t>
            </a:r>
            <a:r>
              <a:rPr lang="en-GB" smtClean="0">
                <a:sym typeface="Wingdings" charset="2"/>
              </a:rPr>
              <a:t>big caveat!)</a:t>
            </a: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GB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GB" dirty="0" smtClean="0">
                <a:sym typeface="Wingdings" charset="2"/>
              </a:rPr>
              <a:t> Compounding evidence continues to support IMBH</a:t>
            </a:r>
          </a:p>
          <a:p>
            <a:endParaRPr lang="en-GB" dirty="0">
              <a:sym typeface="Wingdings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8380413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 HLX-1 coincident with edge-on S0a spiral galaxy ESO 243-49 at ~100 Mpc </a:t>
            </a:r>
          </a:p>
          <a:p>
            <a:pPr>
              <a:buFont typeface="Arial" charset="0"/>
              <a:buChar char="•"/>
            </a:pPr>
            <a:endParaRPr lang="en-AU" dirty="0"/>
          </a:p>
          <a:p>
            <a:pPr>
              <a:buFont typeface="Arial" charset="0"/>
              <a:buChar char="•"/>
            </a:pPr>
            <a:r>
              <a:rPr lang="en-AU" dirty="0" smtClean="0"/>
              <a:t> At galaxy distance, unabsorbed L</a:t>
            </a:r>
            <a:r>
              <a:rPr lang="en-AU" baseline="-25000" dirty="0" smtClean="0"/>
              <a:t>x</a:t>
            </a:r>
            <a:r>
              <a:rPr lang="en-AU" dirty="0" smtClean="0"/>
              <a:t> ~ 10</a:t>
            </a:r>
            <a:r>
              <a:rPr lang="en-AU" baseline="30000" dirty="0" smtClean="0"/>
              <a:t>42</a:t>
            </a:r>
            <a:r>
              <a:rPr lang="en-AU" dirty="0" smtClean="0"/>
              <a:t> erg/</a:t>
            </a:r>
            <a:r>
              <a:rPr lang="en-AU" dirty="0" err="1" smtClean="0"/>
              <a:t>s</a:t>
            </a:r>
            <a:r>
              <a:rPr lang="en-AU" dirty="0" smtClean="0"/>
              <a:t> in 0.2 – 10 keV band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Brightest ULXs prior to this discovery had </a:t>
            </a:r>
            <a:r>
              <a:rPr lang="en-AU" dirty="0" smtClean="0"/>
              <a:t>L</a:t>
            </a:r>
            <a:r>
              <a:rPr lang="en-AU" baseline="-25000" dirty="0" smtClean="0"/>
              <a:t>x</a:t>
            </a:r>
            <a:r>
              <a:rPr lang="en-AU" dirty="0" smtClean="0"/>
              <a:t> ~ 1 </a:t>
            </a:r>
            <a:r>
              <a:rPr lang="en-AU" dirty="0" err="1" smtClean="0"/>
              <a:t>x</a:t>
            </a:r>
            <a:r>
              <a:rPr lang="en-AU" dirty="0" smtClean="0"/>
              <a:t> 10</a:t>
            </a:r>
            <a:r>
              <a:rPr lang="en-AU" baseline="30000" dirty="0" smtClean="0"/>
              <a:t>41</a:t>
            </a:r>
            <a:r>
              <a:rPr lang="en-AU" dirty="0" smtClean="0"/>
              <a:t> erg/</a:t>
            </a:r>
            <a:r>
              <a:rPr lang="en-AU" dirty="0" err="1" smtClean="0"/>
              <a:t>s</a:t>
            </a:r>
            <a:r>
              <a:rPr lang="en-AU" dirty="0" smtClean="0"/>
              <a:t> </a:t>
            </a:r>
            <a:br>
              <a:rPr lang="en-AU" dirty="0" smtClean="0"/>
            </a:br>
            <a:r>
              <a:rPr lang="en-AU" dirty="0" smtClean="0"/>
              <a:t>  (e.g. Cartwheel, M 82, NGC 2276 hyper-ULXs)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Observed luminosity ~400 times greater than Eddington limit for 20 </a:t>
            </a:r>
            <a:r>
              <a:rPr lang="en-AU" dirty="0" err="1" smtClean="0">
                <a:sym typeface="Wingdings" charset="2"/>
              </a:rPr>
              <a:t>M</a:t>
            </a:r>
            <a:r>
              <a:rPr lang="en-AU" baseline="-25000" dirty="0" err="1" smtClean="0">
                <a:sym typeface="Wingdings" charset="2"/>
              </a:rPr>
              <a:t>sun</a:t>
            </a:r>
            <a:r>
              <a:rPr lang="en-AU" dirty="0" smtClean="0">
                <a:sym typeface="Wingdings" charset="2"/>
              </a:rPr>
              <a:t> BH</a:t>
            </a:r>
          </a:p>
          <a:p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Farrell, Webb, </a:t>
            </a:r>
            <a:r>
              <a:rPr lang="en-AU" dirty="0" err="1" smtClean="0">
                <a:sym typeface="Wingdings" charset="2"/>
              </a:rPr>
              <a:t>Barret</a:t>
            </a:r>
            <a:r>
              <a:rPr lang="en-AU" dirty="0" smtClean="0">
                <a:sym typeface="Wingdings" charset="2"/>
              </a:rPr>
              <a:t>, </a:t>
            </a:r>
            <a:r>
              <a:rPr lang="en-AU" dirty="0" err="1" smtClean="0">
                <a:sym typeface="Wingdings" charset="2"/>
              </a:rPr>
              <a:t>Godet</a:t>
            </a:r>
            <a:r>
              <a:rPr lang="en-AU" dirty="0" smtClean="0">
                <a:sym typeface="Wingdings" charset="2"/>
              </a:rPr>
              <a:t> &amp; </a:t>
            </a:r>
            <a:r>
              <a:rPr lang="en-AU" dirty="0" err="1" smtClean="0">
                <a:sym typeface="Wingdings" charset="2"/>
              </a:rPr>
              <a:t>Rodrigues</a:t>
            </a:r>
            <a:r>
              <a:rPr lang="en-AU" dirty="0" smtClean="0">
                <a:sym typeface="Wingdings" charset="2"/>
              </a:rPr>
              <a:t>, </a:t>
            </a:r>
            <a:r>
              <a:rPr lang="en-AU" i="1" dirty="0" smtClean="0">
                <a:sym typeface="Wingdings" charset="2"/>
              </a:rPr>
              <a:t>Nature</a:t>
            </a:r>
            <a:r>
              <a:rPr lang="en-AU" dirty="0" smtClean="0">
                <a:sym typeface="Wingdings" charset="2"/>
              </a:rPr>
              <a:t>, 2009, 460, 73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</p:txBody>
      </p: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 of ESO 243-49 HLX-1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 of ESO 243-49 HLX-1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6" name="Picture 5" descr="ulx_workshop_img.jpg"/>
          <p:cNvPicPr>
            <a:picLocks noChangeAspect="1"/>
          </p:cNvPicPr>
          <p:nvPr/>
        </p:nvPicPr>
        <p:blipFill>
          <a:blip r:embed="rId3"/>
          <a:srcRect b="9464"/>
          <a:stretch>
            <a:fillRect/>
          </a:stretch>
        </p:blipFill>
        <p:spPr>
          <a:xfrm>
            <a:off x="0" y="1371600"/>
            <a:ext cx="9144000" cy="527588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77444" y="2002789"/>
            <a:ext cx="4323556" cy="1207532"/>
            <a:chOff x="3677444" y="2002789"/>
            <a:chExt cx="4323556" cy="1207532"/>
          </a:xfrm>
        </p:grpSpPr>
        <p:cxnSp>
          <p:nvCxnSpPr>
            <p:cNvPr id="8" name="Straight Arrow Connector 7"/>
            <p:cNvCxnSpPr>
              <a:stCxn id="9" idx="2"/>
            </p:cNvCxnSpPr>
            <p:nvPr/>
          </p:nvCxnSpPr>
          <p:spPr>
            <a:xfrm rot="5400000">
              <a:off x="4414133" y="1604654"/>
              <a:ext cx="868978" cy="23423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038600" y="2002789"/>
              <a:ext cx="396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 smtClean="0"/>
                <a:t>Chandra </a:t>
              </a:r>
              <a:r>
                <a:rPr lang="en-US" sz="1600" dirty="0" smtClean="0"/>
                <a:t>position of HLX-1, error ~ 0.3”</a:t>
              </a:r>
              <a:endParaRPr 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61722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Magellan J-band image of ESO 243-49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83804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AU" dirty="0" smtClean="0"/>
              <a:t> Originally detected serendipitously in Nov 2004 during 20 </a:t>
            </a:r>
            <a:r>
              <a:rPr lang="en-AU" dirty="0" err="1" smtClean="0"/>
              <a:t>ks</a:t>
            </a:r>
            <a:r>
              <a:rPr lang="en-AU" dirty="0" smtClean="0"/>
              <a:t> </a:t>
            </a:r>
            <a:r>
              <a:rPr lang="en-AU" i="1" dirty="0" smtClean="0"/>
              <a:t>XMM-Newton </a:t>
            </a:r>
            <a:br>
              <a:rPr lang="en-AU" i="1" dirty="0" smtClean="0"/>
            </a:br>
            <a:r>
              <a:rPr lang="en-AU" i="1" dirty="0" smtClean="0"/>
              <a:t>  </a:t>
            </a:r>
            <a:r>
              <a:rPr lang="en-AU" dirty="0" smtClean="0"/>
              <a:t>(XMM1) observation of galaxy cluster A 2877</a:t>
            </a:r>
          </a:p>
          <a:p>
            <a:pPr>
              <a:buFont typeface="Arial" charset="0"/>
              <a:buChar char="•"/>
            </a:pPr>
            <a:endParaRPr lang="en-AU" dirty="0"/>
          </a:p>
          <a:p>
            <a:pPr>
              <a:buFont typeface="Arial" charset="0"/>
              <a:buChar char="•"/>
            </a:pPr>
            <a:r>
              <a:rPr lang="en-AU" dirty="0" smtClean="0"/>
              <a:t> Spectrum similar </a:t>
            </a:r>
            <a:r>
              <a:rPr lang="en-AU" smtClean="0"/>
              <a:t>to (some) other </a:t>
            </a:r>
            <a:r>
              <a:rPr lang="en-AU" dirty="0" smtClean="0"/>
              <a:t>ULXs i.e. fit by absorbed steep power law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N</a:t>
            </a:r>
            <a:r>
              <a:rPr lang="en-AU" baseline="-25000" dirty="0" smtClean="0">
                <a:sym typeface="Wingdings" charset="2"/>
              </a:rPr>
              <a:t>H</a:t>
            </a:r>
            <a:r>
              <a:rPr lang="en-AU" dirty="0" smtClean="0">
                <a:sym typeface="Wingdings" charset="2"/>
              </a:rPr>
              <a:t> of (8 +/- 3) </a:t>
            </a:r>
            <a:r>
              <a:rPr lang="en-AU" dirty="0" err="1" smtClean="0">
                <a:sym typeface="Wingdings" charset="2"/>
              </a:rPr>
              <a:t>x</a:t>
            </a:r>
            <a:r>
              <a:rPr lang="en-AU" dirty="0" smtClean="0">
                <a:sym typeface="Wingdings" charset="2"/>
              </a:rPr>
              <a:t> 10</a:t>
            </a:r>
            <a:r>
              <a:rPr lang="en-AU" baseline="30000" dirty="0" smtClean="0">
                <a:sym typeface="Wingdings" charset="2"/>
              </a:rPr>
              <a:t>20</a:t>
            </a:r>
            <a:r>
              <a:rPr lang="en-AU" dirty="0" smtClean="0">
                <a:sym typeface="Wingdings" charset="2"/>
              </a:rPr>
              <a:t> cm</a:t>
            </a:r>
            <a:r>
              <a:rPr lang="en-AU" baseline="30000" dirty="0" smtClean="0">
                <a:sym typeface="Wingdings" charset="2"/>
              </a:rPr>
              <a:t>-2</a:t>
            </a:r>
            <a:r>
              <a:rPr lang="en-AU" dirty="0" smtClean="0">
                <a:sym typeface="Wingdings" charset="2"/>
              </a:rPr>
              <a:t> approx. four times Galactic value (~2 </a:t>
            </a:r>
            <a:r>
              <a:rPr lang="en-AU" dirty="0" err="1" smtClean="0">
                <a:sym typeface="Wingdings" charset="2"/>
              </a:rPr>
              <a:t>x</a:t>
            </a:r>
            <a:r>
              <a:rPr lang="en-AU" dirty="0" smtClean="0">
                <a:sym typeface="Wingdings" charset="2"/>
              </a:rPr>
              <a:t> 10</a:t>
            </a:r>
            <a:r>
              <a:rPr lang="en-AU" baseline="30000" dirty="0" smtClean="0">
                <a:sym typeface="Wingdings" charset="2"/>
              </a:rPr>
              <a:t>20</a:t>
            </a:r>
            <a:r>
              <a:rPr lang="en-AU" dirty="0" smtClean="0">
                <a:sym typeface="Wingdings" charset="2"/>
              </a:rPr>
              <a:t> cm</a:t>
            </a:r>
            <a:r>
              <a:rPr lang="en-AU" baseline="30000" dirty="0" smtClean="0">
                <a:sym typeface="Wingdings" charset="2"/>
              </a:rPr>
              <a:t>-2</a:t>
            </a:r>
            <a:r>
              <a:rPr lang="en-AU" dirty="0" smtClean="0">
                <a:sym typeface="Wingdings" charset="2"/>
              </a:rPr>
              <a:t>)</a:t>
            </a:r>
            <a:endParaRPr lang="en-AU" dirty="0" smtClean="0"/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Power law photon index of 3.4 +/- 0.3 consistent with BH in very high state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endParaRPr lang="en-AU" dirty="0" smtClean="0">
              <a:sym typeface="Wingdings" charset="2"/>
            </a:endParaRPr>
          </a:p>
          <a:p>
            <a:r>
              <a:rPr lang="en-AU" dirty="0" smtClean="0">
                <a:sym typeface="Wingdings" charset="2"/>
              </a:rPr>
              <a:t> 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</p:txBody>
      </p: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 of ESO 243-49 HLX-1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52800" y="4471051"/>
          <a:ext cx="2590800" cy="354298"/>
        </p:xfrm>
        <a:graphic>
          <a:graphicData uri="http://schemas.openxmlformats.org/presentationml/2006/ole">
            <p:oleObj spid="_x0000_s18434" name="Equation" r:id="rId4" imgW="14859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 of ESO 243-49 HLX-1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90600" y="1347357"/>
            <a:ext cx="7162800" cy="5534888"/>
            <a:chOff x="990600" y="1347357"/>
            <a:chExt cx="7162800" cy="5534888"/>
          </a:xfrm>
        </p:grpSpPr>
        <p:pic>
          <p:nvPicPr>
            <p:cNvPr id="6" name="Picture 5" descr="xmm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347357"/>
              <a:ext cx="7162800" cy="55348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15000" y="22098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2004-11-23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533400" y="1676400"/>
            <a:ext cx="8380413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Follow-up 50 </a:t>
            </a:r>
            <a:r>
              <a:rPr lang="en-AU" dirty="0" err="1" smtClean="0">
                <a:sym typeface="Wingdings" charset="2"/>
              </a:rPr>
              <a:t>ks</a:t>
            </a:r>
            <a:r>
              <a:rPr lang="en-AU" dirty="0" smtClean="0">
                <a:sym typeface="Wingdings" charset="2"/>
              </a:rPr>
              <a:t> </a:t>
            </a:r>
            <a:r>
              <a:rPr lang="en-AU" i="1" dirty="0" smtClean="0">
                <a:sym typeface="Wingdings" charset="2"/>
              </a:rPr>
              <a:t>XMM </a:t>
            </a:r>
            <a:r>
              <a:rPr lang="en-AU" dirty="0" smtClean="0">
                <a:sym typeface="Wingdings" charset="2"/>
              </a:rPr>
              <a:t>DDT obs. in Nov 2008 (XMM2) to search for variability 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Spectrum dominated by </a:t>
            </a:r>
            <a:r>
              <a:rPr lang="en-AU" dirty="0" err="1" smtClean="0">
                <a:sym typeface="Wingdings" charset="2"/>
              </a:rPr>
              <a:t>kT</a:t>
            </a:r>
            <a:r>
              <a:rPr lang="en-AU" dirty="0" smtClean="0">
                <a:sym typeface="Wingdings" charset="2"/>
              </a:rPr>
              <a:t> = 0.18 +/- 0.01 keV disc black body component </a:t>
            </a:r>
            <a:br>
              <a:rPr lang="en-AU" dirty="0" smtClean="0">
                <a:sym typeface="Wingdings" charset="2"/>
              </a:rPr>
            </a:br>
            <a:r>
              <a:rPr lang="en-AU" dirty="0" smtClean="0">
                <a:sym typeface="Wingdings" charset="2"/>
              </a:rPr>
              <a:t>  (~80% of total flux)</a:t>
            </a:r>
            <a:endParaRPr lang="en-AU" dirty="0" smtClean="0"/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N</a:t>
            </a:r>
            <a:r>
              <a:rPr lang="en-AU" baseline="-25000" dirty="0" smtClean="0">
                <a:sym typeface="Wingdings" charset="2"/>
              </a:rPr>
              <a:t>H</a:t>
            </a:r>
            <a:r>
              <a:rPr lang="en-AU" dirty="0" smtClean="0">
                <a:sym typeface="Wingdings" charset="2"/>
              </a:rPr>
              <a:t> = (4 +/- 1) </a:t>
            </a:r>
            <a:r>
              <a:rPr lang="en-AU" dirty="0" err="1" smtClean="0">
                <a:sym typeface="Wingdings" charset="2"/>
              </a:rPr>
              <a:t>x</a:t>
            </a:r>
            <a:r>
              <a:rPr lang="en-AU" dirty="0" smtClean="0">
                <a:sym typeface="Wingdings" charset="2"/>
              </a:rPr>
              <a:t> 10</a:t>
            </a:r>
            <a:r>
              <a:rPr lang="en-AU" baseline="30000" dirty="0" smtClean="0">
                <a:sym typeface="Wingdings" charset="2"/>
              </a:rPr>
              <a:t>20</a:t>
            </a:r>
            <a:r>
              <a:rPr lang="en-AU" dirty="0" smtClean="0">
                <a:sym typeface="Wingdings" charset="2"/>
              </a:rPr>
              <a:t> cm</a:t>
            </a:r>
            <a:r>
              <a:rPr lang="en-AU" baseline="30000" dirty="0" smtClean="0">
                <a:sym typeface="Wingdings" charset="2"/>
              </a:rPr>
              <a:t>-2</a:t>
            </a:r>
            <a:r>
              <a:rPr lang="en-AU" dirty="0" smtClean="0">
                <a:sym typeface="Wingdings" charset="2"/>
              </a:rPr>
              <a:t>, photon index = 2.2 +/- 0.3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Spectrum of XMM2 obs. consistent with BH in high/soft state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r>
              <a:rPr lang="en-AU" dirty="0" smtClean="0">
                <a:sym typeface="Wingdings" charset="2"/>
              </a:rPr>
              <a:t> Simulations indicated we should have detected disc black body in XMM1</a:t>
            </a: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  <a:p>
            <a:pPr>
              <a:buFont typeface="Arial" charset="0"/>
              <a:buChar char="•"/>
            </a:pPr>
            <a:endParaRPr lang="en-AU" dirty="0" smtClean="0">
              <a:sym typeface="Wingdings" charset="2"/>
            </a:endParaRPr>
          </a:p>
        </p:txBody>
      </p:sp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 of ESO 243-49 HLX-1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3319463" y="4419600"/>
          <a:ext cx="2657475" cy="355600"/>
        </p:xfrm>
        <a:graphic>
          <a:graphicData uri="http://schemas.openxmlformats.org/presentationml/2006/ole">
            <p:oleObj spid="_x0000_s20482" name="Equation" r:id="rId4" imgW="15240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 of ESO 243-49 HLX-1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90600" y="1347355"/>
            <a:ext cx="7162799" cy="5534890"/>
            <a:chOff x="990600" y="1347355"/>
            <a:chExt cx="7162799" cy="5534890"/>
          </a:xfrm>
        </p:grpSpPr>
        <p:pic>
          <p:nvPicPr>
            <p:cNvPr id="7" name="Picture 6" descr="xmm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600" y="1347355"/>
              <a:ext cx="7162799" cy="55348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715000" y="2209800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/>
                <a:t>2008-11-28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429404"/>
          </a:xfrm>
          <a:prstGeom prst="rect">
            <a:avLst/>
          </a:prstGeom>
        </p:spPr>
      </p:pic>
      <p:pic>
        <p:nvPicPr>
          <p:cNvPr id="25602" name="Picture 42" descr="Header_PP_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27"/>
          <p:cNvSpPr txBox="1">
            <a:spLocks noChangeArrowheads="1"/>
          </p:cNvSpPr>
          <p:nvPr/>
        </p:nvSpPr>
        <p:spPr bwMode="auto">
          <a:xfrm>
            <a:off x="4648200" y="404813"/>
            <a:ext cx="3778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Discovery of ESO 243-49 HLX-1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71E7B-92EE-034E-B38A-5B0260652E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58674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Blue points from </a:t>
            </a:r>
            <a:r>
              <a:rPr lang="en-US" sz="1400" dirty="0" err="1" smtClean="0"/>
              <a:t>Kajava</a:t>
            </a:r>
            <a:r>
              <a:rPr lang="en-US" sz="1400" dirty="0" smtClean="0"/>
              <a:t> &amp; </a:t>
            </a:r>
            <a:r>
              <a:rPr lang="en-US" sz="1400" dirty="0" err="1" smtClean="0"/>
              <a:t>Poutanen</a:t>
            </a:r>
            <a:r>
              <a:rPr lang="en-US" sz="1400" dirty="0" smtClean="0"/>
              <a:t> (2009)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183555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XMM2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5609</TotalTime>
  <Words>1260</Words>
  <Application>Microsoft Macintosh PowerPoint</Application>
  <PresentationFormat>On-screen Show (4:3)</PresentationFormat>
  <Paragraphs>220</Paragraphs>
  <Slides>21</Slides>
  <Notes>5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Technic</vt:lpstr>
      <vt:lpstr>Equation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University of Leicester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 ULX</dc:title>
  <dc:creator>Sean Farrell</dc:creator>
  <cp:lastModifiedBy>Sean Farrell</cp:lastModifiedBy>
  <cp:revision>235</cp:revision>
  <dcterms:created xsi:type="dcterms:W3CDTF">2010-05-25T06:59:24Z</dcterms:created>
  <dcterms:modified xsi:type="dcterms:W3CDTF">2010-05-25T07:06:27Z</dcterms:modified>
</cp:coreProperties>
</file>