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73" r:id="rId4"/>
    <p:sldId id="272" r:id="rId5"/>
    <p:sldId id="275" r:id="rId6"/>
    <p:sldId id="276" r:id="rId7"/>
    <p:sldId id="277" r:id="rId8"/>
    <p:sldId id="260" r:id="rId9"/>
    <p:sldId id="278" r:id="rId10"/>
    <p:sldId id="261" r:id="rId11"/>
    <p:sldId id="259" r:id="rId12"/>
    <p:sldId id="269" r:id="rId13"/>
    <p:sldId id="271" r:id="rId14"/>
    <p:sldId id="280" r:id="rId15"/>
    <p:sldId id="281" r:id="rId16"/>
    <p:sldId id="266" r:id="rId17"/>
    <p:sldId id="262" r:id="rId18"/>
    <p:sldId id="263" r:id="rId19"/>
    <p:sldId id="265" r:id="rId20"/>
    <p:sldId id="270" r:id="rId21"/>
    <p:sldId id="267" r:id="rId22"/>
    <p:sldId id="268" r:id="rId23"/>
    <p:sldId id="257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5BD8"/>
    <a:srgbClr val="8D0D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71" autoAdjust="0"/>
    <p:restoredTop sz="94747" autoAdjust="0"/>
  </p:normalViewPr>
  <p:slideViewPr>
    <p:cSldViewPr snapToGrid="0">
      <p:cViewPr>
        <p:scale>
          <a:sx n="100" d="100"/>
          <a:sy n="100" d="100"/>
        </p:scale>
        <p:origin x="-40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1619-0DC3-804B-B08B-5A08ED5EBE28}" type="datetimeFigureOut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7634-A713-FD40-B919-02F9A9E9B35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A78E-8770-024C-9585-1B57671BAD80}" type="datetimeFigureOut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DFA-A232-D24B-8DBF-8651A34B4D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6682-6EF2-B744-BED5-3F078462DC5B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4DA6-EB33-D141-AFEA-E302F10D4BD2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D19-531D-834A-880C-374B45A36BBF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0EB9-676B-6742-804D-A1850D320EBC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8C7-8B2D-E941-BBEC-8A1B2372EAA9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55EA-9D02-0C49-B08A-54726B0B175E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2037-EABC-1D4F-AE9F-6F7DDB236A92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A9E1-7C82-174F-A47F-CC194AF6D61E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4E7-2102-BA40-B7F6-66D50FED9D95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3B63-C497-864E-834A-E133EC7A60CD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032F-684F-6A42-A19A-6745AA38152D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B73C-46F0-6E4E-8538-81C5448EFD10}" type="datetime1">
              <a:rPr lang="ja-JP" altLang="en-US" smtClean="0"/>
              <a:pPr/>
              <a:t>09.5.18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-1457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E4FE6-A08C-A747-8A97-95AA5F5C34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Spectral Study of CAL87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Ken Ebisawa (JAXA/ISAS)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Dai Takei (</a:t>
            </a:r>
            <a:r>
              <a:rPr lang="en-US" altLang="ja-JP" dirty="0" err="1" smtClean="0">
                <a:solidFill>
                  <a:schemeClr val="tx1"/>
                </a:solidFill>
              </a:rPr>
              <a:t>Rikkyo</a:t>
            </a:r>
            <a:r>
              <a:rPr lang="en-US" altLang="ja-JP" dirty="0" smtClean="0">
                <a:solidFill>
                  <a:schemeClr val="tx1"/>
                </a:solidFill>
              </a:rPr>
              <a:t> University)</a:t>
            </a:r>
            <a:endParaRPr lang="ja-JP" altLang="en-US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Thomas Rauch (University of </a:t>
            </a:r>
            <a:r>
              <a:rPr lang="en-US" altLang="ja-JP" dirty="0" err="1" smtClean="0">
                <a:solidFill>
                  <a:schemeClr val="tx1"/>
                </a:solidFill>
              </a:rPr>
              <a:t>Tuebinen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5558" y="868183"/>
            <a:ext cx="3197160" cy="61946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Interpretation of the ASCA spectrum</a:t>
            </a:r>
            <a:endParaRPr lang="ja-JP" altLang="en-US" dirty="0"/>
          </a:p>
        </p:txBody>
      </p:sp>
      <p:pic>
        <p:nvPicPr>
          <p:cNvPr id="4" name="コンテンツ プレースホルダ 3" descr="ascamod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23" r="2922"/>
          <a:stretch>
            <a:fillRect/>
          </a:stretch>
        </p:blipFill>
        <p:spPr>
          <a:xfrm>
            <a:off x="99286" y="274638"/>
            <a:ext cx="5450882" cy="6452217"/>
          </a:xfr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2963" y="6388274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Ebisawa et al.  (2001)</a:t>
            </a:r>
            <a:endParaRPr kumimoji="1" lang="ja-JP" altLang="en-US" dirty="0"/>
          </a:p>
        </p:txBody>
      </p:sp>
      <p:sp>
        <p:nvSpPr>
          <p:cNvPr id="16" name="フリーフォーム 15"/>
          <p:cNvSpPr/>
          <p:nvPr/>
        </p:nvSpPr>
        <p:spPr>
          <a:xfrm>
            <a:off x="2836332" y="736600"/>
            <a:ext cx="1621366" cy="385233"/>
          </a:xfrm>
          <a:custGeom>
            <a:avLst/>
            <a:gdLst>
              <a:gd name="connsiteX0" fmla="*/ 742950 w 1625600"/>
              <a:gd name="connsiteY0" fmla="*/ 387350 h 389653"/>
              <a:gd name="connsiteX1" fmla="*/ 787400 w 1625600"/>
              <a:gd name="connsiteY1" fmla="*/ 374650 h 389653"/>
              <a:gd name="connsiteX2" fmla="*/ 831850 w 1625600"/>
              <a:gd name="connsiteY2" fmla="*/ 368300 h 389653"/>
              <a:gd name="connsiteX3" fmla="*/ 869950 w 1625600"/>
              <a:gd name="connsiteY3" fmla="*/ 355600 h 389653"/>
              <a:gd name="connsiteX4" fmla="*/ 889000 w 1625600"/>
              <a:gd name="connsiteY4" fmla="*/ 349250 h 389653"/>
              <a:gd name="connsiteX5" fmla="*/ 920750 w 1625600"/>
              <a:gd name="connsiteY5" fmla="*/ 342900 h 389653"/>
              <a:gd name="connsiteX6" fmla="*/ 965200 w 1625600"/>
              <a:gd name="connsiteY6" fmla="*/ 330200 h 389653"/>
              <a:gd name="connsiteX7" fmla="*/ 1168400 w 1625600"/>
              <a:gd name="connsiteY7" fmla="*/ 323850 h 389653"/>
              <a:gd name="connsiteX8" fmla="*/ 1219200 w 1625600"/>
              <a:gd name="connsiteY8" fmla="*/ 304800 h 389653"/>
              <a:gd name="connsiteX9" fmla="*/ 1244600 w 1625600"/>
              <a:gd name="connsiteY9" fmla="*/ 292100 h 389653"/>
              <a:gd name="connsiteX10" fmla="*/ 1282700 w 1625600"/>
              <a:gd name="connsiteY10" fmla="*/ 279400 h 389653"/>
              <a:gd name="connsiteX11" fmla="*/ 1352550 w 1625600"/>
              <a:gd name="connsiteY11" fmla="*/ 260350 h 389653"/>
              <a:gd name="connsiteX12" fmla="*/ 1377950 w 1625600"/>
              <a:gd name="connsiteY12" fmla="*/ 254000 h 389653"/>
              <a:gd name="connsiteX13" fmla="*/ 1403350 w 1625600"/>
              <a:gd name="connsiteY13" fmla="*/ 247650 h 389653"/>
              <a:gd name="connsiteX14" fmla="*/ 1625600 w 1625600"/>
              <a:gd name="connsiteY14" fmla="*/ 247650 h 389653"/>
              <a:gd name="connsiteX15" fmla="*/ 1562100 w 1625600"/>
              <a:gd name="connsiteY15" fmla="*/ 228600 h 389653"/>
              <a:gd name="connsiteX16" fmla="*/ 1517650 w 1625600"/>
              <a:gd name="connsiteY16" fmla="*/ 222250 h 389653"/>
              <a:gd name="connsiteX17" fmla="*/ 1498600 w 1625600"/>
              <a:gd name="connsiteY17" fmla="*/ 215900 h 389653"/>
              <a:gd name="connsiteX18" fmla="*/ 1460500 w 1625600"/>
              <a:gd name="connsiteY18" fmla="*/ 190500 h 389653"/>
              <a:gd name="connsiteX19" fmla="*/ 1403350 w 1625600"/>
              <a:gd name="connsiteY19" fmla="*/ 165100 h 389653"/>
              <a:gd name="connsiteX20" fmla="*/ 1339850 w 1625600"/>
              <a:gd name="connsiteY20" fmla="*/ 152400 h 389653"/>
              <a:gd name="connsiteX21" fmla="*/ 1314450 w 1625600"/>
              <a:gd name="connsiteY21" fmla="*/ 146050 h 389653"/>
              <a:gd name="connsiteX22" fmla="*/ 1257300 w 1625600"/>
              <a:gd name="connsiteY22" fmla="*/ 139700 h 389653"/>
              <a:gd name="connsiteX23" fmla="*/ 1193800 w 1625600"/>
              <a:gd name="connsiteY23" fmla="*/ 114300 h 389653"/>
              <a:gd name="connsiteX24" fmla="*/ 1168400 w 1625600"/>
              <a:gd name="connsiteY24" fmla="*/ 107950 h 389653"/>
              <a:gd name="connsiteX25" fmla="*/ 1143000 w 1625600"/>
              <a:gd name="connsiteY25" fmla="*/ 95250 h 389653"/>
              <a:gd name="connsiteX26" fmla="*/ 1092200 w 1625600"/>
              <a:gd name="connsiteY26" fmla="*/ 82550 h 389653"/>
              <a:gd name="connsiteX27" fmla="*/ 1066800 w 1625600"/>
              <a:gd name="connsiteY27" fmla="*/ 76200 h 389653"/>
              <a:gd name="connsiteX28" fmla="*/ 1035050 w 1625600"/>
              <a:gd name="connsiteY28" fmla="*/ 69850 h 389653"/>
              <a:gd name="connsiteX29" fmla="*/ 1016000 w 1625600"/>
              <a:gd name="connsiteY29" fmla="*/ 63500 h 389653"/>
              <a:gd name="connsiteX30" fmla="*/ 965200 w 1625600"/>
              <a:gd name="connsiteY30" fmla="*/ 50800 h 389653"/>
              <a:gd name="connsiteX31" fmla="*/ 927100 w 1625600"/>
              <a:gd name="connsiteY31" fmla="*/ 38100 h 389653"/>
              <a:gd name="connsiteX32" fmla="*/ 889000 w 1625600"/>
              <a:gd name="connsiteY32" fmla="*/ 31750 h 389653"/>
              <a:gd name="connsiteX33" fmla="*/ 844550 w 1625600"/>
              <a:gd name="connsiteY33" fmla="*/ 0 h 389653"/>
              <a:gd name="connsiteX34" fmla="*/ 768350 w 1625600"/>
              <a:gd name="connsiteY34" fmla="*/ 6350 h 389653"/>
              <a:gd name="connsiteX35" fmla="*/ 730250 w 1625600"/>
              <a:gd name="connsiteY35" fmla="*/ 19050 h 389653"/>
              <a:gd name="connsiteX36" fmla="*/ 692150 w 1625600"/>
              <a:gd name="connsiteY36" fmla="*/ 25400 h 389653"/>
              <a:gd name="connsiteX37" fmla="*/ 647700 w 1625600"/>
              <a:gd name="connsiteY37" fmla="*/ 44450 h 389653"/>
              <a:gd name="connsiteX38" fmla="*/ 628650 w 1625600"/>
              <a:gd name="connsiteY38" fmla="*/ 57150 h 389653"/>
              <a:gd name="connsiteX39" fmla="*/ 590550 w 1625600"/>
              <a:gd name="connsiteY39" fmla="*/ 63500 h 389653"/>
              <a:gd name="connsiteX40" fmla="*/ 565150 w 1625600"/>
              <a:gd name="connsiteY40" fmla="*/ 69850 h 389653"/>
              <a:gd name="connsiteX41" fmla="*/ 527050 w 1625600"/>
              <a:gd name="connsiteY41" fmla="*/ 76200 h 389653"/>
              <a:gd name="connsiteX42" fmla="*/ 482600 w 1625600"/>
              <a:gd name="connsiteY42" fmla="*/ 95250 h 389653"/>
              <a:gd name="connsiteX43" fmla="*/ 419100 w 1625600"/>
              <a:gd name="connsiteY43" fmla="*/ 107950 h 389653"/>
              <a:gd name="connsiteX44" fmla="*/ 393700 w 1625600"/>
              <a:gd name="connsiteY44" fmla="*/ 120650 h 389653"/>
              <a:gd name="connsiteX45" fmla="*/ 349250 w 1625600"/>
              <a:gd name="connsiteY45" fmla="*/ 127000 h 389653"/>
              <a:gd name="connsiteX46" fmla="*/ 311150 w 1625600"/>
              <a:gd name="connsiteY46" fmla="*/ 133350 h 389653"/>
              <a:gd name="connsiteX47" fmla="*/ 241300 w 1625600"/>
              <a:gd name="connsiteY47" fmla="*/ 152400 h 389653"/>
              <a:gd name="connsiteX48" fmla="*/ 184150 w 1625600"/>
              <a:gd name="connsiteY48" fmla="*/ 158750 h 389653"/>
              <a:gd name="connsiteX49" fmla="*/ 165100 w 1625600"/>
              <a:gd name="connsiteY49" fmla="*/ 171450 h 389653"/>
              <a:gd name="connsiteX50" fmla="*/ 139700 w 1625600"/>
              <a:gd name="connsiteY50" fmla="*/ 177800 h 389653"/>
              <a:gd name="connsiteX51" fmla="*/ 44450 w 1625600"/>
              <a:gd name="connsiteY51" fmla="*/ 196850 h 389653"/>
              <a:gd name="connsiteX52" fmla="*/ 0 w 1625600"/>
              <a:gd name="connsiteY52" fmla="*/ 215900 h 389653"/>
              <a:gd name="connsiteX53" fmla="*/ 57150 w 1625600"/>
              <a:gd name="connsiteY53" fmla="*/ 234950 h 389653"/>
              <a:gd name="connsiteX54" fmla="*/ 76200 w 1625600"/>
              <a:gd name="connsiteY54" fmla="*/ 241300 h 389653"/>
              <a:gd name="connsiteX55" fmla="*/ 95250 w 1625600"/>
              <a:gd name="connsiteY55" fmla="*/ 254000 h 389653"/>
              <a:gd name="connsiteX56" fmla="*/ 158750 w 1625600"/>
              <a:gd name="connsiteY56" fmla="*/ 260350 h 389653"/>
              <a:gd name="connsiteX57" fmla="*/ 222250 w 1625600"/>
              <a:gd name="connsiteY57" fmla="*/ 273050 h 389653"/>
              <a:gd name="connsiteX58" fmla="*/ 336550 w 1625600"/>
              <a:gd name="connsiteY58" fmla="*/ 292100 h 389653"/>
              <a:gd name="connsiteX59" fmla="*/ 374650 w 1625600"/>
              <a:gd name="connsiteY59" fmla="*/ 304800 h 389653"/>
              <a:gd name="connsiteX60" fmla="*/ 393700 w 1625600"/>
              <a:gd name="connsiteY60" fmla="*/ 311150 h 389653"/>
              <a:gd name="connsiteX61" fmla="*/ 469900 w 1625600"/>
              <a:gd name="connsiteY61" fmla="*/ 317500 h 389653"/>
              <a:gd name="connsiteX62" fmla="*/ 488950 w 1625600"/>
              <a:gd name="connsiteY62" fmla="*/ 323850 h 389653"/>
              <a:gd name="connsiteX63" fmla="*/ 520700 w 1625600"/>
              <a:gd name="connsiteY63" fmla="*/ 330200 h 389653"/>
              <a:gd name="connsiteX64" fmla="*/ 539750 w 1625600"/>
              <a:gd name="connsiteY64" fmla="*/ 342900 h 389653"/>
              <a:gd name="connsiteX65" fmla="*/ 571500 w 1625600"/>
              <a:gd name="connsiteY65" fmla="*/ 349250 h 389653"/>
              <a:gd name="connsiteX66" fmla="*/ 596900 w 1625600"/>
              <a:gd name="connsiteY66" fmla="*/ 355600 h 389653"/>
              <a:gd name="connsiteX67" fmla="*/ 615950 w 1625600"/>
              <a:gd name="connsiteY67" fmla="*/ 368300 h 389653"/>
              <a:gd name="connsiteX68" fmla="*/ 673100 w 1625600"/>
              <a:gd name="connsiteY68" fmla="*/ 381000 h 389653"/>
              <a:gd name="connsiteX69" fmla="*/ 704850 w 1625600"/>
              <a:gd name="connsiteY69" fmla="*/ 387350 h 389653"/>
              <a:gd name="connsiteX70" fmla="*/ 742950 w 1625600"/>
              <a:gd name="connsiteY70" fmla="*/ 387350 h 38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625600" h="389653">
                <a:moveTo>
                  <a:pt x="742950" y="387350"/>
                </a:moveTo>
                <a:cubicBezTo>
                  <a:pt x="756708" y="385233"/>
                  <a:pt x="769858" y="377839"/>
                  <a:pt x="787400" y="374650"/>
                </a:cubicBezTo>
                <a:cubicBezTo>
                  <a:pt x="802126" y="371973"/>
                  <a:pt x="817033" y="370417"/>
                  <a:pt x="831850" y="368300"/>
                </a:cubicBezTo>
                <a:lnTo>
                  <a:pt x="869950" y="355600"/>
                </a:lnTo>
                <a:cubicBezTo>
                  <a:pt x="876300" y="353483"/>
                  <a:pt x="882436" y="350563"/>
                  <a:pt x="889000" y="349250"/>
                </a:cubicBezTo>
                <a:cubicBezTo>
                  <a:pt x="899583" y="347133"/>
                  <a:pt x="910279" y="345518"/>
                  <a:pt x="920750" y="342900"/>
                </a:cubicBezTo>
                <a:cubicBezTo>
                  <a:pt x="935331" y="339255"/>
                  <a:pt x="949929" y="331048"/>
                  <a:pt x="965200" y="330200"/>
                </a:cubicBezTo>
                <a:cubicBezTo>
                  <a:pt x="1032862" y="326441"/>
                  <a:pt x="1100667" y="325967"/>
                  <a:pt x="1168400" y="323850"/>
                </a:cubicBezTo>
                <a:cubicBezTo>
                  <a:pt x="1189346" y="316868"/>
                  <a:pt x="1196421" y="314924"/>
                  <a:pt x="1219200" y="304800"/>
                </a:cubicBezTo>
                <a:cubicBezTo>
                  <a:pt x="1227850" y="300955"/>
                  <a:pt x="1235811" y="295616"/>
                  <a:pt x="1244600" y="292100"/>
                </a:cubicBezTo>
                <a:cubicBezTo>
                  <a:pt x="1257029" y="287128"/>
                  <a:pt x="1270000" y="283633"/>
                  <a:pt x="1282700" y="279400"/>
                </a:cubicBezTo>
                <a:cubicBezTo>
                  <a:pt x="1318309" y="267530"/>
                  <a:pt x="1295256" y="274673"/>
                  <a:pt x="1352550" y="260350"/>
                </a:cubicBezTo>
                <a:lnTo>
                  <a:pt x="1377950" y="254000"/>
                </a:lnTo>
                <a:cubicBezTo>
                  <a:pt x="1386417" y="251883"/>
                  <a:pt x="1394623" y="247650"/>
                  <a:pt x="1403350" y="247650"/>
                </a:cubicBezTo>
                <a:lnTo>
                  <a:pt x="1625600" y="247650"/>
                </a:lnTo>
                <a:cubicBezTo>
                  <a:pt x="1605718" y="241023"/>
                  <a:pt x="1583213" y="232439"/>
                  <a:pt x="1562100" y="228600"/>
                </a:cubicBezTo>
                <a:cubicBezTo>
                  <a:pt x="1547374" y="225923"/>
                  <a:pt x="1532467" y="224367"/>
                  <a:pt x="1517650" y="222250"/>
                </a:cubicBezTo>
                <a:cubicBezTo>
                  <a:pt x="1511300" y="220133"/>
                  <a:pt x="1504451" y="219151"/>
                  <a:pt x="1498600" y="215900"/>
                </a:cubicBezTo>
                <a:cubicBezTo>
                  <a:pt x="1485257" y="208487"/>
                  <a:pt x="1474980" y="195327"/>
                  <a:pt x="1460500" y="190500"/>
                </a:cubicBezTo>
                <a:cubicBezTo>
                  <a:pt x="1362206" y="157735"/>
                  <a:pt x="1463727" y="195289"/>
                  <a:pt x="1403350" y="165100"/>
                </a:cubicBezTo>
                <a:cubicBezTo>
                  <a:pt x="1384720" y="155785"/>
                  <a:pt x="1358237" y="155743"/>
                  <a:pt x="1339850" y="152400"/>
                </a:cubicBezTo>
                <a:cubicBezTo>
                  <a:pt x="1331264" y="150839"/>
                  <a:pt x="1323076" y="147377"/>
                  <a:pt x="1314450" y="146050"/>
                </a:cubicBezTo>
                <a:cubicBezTo>
                  <a:pt x="1295506" y="143135"/>
                  <a:pt x="1276350" y="141817"/>
                  <a:pt x="1257300" y="139700"/>
                </a:cubicBezTo>
                <a:cubicBezTo>
                  <a:pt x="1231023" y="126562"/>
                  <a:pt x="1225187" y="122147"/>
                  <a:pt x="1193800" y="114300"/>
                </a:cubicBezTo>
                <a:cubicBezTo>
                  <a:pt x="1185333" y="112183"/>
                  <a:pt x="1176572" y="111014"/>
                  <a:pt x="1168400" y="107950"/>
                </a:cubicBezTo>
                <a:cubicBezTo>
                  <a:pt x="1159537" y="104626"/>
                  <a:pt x="1151980" y="98243"/>
                  <a:pt x="1143000" y="95250"/>
                </a:cubicBezTo>
                <a:cubicBezTo>
                  <a:pt x="1126441" y="89730"/>
                  <a:pt x="1109133" y="86783"/>
                  <a:pt x="1092200" y="82550"/>
                </a:cubicBezTo>
                <a:cubicBezTo>
                  <a:pt x="1083733" y="80433"/>
                  <a:pt x="1075358" y="77912"/>
                  <a:pt x="1066800" y="76200"/>
                </a:cubicBezTo>
                <a:cubicBezTo>
                  <a:pt x="1056217" y="74083"/>
                  <a:pt x="1045521" y="72468"/>
                  <a:pt x="1035050" y="69850"/>
                </a:cubicBezTo>
                <a:cubicBezTo>
                  <a:pt x="1028556" y="68227"/>
                  <a:pt x="1022458" y="65261"/>
                  <a:pt x="1016000" y="63500"/>
                </a:cubicBezTo>
                <a:cubicBezTo>
                  <a:pt x="999161" y="58907"/>
                  <a:pt x="981759" y="56320"/>
                  <a:pt x="965200" y="50800"/>
                </a:cubicBezTo>
                <a:cubicBezTo>
                  <a:pt x="952500" y="46567"/>
                  <a:pt x="940305" y="40301"/>
                  <a:pt x="927100" y="38100"/>
                </a:cubicBezTo>
                <a:lnTo>
                  <a:pt x="889000" y="31750"/>
                </a:lnTo>
                <a:cubicBezTo>
                  <a:pt x="848409" y="4690"/>
                  <a:pt x="861693" y="17143"/>
                  <a:pt x="844550" y="0"/>
                </a:cubicBezTo>
                <a:cubicBezTo>
                  <a:pt x="819150" y="2117"/>
                  <a:pt x="793491" y="2160"/>
                  <a:pt x="768350" y="6350"/>
                </a:cubicBezTo>
                <a:cubicBezTo>
                  <a:pt x="755145" y="8551"/>
                  <a:pt x="743455" y="16849"/>
                  <a:pt x="730250" y="19050"/>
                </a:cubicBezTo>
                <a:cubicBezTo>
                  <a:pt x="717550" y="21167"/>
                  <a:pt x="704719" y="22607"/>
                  <a:pt x="692150" y="25400"/>
                </a:cubicBezTo>
                <a:cubicBezTo>
                  <a:pt x="677578" y="28638"/>
                  <a:pt x="660054" y="37391"/>
                  <a:pt x="647700" y="44450"/>
                </a:cubicBezTo>
                <a:cubicBezTo>
                  <a:pt x="641074" y="48236"/>
                  <a:pt x="635890" y="54737"/>
                  <a:pt x="628650" y="57150"/>
                </a:cubicBezTo>
                <a:cubicBezTo>
                  <a:pt x="616436" y="61221"/>
                  <a:pt x="603175" y="60975"/>
                  <a:pt x="590550" y="63500"/>
                </a:cubicBezTo>
                <a:cubicBezTo>
                  <a:pt x="581992" y="65212"/>
                  <a:pt x="573708" y="68138"/>
                  <a:pt x="565150" y="69850"/>
                </a:cubicBezTo>
                <a:cubicBezTo>
                  <a:pt x="552525" y="72375"/>
                  <a:pt x="539750" y="74083"/>
                  <a:pt x="527050" y="76200"/>
                </a:cubicBezTo>
                <a:cubicBezTo>
                  <a:pt x="511519" y="83965"/>
                  <a:pt x="499418" y="91513"/>
                  <a:pt x="482600" y="95250"/>
                </a:cubicBezTo>
                <a:cubicBezTo>
                  <a:pt x="464643" y="99241"/>
                  <a:pt x="437502" y="101049"/>
                  <a:pt x="419100" y="107950"/>
                </a:cubicBezTo>
                <a:cubicBezTo>
                  <a:pt x="410237" y="111274"/>
                  <a:pt x="402832" y="118159"/>
                  <a:pt x="393700" y="120650"/>
                </a:cubicBezTo>
                <a:cubicBezTo>
                  <a:pt x="379260" y="124588"/>
                  <a:pt x="364043" y="124724"/>
                  <a:pt x="349250" y="127000"/>
                </a:cubicBezTo>
                <a:cubicBezTo>
                  <a:pt x="336525" y="128958"/>
                  <a:pt x="323695" y="130455"/>
                  <a:pt x="311150" y="133350"/>
                </a:cubicBezTo>
                <a:cubicBezTo>
                  <a:pt x="309620" y="133703"/>
                  <a:pt x="252589" y="150663"/>
                  <a:pt x="241300" y="152400"/>
                </a:cubicBezTo>
                <a:cubicBezTo>
                  <a:pt x="222356" y="155315"/>
                  <a:pt x="203200" y="156633"/>
                  <a:pt x="184150" y="158750"/>
                </a:cubicBezTo>
                <a:cubicBezTo>
                  <a:pt x="177800" y="162983"/>
                  <a:pt x="172115" y="168444"/>
                  <a:pt x="165100" y="171450"/>
                </a:cubicBezTo>
                <a:cubicBezTo>
                  <a:pt x="157078" y="174888"/>
                  <a:pt x="148240" y="176002"/>
                  <a:pt x="139700" y="177800"/>
                </a:cubicBezTo>
                <a:cubicBezTo>
                  <a:pt x="108016" y="184470"/>
                  <a:pt x="76200" y="190500"/>
                  <a:pt x="44450" y="196850"/>
                </a:cubicBezTo>
                <a:cubicBezTo>
                  <a:pt x="6829" y="204374"/>
                  <a:pt x="20332" y="195568"/>
                  <a:pt x="0" y="215900"/>
                </a:cubicBezTo>
                <a:lnTo>
                  <a:pt x="57150" y="234950"/>
                </a:lnTo>
                <a:cubicBezTo>
                  <a:pt x="63500" y="237067"/>
                  <a:pt x="70631" y="237587"/>
                  <a:pt x="76200" y="241300"/>
                </a:cubicBezTo>
                <a:cubicBezTo>
                  <a:pt x="82550" y="245533"/>
                  <a:pt x="87814" y="252284"/>
                  <a:pt x="95250" y="254000"/>
                </a:cubicBezTo>
                <a:cubicBezTo>
                  <a:pt x="115977" y="258783"/>
                  <a:pt x="137583" y="258233"/>
                  <a:pt x="158750" y="260350"/>
                </a:cubicBezTo>
                <a:cubicBezTo>
                  <a:pt x="207194" y="272461"/>
                  <a:pt x="159972" y="261373"/>
                  <a:pt x="222250" y="273050"/>
                </a:cubicBezTo>
                <a:cubicBezTo>
                  <a:pt x="318530" y="291103"/>
                  <a:pt x="251645" y="281487"/>
                  <a:pt x="336550" y="292100"/>
                </a:cubicBezTo>
                <a:lnTo>
                  <a:pt x="374650" y="304800"/>
                </a:lnTo>
                <a:cubicBezTo>
                  <a:pt x="381000" y="306917"/>
                  <a:pt x="387030" y="310594"/>
                  <a:pt x="393700" y="311150"/>
                </a:cubicBezTo>
                <a:lnTo>
                  <a:pt x="469900" y="317500"/>
                </a:lnTo>
                <a:cubicBezTo>
                  <a:pt x="476250" y="319617"/>
                  <a:pt x="482456" y="322227"/>
                  <a:pt x="488950" y="323850"/>
                </a:cubicBezTo>
                <a:cubicBezTo>
                  <a:pt x="499421" y="326468"/>
                  <a:pt x="510594" y="326410"/>
                  <a:pt x="520700" y="330200"/>
                </a:cubicBezTo>
                <a:cubicBezTo>
                  <a:pt x="527846" y="332880"/>
                  <a:pt x="532604" y="340220"/>
                  <a:pt x="539750" y="342900"/>
                </a:cubicBezTo>
                <a:cubicBezTo>
                  <a:pt x="549856" y="346690"/>
                  <a:pt x="560964" y="346909"/>
                  <a:pt x="571500" y="349250"/>
                </a:cubicBezTo>
                <a:cubicBezTo>
                  <a:pt x="580019" y="351143"/>
                  <a:pt x="588433" y="353483"/>
                  <a:pt x="596900" y="355600"/>
                </a:cubicBezTo>
                <a:cubicBezTo>
                  <a:pt x="603250" y="359833"/>
                  <a:pt x="609124" y="364887"/>
                  <a:pt x="615950" y="368300"/>
                </a:cubicBezTo>
                <a:cubicBezTo>
                  <a:pt x="631944" y="376297"/>
                  <a:pt x="657770" y="378213"/>
                  <a:pt x="673100" y="381000"/>
                </a:cubicBezTo>
                <a:cubicBezTo>
                  <a:pt x="683719" y="382931"/>
                  <a:pt x="694231" y="385419"/>
                  <a:pt x="704850" y="387350"/>
                </a:cubicBezTo>
                <a:cubicBezTo>
                  <a:pt x="717518" y="389653"/>
                  <a:pt x="729192" y="389467"/>
                  <a:pt x="742950" y="38735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832100" y="444500"/>
            <a:ext cx="1600200" cy="5842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76300" y="711200"/>
            <a:ext cx="4241800" cy="4191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2900" y="5702300"/>
            <a:ext cx="2813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WD m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ass, radius and surface gravity </a:t>
            </a: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have almost unique relationship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39800" y="2387600"/>
            <a:ext cx="199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For a given mass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(gravity), </a:t>
            </a:r>
            <a:r>
              <a:rPr lang="en-US" altLang="ja-JP" dirty="0" err="1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altLang="ja-JP" dirty="0" smtClean="0">
                <a:solidFill>
                  <a:srgbClr val="FF0000"/>
                </a:solidFill>
              </a:rPr>
              <a:t> is constrained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>
                <a:solidFill>
                  <a:srgbClr val="FF0000"/>
                </a:solidFill>
              </a:rPr>
              <a:t>rom the model fit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892300" y="3060700"/>
            <a:ext cx="3240405" cy="800041"/>
            <a:chOff x="1892300" y="3060700"/>
            <a:chExt cx="3240405" cy="800041"/>
          </a:xfrm>
        </p:grpSpPr>
        <p:sp>
          <p:nvSpPr>
            <p:cNvPr id="12" name="フリーフォーム 11"/>
            <p:cNvSpPr/>
            <p:nvPr/>
          </p:nvSpPr>
          <p:spPr>
            <a:xfrm>
              <a:off x="1892300" y="3060700"/>
              <a:ext cx="3225800" cy="800041"/>
            </a:xfrm>
            <a:custGeom>
              <a:avLst/>
              <a:gdLst>
                <a:gd name="connsiteX0" fmla="*/ 0 w 3225800"/>
                <a:gd name="connsiteY0" fmla="*/ 749300 h 800041"/>
                <a:gd name="connsiteX1" fmla="*/ 406400 w 3225800"/>
                <a:gd name="connsiteY1" fmla="*/ 749300 h 800041"/>
                <a:gd name="connsiteX2" fmla="*/ 558800 w 3225800"/>
                <a:gd name="connsiteY2" fmla="*/ 711200 h 800041"/>
                <a:gd name="connsiteX3" fmla="*/ 609600 w 3225800"/>
                <a:gd name="connsiteY3" fmla="*/ 698500 h 800041"/>
                <a:gd name="connsiteX4" fmla="*/ 685800 w 3225800"/>
                <a:gd name="connsiteY4" fmla="*/ 673100 h 800041"/>
                <a:gd name="connsiteX5" fmla="*/ 1473200 w 3225800"/>
                <a:gd name="connsiteY5" fmla="*/ 660400 h 800041"/>
                <a:gd name="connsiteX6" fmla="*/ 1638300 w 3225800"/>
                <a:gd name="connsiteY6" fmla="*/ 596900 h 800041"/>
                <a:gd name="connsiteX7" fmla="*/ 1993900 w 3225800"/>
                <a:gd name="connsiteY7" fmla="*/ 609600 h 800041"/>
                <a:gd name="connsiteX8" fmla="*/ 2032000 w 3225800"/>
                <a:gd name="connsiteY8" fmla="*/ 622300 h 800041"/>
                <a:gd name="connsiteX9" fmla="*/ 2336800 w 3225800"/>
                <a:gd name="connsiteY9" fmla="*/ 609600 h 800041"/>
                <a:gd name="connsiteX10" fmla="*/ 2387600 w 3225800"/>
                <a:gd name="connsiteY10" fmla="*/ 596900 h 800041"/>
                <a:gd name="connsiteX11" fmla="*/ 2425700 w 3225800"/>
                <a:gd name="connsiteY11" fmla="*/ 584200 h 800041"/>
                <a:gd name="connsiteX12" fmla="*/ 2755900 w 3225800"/>
                <a:gd name="connsiteY12" fmla="*/ 571500 h 800041"/>
                <a:gd name="connsiteX13" fmla="*/ 2844800 w 3225800"/>
                <a:gd name="connsiteY13" fmla="*/ 558800 h 800041"/>
                <a:gd name="connsiteX14" fmla="*/ 3073400 w 3225800"/>
                <a:gd name="connsiteY14" fmla="*/ 533400 h 800041"/>
                <a:gd name="connsiteX15" fmla="*/ 3187700 w 3225800"/>
                <a:gd name="connsiteY15" fmla="*/ 482600 h 800041"/>
                <a:gd name="connsiteX16" fmla="*/ 3187700 w 3225800"/>
                <a:gd name="connsiteY16" fmla="*/ 482600 h 800041"/>
                <a:gd name="connsiteX17" fmla="*/ 3225800 w 3225800"/>
                <a:gd name="connsiteY17" fmla="*/ 0 h 800041"/>
                <a:gd name="connsiteX18" fmla="*/ 1422400 w 3225800"/>
                <a:gd name="connsiteY18" fmla="*/ 254000 h 800041"/>
                <a:gd name="connsiteX19" fmla="*/ 0 w 3225800"/>
                <a:gd name="connsiteY19" fmla="*/ 749300 h 80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25800" h="800041">
                  <a:moveTo>
                    <a:pt x="0" y="749300"/>
                  </a:moveTo>
                  <a:cubicBezTo>
                    <a:pt x="152222" y="800041"/>
                    <a:pt x="46871" y="769845"/>
                    <a:pt x="406400" y="749300"/>
                  </a:cubicBezTo>
                  <a:cubicBezTo>
                    <a:pt x="492557" y="744377"/>
                    <a:pt x="475278" y="732081"/>
                    <a:pt x="558800" y="711200"/>
                  </a:cubicBezTo>
                  <a:cubicBezTo>
                    <a:pt x="575733" y="706967"/>
                    <a:pt x="592882" y="703516"/>
                    <a:pt x="609600" y="698500"/>
                  </a:cubicBezTo>
                  <a:cubicBezTo>
                    <a:pt x="635245" y="690807"/>
                    <a:pt x="659030" y="673532"/>
                    <a:pt x="685800" y="673100"/>
                  </a:cubicBezTo>
                  <a:lnTo>
                    <a:pt x="1473200" y="660400"/>
                  </a:lnTo>
                  <a:cubicBezTo>
                    <a:pt x="1605461" y="616313"/>
                    <a:pt x="1551579" y="640261"/>
                    <a:pt x="1638300" y="596900"/>
                  </a:cubicBezTo>
                  <a:cubicBezTo>
                    <a:pt x="1756833" y="601133"/>
                    <a:pt x="1875537" y="601964"/>
                    <a:pt x="1993900" y="609600"/>
                  </a:cubicBezTo>
                  <a:cubicBezTo>
                    <a:pt x="2007259" y="610462"/>
                    <a:pt x="2018613" y="622300"/>
                    <a:pt x="2032000" y="622300"/>
                  </a:cubicBezTo>
                  <a:cubicBezTo>
                    <a:pt x="2133688" y="622300"/>
                    <a:pt x="2235200" y="613833"/>
                    <a:pt x="2336800" y="609600"/>
                  </a:cubicBezTo>
                  <a:cubicBezTo>
                    <a:pt x="2353733" y="605367"/>
                    <a:pt x="2370817" y="601695"/>
                    <a:pt x="2387600" y="596900"/>
                  </a:cubicBezTo>
                  <a:cubicBezTo>
                    <a:pt x="2400472" y="593222"/>
                    <a:pt x="2412345" y="585121"/>
                    <a:pt x="2425700" y="584200"/>
                  </a:cubicBezTo>
                  <a:cubicBezTo>
                    <a:pt x="2535587" y="576622"/>
                    <a:pt x="2645833" y="575733"/>
                    <a:pt x="2755900" y="571500"/>
                  </a:cubicBezTo>
                  <a:cubicBezTo>
                    <a:pt x="2785533" y="567267"/>
                    <a:pt x="2815079" y="562367"/>
                    <a:pt x="2844800" y="558800"/>
                  </a:cubicBezTo>
                  <a:cubicBezTo>
                    <a:pt x="2920923" y="549665"/>
                    <a:pt x="2997623" y="545058"/>
                    <a:pt x="3073400" y="533400"/>
                  </a:cubicBezTo>
                  <a:cubicBezTo>
                    <a:pt x="3178413" y="517244"/>
                    <a:pt x="3160953" y="536094"/>
                    <a:pt x="3187700" y="482600"/>
                  </a:cubicBezTo>
                  <a:lnTo>
                    <a:pt x="3187700" y="482600"/>
                  </a:lnTo>
                  <a:lnTo>
                    <a:pt x="3225800" y="0"/>
                  </a:lnTo>
                  <a:lnTo>
                    <a:pt x="1422400" y="254000"/>
                  </a:lnTo>
                  <a:lnTo>
                    <a:pt x="0" y="7493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160243">
              <a:off x="2618187" y="3148856"/>
              <a:ext cx="2514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/>
                <a:t>a</a:t>
              </a:r>
              <a:r>
                <a:rPr kumimoji="1" lang="en-US" altLang="ja-JP" sz="1400" dirty="0" smtClean="0"/>
                <a:t>llowed range</a:t>
              </a:r>
            </a:p>
            <a:p>
              <a:pPr algn="ctr"/>
              <a:r>
                <a:rPr lang="en-US" altLang="ja-JP" sz="1400" dirty="0" smtClean="0"/>
                <a:t>(considering model uncertainty)</a:t>
              </a:r>
              <a:endParaRPr kumimoji="1" lang="ja-JP" altLang="en-US" sz="14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175000" y="711200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Solution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0600" y="1193800"/>
            <a:ext cx="230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Luminosity is calculated from </a:t>
            </a:r>
          </a:p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the radius (mass) and 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T</a:t>
            </a:r>
            <a:r>
              <a:rPr kumimoji="1" lang="en-US" altLang="ja-JP" sz="1400" baseline="-25000" dirty="0" err="1" smtClean="0">
                <a:solidFill>
                  <a:srgbClr val="FF0000"/>
                </a:solidFill>
              </a:rPr>
              <a:t>eff</a:t>
            </a:r>
            <a:endParaRPr kumimoji="1" lang="ja-JP" alt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4572000" y="1435100"/>
            <a:ext cx="1346200" cy="158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コンテンツ プレースホルダ 2"/>
          <p:cNvSpPr txBox="1">
            <a:spLocks/>
          </p:cNvSpPr>
          <p:nvPr/>
        </p:nvSpPr>
        <p:spPr>
          <a:xfrm>
            <a:off x="5600700" y="2260600"/>
            <a:ext cx="3365500" cy="408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WD mass is from 0.8 to 1.2 M</a:t>
            </a:r>
            <a:r>
              <a:rPr kumimoji="1" lang="en-US" altLang="ja-JP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Intrinsic luminosity is from  0.4-1.2x10</a:t>
            </a: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erg/s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However, the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o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bserved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luminosity is about an order of magnitude lower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>
                <a:solidFill>
                  <a:srgbClr val="0000FF"/>
                </a:solidFill>
              </a:rPr>
              <a:t>We are observing the  scattered emission with </a:t>
            </a:r>
            <a:r>
              <a:rPr lang="en-US" altLang="ja-JP" sz="3200" dirty="0" smtClean="0">
                <a:solidFill>
                  <a:srgbClr val="0000FF"/>
                </a:solidFill>
                <a:latin typeface="Symbol"/>
              </a:rPr>
              <a:t>t</a:t>
            </a:r>
            <a:r>
              <a:rPr lang="en-US" altLang="ja-JP" sz="3200" baseline="-25000" dirty="0" smtClean="0">
                <a:solidFill>
                  <a:srgbClr val="0000FF"/>
                </a:solidFill>
              </a:rPr>
              <a:t>sct</a:t>
            </a:r>
            <a:r>
              <a:rPr lang="en-US" altLang="ja-JP" sz="3200" dirty="0" smtClean="0">
                <a:solidFill>
                  <a:srgbClr val="0000FF"/>
                </a:solidFill>
              </a:rPr>
              <a:t>~0.1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ADC model and the optical light curve result </a:t>
            </a:r>
            <a:r>
              <a:rPr lang="en-US" altLang="ja-JP" sz="3200" dirty="0" smtClean="0"/>
              <a:t>(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WD is always hidden)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14" grpId="0"/>
      <p:bldP spid="21" grpId="0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280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Modeling the ASCA light curve</a:t>
            </a:r>
            <a:endParaRPr lang="ja-JP" altLang="en-US" dirty="0"/>
          </a:p>
        </p:txBody>
      </p:sp>
      <p:pic>
        <p:nvPicPr>
          <p:cNvPr id="4" name="コンテンツ プレースホルダ 3" descr="eclip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7" r="1920"/>
          <a:stretch>
            <a:fillRect/>
          </a:stretch>
        </p:blipFill>
        <p:spPr>
          <a:xfrm>
            <a:off x="970181" y="1131171"/>
            <a:ext cx="7258609" cy="5468053"/>
          </a:xfrm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4771" y="6414190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Ebisawa et al.  (2001)</a:t>
            </a:r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39700" y="2273300"/>
            <a:ext cx="2038990" cy="900331"/>
            <a:chOff x="139700" y="2273300"/>
            <a:chExt cx="2038990" cy="900331"/>
          </a:xfrm>
        </p:grpSpPr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1162050" y="2279650"/>
              <a:ext cx="381000" cy="368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39700" y="2527300"/>
              <a:ext cx="203899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X-ray emission from </a:t>
              </a:r>
            </a:p>
            <a:p>
              <a:pPr algn="ctr"/>
              <a:r>
                <a:rPr kumimoji="1" lang="en-US" altLang="ja-JP" dirty="0" smtClean="0"/>
                <a:t>extended ADC</a:t>
              </a:r>
              <a:endParaRPr kumimoji="1" lang="ja-JP" altLang="en-US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76200" y="1231900"/>
            <a:ext cx="1981282" cy="939799"/>
            <a:chOff x="76200" y="1231900"/>
            <a:chExt cx="1981282" cy="939799"/>
          </a:xfrm>
        </p:grpSpPr>
        <p:cxnSp>
          <p:nvCxnSpPr>
            <p:cNvPr id="11" name="直線矢印コネクタ 10"/>
            <p:cNvCxnSpPr>
              <a:stCxn id="12" idx="2"/>
            </p:cNvCxnSpPr>
            <p:nvPr/>
          </p:nvCxnSpPr>
          <p:spPr>
            <a:xfrm rot="16200000" flipH="1">
              <a:off x="1066136" y="1878935"/>
              <a:ext cx="293469" cy="2920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76200" y="1231900"/>
              <a:ext cx="198128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WD is permanently</a:t>
              </a:r>
            </a:p>
            <a:p>
              <a:pPr algn="ctr"/>
              <a:r>
                <a:rPr lang="en-US" altLang="ja-JP" dirty="0" smtClean="0"/>
                <a:t>blocked</a:t>
              </a:r>
              <a:endParaRPr kumimoji="1"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3784600" y="2997200"/>
            <a:ext cx="1384300" cy="14351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32600" y="4813300"/>
            <a:ext cx="152400" cy="14732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rgs12let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217" r="6586"/>
              <a:stretch>
                <a:fillRect/>
              </a:stretch>
            </p:blipFill>
          </mc:Choice>
          <mc:Fallback>
            <p:blipFill>
              <a:blip r:embed="rId3"/>
              <a:srcRect l="1217" r="6586"/>
              <a:stretch>
                <a:fillRect/>
              </a:stretch>
            </p:blipFill>
          </mc:Fallback>
        </mc:AlternateContent>
        <p:spPr>
          <a:xfrm>
            <a:off x="780130" y="612361"/>
            <a:ext cx="7461377" cy="6253607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1061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XMM and Chandra grating observations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6200" y="17018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Numerous emission lines!!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Greiner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777" r="-13777"/>
              <a:stretch>
                <a:fillRect/>
              </a:stretch>
            </p:blipFill>
          </mc:Choice>
          <mc:Fallback>
            <p:blipFill>
              <a:blip r:embed="rId3"/>
              <a:srcRect l="-13777" r="-13777"/>
              <a:stretch>
                <a:fillRect/>
              </a:stretch>
            </p:blipFill>
          </mc:Fallback>
        </mc:AlternateContent>
        <p:spPr>
          <a:xfrm>
            <a:off x="-688604" y="1197031"/>
            <a:ext cx="6689134" cy="3678766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7" name="図 6" descr="Greine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00711" y="3445404"/>
            <a:ext cx="4364669" cy="3018896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457200" y="1061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XMM and Chandra grating observations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5300" y="5880100"/>
            <a:ext cx="206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Greiner </a:t>
            </a:r>
            <a:r>
              <a:rPr lang="en-US" altLang="ja-JP" dirty="0" smtClean="0"/>
              <a:t>et al. (2004)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9500" y="1828800"/>
            <a:ext cx="3955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LETG spectrum explained with</a:t>
            </a:r>
          </a:p>
          <a:p>
            <a:pPr algn="ctr"/>
            <a:r>
              <a:rPr lang="en-US" altLang="ja-JP" sz="2400" dirty="0" smtClean="0"/>
              <a:t> </a:t>
            </a:r>
            <a:r>
              <a:rPr lang="en-US" altLang="ja-JP" sz="2400" dirty="0" smtClean="0"/>
              <a:t>optically </a:t>
            </a:r>
            <a:r>
              <a:rPr lang="en-US" altLang="ja-JP" sz="2400" dirty="0" smtClean="0"/>
              <a:t>thin emission</a:t>
            </a:r>
          </a:p>
          <a:p>
            <a:r>
              <a:rPr lang="en-US" altLang="ja-JP" sz="2400" dirty="0" smtClean="0"/>
              <a:t> </a:t>
            </a:r>
            <a:r>
              <a:rPr lang="en-US" altLang="ja-JP" sz="2400" dirty="0" smtClean="0"/>
              <a:t>(photoionized plasma)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 optically thick component?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“Discovery” of numerous emission lines</a:t>
            </a:r>
          </a:p>
          <a:p>
            <a:pPr lvl="1"/>
            <a:r>
              <a:rPr lang="en-US" altLang="ja-JP" dirty="0" smtClean="0"/>
              <a:t>Not noticeable with CCD spectral resolution</a:t>
            </a:r>
          </a:p>
          <a:p>
            <a:r>
              <a:rPr lang="en-US" altLang="ja-JP" dirty="0" smtClean="0"/>
              <a:t>Emission lines are expected from photoionized accretion disk corona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Gratings are insensitive above ~0.9 </a:t>
            </a:r>
            <a:r>
              <a:rPr lang="en-US" altLang="ja-JP" dirty="0" err="1" smtClean="0">
                <a:solidFill>
                  <a:srgbClr val="0000FF"/>
                </a:solidFill>
              </a:rPr>
              <a:t>keV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/>
              <a:t>Not sensitive to weak continuum emission</a:t>
            </a:r>
          </a:p>
          <a:p>
            <a:pPr lvl="1"/>
            <a:r>
              <a:rPr lang="en-US" altLang="ja-JP" dirty="0" smtClean="0"/>
              <a:t>Difficult to recognize the OVIII edge at 0.871 </a:t>
            </a:r>
            <a:r>
              <a:rPr lang="en-US" altLang="ja-JP" dirty="0" err="1" smtClean="0"/>
              <a:t>keV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Optically thick component exists, as well as the optically thin component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XMM, Chandra, ASCA simultaneous fit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Eight spectra fitted simultaneously</a:t>
            </a:r>
          </a:p>
          <a:p>
            <a:pPr lvl="1"/>
            <a:r>
              <a:rPr lang="en-US" altLang="ja-JP" dirty="0" smtClean="0"/>
              <a:t>XMM RGS1, </a:t>
            </a:r>
            <a:r>
              <a:rPr lang="en-US" altLang="ja-JP" dirty="0" smtClean="0">
                <a:solidFill>
                  <a:srgbClr val="FF0000"/>
                </a:solidFill>
              </a:rPr>
              <a:t>RGS2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008000"/>
                </a:solidFill>
              </a:rPr>
              <a:t>EPIC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0000FF"/>
                </a:solidFill>
              </a:rPr>
              <a:t>MOS1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3366FF"/>
                </a:solidFill>
              </a:rPr>
              <a:t>MOS2</a:t>
            </a:r>
          </a:p>
          <a:p>
            <a:pPr lvl="1"/>
            <a:r>
              <a:rPr lang="en-US" altLang="ja-JP" dirty="0" smtClean="0"/>
              <a:t>Chandra </a:t>
            </a:r>
            <a:r>
              <a:rPr lang="en-US" altLang="ja-JP" dirty="0" smtClean="0">
                <a:solidFill>
                  <a:srgbClr val="ED5BD8"/>
                </a:solidFill>
              </a:rPr>
              <a:t>LETG</a:t>
            </a:r>
          </a:p>
          <a:p>
            <a:pPr lvl="1"/>
            <a:r>
              <a:rPr lang="en-US" altLang="ja-JP" dirty="0" smtClean="0"/>
              <a:t>ASCA </a:t>
            </a:r>
            <a:r>
              <a:rPr lang="en-US" altLang="ja-JP" dirty="0" smtClean="0">
                <a:solidFill>
                  <a:srgbClr val="FF6600"/>
                </a:solidFill>
              </a:rPr>
              <a:t>SIS0, SIS1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Includes both optically thick and thin components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コンテンツ プレースホルダ 3" descr="fitlinear.jpg"/>
          <p:cNvPicPr>
            <a:picLocks noChangeAspect="1"/>
          </p:cNvPicPr>
          <p:nvPr/>
        </p:nvPicPr>
        <p:blipFill>
          <a:blip r:embed="rId2">
            <a:alphaModFix/>
          </a:blip>
          <a:srcRect l="1193" t="9650" r="8649" b="6031"/>
          <a:stretch>
            <a:fillRect/>
          </a:stretch>
        </p:blipFill>
        <p:spPr>
          <a:xfrm>
            <a:off x="291540" y="463082"/>
            <a:ext cx="8532411" cy="6166318"/>
          </a:xfrm>
          <a:prstGeom prst="rect">
            <a:avLst/>
          </a:prstGeom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22630" y="122870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Blackbody+two</a:t>
            </a:r>
            <a:r>
              <a:rPr kumimoji="1" lang="en-US" altLang="ja-JP" dirty="0" smtClean="0"/>
              <a:t> edges</a:t>
            </a:r>
          </a:p>
          <a:p>
            <a:r>
              <a:rPr kumimoji="1" lang="en-US" altLang="ja-JP" dirty="0" smtClean="0"/>
              <a:t>+emission lines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9996" y="1247080"/>
            <a:ext cx="123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inear scale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logfit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57" t="10856" r="10514" b="6031"/>
          <a:stretch>
            <a:fillRect/>
          </a:stretch>
        </p:blipFill>
        <p:spPr>
          <a:xfrm>
            <a:off x="457200" y="533400"/>
            <a:ext cx="8203596" cy="6096000"/>
          </a:xfrm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22630" y="122870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Blackbody+two</a:t>
            </a:r>
            <a:r>
              <a:rPr kumimoji="1" lang="en-US" altLang="ja-JP" dirty="0" smtClean="0"/>
              <a:t> edges</a:t>
            </a:r>
          </a:p>
          <a:p>
            <a:r>
              <a:rPr kumimoji="1" lang="en-US" altLang="ja-JP" dirty="0" smtClean="0"/>
              <a:t>+emission lines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9996" y="1247080"/>
            <a:ext cx="98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</a:rPr>
              <a:t>og scale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1300" y="14351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EPIC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59100" y="1866900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MOS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02200" y="3568700"/>
            <a:ext cx="64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ED5BD8"/>
                </a:solidFill>
              </a:rPr>
              <a:t>LETG</a:t>
            </a:r>
            <a:endParaRPr kumimoji="1" lang="ja-JP" altLang="en-US" dirty="0">
              <a:solidFill>
                <a:srgbClr val="ED5BD8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2100" y="2603500"/>
            <a:ext cx="55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RGS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3300" y="3771900"/>
            <a:ext cx="68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ASCA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5969000" y="2679700"/>
            <a:ext cx="520700" cy="127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modellinie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25" t="4825" r="5853" b="4825"/>
          <a:stretch>
            <a:fillRect/>
          </a:stretch>
        </p:blipFill>
        <p:spPr>
          <a:xfrm>
            <a:off x="838200" y="582835"/>
            <a:ext cx="7467600" cy="5665565"/>
          </a:xfrm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6930" y="1247080"/>
            <a:ext cx="123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inear scale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6830" y="1228702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Best-fit model:</a:t>
            </a:r>
          </a:p>
          <a:p>
            <a:r>
              <a:rPr kumimoji="1" lang="en-US" altLang="ja-JP" dirty="0" err="1" smtClean="0"/>
              <a:t>Blackbody+two</a:t>
            </a:r>
            <a:r>
              <a:rPr kumimoji="1" lang="en-US" altLang="ja-JP" dirty="0" smtClean="0"/>
              <a:t> edges</a:t>
            </a:r>
          </a:p>
          <a:p>
            <a:r>
              <a:rPr kumimoji="1" lang="en-US" altLang="ja-JP" dirty="0" smtClean="0"/>
              <a:t>+emission lines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コンテンツ プレースホルダ 3" descr="modellog.jpg"/>
          <p:cNvPicPr>
            <a:picLocks noChangeAspect="1"/>
          </p:cNvPicPr>
          <p:nvPr/>
        </p:nvPicPr>
        <p:blipFill>
          <a:blip r:embed="rId2">
            <a:alphaModFix/>
          </a:blip>
          <a:srcRect l="2125" t="4825" r="8649" b="4825"/>
          <a:stretch>
            <a:fillRect/>
          </a:stretch>
        </p:blipFill>
        <p:spPr>
          <a:xfrm>
            <a:off x="838200" y="593763"/>
            <a:ext cx="7226620" cy="5654637"/>
          </a:xfrm>
          <a:prstGeom prst="rect">
            <a:avLst/>
          </a:prstGeom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26930" y="1247080"/>
            <a:ext cx="98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log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scale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6830" y="1228702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Best-fit model:</a:t>
            </a:r>
          </a:p>
          <a:p>
            <a:r>
              <a:rPr kumimoji="1" lang="en-US" altLang="ja-JP" dirty="0" err="1" smtClean="0"/>
              <a:t>Blackbody+two</a:t>
            </a:r>
            <a:r>
              <a:rPr kumimoji="1" lang="en-US" altLang="ja-JP" dirty="0" smtClean="0"/>
              <a:t> edges</a:t>
            </a:r>
          </a:p>
          <a:p>
            <a:r>
              <a:rPr kumimoji="1" lang="en-US" altLang="ja-JP" dirty="0" smtClean="0"/>
              <a:t>+emission lines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CAL87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super-soft source in LMC discovered by Einstein (“Columbia Astrophysics Laboratory” 87)</a:t>
            </a:r>
          </a:p>
          <a:p>
            <a:r>
              <a:rPr lang="en-US" altLang="ja-JP" dirty="0" smtClean="0"/>
              <a:t>Optical and X-ray eclipses with an orbital period of 10.6 hour</a:t>
            </a:r>
          </a:p>
          <a:p>
            <a:r>
              <a:rPr lang="en-US" altLang="ja-JP" dirty="0" smtClean="0"/>
              <a:t>Relatively “hard” spectrum with significant emission  above &gt; 0.5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145058"/>
            <a:ext cx="8967436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Application of the state of the art WD NLTE model</a:t>
            </a:r>
            <a:endParaRPr lang="ja-JP" altLang="en-US" sz="3600" dirty="0"/>
          </a:p>
        </p:txBody>
      </p:sp>
      <p:pic>
        <p:nvPicPr>
          <p:cNvPr id="6" name="コンテンツ プレースホルダ 5" descr="Thoma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006" t="3474" r="3901" b="6948"/>
              <a:stretch>
                <a:fillRect/>
              </a:stretch>
            </p:blipFill>
          </mc:Choice>
          <mc:Fallback>
            <p:blipFill>
              <a:blip r:embed="rId3"/>
              <a:srcRect l="3006" t="3474" r="3901" b="6948"/>
              <a:stretch>
                <a:fillRect/>
              </a:stretch>
            </p:blipFill>
          </mc:Fallback>
        </mc:AlternateContent>
        <p:spPr>
          <a:xfrm>
            <a:off x="819661" y="989858"/>
            <a:ext cx="7563429" cy="5624025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-145763" y="6485930"/>
            <a:ext cx="2895600" cy="365125"/>
          </a:xfrm>
        </p:spPr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485930"/>
            <a:ext cx="2133600" cy="365125"/>
          </a:xfrm>
        </p:spPr>
        <p:txBody>
          <a:bodyPr/>
          <a:lstStyle/>
          <a:p>
            <a:fld id="{394E4FE6-A08C-A747-8A97-95AA5F5C341E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3055" y="1697492"/>
            <a:ext cx="235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Rauch 2009 </a:t>
            </a:r>
          </a:p>
          <a:p>
            <a:r>
              <a:rPr kumimoji="1" lang="en-US" altLang="ja-JP" dirty="0" smtClean="0"/>
              <a:t>private communication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5182688" y="2293559"/>
            <a:ext cx="640132" cy="856019"/>
            <a:chOff x="5182688" y="2293559"/>
            <a:chExt cx="640132" cy="856019"/>
          </a:xfrm>
        </p:grpSpPr>
        <p:cxnSp>
          <p:nvCxnSpPr>
            <p:cNvPr id="9" name="直線矢印コネクタ 8"/>
            <p:cNvCxnSpPr/>
            <p:nvPr/>
          </p:nvCxnSpPr>
          <p:spPr>
            <a:xfrm rot="5400000">
              <a:off x="5202942" y="2883146"/>
              <a:ext cx="5312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5182688" y="2293559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OVIII</a:t>
              </a:r>
              <a:endParaRPr kumimoji="1" lang="ja-JP" altLang="en-US" dirty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4764892" y="3741759"/>
            <a:ext cx="640132" cy="830103"/>
            <a:chOff x="4764892" y="3741759"/>
            <a:chExt cx="640132" cy="830103"/>
          </a:xfrm>
        </p:grpSpPr>
        <p:cxnSp>
          <p:nvCxnSpPr>
            <p:cNvPr id="11" name="直線矢印コネクタ 10"/>
            <p:cNvCxnSpPr/>
            <p:nvPr/>
          </p:nvCxnSpPr>
          <p:spPr>
            <a:xfrm rot="5400000">
              <a:off x="4785146" y="4305430"/>
              <a:ext cx="5312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4764892" y="3741759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OVIII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50495" y="2293559"/>
            <a:ext cx="111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800,000 </a:t>
            </a:r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23149" y="4813853"/>
            <a:ext cx="111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90</a:t>
            </a:r>
            <a:r>
              <a:rPr kumimoji="1" lang="en-US" altLang="ja-JP" dirty="0" smtClean="0">
                <a:solidFill>
                  <a:srgbClr val="FF0000"/>
                </a:solidFill>
              </a:rPr>
              <a:t>0,000 </a:t>
            </a:r>
            <a:r>
              <a:rPr kumimoji="1" lang="en-US" altLang="ja-JP" dirty="0" smtClean="0">
                <a:solidFill>
                  <a:srgbClr val="FF0000"/>
                </a:solidFill>
              </a:rPr>
              <a:t>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83943" y="4157207"/>
            <a:ext cx="129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1,00</a:t>
            </a:r>
            <a:r>
              <a:rPr kumimoji="1" lang="en-US" altLang="ja-JP" dirty="0" smtClean="0">
                <a:solidFill>
                  <a:srgbClr val="008000"/>
                </a:solidFill>
              </a:rPr>
              <a:t>0,000 </a:t>
            </a:r>
            <a:r>
              <a:rPr kumimoji="1" lang="en-US" altLang="ja-JP" dirty="0" smtClean="0">
                <a:solidFill>
                  <a:srgbClr val="008000"/>
                </a:solidFill>
              </a:rPr>
              <a:t>K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28106" y="2436889"/>
            <a:ext cx="169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og </a:t>
            </a:r>
            <a:r>
              <a:rPr kumimoji="1" lang="en-US" altLang="ja-JP" dirty="0" err="1" smtClean="0"/>
              <a:t>g</a:t>
            </a:r>
            <a:r>
              <a:rPr kumimoji="1" lang="en-US" altLang="ja-JP" dirty="0" smtClean="0"/>
              <a:t>=9</a:t>
            </a:r>
          </a:p>
          <a:p>
            <a:r>
              <a:rPr kumimoji="1" lang="en-US" altLang="ja-JP" dirty="0" smtClean="0"/>
              <a:t>LMC abundance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479800" y="1219200"/>
            <a:ext cx="22225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コンテンツ プレースホルダ 5" descr="thomasfit.png"/>
          <p:cNvPicPr>
            <a:picLocks noChangeAspect="1"/>
          </p:cNvPicPr>
          <p:nvPr/>
        </p:nvPicPr>
        <p:blipFill>
          <a:blip r:embed="rId2">
            <a:alphaModFix/>
          </a:blip>
          <a:srcRect l="1193" t="9650" r="9582" b="8444"/>
          <a:stretch>
            <a:fillRect/>
          </a:stretch>
        </p:blipFill>
        <p:spPr>
          <a:xfrm>
            <a:off x="268385" y="464369"/>
            <a:ext cx="8404610" cy="596172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22630" y="1228702"/>
            <a:ext cx="1914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Rauch NLTE </a:t>
            </a:r>
            <a:r>
              <a:rPr lang="en-US" altLang="ja-JP" dirty="0" smtClean="0"/>
              <a:t>model</a:t>
            </a:r>
          </a:p>
          <a:p>
            <a:r>
              <a:rPr lang="en-US" altLang="ja-JP" dirty="0" smtClean="0"/>
              <a:t>+ emission lines</a:t>
            </a:r>
          </a:p>
          <a:p>
            <a:r>
              <a:rPr lang="en-US" altLang="ja-JP" dirty="0" smtClean="0"/>
              <a:t>T=</a:t>
            </a:r>
            <a:r>
              <a:rPr lang="en-US" altLang="ja-JP" dirty="0" smtClean="0"/>
              <a:t>800,000 </a:t>
            </a:r>
            <a:r>
              <a:rPr lang="en-US" altLang="ja-JP" dirty="0" smtClean="0"/>
              <a:t>K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8200" y="5207000"/>
            <a:ext cx="206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Need improvement,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But manageable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コンテンツ プレースホルダ 5" descr="ピクチャ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1" r="181"/>
          <a:stretch>
            <a:fillRect/>
          </a:stretch>
        </p:blipFill>
        <p:spPr>
          <a:xfrm>
            <a:off x="1066088" y="661407"/>
            <a:ext cx="7285858" cy="5679702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000" y="1333500"/>
            <a:ext cx="231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The best-fit model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(NLTE + emission lines)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78500" y="2159000"/>
            <a:ext cx="2090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Absorption edges, 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absorption lines and 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emission lines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	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We presented spectral model of CAL87 observed with XMM-Newton and Chandra, following the provisional study using ASCA.  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We confirmed both the WD surface emission (with absorption edges and lines) and the Accretion Disk Corona emission (emission lines).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Presence of both optically thick and thin spectral components makes the SSS study formidable, but we are establishing a plausible model.</a:t>
            </a:r>
          </a:p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Optical light curve</a:t>
            </a:r>
            <a:endParaRPr lang="ja-JP" altLang="en-US" dirty="0"/>
          </a:p>
        </p:txBody>
      </p:sp>
      <p:pic>
        <p:nvPicPr>
          <p:cNvPr id="6" name="コンテンツ プレースホルダ 5" descr="optic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364" r="-17364"/>
              <a:stretch>
                <a:fillRect/>
              </a:stretch>
            </p:blipFill>
          </mc:Choice>
          <mc:Fallback>
            <p:blipFill>
              <a:blip r:embed="rId3"/>
              <a:srcRect l="-17364" r="-17364"/>
              <a:stretch>
                <a:fillRect/>
              </a:stretch>
            </p:blipFill>
          </mc:Fallback>
        </mc:AlternateContent>
        <p:spPr>
          <a:xfrm>
            <a:off x="415785" y="1600200"/>
            <a:ext cx="8229600" cy="4525963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49837" y="2526450"/>
            <a:ext cx="8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B-band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7992" y="4515048"/>
            <a:ext cx="85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kumimoji="1" lang="en-US" altLang="ja-JP" dirty="0" smtClean="0">
                <a:solidFill>
                  <a:srgbClr val="FF0000"/>
                </a:solidFill>
              </a:rPr>
              <a:t>-band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5323" y="6121648"/>
            <a:ext cx="4080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Alcock</a:t>
            </a:r>
            <a:r>
              <a:rPr kumimoji="1" lang="en-US" altLang="ja-JP" dirty="0" smtClean="0"/>
              <a:t> et al. (1997) by product of MACHO</a:t>
            </a:r>
          </a:p>
          <a:p>
            <a:r>
              <a:rPr lang="en-US" altLang="ja-JP" dirty="0" smtClean="0"/>
              <a:t>project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8632" y="1431444"/>
            <a:ext cx="357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Continuous monitoring four 4 years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7853" y="5301394"/>
            <a:ext cx="41353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Indicates an accretion </a:t>
            </a:r>
            <a:r>
              <a:rPr lang="en-US" altLang="ja-JP" sz="2000" dirty="0" smtClean="0"/>
              <a:t>disk bulge  with </a:t>
            </a:r>
          </a:p>
          <a:p>
            <a:r>
              <a:rPr lang="en-US" altLang="ja-JP" sz="2000" dirty="0" smtClean="0"/>
              <a:t>a bright irradiated disk (details later)</a:t>
            </a:r>
            <a:endParaRPr kumimoji="1" lang="ja-JP" altLang="en-US" sz="20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287071" y="2332435"/>
            <a:ext cx="1509924" cy="1157846"/>
            <a:chOff x="5287071" y="2332435"/>
            <a:chExt cx="1509924" cy="1157846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287071" y="2843950"/>
              <a:ext cx="1509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Secondary dip</a:t>
              </a:r>
            </a:p>
            <a:p>
              <a:r>
                <a:rPr lang="en-US" altLang="ja-JP" dirty="0" smtClean="0"/>
                <a:t>At </a:t>
              </a:r>
              <a:r>
                <a:rPr lang="en-US" altLang="ja-JP" dirty="0" err="1" smtClean="0">
                  <a:latin typeface="Symbol"/>
                </a:rPr>
                <a:t>f</a:t>
              </a:r>
              <a:r>
                <a:rPr lang="en-US" altLang="ja-JP" dirty="0" smtClean="0"/>
                <a:t>=0.5</a:t>
              </a:r>
              <a:endParaRPr kumimoji="1" lang="ja-JP" altLang="en-US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rot="5400000" flipH="1" flipV="1">
              <a:off x="5731173" y="2588192"/>
              <a:ext cx="511516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図形グループ 18"/>
          <p:cNvGrpSpPr/>
          <p:nvPr/>
        </p:nvGrpSpPr>
        <p:grpSpPr>
          <a:xfrm>
            <a:off x="2999999" y="3058078"/>
            <a:ext cx="1548516" cy="646331"/>
            <a:chOff x="2999999" y="3058078"/>
            <a:chExt cx="1548516" cy="64633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99999" y="3058078"/>
              <a:ext cx="12661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Primary dip</a:t>
              </a:r>
            </a:p>
            <a:p>
              <a:r>
                <a:rPr lang="en-US" altLang="ja-JP" dirty="0" smtClean="0"/>
                <a:t>at </a:t>
              </a:r>
              <a:r>
                <a:rPr lang="en-US" altLang="ja-JP" dirty="0" err="1" smtClean="0">
                  <a:latin typeface="Symbol"/>
                </a:rPr>
                <a:t>f</a:t>
              </a:r>
              <a:r>
                <a:rPr lang="en-US" altLang="ja-JP" dirty="0" smtClean="0"/>
                <a:t>=0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3848742" y="3472088"/>
              <a:ext cx="699773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X-ray light curve with ROSAT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3780895" cy="471718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X-ray dips are </a:t>
            </a:r>
            <a:r>
              <a:rPr lang="en-US" altLang="ja-JP" dirty="0" smtClean="0">
                <a:solidFill>
                  <a:srgbClr val="0000FF"/>
                </a:solidFill>
              </a:rPr>
              <a:t>shallower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0000FF"/>
                </a:solidFill>
              </a:rPr>
              <a:t>broader </a:t>
            </a:r>
            <a:r>
              <a:rPr lang="en-US" altLang="ja-JP" dirty="0" smtClean="0"/>
              <a:t>compared to optical dips</a:t>
            </a:r>
            <a:endParaRPr lang="ja-JP" altLang="en-US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No significant X-ray spectral variation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Accretion Disk Corona (ADC) </a:t>
            </a:r>
            <a:r>
              <a:rPr lang="en-US" altLang="ja-JP" dirty="0" smtClean="0"/>
              <a:t>model suggested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 X-ray emitting corona is extended and only partially eclipsed (details later)</a:t>
            </a:r>
          </a:p>
          <a:p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図 5" descr="ROS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90733" y="1265772"/>
            <a:ext cx="4175018" cy="51887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15217" y="6317382"/>
            <a:ext cx="233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Schmidtke</a:t>
            </a:r>
            <a:r>
              <a:rPr kumimoji="1" lang="en-US" altLang="ja-JP" dirty="0" smtClean="0"/>
              <a:t> et al. (1993)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9458" y="4114108"/>
            <a:ext cx="18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Optical </a:t>
            </a:r>
            <a:r>
              <a:rPr lang="en-US" altLang="ja-JP" dirty="0" smtClean="0">
                <a:solidFill>
                  <a:srgbClr val="FF0000"/>
                </a:solidFill>
              </a:rPr>
              <a:t>light curve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1418" y="2568370"/>
            <a:ext cx="168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X-ray light curve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60538" y="5580945"/>
            <a:ext cx="23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X-ray spectral hardness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Schand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8879" y="2236529"/>
            <a:ext cx="4050481" cy="31269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6615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Precise modeling the optical light curve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1980" y="1393110"/>
            <a:ext cx="4802455" cy="496324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White dwarf with 0.75 M</a:t>
            </a:r>
            <a:r>
              <a:rPr lang="en-US" altLang="ja-JP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altLang="ja-JP" dirty="0" smtClean="0"/>
              <a:t> , secondary star with 1.5M</a:t>
            </a:r>
            <a:r>
              <a:rPr lang="en-US" altLang="ja-JP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altLang="ja-JP" dirty="0" smtClean="0"/>
          </a:p>
          <a:p>
            <a:r>
              <a:rPr lang="en-US" altLang="ja-JP" dirty="0" smtClean="0"/>
              <a:t>Examined several cases to fit optical light curves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Accretion disk has an optically thick “spray”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Optical emission region is not localized, but distributed over the secondary star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The white dwarf is never directly observed due to the presence of spray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2393" y="6314932"/>
            <a:ext cx="209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Schandl</a:t>
            </a:r>
            <a:r>
              <a:rPr kumimoji="1" lang="en-US" altLang="ja-JP" dirty="0" smtClean="0"/>
              <a:t> et al. (1997)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930046" y="3840034"/>
            <a:ext cx="2047038" cy="1765091"/>
          </a:xfrm>
          <a:prstGeom prst="ellipse">
            <a:avLst/>
          </a:prstGeom>
          <a:solidFill>
            <a:srgbClr val="FF00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023629" y="2073273"/>
            <a:ext cx="698516" cy="777477"/>
            <a:chOff x="7023629" y="2138063"/>
            <a:chExt cx="698516" cy="777477"/>
          </a:xfrm>
        </p:grpSpPr>
        <p:cxnSp>
          <p:nvCxnSpPr>
            <p:cNvPr id="12" name="直線矢印コネクタ 11"/>
            <p:cNvCxnSpPr/>
            <p:nvPr/>
          </p:nvCxnSpPr>
          <p:spPr>
            <a:xfrm rot="5400000">
              <a:off x="7056038" y="2649899"/>
              <a:ext cx="414655" cy="11662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023629" y="2138063"/>
              <a:ext cx="698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90"/>
                  </a:solidFill>
                </a:rPr>
                <a:t>Spray</a:t>
              </a:r>
              <a:endParaRPr kumimoji="1" lang="ja-JP" altLang="en-US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6955726" y="3767675"/>
            <a:ext cx="698516" cy="777477"/>
            <a:chOff x="7023629" y="2138063"/>
            <a:chExt cx="698516" cy="777477"/>
          </a:xfrm>
        </p:grpSpPr>
        <p:cxnSp>
          <p:nvCxnSpPr>
            <p:cNvPr id="16" name="直線矢印コネクタ 15"/>
            <p:cNvCxnSpPr/>
            <p:nvPr/>
          </p:nvCxnSpPr>
          <p:spPr>
            <a:xfrm rot="5400000">
              <a:off x="7056038" y="2649899"/>
              <a:ext cx="414655" cy="11662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023629" y="2138063"/>
              <a:ext cx="698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90"/>
                  </a:solidFill>
                </a:rPr>
                <a:t>Spray</a:t>
              </a:r>
              <a:endParaRPr kumimoji="1" lang="ja-JP" altLang="en-US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5569147" y="4936972"/>
            <a:ext cx="1065616" cy="954237"/>
            <a:chOff x="5569147" y="4936972"/>
            <a:chExt cx="1065616" cy="95423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569147" y="5244878"/>
              <a:ext cx="106561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90"/>
                  </a:solidFill>
                </a:rPr>
                <a:t>Optical</a:t>
              </a:r>
            </a:p>
            <a:p>
              <a:pPr algn="ctr"/>
              <a:r>
                <a:rPr kumimoji="1" lang="en-US" altLang="ja-JP" dirty="0" smtClean="0">
                  <a:solidFill>
                    <a:srgbClr val="000090"/>
                  </a:solidFill>
                </a:rPr>
                <a:t> emission</a:t>
              </a:r>
              <a:endParaRPr kumimoji="1" lang="ja-JP" altLang="en-US" dirty="0">
                <a:solidFill>
                  <a:srgbClr val="000090"/>
                </a:solidFill>
              </a:endParaRPr>
            </a:p>
          </p:txBody>
        </p:sp>
        <p:sp>
          <p:nvSpPr>
            <p:cNvPr id="21" name="右中かっこ 20"/>
            <p:cNvSpPr/>
            <p:nvPr/>
          </p:nvSpPr>
          <p:spPr>
            <a:xfrm rot="5400000">
              <a:off x="5883247" y="4651909"/>
              <a:ext cx="427638" cy="997763"/>
            </a:xfrm>
            <a:prstGeom prst="rightBrac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7872741" y="4933876"/>
            <a:ext cx="1065616" cy="954237"/>
            <a:chOff x="5569147" y="4936972"/>
            <a:chExt cx="1065616" cy="954237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5569147" y="5244878"/>
              <a:ext cx="106561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90"/>
                  </a:solidFill>
                </a:rPr>
                <a:t>Optical</a:t>
              </a:r>
            </a:p>
            <a:p>
              <a:pPr algn="ctr"/>
              <a:r>
                <a:rPr kumimoji="1" lang="en-US" altLang="ja-JP" dirty="0" smtClean="0">
                  <a:solidFill>
                    <a:srgbClr val="000090"/>
                  </a:solidFill>
                </a:rPr>
                <a:t> emission</a:t>
              </a:r>
              <a:endParaRPr kumimoji="1" lang="ja-JP" altLang="en-US" dirty="0">
                <a:solidFill>
                  <a:srgbClr val="000090"/>
                </a:solidFill>
              </a:endParaRPr>
            </a:p>
          </p:txBody>
        </p:sp>
        <p:sp>
          <p:nvSpPr>
            <p:cNvPr id="25" name="右中かっこ 24"/>
            <p:cNvSpPr/>
            <p:nvPr/>
          </p:nvSpPr>
          <p:spPr>
            <a:xfrm rot="5400000">
              <a:off x="5883247" y="4651909"/>
              <a:ext cx="427638" cy="997763"/>
            </a:xfrm>
            <a:prstGeom prst="rightBrac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6615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Precise modeling the optical light curve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Spectral Study of CAL87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7" name="コンテンツ プレースホルダ 5" descr="Lcurve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984" r="320"/>
              <a:stretch>
                <a:fillRect/>
              </a:stretch>
            </p:blipFill>
          </mc:Choice>
          <mc:Fallback>
            <p:blipFill>
              <a:blip r:embed="rId3"/>
              <a:srcRect l="2984" r="320"/>
              <a:stretch>
                <a:fillRect/>
              </a:stretch>
            </p:blipFill>
          </mc:Fallback>
        </mc:AlternateContent>
        <p:spPr>
          <a:xfrm>
            <a:off x="5245737" y="1118420"/>
            <a:ext cx="3505858" cy="527490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22053" y="6393327"/>
            <a:ext cx="23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Schandl</a:t>
            </a:r>
            <a:r>
              <a:rPr kumimoji="1" lang="en-US" altLang="ja-JP" dirty="0" smtClean="0"/>
              <a:t> et al. (1997)</a:t>
            </a:r>
            <a:endParaRPr kumimoji="1" lang="ja-JP" altLang="en-US" dirty="0"/>
          </a:p>
        </p:txBody>
      </p:sp>
      <p:pic>
        <p:nvPicPr>
          <p:cNvPr id="11" name="コンテンツ プレースホルダ 10" descr="SchandlLcurv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2605" t="-5916" r="5211" b="246"/>
              <a:stretch>
                <a:fillRect/>
              </a:stretch>
            </p:blipFill>
          </mc:Choice>
          <mc:Fallback>
            <p:blipFill>
              <a:blip r:embed="rId5"/>
              <a:srcRect l="2605" t="-5916" r="5211" b="246"/>
              <a:stretch>
                <a:fillRect/>
              </a:stretch>
            </p:blipFill>
          </mc:Fallback>
        </mc:AlternateContent>
        <p:spPr>
          <a:xfrm>
            <a:off x="119061" y="1547217"/>
            <a:ext cx="5309861" cy="2573414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119062" y="3952177"/>
            <a:ext cx="5309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000" dirty="0" smtClean="0"/>
              <a:t>Optically thick a</a:t>
            </a:r>
            <a:r>
              <a:rPr kumimoji="1" lang="en-US" altLang="ja-JP" sz="2000" dirty="0" smtClean="0"/>
              <a:t>ccretion disk and 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“spray” produce most of the optical emission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/>
              <a:t>At the primary minimum, secondary occults most of the emission from the disk and the spray</a:t>
            </a:r>
            <a:endParaRPr kumimoji="1" lang="en-US" altLang="ja-JP" sz="2000" dirty="0" smtClean="0"/>
          </a:p>
          <a:p>
            <a:pPr>
              <a:buFont typeface="Arial"/>
              <a:buChar char="•"/>
            </a:pPr>
            <a:r>
              <a:rPr lang="en-US" altLang="ja-JP" sz="2000" dirty="0" smtClean="0"/>
              <a:t>Secondary star has minor optical emission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</a:rPr>
              <a:t>At the secondary minimum, the spray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partially occults the secondary star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</a:rPr>
              <a:t>White dwarf surface is always hidden from the line of sight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01263" y="1723407"/>
            <a:ext cx="194381" cy="187890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912629" y="1707353"/>
            <a:ext cx="194381" cy="1878904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554935" y="1144336"/>
            <a:ext cx="985306" cy="1029505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402304" y="1170252"/>
            <a:ext cx="985306" cy="10295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385361" y="1315620"/>
            <a:ext cx="1364476" cy="900190"/>
            <a:chOff x="1385361" y="1756192"/>
            <a:chExt cx="1364476" cy="90019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385361" y="1756192"/>
              <a:ext cx="1364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d</a:t>
              </a:r>
              <a:r>
                <a:rPr kumimoji="1" lang="en-US" altLang="ja-JP" sz="1600" dirty="0" smtClean="0">
                  <a:solidFill>
                    <a:srgbClr val="0000FF"/>
                  </a:solidFill>
                </a:rPr>
                <a:t>isk and spray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rot="16200000" flipH="1">
              <a:off x="2071190" y="2343167"/>
              <a:ext cx="561636" cy="6479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図形グループ 24"/>
          <p:cNvGrpSpPr/>
          <p:nvPr/>
        </p:nvGrpSpPr>
        <p:grpSpPr>
          <a:xfrm>
            <a:off x="3314606" y="2669338"/>
            <a:ext cx="1399943" cy="916919"/>
            <a:chOff x="3314606" y="3109910"/>
            <a:chExt cx="1399943" cy="91691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14606" y="3688275"/>
              <a:ext cx="1399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secondary star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16200000" flipV="1">
              <a:off x="3213068" y="3392612"/>
              <a:ext cx="565410" cy="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uiExpand="1" build="p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 7" descr="Asa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110" y="997763"/>
            <a:ext cx="4303247" cy="578248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ASCA CCD observation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8443" y="6206862"/>
            <a:ext cx="18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Asai</a:t>
            </a:r>
            <a:r>
              <a:rPr kumimoji="1" lang="en-US" altLang="ja-JP" dirty="0" smtClean="0"/>
              <a:t> et al.  (1998)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4552159" y="1328083"/>
            <a:ext cx="4324567" cy="3544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absorption edge at 0.85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/>
              <a:t>Blend of strong OVIII edge (0.871 </a:t>
            </a:r>
            <a:r>
              <a:rPr lang="en-US" altLang="ja-JP" sz="3200" dirty="0" err="1" smtClean="0"/>
              <a:t>keV</a:t>
            </a:r>
            <a:r>
              <a:rPr lang="en-US" altLang="ja-JP" sz="3200" dirty="0" smtClean="0"/>
              <a:t>) and weak OVII edge(0.739 </a:t>
            </a:r>
            <a:r>
              <a:rPr lang="en-US" altLang="ja-JP" sz="3200" dirty="0" err="1" smtClean="0"/>
              <a:t>keV</a:t>
            </a:r>
            <a:r>
              <a:rPr lang="en-US" altLang="ja-JP" sz="3200" dirty="0" smtClean="0"/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/>
              <a:t>Optically thick atmospheric spectrum (</a:t>
            </a:r>
            <a:r>
              <a:rPr lang="en-US" altLang="ja-JP" sz="3200" dirty="0" err="1" smtClean="0"/>
              <a:t>Heise</a:t>
            </a:r>
            <a:r>
              <a:rPr lang="en-US" altLang="ja-JP" sz="3200" dirty="0" smtClean="0"/>
              <a:t>, van </a:t>
            </a:r>
            <a:r>
              <a:rPr lang="en-US" altLang="ja-JP" sz="3200" dirty="0" err="1" smtClean="0"/>
              <a:t>Teeseling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Kahabka</a:t>
            </a:r>
            <a:r>
              <a:rPr lang="en-US" altLang="ja-JP" sz="3200" dirty="0" smtClean="0"/>
              <a:t> 1994) suggested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01460" y="3459775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Residual without edge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4289" y="4739519"/>
            <a:ext cx="238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Residual including edge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4141" y="2909350"/>
            <a:ext cx="183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Fit including edge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ascaspe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400" b="-8400"/>
          <a:stretch>
            <a:fillRect/>
          </a:stretch>
        </p:blipFill>
        <p:spPr/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ASCA with white-dwarf atmosphere LTE model 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1276" y="1600200"/>
            <a:ext cx="185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Best-fit LTE model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3930" y="15841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LTE model fit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49852" y="4838163"/>
            <a:ext cx="2371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Model by </a:t>
            </a:r>
            <a:r>
              <a:rPr lang="en-US" altLang="ja-JP" sz="1400" dirty="0" err="1" smtClean="0"/>
              <a:t>Heise</a:t>
            </a:r>
            <a:r>
              <a:rPr lang="en-US" altLang="ja-JP" sz="1400" dirty="0" smtClean="0"/>
              <a:t>, van </a:t>
            </a:r>
            <a:r>
              <a:rPr lang="en-US" altLang="ja-JP" sz="1400" dirty="0" err="1" smtClean="0"/>
              <a:t>Teeseling</a:t>
            </a:r>
            <a:r>
              <a:rPr lang="en-US" altLang="ja-JP" sz="1400" dirty="0" smtClean="0"/>
              <a:t> </a:t>
            </a:r>
          </a:p>
          <a:p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Kahabka</a:t>
            </a:r>
            <a:r>
              <a:rPr lang="en-US" altLang="ja-JP" sz="1400" dirty="0" smtClean="0"/>
              <a:t> (1994)</a:t>
            </a:r>
            <a:endParaRPr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28443" y="6258694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Ebisawa et al.  (2001)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78205" y="3589355"/>
            <a:ext cx="203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kT</a:t>
            </a:r>
            <a:r>
              <a:rPr kumimoji="1" lang="en-US" altLang="ja-JP" dirty="0" smtClean="0"/>
              <a:t>=75 </a:t>
            </a:r>
            <a:r>
              <a:rPr kumimoji="1" lang="en-US" altLang="ja-JP" dirty="0" err="1" smtClean="0"/>
              <a:t>eV</a:t>
            </a:r>
            <a:r>
              <a:rPr kumimoji="1" lang="en-US" altLang="ja-JP" dirty="0" smtClean="0"/>
              <a:t> (log </a:t>
            </a:r>
            <a:r>
              <a:rPr kumimoji="1" lang="en-US" altLang="ja-JP" dirty="0" err="1" smtClean="0"/>
              <a:t>g</a:t>
            </a:r>
            <a:r>
              <a:rPr kumimoji="1" lang="en-US" altLang="ja-JP" dirty="0" smtClean="0"/>
              <a:t>=9)</a:t>
            </a:r>
          </a:p>
          <a:p>
            <a:r>
              <a:rPr lang="en-US" altLang="ja-JP" dirty="0" err="1" smtClean="0"/>
              <a:t>kT</a:t>
            </a:r>
            <a:r>
              <a:rPr lang="en-US" altLang="ja-JP" dirty="0" smtClean="0"/>
              <a:t>=89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(log </a:t>
            </a:r>
            <a:r>
              <a:rPr lang="en-US" altLang="ja-JP" dirty="0" err="1" smtClean="0"/>
              <a:t>g</a:t>
            </a:r>
            <a:r>
              <a:rPr lang="en-US" altLang="ja-JP" dirty="0" smtClean="0"/>
              <a:t>=10)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05163" y="2798920"/>
            <a:ext cx="2286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Only </a:t>
            </a:r>
            <a:r>
              <a:rPr kumimoji="1" lang="en-US" altLang="ja-JP" sz="1600" dirty="0" err="1" smtClean="0"/>
              <a:t>kT</a:t>
            </a:r>
            <a:r>
              <a:rPr kumimoji="1" lang="en-US" altLang="ja-JP" sz="1600" dirty="0" smtClean="0"/>
              <a:t> is free parameter</a:t>
            </a:r>
          </a:p>
          <a:p>
            <a:r>
              <a:rPr lang="en-US" altLang="ja-JP" sz="1600" dirty="0" smtClean="0"/>
              <a:t>Surface gravity </a:t>
            </a:r>
          </a:p>
          <a:p>
            <a:r>
              <a:rPr lang="en-US" altLang="ja-JP" sz="1600" dirty="0" smtClean="0"/>
              <a:t>not constrained</a:t>
            </a:r>
            <a:endParaRPr kumimoji="1" lang="ja-JP" altLang="en-US" sz="1600" dirty="0"/>
          </a:p>
        </p:txBody>
      </p:sp>
      <p:sp>
        <p:nvSpPr>
          <p:cNvPr id="19" name="円/楕円 18"/>
          <p:cNvSpPr/>
          <p:nvPr/>
        </p:nvSpPr>
        <p:spPr>
          <a:xfrm>
            <a:off x="6038766" y="2254685"/>
            <a:ext cx="311009" cy="699730"/>
          </a:xfrm>
          <a:prstGeom prst="ellipse">
            <a:avLst/>
          </a:prstGeom>
          <a:solidFill>
            <a:srgbClr val="FF66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670649" y="2445959"/>
            <a:ext cx="311009" cy="699730"/>
          </a:xfrm>
          <a:prstGeom prst="ellipse">
            <a:avLst/>
          </a:prstGeom>
          <a:solidFill>
            <a:srgbClr val="FF66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861926" y="2663149"/>
            <a:ext cx="311009" cy="699730"/>
          </a:xfrm>
          <a:prstGeom prst="ellipse">
            <a:avLst/>
          </a:prstGeom>
          <a:solidFill>
            <a:srgbClr val="FF66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169834" y="2932171"/>
            <a:ext cx="311009" cy="699730"/>
          </a:xfrm>
          <a:prstGeom prst="ellipse">
            <a:avLst/>
          </a:prstGeom>
          <a:solidFill>
            <a:srgbClr val="FF66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29933" y="1645661"/>
            <a:ext cx="4043122" cy="44057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ASCA with white-dwarf atmosphere NLTE model 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4FE6-A08C-A747-8A97-95AA5F5C341E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Spectral Study of CAL87</a:t>
            </a: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1276" y="1600200"/>
            <a:ext cx="200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Best-fit NLTE model</a:t>
            </a:r>
            <a:endParaRPr kumimoji="1" lang="ja-JP" altLang="en-US" dirty="0"/>
          </a:p>
        </p:txBody>
      </p:sp>
      <p:pic>
        <p:nvPicPr>
          <p:cNvPr id="12" name="コンテンツ プレースホルダ 8" descr="NL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6685" r="-6685"/>
              <a:stretch>
                <a:fillRect/>
              </a:stretch>
            </p:blipFill>
          </mc:Choice>
          <mc:Fallback>
            <p:blipFill>
              <a:blip r:embed="rId3"/>
              <a:srcRect l="-6685" r="-6685"/>
              <a:stretch>
                <a:fillRect/>
              </a:stretch>
            </p:blipFill>
          </mc:Fallback>
        </mc:AlternateContent>
        <p:spPr>
          <a:xfrm>
            <a:off x="55470" y="1937109"/>
            <a:ext cx="8952731" cy="388101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93930" y="158414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NLTE model fit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249852" y="5667475"/>
            <a:ext cx="2567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Model by Hartmann et al. (1999)</a:t>
            </a:r>
          </a:p>
          <a:p>
            <a:r>
              <a:rPr lang="en-US" altLang="ja-JP" sz="1400" dirty="0" smtClean="0"/>
              <a:t>(</a:t>
            </a:r>
            <a:r>
              <a:rPr lang="en-US" altLang="ja-JP" sz="1400" dirty="0" smtClean="0">
                <a:solidFill>
                  <a:srgbClr val="FF0000"/>
                </a:solidFill>
              </a:rPr>
              <a:t>not including absorption lines</a:t>
            </a:r>
            <a:r>
              <a:rPr lang="en-US" altLang="ja-JP" sz="1400" dirty="0" smtClean="0"/>
              <a:t>)</a:t>
            </a:r>
            <a:endParaRPr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28443" y="6258694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Ebisawa et al.  (2001)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78205" y="3602313"/>
            <a:ext cx="203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kT</a:t>
            </a:r>
            <a:r>
              <a:rPr kumimoji="1" lang="en-US" altLang="ja-JP" dirty="0" smtClean="0"/>
              <a:t>=65eV (log </a:t>
            </a:r>
            <a:r>
              <a:rPr kumimoji="1" lang="en-US" altLang="ja-JP" dirty="0" err="1" smtClean="0"/>
              <a:t>g</a:t>
            </a:r>
            <a:r>
              <a:rPr kumimoji="1" lang="en-US" altLang="ja-JP" dirty="0" smtClean="0"/>
              <a:t>=9)</a:t>
            </a:r>
          </a:p>
          <a:p>
            <a:r>
              <a:rPr lang="en-US" altLang="ja-JP" dirty="0" err="1" smtClean="0"/>
              <a:t>kT</a:t>
            </a:r>
            <a:r>
              <a:rPr lang="en-US" altLang="ja-JP" dirty="0" smtClean="0"/>
              <a:t>=79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(log </a:t>
            </a:r>
            <a:r>
              <a:rPr lang="en-US" altLang="ja-JP" dirty="0" err="1" smtClean="0"/>
              <a:t>g</a:t>
            </a:r>
            <a:r>
              <a:rPr lang="en-US" altLang="ja-JP" dirty="0" smtClean="0"/>
              <a:t>=10)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05163" y="2798920"/>
            <a:ext cx="22868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Only </a:t>
            </a:r>
            <a:r>
              <a:rPr kumimoji="1" lang="en-US" altLang="ja-JP" sz="1600" dirty="0" err="1" smtClean="0"/>
              <a:t>kT</a:t>
            </a:r>
            <a:r>
              <a:rPr kumimoji="1" lang="en-US" altLang="ja-JP" sz="1600" dirty="0" smtClean="0"/>
              <a:t> is free parameter</a:t>
            </a:r>
          </a:p>
          <a:p>
            <a:r>
              <a:rPr lang="en-US" altLang="ja-JP" sz="1600" dirty="0" smtClean="0"/>
              <a:t>Surface gravity </a:t>
            </a:r>
          </a:p>
          <a:p>
            <a:r>
              <a:rPr lang="en-US" altLang="ja-JP" sz="1600" dirty="0" smtClean="0"/>
              <a:t>not constrained</a:t>
            </a:r>
            <a:endParaRPr kumimoji="1" lang="ja-JP" altLang="en-US" sz="1600" dirty="0"/>
          </a:p>
        </p:txBody>
      </p:sp>
      <p:sp>
        <p:nvSpPr>
          <p:cNvPr id="19" name="円/楕円 18"/>
          <p:cNvSpPr/>
          <p:nvPr/>
        </p:nvSpPr>
        <p:spPr>
          <a:xfrm>
            <a:off x="6038766" y="2241727"/>
            <a:ext cx="272133" cy="621982"/>
          </a:xfrm>
          <a:prstGeom prst="ellipse">
            <a:avLst/>
          </a:prstGeom>
          <a:solidFill>
            <a:srgbClr val="FF66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657690" y="2497791"/>
            <a:ext cx="272133" cy="621982"/>
          </a:xfrm>
          <a:prstGeom prst="ellipse">
            <a:avLst/>
          </a:prstGeom>
          <a:solidFill>
            <a:srgbClr val="FF66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848967" y="2702023"/>
            <a:ext cx="272133" cy="621982"/>
          </a:xfrm>
          <a:prstGeom prst="ellipse">
            <a:avLst/>
          </a:prstGeom>
          <a:solidFill>
            <a:srgbClr val="FF66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156875" y="3139499"/>
            <a:ext cx="272133" cy="621982"/>
          </a:xfrm>
          <a:prstGeom prst="ellipse">
            <a:avLst/>
          </a:prstGeom>
          <a:solidFill>
            <a:srgbClr val="FF66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22594" y="1580870"/>
            <a:ext cx="4043122" cy="46519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1102</Words>
  <Application>Microsoft Macintosh PowerPoint</Application>
  <PresentationFormat>画面に合わせる (4:3)</PresentationFormat>
  <Paragraphs>214</Paragraphs>
  <Slides>23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Spectral Study of CAL87</vt:lpstr>
      <vt:lpstr>CAL87</vt:lpstr>
      <vt:lpstr>Optical light curve</vt:lpstr>
      <vt:lpstr>X-ray light curve with ROSAT</vt:lpstr>
      <vt:lpstr>Precise modeling the optical light curve</vt:lpstr>
      <vt:lpstr>Precise modeling the optical light curve</vt:lpstr>
      <vt:lpstr>ASCA CCD observation</vt:lpstr>
      <vt:lpstr>ASCA with white-dwarf atmosphere LTE model </vt:lpstr>
      <vt:lpstr>ASCA with white-dwarf atmosphere NLTE model </vt:lpstr>
      <vt:lpstr>Interpretation of the ASCA spectrum</vt:lpstr>
      <vt:lpstr>Modeling the ASCA light curve</vt:lpstr>
      <vt:lpstr>スライド 12</vt:lpstr>
      <vt:lpstr>スライド 13</vt:lpstr>
      <vt:lpstr>No optically thick component?</vt:lpstr>
      <vt:lpstr>XMM, Chandra, ASCA simultaneous fit</vt:lpstr>
      <vt:lpstr>スライド 16</vt:lpstr>
      <vt:lpstr>スライド 17</vt:lpstr>
      <vt:lpstr>スライド 18</vt:lpstr>
      <vt:lpstr>スライド 19</vt:lpstr>
      <vt:lpstr>Application of the state of the art WD NLTE model</vt:lpstr>
      <vt:lpstr>スライド 21</vt:lpstr>
      <vt:lpstr>スライド 22</vt:lpstr>
      <vt:lpstr>Conclusion </vt:lpstr>
    </vt:vector>
  </TitlesOfParts>
  <Company>宇宙航空研究開発機構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Study of CAL87</dc:title>
  <dc:creator>海老沢 研</dc:creator>
  <cp:lastModifiedBy>海老沢 研</cp:lastModifiedBy>
  <cp:revision>91</cp:revision>
  <dcterms:created xsi:type="dcterms:W3CDTF">2009-05-18T11:25:28Z</dcterms:created>
  <dcterms:modified xsi:type="dcterms:W3CDTF">2009-05-18T13:40:56Z</dcterms:modified>
</cp:coreProperties>
</file>