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9" r:id="rId5"/>
    <p:sldId id="270" r:id="rId6"/>
    <p:sldId id="260" r:id="rId7"/>
    <p:sldId id="271" r:id="rId8"/>
    <p:sldId id="265" r:id="rId9"/>
    <p:sldId id="268" r:id="rId10"/>
    <p:sldId id="272" r:id="rId11"/>
    <p:sldId id="266" r:id="rId12"/>
    <p:sldId id="261" r:id="rId13"/>
    <p:sldId id="262" r:id="rId14"/>
    <p:sldId id="263" r:id="rId15"/>
    <p:sldId id="264" r:id="rId16"/>
    <p:sldId id="267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0D9C-065A-8B42-B5F1-B052DC3B0A00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92326-8C7C-E94B-8027-E79EB9A38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2326-8C7C-E94B-8027-E79EB9A382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35F6-4A86-034F-AE3D-B190AC3BF22F}" type="datetimeFigureOut">
              <a:rPr lang="en-US" smtClean="0"/>
              <a:pPr/>
              <a:t>6/10/09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53B6-DF18-C24F-9B7A-361DD0B28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1"/>
            <a:ext cx="8382000" cy="2533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SSS in young stellar populations: progenitors of the “prompt” </a:t>
            </a:r>
            <a:r>
              <a:rPr lang="en-US" dirty="0" err="1">
                <a:solidFill>
                  <a:srgbClr val="FFFF00"/>
                </a:solidFill>
              </a:rPr>
              <a:t>Sne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Ia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892" dirty="0" smtClean="0"/>
              <a:t>Thomas Nelson</a:t>
            </a:r>
          </a:p>
          <a:p>
            <a:endParaRPr lang="en-US" sz="3892" dirty="0" smtClean="0"/>
          </a:p>
          <a:p>
            <a:r>
              <a:rPr lang="en-US" dirty="0" smtClean="0"/>
              <a:t>NASA Goddard Space Flight Center</a:t>
            </a:r>
          </a:p>
          <a:p>
            <a:r>
              <a:rPr lang="en-US" dirty="0" smtClean="0"/>
              <a:t>University of Maryland – Baltimore County</a:t>
            </a:r>
            <a:endParaRPr lang="en-US" dirty="0"/>
          </a:p>
        </p:txBody>
      </p:sp>
      <p:pic>
        <p:nvPicPr>
          <p:cNvPr id="6" name="Picture 5" descr="NASAMeatball_Spri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1" y="228600"/>
            <a:ext cx="963339" cy="899173"/>
          </a:xfrm>
          <a:prstGeom prst="rect">
            <a:avLst/>
          </a:prstGeom>
        </p:spPr>
      </p:pic>
      <p:pic>
        <p:nvPicPr>
          <p:cNvPr id="7" name="Picture 6" descr="umbc.k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8600"/>
            <a:ext cx="1828800" cy="61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Optical/UV Counterpart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10200" y="4259356"/>
            <a:ext cx="4876800" cy="23065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 = </a:t>
            </a:r>
            <a:r>
              <a:rPr lang="en-US" dirty="0" smtClean="0"/>
              <a:t>21.827</a:t>
            </a:r>
          </a:p>
          <a:p>
            <a:r>
              <a:rPr lang="en-US" dirty="0" smtClean="0"/>
              <a:t>B</a:t>
            </a:r>
            <a:r>
              <a:rPr lang="en-US" dirty="0"/>
              <a:t>-V = -</a:t>
            </a:r>
            <a:r>
              <a:rPr lang="en-US" dirty="0" smtClean="0"/>
              <a:t>0.33</a:t>
            </a:r>
          </a:p>
          <a:p>
            <a:r>
              <a:rPr lang="en-US" dirty="0" smtClean="0"/>
              <a:t>U</a:t>
            </a:r>
            <a:r>
              <a:rPr lang="en-US" dirty="0"/>
              <a:t>-B = -</a:t>
            </a:r>
            <a:r>
              <a:rPr lang="en-US" dirty="0" smtClean="0"/>
              <a:t>0.705</a:t>
            </a:r>
          </a:p>
          <a:p>
            <a:r>
              <a:rPr lang="en-US" dirty="0" smtClean="0"/>
              <a:t>V</a:t>
            </a:r>
            <a:r>
              <a:rPr lang="en-US" dirty="0"/>
              <a:t>-R = </a:t>
            </a:r>
            <a:r>
              <a:rPr lang="en-US" dirty="0" smtClean="0"/>
              <a:t>0.151</a:t>
            </a:r>
          </a:p>
          <a:p>
            <a:r>
              <a:rPr lang="en-US" dirty="0" smtClean="0"/>
              <a:t>R-I = -0.17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524000"/>
            <a:ext cx="3175000" cy="2306544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1" y="1524000"/>
            <a:ext cx="3174999" cy="2306544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4114800"/>
            <a:ext cx="3175000" cy="2306544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5432" y="1447800"/>
            <a:ext cx="33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050268"/>
            <a:ext cx="61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9400" y="14478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FUV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Source properties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64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X-ray light </a:t>
            </a:r>
            <a:r>
              <a:rPr lang="en-US" smtClean="0"/>
              <a:t>curve</a:t>
            </a:r>
            <a:r>
              <a:rPr lang="en-US" smtClean="0"/>
              <a:t> reminiscent </a:t>
            </a:r>
            <a:r>
              <a:rPr lang="en-US" dirty="0" smtClean="0"/>
              <a:t>of </a:t>
            </a:r>
            <a:r>
              <a:rPr lang="en-US" dirty="0" smtClean="0"/>
              <a:t>a nova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(transient) SSS have been identified as B or Be stars</a:t>
            </a:r>
          </a:p>
          <a:p>
            <a:pPr lvl="1"/>
            <a:r>
              <a:rPr lang="en-US" dirty="0" smtClean="0"/>
              <a:t>XMMU J052016.0-692505 in LMC (</a:t>
            </a:r>
            <a:r>
              <a:rPr lang="en-US" dirty="0" err="1" smtClean="0"/>
              <a:t>Kahabka</a:t>
            </a:r>
            <a:r>
              <a:rPr lang="en-US" dirty="0" smtClean="0"/>
              <a:t> et al. 2006): B0-3e star, duty cycle unknown</a:t>
            </a:r>
          </a:p>
          <a:p>
            <a:pPr lvl="1"/>
            <a:r>
              <a:rPr lang="en-US" dirty="0" err="1" smtClean="0"/>
              <a:t>Suzaku</a:t>
            </a:r>
            <a:r>
              <a:rPr lang="en-US" dirty="0" smtClean="0"/>
              <a:t> J0105-72 </a:t>
            </a:r>
            <a:r>
              <a:rPr lang="en-US" dirty="0"/>
              <a:t>i</a:t>
            </a:r>
            <a:r>
              <a:rPr lang="en-US" dirty="0" smtClean="0"/>
              <a:t>n SMC (Takei et al. 2008, this conference): B0 star? similar duty cycle, optical ID less certain</a:t>
            </a:r>
          </a:p>
          <a:p>
            <a:r>
              <a:rPr lang="en-US" dirty="0" smtClean="0"/>
              <a:t>Similar temperatures and luminosities </a:t>
            </a:r>
          </a:p>
          <a:p>
            <a:r>
              <a:rPr lang="en-US" dirty="0" smtClean="0"/>
              <a:t>Similar duty cycles to ROSAT sources also in arms</a:t>
            </a:r>
          </a:p>
          <a:p>
            <a:r>
              <a:rPr lang="en-US" dirty="0" smtClean="0"/>
              <a:t>What could be going on in these sources?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newSSS_l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36" y="1447800"/>
            <a:ext cx="3560064" cy="3535680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26737" y="5334000"/>
            <a:ext cx="356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EPIC-</a:t>
            </a:r>
            <a:r>
              <a:rPr lang="en-US" dirty="0" err="1" smtClean="0"/>
              <a:t>pn</a:t>
            </a:r>
            <a:r>
              <a:rPr lang="en-US" dirty="0" smtClean="0"/>
              <a:t> </a:t>
            </a:r>
            <a:r>
              <a:rPr lang="en-US" dirty="0" err="1" smtClean="0"/>
              <a:t>lightcurve</a:t>
            </a:r>
            <a:r>
              <a:rPr lang="en-US" dirty="0" smtClean="0"/>
              <a:t>.  Arrows indicate</a:t>
            </a:r>
          </a:p>
          <a:p>
            <a:r>
              <a:rPr lang="en-US" dirty="0" smtClean="0"/>
              <a:t>3 sigma upper limit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Be/WD binaries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stars are non-giant B stars which show emission lines in their spectra</a:t>
            </a:r>
          </a:p>
          <a:p>
            <a:r>
              <a:rPr lang="en-US" sz="2800" dirty="0" smtClean="0"/>
              <a:t>Are known to be rapidly rotating, at 70-90% of breakup velocity (Townsend et al., 2004)</a:t>
            </a:r>
          </a:p>
          <a:p>
            <a:r>
              <a:rPr lang="en-US" sz="2800" dirty="0" smtClean="0"/>
              <a:t>Emission lines believed to arise in </a:t>
            </a:r>
            <a:r>
              <a:rPr lang="en-US" sz="2800" dirty="0" err="1" smtClean="0"/>
              <a:t>decretion</a:t>
            </a:r>
            <a:r>
              <a:rPr lang="en-US" sz="2800" dirty="0" smtClean="0"/>
              <a:t> disk which forms due to massive rotation</a:t>
            </a:r>
          </a:p>
          <a:p>
            <a:r>
              <a:rPr lang="en-US" sz="2800" dirty="0" smtClean="0"/>
              <a:t>Evidence that rapid rotation is due to CBE (e.g. existence of Be/NS binaries)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673600"/>
            <a:ext cx="3777241" cy="1727200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Population synthesis studies of Be evolution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predict nature and number of compact companion to post CBE Be stars</a:t>
            </a:r>
          </a:p>
          <a:p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Pols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et al. (1991) </a:t>
            </a:r>
            <a:r>
              <a:rPr lang="en-US" dirty="0" smtClean="0"/>
              <a:t>– explored possible range of </a:t>
            </a:r>
            <a:r>
              <a:rPr lang="en-US" dirty="0" err="1" smtClean="0"/>
              <a:t>q</a:t>
            </a:r>
            <a:r>
              <a:rPr lang="en-US" dirty="0" smtClean="0"/>
              <a:t>, degree of conservatism in mass transfer</a:t>
            </a:r>
          </a:p>
          <a:p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Raguzova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(2001) </a:t>
            </a:r>
            <a:r>
              <a:rPr lang="en-US" dirty="0" smtClean="0"/>
              <a:t>added effects of tidal </a:t>
            </a:r>
            <a:r>
              <a:rPr lang="en-US" dirty="0" err="1" smtClean="0"/>
              <a:t>synchronsim</a:t>
            </a:r>
            <a:endParaRPr lang="en-US" dirty="0" smtClean="0"/>
          </a:p>
          <a:p>
            <a:r>
              <a:rPr lang="en-US" dirty="0" smtClean="0"/>
              <a:t>Concentrate on </a:t>
            </a:r>
            <a:r>
              <a:rPr lang="en-US" dirty="0" err="1" smtClean="0"/>
              <a:t>Raguzova</a:t>
            </a:r>
            <a:r>
              <a:rPr lang="en-US" dirty="0" smtClean="0"/>
              <a:t> study…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dmas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657600" cy="2600376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6" name="Picture 5" descr="opara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3886200" cy="5458222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601979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orbital parameters: </a:t>
            </a:r>
            <a:r>
              <a:rPr lang="en-US" dirty="0" err="1" smtClean="0"/>
              <a:t>Porb</a:t>
            </a:r>
            <a:r>
              <a:rPr lang="en-US" dirty="0" smtClean="0"/>
              <a:t> peaking </a:t>
            </a:r>
          </a:p>
          <a:p>
            <a:r>
              <a:rPr lang="en-US" dirty="0" smtClean="0"/>
              <a:t>around few 100 days, a around few 100 </a:t>
            </a:r>
            <a:r>
              <a:rPr lang="en-US" dirty="0" err="1" smtClean="0"/>
              <a:t>Rsol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200400"/>
            <a:ext cx="371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systems with MWD &gt; 0.8 </a:t>
            </a:r>
            <a:r>
              <a:rPr lang="en-US" dirty="0" err="1" smtClean="0"/>
              <a:t>Msol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Summary of </a:t>
            </a:r>
            <a:r>
              <a:rPr lang="en-US" dirty="0" err="1" smtClean="0">
                <a:solidFill>
                  <a:srgbClr val="FFFF00"/>
                </a:solidFill>
              </a:rPr>
              <a:t>Raguzova</a:t>
            </a:r>
            <a:r>
              <a:rPr lang="en-US" dirty="0" smtClean="0">
                <a:solidFill>
                  <a:srgbClr val="FFFF00"/>
                </a:solidFill>
              </a:rPr>
              <a:t> (2001) 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70% of Be stars formed by CBE will have WD</a:t>
            </a:r>
          </a:p>
          <a:p>
            <a:r>
              <a:rPr lang="en-US" dirty="0" smtClean="0"/>
              <a:t>58% of these WD will be CO</a:t>
            </a:r>
          </a:p>
          <a:p>
            <a:r>
              <a:rPr lang="en-US" dirty="0" smtClean="0"/>
              <a:t>Be disks are of similar scale to orbital separation</a:t>
            </a:r>
          </a:p>
          <a:p>
            <a:r>
              <a:rPr lang="en-US" dirty="0" smtClean="0"/>
              <a:t>Orbits should be circular (and coplanar?) </a:t>
            </a:r>
          </a:p>
          <a:p>
            <a:r>
              <a:rPr lang="en-US" dirty="0" smtClean="0"/>
              <a:t>So, WD will generally orbit </a:t>
            </a:r>
            <a:r>
              <a:rPr lang="en-US" i="1" dirty="0" smtClean="0"/>
              <a:t>inside</a:t>
            </a:r>
            <a:r>
              <a:rPr lang="en-US" dirty="0" smtClean="0"/>
              <a:t> Be disk – accretion from Be outflow?</a:t>
            </a:r>
          </a:p>
          <a:p>
            <a:r>
              <a:rPr lang="en-US" dirty="0" smtClean="0"/>
              <a:t>Star forming regions will start producing Be/CO binaries in approx. 5 </a:t>
            </a:r>
            <a:r>
              <a:rPr lang="en-US" dirty="0" err="1" smtClean="0"/>
              <a:t>x</a:t>
            </a:r>
            <a:r>
              <a:rPr lang="en-US" dirty="0" smtClean="0"/>
              <a:t> 10^7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Connection to prompt </a:t>
            </a:r>
            <a:r>
              <a:rPr lang="en-US" dirty="0" err="1" smtClean="0">
                <a:solidFill>
                  <a:srgbClr val="FFFF00"/>
                </a:solidFill>
              </a:rPr>
              <a:t>SNe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SSS in these systems could be TNR on white dwarf once it accretes critical mass from Be disk</a:t>
            </a:r>
          </a:p>
          <a:p>
            <a:r>
              <a:rPr lang="en-US" dirty="0" err="1" smtClean="0"/>
              <a:t>WDs</a:t>
            </a:r>
            <a:r>
              <a:rPr lang="en-US" dirty="0" smtClean="0"/>
              <a:t> could experience accretion and outburst cycles like in novae, and possible gain in mass with time</a:t>
            </a:r>
          </a:p>
          <a:p>
            <a:r>
              <a:rPr lang="en-US" dirty="0" err="1" smtClean="0"/>
              <a:t>WDs</a:t>
            </a:r>
            <a:r>
              <a:rPr lang="en-US" dirty="0" smtClean="0"/>
              <a:t> initially massive, so require less mass to reach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Ch</a:t>
            </a:r>
            <a:endParaRPr lang="en-US" baseline="-25000" dirty="0" smtClean="0"/>
          </a:p>
          <a:p>
            <a:r>
              <a:rPr lang="en-US" dirty="0" smtClean="0"/>
              <a:t>Mass accretion can be more efficient if binary orbit and disk are coplanar</a:t>
            </a:r>
          </a:p>
          <a:p>
            <a:r>
              <a:rPr lang="en-US" dirty="0" smtClean="0"/>
              <a:t>Models predict CO white dwarfs within 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7</a:t>
            </a:r>
            <a:r>
              <a:rPr lang="en-US" dirty="0" smtClean="0"/>
              <a:t> yrs.  Depending on WD mass and accretion efficiency, could explode in </a:t>
            </a:r>
            <a:r>
              <a:rPr lang="en-US" dirty="0" err="1" smtClean="0"/>
              <a:t>uder</a:t>
            </a:r>
            <a:r>
              <a:rPr lang="en-US" dirty="0" smtClean="0"/>
              <a:t> 10</a:t>
            </a:r>
            <a:r>
              <a:rPr lang="en-US" baseline="30000" dirty="0" smtClean="0"/>
              <a:t>8</a:t>
            </a:r>
            <a:r>
              <a:rPr lang="en-US" dirty="0" smtClean="0"/>
              <a:t> yrs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SSS distribution in external galaxies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43400" y="4067070"/>
            <a:ext cx="4495800" cy="24972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SSS in other external galaxies also trace the arms (Di Stefano &amp; Kong 2003)</a:t>
            </a:r>
          </a:p>
          <a:p>
            <a:r>
              <a:rPr lang="en-US" sz="2800" dirty="0" smtClean="0"/>
              <a:t>Could this model be the explanation?</a:t>
            </a:r>
          </a:p>
        </p:txBody>
      </p:sp>
      <p:pic>
        <p:nvPicPr>
          <p:cNvPr id="7" name="Picture 6" descr="M101_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662"/>
            <a:ext cx="3681412" cy="2574069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8" name="Picture 7" descr="M83_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1280662"/>
            <a:ext cx="3660775" cy="2557892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9" name="Picture 8" descr="M51_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67070"/>
            <a:ext cx="3681412" cy="2497242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SSS in M31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630363"/>
          </a:xfrm>
        </p:spPr>
        <p:txBody>
          <a:bodyPr/>
          <a:lstStyle/>
          <a:p>
            <a:r>
              <a:rPr lang="en-US" dirty="0" smtClean="0"/>
              <a:t>Cluster of sources in bulge</a:t>
            </a:r>
          </a:p>
          <a:p>
            <a:r>
              <a:rPr lang="en-US" dirty="0" smtClean="0"/>
              <a:t>Fraction of systems seem to trace spiral arms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M31_allSSS_rosino.jpg"/>
          <p:cNvPicPr>
            <a:picLocks noChangeAspect="1"/>
          </p:cNvPicPr>
          <p:nvPr/>
        </p:nvPicPr>
        <p:blipFill>
          <a:blip r:embed="rId2"/>
          <a:srcRect b="9010"/>
          <a:stretch>
            <a:fillRect/>
          </a:stretch>
        </p:blipFill>
        <p:spPr>
          <a:xfrm>
            <a:off x="439837" y="1417638"/>
            <a:ext cx="8246963" cy="307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Searching for Optical/UV counterparts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8600" y="1036637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used GALEX surveys of M31 to search for UV counterparts</a:t>
            </a:r>
          </a:p>
          <a:p>
            <a:r>
              <a:rPr lang="en-US" sz="2800" dirty="0" smtClean="0"/>
              <a:t>For optical, we used the U,B,V,R,I LGS M31 data </a:t>
            </a:r>
          </a:p>
          <a:p>
            <a:r>
              <a:rPr lang="en-US" sz="2800" dirty="0" smtClean="0"/>
              <a:t>Avoided inner 5’ because of source confusion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343400"/>
            <a:ext cx="23622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7297" y="6336268"/>
            <a:ext cx="198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Massey et al., 2006</a:t>
            </a:r>
            <a:endParaRPr lang="en-US" dirty="0"/>
          </a:p>
        </p:txBody>
      </p:sp>
      <p:pic>
        <p:nvPicPr>
          <p:cNvPr id="9" name="Picture 8" descr="M31_ga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2" y="1600200"/>
            <a:ext cx="3759868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267" y="5421868"/>
            <a:ext cx="41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Thilker</a:t>
            </a:r>
            <a:r>
              <a:rPr lang="en-US" dirty="0" smtClean="0"/>
              <a:t> at al., 2006, also Bianchi et al.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did we find?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50 sources in counterpart search</a:t>
            </a:r>
          </a:p>
          <a:p>
            <a:r>
              <a:rPr lang="en-US" dirty="0" smtClean="0"/>
              <a:t>Only 16 have a UV source in the error circle</a:t>
            </a:r>
          </a:p>
          <a:p>
            <a:pPr lvl="1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Mainly ROSAT sources, with large error circle</a:t>
            </a:r>
          </a:p>
          <a:p>
            <a:r>
              <a:rPr lang="en-US" dirty="0" smtClean="0"/>
              <a:t>Most not resolved due to 5” GALEX resolution</a:t>
            </a:r>
          </a:p>
          <a:p>
            <a:r>
              <a:rPr lang="en-US" dirty="0" smtClean="0"/>
              <a:t>All UV “detected” SSS are in spiral arms – UV sources are young, massive stars in M31</a:t>
            </a:r>
          </a:p>
          <a:p>
            <a:r>
              <a:rPr lang="en-US" dirty="0" smtClean="0"/>
              <a:t>LGS useful in determining sources of UV light…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 – RX J0039.8+4053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GALEX FUV, NUV and LGS U Band images</a:t>
            </a:r>
          </a:p>
          <a:p>
            <a:r>
              <a:rPr lang="en-US" dirty="0" smtClean="0"/>
              <a:t>2 sigma positional error circle</a:t>
            </a:r>
          </a:p>
          <a:p>
            <a:r>
              <a:rPr lang="en-US" dirty="0" smtClean="0"/>
              <a:t>Multiple sources in error circle – identifying a single counterpart is difficult!</a:t>
            </a:r>
            <a:endParaRPr lang="en-US" dirty="0"/>
          </a:p>
        </p:txBody>
      </p:sp>
      <p:pic>
        <p:nvPicPr>
          <p:cNvPr id="4" name="Picture 3" descr="RXJ0039.8+4053_FU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2776907" cy="2925762"/>
          </a:xfrm>
          <a:prstGeom prst="rect">
            <a:avLst/>
          </a:prstGeom>
        </p:spPr>
      </p:pic>
      <p:pic>
        <p:nvPicPr>
          <p:cNvPr id="5" name="Picture 4" descr="RXJ0039.8+4053_NU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17639"/>
            <a:ext cx="2776907" cy="2925762"/>
          </a:xfrm>
          <a:prstGeom prst="rect">
            <a:avLst/>
          </a:prstGeom>
        </p:spPr>
      </p:pic>
      <p:pic>
        <p:nvPicPr>
          <p:cNvPr id="6" name="Picture 5" descr="RXJ0039.8+4053_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417637"/>
            <a:ext cx="2776908" cy="292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GALEX photometry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0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Photometry only possible in three cases</a:t>
            </a:r>
          </a:p>
          <a:p>
            <a:r>
              <a:rPr lang="en-US" sz="2800" dirty="0" smtClean="0"/>
              <a:t>Two sources appear to be slightly evolved massive stars</a:t>
            </a:r>
          </a:p>
          <a:p>
            <a:r>
              <a:rPr lang="en-US" sz="2800" dirty="0" smtClean="0"/>
              <a:t>Third source, RX J0040.0+4100 too hot for models – could be due to presence of irradiated disk?  </a:t>
            </a:r>
            <a:endParaRPr lang="en-US" sz="2800" dirty="0"/>
          </a:p>
        </p:txBody>
      </p:sp>
      <p:pic>
        <p:nvPicPr>
          <p:cNvPr id="6" name="Picture 5" descr="galex_CM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8" y="1551538"/>
            <a:ext cx="4149242" cy="4392062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RX J0042.2+4048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Persistent X-ray source, position refined to within 2” with Chandra</a:t>
            </a:r>
          </a:p>
          <a:p>
            <a:r>
              <a:rPr lang="en-US" dirty="0" smtClean="0"/>
              <a:t>Spectrum consistent with early B star, although refined fitting needs to be done</a:t>
            </a:r>
          </a:p>
          <a:p>
            <a:endParaRPr lang="en-US" dirty="0" smtClean="0"/>
          </a:p>
        </p:txBody>
      </p:sp>
      <p:pic>
        <p:nvPicPr>
          <p:cNvPr id="4" name="Picture 3" descr="RXJ0042.2+4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5087"/>
            <a:ext cx="7662715" cy="2799513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SSS – XMMU J003910.8+404521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Discovered in EPIC-</a:t>
            </a:r>
            <a:r>
              <a:rPr lang="en-US" dirty="0" err="1" smtClean="0"/>
              <a:t>pn</a:t>
            </a:r>
            <a:r>
              <a:rPr lang="en-US" dirty="0" smtClean="0"/>
              <a:t> observation of July 06</a:t>
            </a:r>
          </a:p>
          <a:p>
            <a:r>
              <a:rPr lang="en-US" dirty="0" smtClean="0"/>
              <a:t>Faded Dec 06 through July 07</a:t>
            </a:r>
          </a:p>
          <a:p>
            <a:r>
              <a:rPr lang="en-US" dirty="0" smtClean="0"/>
              <a:t>Lx &lt; 10</a:t>
            </a:r>
            <a:r>
              <a:rPr lang="en-US" baseline="30000" dirty="0" smtClean="0"/>
              <a:t>36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  <a:r>
              <a:rPr lang="en-US" dirty="0" smtClean="0"/>
              <a:t> with Swift in May 08</a:t>
            </a:r>
          </a:p>
          <a:p>
            <a:r>
              <a:rPr lang="en-US" dirty="0" smtClean="0"/>
              <a:t>Similar duty cycle to ROSAT SSS</a:t>
            </a:r>
          </a:p>
          <a:p>
            <a:r>
              <a:rPr lang="en-US" dirty="0" smtClean="0"/>
              <a:t>All photons below 0.7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Optical counterpart identified, photometry consistent with B (or possibly Be star) with mass &gt; 5 </a:t>
            </a:r>
            <a:r>
              <a:rPr lang="en-US" dirty="0" err="1" smtClean="0"/>
              <a:t>Msol</a:t>
            </a:r>
            <a:r>
              <a:rPr lang="en-US" dirty="0" smtClean="0"/>
              <a:t> (although reddening dependent)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XMMU J003910.4+404521 cont.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Suso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54" y="1524000"/>
            <a:ext cx="3290945" cy="2390775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6" name="Picture 5" descr="Suso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5" y="4175126"/>
            <a:ext cx="3290944" cy="2390774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7" name="Picture 6" descr="Plob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1524000"/>
            <a:ext cx="3714750" cy="2971800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50799" y="354544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– 10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0799" y="6196568"/>
            <a:ext cx="302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– 10 </a:t>
            </a:r>
            <a:r>
              <a:rPr lang="en-US" dirty="0" err="1" smtClean="0"/>
              <a:t>keV</a:t>
            </a:r>
            <a:r>
              <a:rPr lang="en-US" dirty="0" smtClean="0"/>
              <a:t> : no source </a:t>
            </a:r>
            <a:r>
              <a:rPr lang="en-US" dirty="0" err="1" smtClean="0"/>
              <a:t>deteted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5396" y="4615934"/>
            <a:ext cx="346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Epic-PN spectrum with </a:t>
            </a:r>
            <a:r>
              <a:rPr lang="en-US" dirty="0" err="1" smtClean="0"/>
              <a:t>wabs+bb</a:t>
            </a:r>
            <a:r>
              <a:rPr lang="en-US" dirty="0" smtClean="0"/>
              <a:t> fit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6803" y="4985266"/>
            <a:ext cx="3213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baseline="-25000" dirty="0" err="1" smtClean="0"/>
              <a:t>bb</a:t>
            </a:r>
            <a:r>
              <a:rPr lang="en-US" sz="2400" dirty="0" smtClean="0"/>
              <a:t> 5-6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K</a:t>
            </a:r>
          </a:p>
          <a:p>
            <a:r>
              <a:rPr lang="en-US" sz="2400" dirty="0" smtClean="0"/>
              <a:t>N(H) 0.7-1.5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21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</a:p>
          <a:p>
            <a:r>
              <a:rPr lang="en-US" sz="2400" dirty="0" smtClean="0"/>
              <a:t>L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 4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37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38</a:t>
            </a:r>
            <a:r>
              <a:rPr lang="en-US" sz="2400" dirty="0" smtClean="0"/>
              <a:t> erg s-1</a:t>
            </a:r>
          </a:p>
          <a:p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892</Words>
  <Application>Microsoft Macintosh PowerPoint</Application>
  <PresentationFormat>On-screen Show (4:3)</PresentationFormat>
  <Paragraphs>95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SSS in young stellar populations: progenitors of the “prompt” Sne Ia?</vt:lpstr>
      <vt:lpstr>SSS in M31</vt:lpstr>
      <vt:lpstr>Searching for Optical/UV counterparts</vt:lpstr>
      <vt:lpstr>What did we find?</vt:lpstr>
      <vt:lpstr>Example – RX J0039.8+4053</vt:lpstr>
      <vt:lpstr>GALEX photometry</vt:lpstr>
      <vt:lpstr>RX J0042.2+4048</vt:lpstr>
      <vt:lpstr>New SSS – XMMU J003910.8+404521</vt:lpstr>
      <vt:lpstr>XMMU J003910.4+404521 cont.</vt:lpstr>
      <vt:lpstr>Optical/UV Counterpart</vt:lpstr>
      <vt:lpstr>Source properties</vt:lpstr>
      <vt:lpstr>Be/WD binaries </vt:lpstr>
      <vt:lpstr>Population synthesis studies of Be evolution</vt:lpstr>
      <vt:lpstr>Slide 14</vt:lpstr>
      <vt:lpstr>Summary of Raguzova (2001) results</vt:lpstr>
      <vt:lpstr>Connection to prompt SNe Ia</vt:lpstr>
      <vt:lpstr>SSS distribution in external galaxies</vt:lpstr>
    </vt:vector>
  </TitlesOfParts>
  <Company>University of Wisconsin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 in young stellar populations: progenitors of the “prompt” Sne Ia?</dc:title>
  <dc:creator>Thomas Nelson</dc:creator>
  <cp:lastModifiedBy>Thomas Nelson</cp:lastModifiedBy>
  <cp:revision>16</cp:revision>
  <dcterms:created xsi:type="dcterms:W3CDTF">2009-06-10T17:42:17Z</dcterms:created>
  <dcterms:modified xsi:type="dcterms:W3CDTF">2009-06-10T17:52:15Z</dcterms:modified>
</cp:coreProperties>
</file>