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1"/>
  </p:notesMasterIdLst>
  <p:sldIdLst>
    <p:sldId id="38278" r:id="rId6"/>
    <p:sldId id="38296" r:id="rId7"/>
    <p:sldId id="38297" r:id="rId8"/>
    <p:sldId id="1042653267" r:id="rId9"/>
    <p:sldId id="1042653298" r:id="rId10"/>
    <p:sldId id="38258" r:id="rId11"/>
    <p:sldId id="38280" r:id="rId12"/>
    <p:sldId id="38295" r:id="rId13"/>
    <p:sldId id="38281" r:id="rId14"/>
    <p:sldId id="38282" r:id="rId15"/>
    <p:sldId id="1042653300" r:id="rId16"/>
    <p:sldId id="1042653299" r:id="rId17"/>
    <p:sldId id="16016" r:id="rId18"/>
    <p:sldId id="38279" r:id="rId19"/>
    <p:sldId id="38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9B8C5-BF2A-F548-8668-3D9235F279E9}" v="23" dt="2024-01-31T08:35:39.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7"/>
  </p:normalViewPr>
  <p:slideViewPr>
    <p:cSldViewPr snapToGrid="0">
      <p:cViewPr varScale="1">
        <p:scale>
          <a:sx n="100" d="100"/>
          <a:sy n="100" d="100"/>
        </p:scale>
        <p:origin x="100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Lindley (HQ-DG000)" userId="S::lnjohnso@ndc.nasa.gov::730887dc-7076-4adf-b9cf-e03f5c60c15a" providerId="AD" clId="Web-{4E8C3368-557A-1125-B187-C1F066630EF2}"/>
    <pc:docChg chg="modSld">
      <pc:chgData name="Johnson, Lindley (HQ-DG000)" userId="S::lnjohnso@ndc.nasa.gov::730887dc-7076-4adf-b9cf-e03f5c60c15a" providerId="AD" clId="Web-{4E8C3368-557A-1125-B187-C1F066630EF2}" dt="2024-01-22T13:58:15.238" v="5" actId="20577"/>
      <pc:docMkLst>
        <pc:docMk/>
      </pc:docMkLst>
      <pc:sldChg chg="modSp">
        <pc:chgData name="Johnson, Lindley (HQ-DG000)" userId="S::lnjohnso@ndc.nasa.gov::730887dc-7076-4adf-b9cf-e03f5c60c15a" providerId="AD" clId="Web-{4E8C3368-557A-1125-B187-C1F066630EF2}" dt="2024-01-22T13:58:15.238" v="5" actId="20577"/>
        <pc:sldMkLst>
          <pc:docMk/>
          <pc:sldMk cId="2715351886" sldId="1042653298"/>
        </pc:sldMkLst>
        <pc:spChg chg="mod">
          <ac:chgData name="Johnson, Lindley (HQ-DG000)" userId="S::lnjohnso@ndc.nasa.gov::730887dc-7076-4adf-b9cf-e03f5c60c15a" providerId="AD" clId="Web-{4E8C3368-557A-1125-B187-C1F066630EF2}" dt="2024-01-22T13:58:15.238" v="5" actId="20577"/>
          <ac:spMkLst>
            <pc:docMk/>
            <pc:sldMk cId="2715351886" sldId="1042653298"/>
            <ac:spMk id="23" creationId="{177A0BEE-ECA5-59E8-B7C1-391C830E9FF9}"/>
          </ac:spMkLst>
        </pc:spChg>
      </pc:sldChg>
    </pc:docChg>
  </pc:docChgLst>
  <pc:docChgLst>
    <pc:chgData name="Fast, Kelly E. (HQ-DG000)" userId="1bf4e792-70e7-4b1a-8824-f6bbf0f0c453" providerId="ADAL" clId="{8A99B8C5-BF2A-F548-8668-3D9235F279E9}"/>
    <pc:docChg chg="undo redo custSel addSld delSld modSld sldOrd">
      <pc:chgData name="Fast, Kelly E. (HQ-DG000)" userId="1bf4e792-70e7-4b1a-8824-f6bbf0f0c453" providerId="ADAL" clId="{8A99B8C5-BF2A-F548-8668-3D9235F279E9}" dt="2024-01-31T08:56:12.910" v="2038" actId="1035"/>
      <pc:docMkLst>
        <pc:docMk/>
      </pc:docMkLst>
      <pc:sldChg chg="addSp delSp modSp add del mod">
        <pc:chgData name="Fast, Kelly E. (HQ-DG000)" userId="1bf4e792-70e7-4b1a-8824-f6bbf0f0c453" providerId="ADAL" clId="{8A99B8C5-BF2A-F548-8668-3D9235F279E9}" dt="2024-01-31T08:56:12.910" v="2038" actId="1035"/>
        <pc:sldMkLst>
          <pc:docMk/>
          <pc:sldMk cId="877648429" sldId="16016"/>
        </pc:sldMkLst>
        <pc:spChg chg="add mod">
          <ac:chgData name="Fast, Kelly E. (HQ-DG000)" userId="1bf4e792-70e7-4b1a-8824-f6bbf0f0c453" providerId="ADAL" clId="{8A99B8C5-BF2A-F548-8668-3D9235F279E9}" dt="2024-01-31T07:56:57.098" v="321" actId="1076"/>
          <ac:spMkLst>
            <pc:docMk/>
            <pc:sldMk cId="877648429" sldId="16016"/>
            <ac:spMk id="2" creationId="{7E64C788-F585-878D-9701-2828F6916460}"/>
          </ac:spMkLst>
        </pc:spChg>
        <pc:spChg chg="add mod">
          <ac:chgData name="Fast, Kelly E. (HQ-DG000)" userId="1bf4e792-70e7-4b1a-8824-f6bbf0f0c453" providerId="ADAL" clId="{8A99B8C5-BF2A-F548-8668-3D9235F279E9}" dt="2024-01-31T08:35:29.326" v="1409"/>
          <ac:spMkLst>
            <pc:docMk/>
            <pc:sldMk cId="877648429" sldId="16016"/>
            <ac:spMk id="3" creationId="{5D18CD02-7B35-E441-A65E-73430BB81E3B}"/>
          </ac:spMkLst>
        </pc:spChg>
        <pc:spChg chg="add mod">
          <ac:chgData name="Fast, Kelly E. (HQ-DG000)" userId="1bf4e792-70e7-4b1a-8824-f6bbf0f0c453" providerId="ADAL" clId="{8A99B8C5-BF2A-F548-8668-3D9235F279E9}" dt="2024-01-31T08:35:35.026" v="1411"/>
          <ac:spMkLst>
            <pc:docMk/>
            <pc:sldMk cId="877648429" sldId="16016"/>
            <ac:spMk id="4" creationId="{9D4C379D-D12A-FD6D-A4F4-56E5DF95256C}"/>
          </ac:spMkLst>
        </pc:spChg>
        <pc:spChg chg="add del mod">
          <ac:chgData name="Fast, Kelly E. (HQ-DG000)" userId="1bf4e792-70e7-4b1a-8824-f6bbf0f0c453" providerId="ADAL" clId="{8A99B8C5-BF2A-F548-8668-3D9235F279E9}" dt="2024-01-31T08:36:37.356" v="1536" actId="478"/>
          <ac:spMkLst>
            <pc:docMk/>
            <pc:sldMk cId="877648429" sldId="16016"/>
            <ac:spMk id="5" creationId="{C8346050-9F0A-7626-C016-8AE6FF7A8C56}"/>
          </ac:spMkLst>
        </pc:spChg>
        <pc:spChg chg="mod">
          <ac:chgData name="Fast, Kelly E. (HQ-DG000)" userId="1bf4e792-70e7-4b1a-8824-f6bbf0f0c453" providerId="ADAL" clId="{8A99B8C5-BF2A-F548-8668-3D9235F279E9}" dt="2024-01-31T08:56:12.910" v="2038" actId="1035"/>
          <ac:spMkLst>
            <pc:docMk/>
            <pc:sldMk cId="877648429" sldId="16016"/>
            <ac:spMk id="15" creationId="{FA6BDE07-E30B-8040-A0FE-43DC6BFD3334}"/>
          </ac:spMkLst>
        </pc:spChg>
      </pc:sldChg>
      <pc:sldChg chg="ord">
        <pc:chgData name="Fast, Kelly E. (HQ-DG000)" userId="1bf4e792-70e7-4b1a-8824-f6bbf0f0c453" providerId="ADAL" clId="{8A99B8C5-BF2A-F548-8668-3D9235F279E9}" dt="2024-01-31T08:43:33.231" v="1666" actId="20578"/>
        <pc:sldMkLst>
          <pc:docMk/>
          <pc:sldMk cId="2559442817" sldId="38258"/>
        </pc:sldMkLst>
      </pc:sldChg>
      <pc:sldChg chg="modSp add del mod">
        <pc:chgData name="Fast, Kelly E. (HQ-DG000)" userId="1bf4e792-70e7-4b1a-8824-f6bbf0f0c453" providerId="ADAL" clId="{8A99B8C5-BF2A-F548-8668-3D9235F279E9}" dt="2024-01-31T08:39:08.111" v="1586" actId="2696"/>
        <pc:sldMkLst>
          <pc:docMk/>
          <pc:sldMk cId="232258246" sldId="38274"/>
        </pc:sldMkLst>
        <pc:spChg chg="mod">
          <ac:chgData name="Fast, Kelly E. (HQ-DG000)" userId="1bf4e792-70e7-4b1a-8824-f6bbf0f0c453" providerId="ADAL" clId="{8A99B8C5-BF2A-F548-8668-3D9235F279E9}" dt="2024-01-31T08:35:13.511" v="1407" actId="14100"/>
          <ac:spMkLst>
            <pc:docMk/>
            <pc:sldMk cId="232258246" sldId="38274"/>
            <ac:spMk id="3" creationId="{945E9D2A-2872-4AC7-BDB3-8045607C559A}"/>
          </ac:spMkLst>
        </pc:spChg>
      </pc:sldChg>
      <pc:sldChg chg="modSp add del mod">
        <pc:chgData name="Fast, Kelly E. (HQ-DG000)" userId="1bf4e792-70e7-4b1a-8824-f6bbf0f0c453" providerId="ADAL" clId="{8A99B8C5-BF2A-F548-8668-3D9235F279E9}" dt="2024-01-31T08:32:25.789" v="1323" actId="20577"/>
        <pc:sldMkLst>
          <pc:docMk/>
          <pc:sldMk cId="2264823524" sldId="38278"/>
        </pc:sldMkLst>
        <pc:spChg chg="mod">
          <ac:chgData name="Fast, Kelly E. (HQ-DG000)" userId="1bf4e792-70e7-4b1a-8824-f6bbf0f0c453" providerId="ADAL" clId="{8A99B8C5-BF2A-F548-8668-3D9235F279E9}" dt="2024-01-31T08:32:25.789" v="1323" actId="20577"/>
          <ac:spMkLst>
            <pc:docMk/>
            <pc:sldMk cId="2264823524" sldId="38278"/>
            <ac:spMk id="15" creationId="{FA6BDE07-E30B-8040-A0FE-43DC6BFD3334}"/>
          </ac:spMkLst>
        </pc:spChg>
      </pc:sldChg>
      <pc:sldChg chg="add del">
        <pc:chgData name="Fast, Kelly E. (HQ-DG000)" userId="1bf4e792-70e7-4b1a-8824-f6bbf0f0c453" providerId="ADAL" clId="{8A99B8C5-BF2A-F548-8668-3D9235F279E9}" dt="2024-01-31T06:57:38.116" v="7"/>
        <pc:sldMkLst>
          <pc:docMk/>
          <pc:sldMk cId="3063115990" sldId="38279"/>
        </pc:sldMkLst>
      </pc:sldChg>
      <pc:sldChg chg="modSp add mod">
        <pc:chgData name="Fast, Kelly E. (HQ-DG000)" userId="1bf4e792-70e7-4b1a-8824-f6bbf0f0c453" providerId="ADAL" clId="{8A99B8C5-BF2A-F548-8668-3D9235F279E9}" dt="2024-01-31T07:09:13.373" v="172" actId="1076"/>
        <pc:sldMkLst>
          <pc:docMk/>
          <pc:sldMk cId="1439991816" sldId="38280"/>
        </pc:sldMkLst>
        <pc:spChg chg="mod">
          <ac:chgData name="Fast, Kelly E. (HQ-DG000)" userId="1bf4e792-70e7-4b1a-8824-f6bbf0f0c453" providerId="ADAL" clId="{8A99B8C5-BF2A-F548-8668-3D9235F279E9}" dt="2024-01-31T07:09:13.373" v="172" actId="1076"/>
          <ac:spMkLst>
            <pc:docMk/>
            <pc:sldMk cId="1439991816" sldId="38280"/>
            <ac:spMk id="17" creationId="{008CD0F4-2AE4-9243-BD50-EE01F75DB728}"/>
          </ac:spMkLst>
        </pc:spChg>
      </pc:sldChg>
      <pc:sldChg chg="add">
        <pc:chgData name="Fast, Kelly E. (HQ-DG000)" userId="1bf4e792-70e7-4b1a-8824-f6bbf0f0c453" providerId="ADAL" clId="{8A99B8C5-BF2A-F548-8668-3D9235F279E9}" dt="2024-01-31T06:56:56.794" v="4"/>
        <pc:sldMkLst>
          <pc:docMk/>
          <pc:sldMk cId="2006039724" sldId="38281"/>
        </pc:sldMkLst>
      </pc:sldChg>
      <pc:sldChg chg="add">
        <pc:chgData name="Fast, Kelly E. (HQ-DG000)" userId="1bf4e792-70e7-4b1a-8824-f6bbf0f0c453" providerId="ADAL" clId="{8A99B8C5-BF2A-F548-8668-3D9235F279E9}" dt="2024-01-31T06:56:56.794" v="4"/>
        <pc:sldMkLst>
          <pc:docMk/>
          <pc:sldMk cId="2994667566" sldId="38282"/>
        </pc:sldMkLst>
      </pc:sldChg>
      <pc:sldChg chg="addSp delSp modSp add mod">
        <pc:chgData name="Fast, Kelly E. (HQ-DG000)" userId="1bf4e792-70e7-4b1a-8824-f6bbf0f0c453" providerId="ADAL" clId="{8A99B8C5-BF2A-F548-8668-3D9235F279E9}" dt="2024-01-31T07:07:13.496" v="152" actId="1035"/>
        <pc:sldMkLst>
          <pc:docMk/>
          <pc:sldMk cId="1544347094" sldId="38295"/>
        </pc:sldMkLst>
        <pc:spChg chg="add del mod">
          <ac:chgData name="Fast, Kelly E. (HQ-DG000)" userId="1bf4e792-70e7-4b1a-8824-f6bbf0f0c453" providerId="ADAL" clId="{8A99B8C5-BF2A-F548-8668-3D9235F279E9}" dt="2024-01-31T07:03:39.856" v="67" actId="478"/>
          <ac:spMkLst>
            <pc:docMk/>
            <pc:sldMk cId="1544347094" sldId="38295"/>
            <ac:spMk id="3" creationId="{C0969788-67F3-DF02-313F-690D6B0FC8A0}"/>
          </ac:spMkLst>
        </pc:spChg>
        <pc:spChg chg="add mod">
          <ac:chgData name="Fast, Kelly E. (HQ-DG000)" userId="1bf4e792-70e7-4b1a-8824-f6bbf0f0c453" providerId="ADAL" clId="{8A99B8C5-BF2A-F548-8668-3D9235F279E9}" dt="2024-01-31T07:02:07.829" v="62" actId="1076"/>
          <ac:spMkLst>
            <pc:docMk/>
            <pc:sldMk cId="1544347094" sldId="38295"/>
            <ac:spMk id="4" creationId="{4B8846CF-5529-0CD3-59CC-605DEE99A9CC}"/>
          </ac:spMkLst>
        </pc:spChg>
        <pc:spChg chg="add del mod">
          <ac:chgData name="Fast, Kelly E. (HQ-DG000)" userId="1bf4e792-70e7-4b1a-8824-f6bbf0f0c453" providerId="ADAL" clId="{8A99B8C5-BF2A-F548-8668-3D9235F279E9}" dt="2024-01-31T07:06:37.663" v="118" actId="478"/>
          <ac:spMkLst>
            <pc:docMk/>
            <pc:sldMk cId="1544347094" sldId="38295"/>
            <ac:spMk id="5" creationId="{C0376DAE-7312-98B3-EE2F-52A948FE9DEB}"/>
          </ac:spMkLst>
        </pc:spChg>
        <pc:spChg chg="mod">
          <ac:chgData name="Fast, Kelly E. (HQ-DG000)" userId="1bf4e792-70e7-4b1a-8824-f6bbf0f0c453" providerId="ADAL" clId="{8A99B8C5-BF2A-F548-8668-3D9235F279E9}" dt="2024-01-31T07:07:13.496" v="152" actId="1035"/>
          <ac:spMkLst>
            <pc:docMk/>
            <pc:sldMk cId="1544347094" sldId="38295"/>
            <ac:spMk id="8" creationId="{B6AB53DE-3451-A469-EE91-2ABD9F8BC709}"/>
          </ac:spMkLst>
        </pc:spChg>
        <pc:spChg chg="mod">
          <ac:chgData name="Fast, Kelly E. (HQ-DG000)" userId="1bf4e792-70e7-4b1a-8824-f6bbf0f0c453" providerId="ADAL" clId="{8A99B8C5-BF2A-F548-8668-3D9235F279E9}" dt="2024-01-31T07:06:41.396" v="120" actId="20577"/>
          <ac:spMkLst>
            <pc:docMk/>
            <pc:sldMk cId="1544347094" sldId="38295"/>
            <ac:spMk id="59" creationId="{9FB96D4A-878C-264A-9B69-B8141D7C6D22}"/>
          </ac:spMkLst>
        </pc:spChg>
        <pc:graphicFrameChg chg="mod modGraphic">
          <ac:chgData name="Fast, Kelly E. (HQ-DG000)" userId="1bf4e792-70e7-4b1a-8824-f6bbf0f0c453" providerId="ADAL" clId="{8A99B8C5-BF2A-F548-8668-3D9235F279E9}" dt="2024-01-31T07:07:13.496" v="152" actId="1035"/>
          <ac:graphicFrameMkLst>
            <pc:docMk/>
            <pc:sldMk cId="1544347094" sldId="38295"/>
            <ac:graphicFrameMk id="7" creationId="{86F43A1D-AA80-5491-DE72-7768C35CFAA6}"/>
          </ac:graphicFrameMkLst>
        </pc:graphicFrameChg>
      </pc:sldChg>
      <pc:sldChg chg="modSp add del mod ord">
        <pc:chgData name="Fast, Kelly E. (HQ-DG000)" userId="1bf4e792-70e7-4b1a-8824-f6bbf0f0c453" providerId="ADAL" clId="{8A99B8C5-BF2A-F548-8668-3D9235F279E9}" dt="2024-01-31T08:43:39.496" v="1667" actId="20578"/>
        <pc:sldMkLst>
          <pc:docMk/>
          <pc:sldMk cId="3296610571" sldId="38296"/>
        </pc:sldMkLst>
        <pc:spChg chg="mod">
          <ac:chgData name="Fast, Kelly E. (HQ-DG000)" userId="1bf4e792-70e7-4b1a-8824-f6bbf0f0c453" providerId="ADAL" clId="{8A99B8C5-BF2A-F548-8668-3D9235F279E9}" dt="2024-01-31T07:08:18.798" v="169" actId="20577"/>
          <ac:spMkLst>
            <pc:docMk/>
            <pc:sldMk cId="3296610571" sldId="38296"/>
            <ac:spMk id="3" creationId="{6B81F9B6-9E41-F423-7B07-2A4F7110759A}"/>
          </ac:spMkLst>
        </pc:spChg>
        <pc:spChg chg="mod">
          <ac:chgData name="Fast, Kelly E. (HQ-DG000)" userId="1bf4e792-70e7-4b1a-8824-f6bbf0f0c453" providerId="ADAL" clId="{8A99B8C5-BF2A-F548-8668-3D9235F279E9}" dt="2024-01-31T07:07:59.900" v="154" actId="21"/>
          <ac:spMkLst>
            <pc:docMk/>
            <pc:sldMk cId="3296610571" sldId="38296"/>
            <ac:spMk id="15" creationId="{FA6BDE07-E30B-8040-A0FE-43DC6BFD3334}"/>
          </ac:spMkLst>
        </pc:spChg>
      </pc:sldChg>
      <pc:sldChg chg="modSp add del mod ord">
        <pc:chgData name="Fast, Kelly E. (HQ-DG000)" userId="1bf4e792-70e7-4b1a-8824-f6bbf0f0c453" providerId="ADAL" clId="{8A99B8C5-BF2A-F548-8668-3D9235F279E9}" dt="2024-01-31T08:43:44.437" v="1669" actId="20578"/>
        <pc:sldMkLst>
          <pc:docMk/>
          <pc:sldMk cId="335187028" sldId="38297"/>
        </pc:sldMkLst>
        <pc:spChg chg="mod">
          <ac:chgData name="Fast, Kelly E. (HQ-DG000)" userId="1bf4e792-70e7-4b1a-8824-f6bbf0f0c453" providerId="ADAL" clId="{8A99B8C5-BF2A-F548-8668-3D9235F279E9}" dt="2024-01-31T08:33:50.424" v="1401" actId="1076"/>
          <ac:spMkLst>
            <pc:docMk/>
            <pc:sldMk cId="335187028" sldId="38297"/>
            <ac:spMk id="3" creationId="{97DBA2B0-9959-0363-EBCA-8F1910F8434F}"/>
          </ac:spMkLst>
        </pc:spChg>
      </pc:sldChg>
      <pc:sldChg chg="add del">
        <pc:chgData name="Fast, Kelly E. (HQ-DG000)" userId="1bf4e792-70e7-4b1a-8824-f6bbf0f0c453" providerId="ADAL" clId="{8A99B8C5-BF2A-F548-8668-3D9235F279E9}" dt="2024-01-31T06:57:38.116" v="7"/>
        <pc:sldMkLst>
          <pc:docMk/>
          <pc:sldMk cId="1425980542" sldId="38298"/>
        </pc:sldMkLst>
      </pc:sldChg>
      <pc:sldChg chg="ord">
        <pc:chgData name="Fast, Kelly E. (HQ-DG000)" userId="1bf4e792-70e7-4b1a-8824-f6bbf0f0c453" providerId="ADAL" clId="{8A99B8C5-BF2A-F548-8668-3D9235F279E9}" dt="2024-01-31T08:43:33.231" v="1666" actId="20578"/>
        <pc:sldMkLst>
          <pc:docMk/>
          <pc:sldMk cId="3741095388" sldId="1042653267"/>
        </pc:sldMkLst>
      </pc:sldChg>
      <pc:sldChg chg="ord">
        <pc:chgData name="Fast, Kelly E. (HQ-DG000)" userId="1bf4e792-70e7-4b1a-8824-f6bbf0f0c453" providerId="ADAL" clId="{8A99B8C5-BF2A-F548-8668-3D9235F279E9}" dt="2024-01-31T08:43:33.231" v="1666" actId="20578"/>
        <pc:sldMkLst>
          <pc:docMk/>
          <pc:sldMk cId="2715351886" sldId="1042653298"/>
        </pc:sldMkLst>
      </pc:sldChg>
      <pc:sldChg chg="addSp modSp add mod ord">
        <pc:chgData name="Fast, Kelly E. (HQ-DG000)" userId="1bf4e792-70e7-4b1a-8824-f6bbf0f0c453" providerId="ADAL" clId="{8A99B8C5-BF2A-F548-8668-3D9235F279E9}" dt="2024-01-31T08:41:45.417" v="1597" actId="1076"/>
        <pc:sldMkLst>
          <pc:docMk/>
          <pc:sldMk cId="4207736283" sldId="1042653299"/>
        </pc:sldMkLst>
        <pc:spChg chg="add mod">
          <ac:chgData name="Fast, Kelly E. (HQ-DG000)" userId="1bf4e792-70e7-4b1a-8824-f6bbf0f0c453" providerId="ADAL" clId="{8A99B8C5-BF2A-F548-8668-3D9235F279E9}" dt="2024-01-31T07:11:45.582" v="184" actId="1076"/>
          <ac:spMkLst>
            <pc:docMk/>
            <pc:sldMk cId="4207736283" sldId="1042653299"/>
            <ac:spMk id="2" creationId="{66481F95-D6F1-74FD-DF2E-869694BF2C49}"/>
          </ac:spMkLst>
        </pc:spChg>
        <pc:spChg chg="mod">
          <ac:chgData name="Fast, Kelly E. (HQ-DG000)" userId="1bf4e792-70e7-4b1a-8824-f6bbf0f0c453" providerId="ADAL" clId="{8A99B8C5-BF2A-F548-8668-3D9235F279E9}" dt="2024-01-31T08:41:45.417" v="1597" actId="1076"/>
          <ac:spMkLst>
            <pc:docMk/>
            <pc:sldMk cId="4207736283" sldId="1042653299"/>
            <ac:spMk id="15" creationId="{FA6BDE07-E30B-8040-A0FE-43DC6BFD3334}"/>
          </ac:spMkLst>
        </pc:spChg>
      </pc:sldChg>
      <pc:sldChg chg="modSp add mod ord">
        <pc:chgData name="Fast, Kelly E. (HQ-DG000)" userId="1bf4e792-70e7-4b1a-8824-f6bbf0f0c453" providerId="ADAL" clId="{8A99B8C5-BF2A-F548-8668-3D9235F279E9}" dt="2024-01-31T08:55:43.864" v="2033" actId="20577"/>
        <pc:sldMkLst>
          <pc:docMk/>
          <pc:sldMk cId="2687482287" sldId="1042653300"/>
        </pc:sldMkLst>
        <pc:spChg chg="mod">
          <ac:chgData name="Fast, Kelly E. (HQ-DG000)" userId="1bf4e792-70e7-4b1a-8824-f6bbf0f0c453" providerId="ADAL" clId="{8A99B8C5-BF2A-F548-8668-3D9235F279E9}" dt="2024-01-31T08:42:08.475" v="1616" actId="20577"/>
          <ac:spMkLst>
            <pc:docMk/>
            <pc:sldMk cId="2687482287" sldId="1042653300"/>
            <ac:spMk id="2" creationId="{7E64C788-F585-878D-9701-2828F6916460}"/>
          </ac:spMkLst>
        </pc:spChg>
        <pc:spChg chg="mod">
          <ac:chgData name="Fast, Kelly E. (HQ-DG000)" userId="1bf4e792-70e7-4b1a-8824-f6bbf0f0c453" providerId="ADAL" clId="{8A99B8C5-BF2A-F548-8668-3D9235F279E9}" dt="2024-01-31T08:55:43.864" v="2033" actId="20577"/>
          <ac:spMkLst>
            <pc:docMk/>
            <pc:sldMk cId="2687482287" sldId="1042653300"/>
            <ac:spMk id="15" creationId="{FA6BDE07-E30B-8040-A0FE-43DC6BFD3334}"/>
          </ac:spMkLst>
        </pc:spChg>
      </pc:sldChg>
    </pc:docChg>
  </pc:docChgLst>
  <pc:docChgLst>
    <pc:chgData name="Johnson, Lindley (HQ-DG000)" userId="730887dc-7076-4adf-b9cf-e03f5c60c15a" providerId="ADAL" clId="{9FD185C1-B2F5-4498-9DD4-B8DE4946E23A}"/>
    <pc:docChg chg="modSld">
      <pc:chgData name="Johnson, Lindley (HQ-DG000)" userId="730887dc-7076-4adf-b9cf-e03f5c60c15a" providerId="ADAL" clId="{9FD185C1-B2F5-4498-9DD4-B8DE4946E23A}" dt="2024-01-22T14:25:13.599" v="127" actId="20577"/>
      <pc:docMkLst>
        <pc:docMk/>
      </pc:docMkLst>
      <pc:sldChg chg="modNotesTx">
        <pc:chgData name="Johnson, Lindley (HQ-DG000)" userId="730887dc-7076-4adf-b9cf-e03f5c60c15a" providerId="ADAL" clId="{9FD185C1-B2F5-4498-9DD4-B8DE4946E23A}" dt="2024-01-22T14:23:00.458" v="53" actId="20577"/>
        <pc:sldMkLst>
          <pc:docMk/>
          <pc:sldMk cId="3741095388" sldId="1042653267"/>
        </pc:sldMkLst>
      </pc:sldChg>
      <pc:sldChg chg="modNotesTx">
        <pc:chgData name="Johnson, Lindley (HQ-DG000)" userId="730887dc-7076-4adf-b9cf-e03f5c60c15a" providerId="ADAL" clId="{9FD185C1-B2F5-4498-9DD4-B8DE4946E23A}" dt="2024-01-22T14:25:13.599" v="127" actId="20577"/>
        <pc:sldMkLst>
          <pc:docMk/>
          <pc:sldMk cId="2715351886" sldId="1042653298"/>
        </pc:sldMkLst>
      </pc:sldChg>
    </pc:docChg>
  </pc:docChgLst>
  <pc:docChgLst>
    <pc:chgData name="Fast, Kelly E. (HQ-DG000)" userId="1bf4e792-70e7-4b1a-8824-f6bbf0f0c453" providerId="ADAL" clId="{43FBBE80-AE38-7F4E-BA14-3A1BC625DCA9}"/>
    <pc:docChg chg="undo custSel modSld">
      <pc:chgData name="Fast, Kelly E. (HQ-DG000)" userId="1bf4e792-70e7-4b1a-8824-f6bbf0f0c453" providerId="ADAL" clId="{43FBBE80-AE38-7F4E-BA14-3A1BC625DCA9}" dt="2024-01-25T17:51:27.649" v="160" actId="20577"/>
      <pc:docMkLst>
        <pc:docMk/>
      </pc:docMkLst>
      <pc:sldChg chg="modSp mod">
        <pc:chgData name="Fast, Kelly E. (HQ-DG000)" userId="1bf4e792-70e7-4b1a-8824-f6bbf0f0c453" providerId="ADAL" clId="{43FBBE80-AE38-7F4E-BA14-3A1BC625DCA9}" dt="2024-01-22T12:02:10.731" v="158" actId="20577"/>
        <pc:sldMkLst>
          <pc:docMk/>
          <pc:sldMk cId="2559442817" sldId="38258"/>
        </pc:sldMkLst>
        <pc:spChg chg="mod">
          <ac:chgData name="Fast, Kelly E. (HQ-DG000)" userId="1bf4e792-70e7-4b1a-8824-f6bbf0f0c453" providerId="ADAL" clId="{43FBBE80-AE38-7F4E-BA14-3A1BC625DCA9}" dt="2024-01-22T12:02:10.731" v="158" actId="20577"/>
          <ac:spMkLst>
            <pc:docMk/>
            <pc:sldMk cId="2559442817" sldId="38258"/>
            <ac:spMk id="4" creationId="{B2212B53-CEAA-8E66-0AC3-F92242E988F2}"/>
          </ac:spMkLst>
        </pc:spChg>
      </pc:sldChg>
      <pc:sldChg chg="addSp modSp mod modNotesTx">
        <pc:chgData name="Fast, Kelly E. (HQ-DG000)" userId="1bf4e792-70e7-4b1a-8824-f6bbf0f0c453" providerId="ADAL" clId="{43FBBE80-AE38-7F4E-BA14-3A1BC625DCA9}" dt="2024-01-25T17:51:27.649" v="160" actId="20577"/>
        <pc:sldMkLst>
          <pc:docMk/>
          <pc:sldMk cId="3741095388" sldId="1042653267"/>
        </pc:sldMkLst>
        <pc:spChg chg="add mod">
          <ac:chgData name="Fast, Kelly E. (HQ-DG000)" userId="1bf4e792-70e7-4b1a-8824-f6bbf0f0c453" providerId="ADAL" clId="{43FBBE80-AE38-7F4E-BA14-3A1BC625DCA9}" dt="2024-01-22T01:25:42.052" v="138" actId="20577"/>
          <ac:spMkLst>
            <pc:docMk/>
            <pc:sldMk cId="3741095388" sldId="1042653267"/>
            <ac:spMk id="2" creationId="{EA05D1D8-9415-DA8A-6C3C-346A5EE793EA}"/>
          </ac:spMkLst>
        </pc:spChg>
        <pc:spChg chg="mod">
          <ac:chgData name="Fast, Kelly E. (HQ-DG000)" userId="1bf4e792-70e7-4b1a-8824-f6bbf0f0c453" providerId="ADAL" clId="{43FBBE80-AE38-7F4E-BA14-3A1BC625DCA9}" dt="2024-01-22T01:23:07.833" v="3" actId="20577"/>
          <ac:spMkLst>
            <pc:docMk/>
            <pc:sldMk cId="3741095388" sldId="1042653267"/>
            <ac:spMk id="7" creationId="{A7B51020-F306-0FDD-2BD3-17259F308D15}"/>
          </ac:spMkLst>
        </pc:spChg>
        <pc:picChg chg="mod">
          <ac:chgData name="Fast, Kelly E. (HQ-DG000)" userId="1bf4e792-70e7-4b1a-8824-f6bbf0f0c453" providerId="ADAL" clId="{43FBBE80-AE38-7F4E-BA14-3A1BC625DCA9}" dt="2024-01-22T01:24:11.090" v="92" actId="1076"/>
          <ac:picMkLst>
            <pc:docMk/>
            <pc:sldMk cId="3741095388" sldId="1042653267"/>
            <ac:picMk id="4" creationId="{AF0F7429-3441-C1B5-AAC9-3EB03F2F26AA}"/>
          </ac:picMkLst>
        </pc:picChg>
      </pc:sldChg>
      <pc:sldChg chg="modSp mod">
        <pc:chgData name="Fast, Kelly E. (HQ-DG000)" userId="1bf4e792-70e7-4b1a-8824-f6bbf0f0c453" providerId="ADAL" clId="{43FBBE80-AE38-7F4E-BA14-3A1BC625DCA9}" dt="2024-01-22T12:00:42.861" v="143" actId="20577"/>
        <pc:sldMkLst>
          <pc:docMk/>
          <pc:sldMk cId="2715351886" sldId="1042653298"/>
        </pc:sldMkLst>
        <pc:spChg chg="mod">
          <ac:chgData name="Fast, Kelly E. (HQ-DG000)" userId="1bf4e792-70e7-4b1a-8824-f6bbf0f0c453" providerId="ADAL" clId="{43FBBE80-AE38-7F4E-BA14-3A1BC625DCA9}" dt="2024-01-22T12:00:42.861" v="143" actId="20577"/>
          <ac:spMkLst>
            <pc:docMk/>
            <pc:sldMk cId="2715351886" sldId="1042653298"/>
            <ac:spMk id="13" creationId="{292F9D39-DEB4-CE82-438B-DC2D429B7496}"/>
          </ac:spMkLst>
        </pc:spChg>
        <pc:picChg chg="mod">
          <ac:chgData name="Fast, Kelly E. (HQ-DG000)" userId="1bf4e792-70e7-4b1a-8824-f6bbf0f0c453" providerId="ADAL" clId="{43FBBE80-AE38-7F4E-BA14-3A1BC625DCA9}" dt="2024-01-22T11:59:32.917" v="141" actId="1582"/>
          <ac:picMkLst>
            <pc:docMk/>
            <pc:sldMk cId="2715351886" sldId="1042653298"/>
            <ac:picMk id="11" creationId="{6937A9BB-A37C-8237-44D9-7A635A01D87A}"/>
          </ac:picMkLst>
        </pc:picChg>
        <pc:picChg chg="mod">
          <ac:chgData name="Fast, Kelly E. (HQ-DG000)" userId="1bf4e792-70e7-4b1a-8824-f6bbf0f0c453" providerId="ADAL" clId="{43FBBE80-AE38-7F4E-BA14-3A1BC625DCA9}" dt="2024-01-22T11:59:32.917" v="141" actId="1582"/>
          <ac:picMkLst>
            <pc:docMk/>
            <pc:sldMk cId="2715351886" sldId="1042653298"/>
            <ac:picMk id="18" creationId="{D6579911-DEBA-29A8-942E-CC04803F06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9379A-104F-C440-BBB4-6296A8056EB4}" type="datetimeFigureOut">
              <a:rPr lang="en-US" smtClean="0"/>
              <a:t>1/31/24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30946-E567-F743-9F51-36F8742D80AD}" type="slidenum">
              <a:rPr lang="en-US" smtClean="0"/>
              <a:t>‹#›</a:t>
            </a:fld>
            <a:endParaRPr lang="en-US"/>
          </a:p>
        </p:txBody>
      </p:sp>
    </p:spTree>
    <p:extLst>
      <p:ext uri="{BB962C8B-B14F-4D97-AF65-F5344CB8AC3E}">
        <p14:creationId xmlns:p14="http://schemas.microsoft.com/office/powerpoint/2010/main" val="247590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76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773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1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2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76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7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00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87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72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Kelly Q: We heard from Lindley that nothing big is coming our way anytime soon, but I know small asteroids actually do impact Earth quite often, as was the case with asteroid 2023 CX1, which impacted Earth on Saturday January 20! If small asteroids hit Earth often, why was this specific asteroid so interesting to the Planetary Defense community?</a:t>
            </a:r>
          </a:p>
          <a:p>
            <a:pPr marL="171450" indent="-171450">
              <a:buFont typeface="Arial" panose="020B0604020202020204" pitchFamily="34" charset="0"/>
              <a:buChar char="•"/>
            </a:pPr>
            <a:r>
              <a:rPr lang="en-US" b="0"/>
              <a:t>This was a good chance to test the systems that look for NEOs and calculate Earth impacts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2024 BX1 was first observed by Hungarian observatory GINOP-KHK (K88) and reported to the Minor Planet Center (K88 also discovered impactor 2022 EB5 and 2023 CX1)</a:t>
            </a:r>
            <a:endParaRPr lang="en-US" b="0"/>
          </a:p>
          <a:p>
            <a:pPr marL="171450" indent="-171450">
              <a:buFont typeface="Arial" panose="020B0604020202020204" pitchFamily="34" charset="0"/>
              <a:buChar char="•"/>
            </a:pPr>
            <a:r>
              <a:rPr lang="en-US" b="0"/>
              <a:t>JPL Scout system </a:t>
            </a:r>
            <a:r>
              <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identified a potential impact and informed PDCO</a:t>
            </a:r>
          </a:p>
          <a:p>
            <a:pPr marL="171450" indent="-171450">
              <a:buFont typeface="Arial" panose="020B0604020202020204" pitchFamily="34" charset="0"/>
              <a:buChar char="•"/>
            </a:pPr>
            <a:r>
              <a:rPr kumimoji="0" lang="en-US" altLang="en-US" sz="1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ESA’s NEO Coordination Centre similarly identified a potential impact</a:t>
            </a:r>
            <a:endParaRPr lang="en-US" b="0"/>
          </a:p>
          <a:p>
            <a:pPr marL="171450" indent="-171450">
              <a:buFont typeface="Arial" panose="020B0604020202020204" pitchFamily="34" charset="0"/>
              <a:buChar char="•"/>
            </a:pPr>
            <a:r>
              <a:rPr lang="en-US" b="0"/>
              <a:t>The worldwide community submitted observations to the MPC and narrowed down the region of uncertainty</a:t>
            </a:r>
            <a:endParaRPr lang="en-US" b="0" dirty="0"/>
          </a:p>
        </p:txBody>
      </p:sp>
      <p:sp>
        <p:nvSpPr>
          <p:cNvPr id="4" name="Slide Number Placeholder 3"/>
          <p:cNvSpPr>
            <a:spLocks noGrp="1"/>
          </p:cNvSpPr>
          <p:nvPr>
            <p:ph type="sldNum" sz="quarter" idx="5"/>
          </p:nvPr>
        </p:nvSpPr>
        <p:spPr/>
        <p:txBody>
          <a:bodyPr/>
          <a:lstStyle/>
          <a:p>
            <a:fld id="{7AC2F241-2247-494C-B083-2B35532E928E}" type="slidenum">
              <a:rPr lang="en-US" smtClean="0"/>
              <a:t>4</a:t>
            </a:fld>
            <a:endParaRPr lang="en-US"/>
          </a:p>
        </p:txBody>
      </p:sp>
    </p:spTree>
    <p:extLst>
      <p:ext uri="{BB962C8B-B14F-4D97-AF65-F5344CB8AC3E}">
        <p14:creationId xmlns:p14="http://schemas.microsoft.com/office/powerpoint/2010/main" val="849383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ts val="180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Kelly Q: When you say the area of uncertainty was narrowed, what does that mean exactly?</a:t>
            </a: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uncertainty region for the impact narrowed as additional observations helped CNEOS and NEOCC refine their orbit calculations</a:t>
            </a:r>
          </a:p>
          <a:p>
            <a:pPr marL="171450" marR="0" lvl="0" indent="-1714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You can see here in the hours leading to impact how the area of where 2024 BX1 was going to impact shrank as more data was submitted</a:t>
            </a:r>
          </a:p>
          <a:p>
            <a:pPr marL="171450" marR="0" lvl="0" indent="-1714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Eventually at T-1 hour we narrowed the impact site down to Germany </a:t>
            </a:r>
          </a:p>
          <a:p>
            <a:pPr marL="171450" marR="0" lvl="0" indent="-1714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object disintegrated as a meteor to the west of Berlin over </a:t>
            </a:r>
            <a:r>
              <a:rPr kumimoji="0" lang="en-US" altLang="en-US" sz="12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Nennhausen</a:t>
            </a:r>
            <a:r>
              <a:rPr kumimoji="0" lang="en-US" altLang="en-US" sz="1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Germany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30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02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a:r>
            <a:r>
              <a:rPr lang="en-US" b="0" i="0" u="none" strike="noStrike" dirty="0">
                <a:solidFill>
                  <a:srgbClr val="000000"/>
                </a:solidFill>
                <a:effectLst/>
                <a:latin typeface="Calibri" panose="020F0502020204030204" pitchFamily="34" charset="0"/>
              </a:rPr>
              <a:t>SMPAG is the group that recommends space mission options - it will be the focus in the second part of this session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82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976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Rationale: Impact probabilities greater than 1 per cent are rare yet warrant awareness of possible effects. Most objects greater than 10 meters in size could have some effects (air blast and pieces) that could reach the Earth’s surface. IAWN is compelled to warn populations if bodies will have effects that reach the ground. Setting threshold at 1 per cent is a compromise between not being overly alarmist and not warning too late for necessary action to be initiated. It is a probability figure that individuals and governments can comprehend. An alert such as this demonstrates that the IAWN is functioning. Further, it ensures the flow of communications from IAWN to the public and the United Nations.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93C72-9698-1D47-9BC2-8569CE5861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332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B48C3-8C3F-C009-C845-18B7C1A565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C1C2EA-8159-4967-481E-43575E5102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796917-4DAF-6DD6-5466-CD3D396E723C}"/>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5" name="Footer Placeholder 4">
            <a:extLst>
              <a:ext uri="{FF2B5EF4-FFF2-40B4-BE49-F238E27FC236}">
                <a16:creationId xmlns:a16="http://schemas.microsoft.com/office/drawing/2014/main" id="{CA459A3E-D83A-365E-8247-098B80AA0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E53C6-4439-77CE-F11B-8DE4E5801C24}"/>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197298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3A73-3C42-85FC-D57D-CADCEF5770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5BA2AB-DBAA-552A-09C2-942EBCDBB9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2D738-39FA-6D4C-2B0D-5C5D26740CBC}"/>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5" name="Footer Placeholder 4">
            <a:extLst>
              <a:ext uri="{FF2B5EF4-FFF2-40B4-BE49-F238E27FC236}">
                <a16:creationId xmlns:a16="http://schemas.microsoft.com/office/drawing/2014/main" id="{112AB007-648B-A72A-550C-34DA7A666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79139-A7A6-2EC3-A3C4-961C7A88924B}"/>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2756658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475AD-5018-3E18-8607-76EDD8CC97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93525B-60E0-D20C-086E-5AD22E109F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E5C87-09A6-7B4D-E59D-2DE0E7215344}"/>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5" name="Footer Placeholder 4">
            <a:extLst>
              <a:ext uri="{FF2B5EF4-FFF2-40B4-BE49-F238E27FC236}">
                <a16:creationId xmlns:a16="http://schemas.microsoft.com/office/drawing/2014/main" id="{1C7E9338-CD3A-B343-8C92-F03C96602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E4514-4844-7DBD-F7D1-42E7693C90A9}"/>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858459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BC0795-5748-41F6-9719-B7B6F13AB75A}"/>
              </a:ext>
            </a:extLst>
          </p:cNvPr>
          <p:cNvSpPr/>
          <p:nvPr userDrawn="1"/>
        </p:nvSpPr>
        <p:spPr>
          <a:xfrm>
            <a:off x="-4763" y="6388100"/>
            <a:ext cx="12201526" cy="499953"/>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93C6CA-BE09-41D6-B040-1DD5914193FE}"/>
              </a:ext>
            </a:extLst>
          </p:cNvPr>
          <p:cNvSpPr/>
          <p:nvPr userDrawn="1"/>
        </p:nvSpPr>
        <p:spPr>
          <a:xfrm>
            <a:off x="-4763" y="-8773"/>
            <a:ext cx="12201526" cy="210144"/>
          </a:xfrm>
          <a:prstGeom prst="rect">
            <a:avLst/>
          </a:prstGeom>
          <a:gradFill flip="none" rotWithShape="1">
            <a:gsLst>
              <a:gs pos="0">
                <a:srgbClr val="0D399C"/>
              </a:gs>
              <a:gs pos="0">
                <a:srgbClr val="010B1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049"/>
            <a:ext cx="4628149" cy="6909034"/>
            <a:chOff x="3308351" y="2370138"/>
            <a:chExt cx="2760662" cy="4110037"/>
          </a:xfrm>
          <a:gradFill>
            <a:gsLst>
              <a:gs pos="0">
                <a:srgbClr val="FED700"/>
              </a:gs>
              <a:gs pos="0">
                <a:srgbClr val="0363A3"/>
              </a:gs>
              <a:gs pos="0">
                <a:srgbClr val="ACDDFE"/>
              </a:gs>
              <a:gs pos="0">
                <a:srgbClr val="015A98"/>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2345" y="206767"/>
            <a:ext cx="12192000" cy="61867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EFE464A9-AEF5-4D16-9CF5-92C3B8308F13}"/>
              </a:ext>
            </a:extLst>
          </p:cNvPr>
          <p:cNvSpPr>
            <a:spLocks noGrp="1"/>
          </p:cNvSpPr>
          <p:nvPr>
            <p:ph type="sldNum" sz="quarter" idx="12"/>
          </p:nvPr>
        </p:nvSpPr>
        <p:spPr>
          <a:xfrm>
            <a:off x="9253726" y="6422339"/>
            <a:ext cx="2743200" cy="365125"/>
          </a:xfrm>
          <a:prstGeom prst="rect">
            <a:avLst/>
          </a:prstGeom>
        </p:spPr>
        <p:txBody>
          <a:bodyPr/>
          <a:lstStyle>
            <a:lvl1pPr algn="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9580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905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618C7-49FD-B29F-2FC1-1EDE898BD7CE}"/>
              </a:ext>
            </a:extLst>
          </p:cNvPr>
          <p:cNvSpPr/>
          <p:nvPr userDrawn="1"/>
        </p:nvSpPr>
        <p:spPr>
          <a:xfrm>
            <a:off x="3625530" y="6537402"/>
            <a:ext cx="494094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https://</a:t>
            </a:r>
            <a:r>
              <a:rPr kumimoji="0" lang="en-US" sz="1600" b="0" i="0" u="none" strike="noStrike" kern="1200" cap="none" spc="0" normalizeH="0" baseline="0" noProof="0" dirty="0" err="1">
                <a:ln>
                  <a:noFill/>
                </a:ln>
                <a:solidFill>
                  <a:srgbClr val="486C97"/>
                </a:solidFill>
                <a:effectLst/>
                <a:uLnTx/>
                <a:uFillTx/>
                <a:latin typeface="Arial" panose="020B0604020202020204" pitchFamily="34" charset="0"/>
                <a:ea typeface="+mn-ea"/>
                <a:cs typeface="Arial" panose="020B0604020202020204" pitchFamily="34" charset="0"/>
              </a:rPr>
              <a:t>iawn.net</a:t>
            </a:r>
            <a:r>
              <a:rPr kumimoji="0" lang="en-US" sz="1600" b="0" i="0" u="none" strike="noStrike" kern="1200" cap="none" spc="0" normalizeH="0" baseline="0" noProof="0" dirty="0">
                <a:ln>
                  <a:noFill/>
                </a:ln>
                <a:solidFill>
                  <a:srgbClr val="486C97"/>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4170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E1E7-70E6-9C07-B745-A2CFE80A7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BCFDB6-FDB0-2108-BFE2-5F6E22F14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2267C-C7A1-A56A-DB66-208D38E9DD78}"/>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5" name="Footer Placeholder 4">
            <a:extLst>
              <a:ext uri="{FF2B5EF4-FFF2-40B4-BE49-F238E27FC236}">
                <a16:creationId xmlns:a16="http://schemas.microsoft.com/office/drawing/2014/main" id="{F7EF07AF-6C35-6797-8B18-9F0D143F2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6CDFF-40DF-9D3B-EB25-4A0122591D0D}"/>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248550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CC75-9A92-9AE6-45D5-453C2A48FF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0FA3C2-BDF0-0F79-2A59-E9B25FAA0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2DC6B4-626E-DDE7-93A6-A763D55FEBEF}"/>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5" name="Footer Placeholder 4">
            <a:extLst>
              <a:ext uri="{FF2B5EF4-FFF2-40B4-BE49-F238E27FC236}">
                <a16:creationId xmlns:a16="http://schemas.microsoft.com/office/drawing/2014/main" id="{D46B3A3E-C5D1-2C85-AE25-58B5AB7DB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4B4C1-288D-8DDA-17A9-108DFEEA4793}"/>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2086907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C5C7-43EB-395D-2CD9-9BF3333C5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A1151-8419-7F80-46FC-C2D9B865ED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37E370-5DB1-473F-4153-C3FCCF3A4B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307716-4F01-E510-5E8A-C8CA1C6563F2}"/>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6" name="Footer Placeholder 5">
            <a:extLst>
              <a:ext uri="{FF2B5EF4-FFF2-40B4-BE49-F238E27FC236}">
                <a16:creationId xmlns:a16="http://schemas.microsoft.com/office/drawing/2014/main" id="{79E08D61-478C-49C8-9F50-E87DE3594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365F6-1FF7-3321-2BA0-8BC0F1B6D75A}"/>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271622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3225C-CF72-12E0-B611-D2A7953A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8D793D-7DF1-15E5-CE39-BEFF66AD4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6ED5F-A57F-8084-02B9-565558541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A1F8F2-9452-CC4E-A4B5-F58E042CF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866AB7-24AA-B0FD-85AE-B982D976FE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D9D3A8-8E84-CC06-7841-9908BCC803E5}"/>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8" name="Footer Placeholder 7">
            <a:extLst>
              <a:ext uri="{FF2B5EF4-FFF2-40B4-BE49-F238E27FC236}">
                <a16:creationId xmlns:a16="http://schemas.microsoft.com/office/drawing/2014/main" id="{67E81BFC-BEFC-EF2A-1D29-B63D6925A9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5825AA-D777-A10A-5601-40AE26478E4C}"/>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4104181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9E9F-8BAF-972D-65B2-D6027EB388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1A0FD1-5509-F261-5BE1-5FB511B05A2B}"/>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4" name="Footer Placeholder 3">
            <a:extLst>
              <a:ext uri="{FF2B5EF4-FFF2-40B4-BE49-F238E27FC236}">
                <a16:creationId xmlns:a16="http://schemas.microsoft.com/office/drawing/2014/main" id="{5C1E072B-BEDD-8C0F-D1E4-9EEDFB0657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36643B-FB11-C3F6-D707-375F5F7D4061}"/>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392486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065C0-ED96-EA3F-4628-919330ABDDA8}"/>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3" name="Footer Placeholder 2">
            <a:extLst>
              <a:ext uri="{FF2B5EF4-FFF2-40B4-BE49-F238E27FC236}">
                <a16:creationId xmlns:a16="http://schemas.microsoft.com/office/drawing/2014/main" id="{668AF609-67BF-A61F-6F58-2677E0D1FF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00466D-6B8E-B2E4-7426-3A2CCCC6ADBC}"/>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361619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BF0C9-23A6-5074-2E5A-07408E68E3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85D67B-18F1-799C-FDE2-D8B2C1D4C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DDEAF0-9D48-D46D-4FF1-D6E5C6744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88FC3-28F2-E519-70F6-61C141005FF6}"/>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6" name="Footer Placeholder 5">
            <a:extLst>
              <a:ext uri="{FF2B5EF4-FFF2-40B4-BE49-F238E27FC236}">
                <a16:creationId xmlns:a16="http://schemas.microsoft.com/office/drawing/2014/main" id="{9FF732A9-EA83-E5B5-B8C3-241E85AC1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55CFD-6A7A-A153-1B72-01861667B7AC}"/>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24094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2104-066A-878F-7235-D6F8131BBA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E3DF7E-4475-1A33-C9D2-13F9C9BEC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C349D9-6746-982B-0D2E-5881346D3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13499-131E-2D4A-831E-FDA1DC5BFF56}"/>
              </a:ext>
            </a:extLst>
          </p:cNvPr>
          <p:cNvSpPr>
            <a:spLocks noGrp="1"/>
          </p:cNvSpPr>
          <p:nvPr>
            <p:ph type="dt" sz="half" idx="10"/>
          </p:nvPr>
        </p:nvSpPr>
        <p:spPr/>
        <p:txBody>
          <a:bodyPr/>
          <a:lstStyle/>
          <a:p>
            <a:fld id="{FD736E9A-442C-6445-91FE-6A9852F73B2E}" type="datetimeFigureOut">
              <a:rPr lang="en-US" smtClean="0"/>
              <a:t>1/31/24</a:t>
            </a:fld>
            <a:endParaRPr lang="en-US"/>
          </a:p>
        </p:txBody>
      </p:sp>
      <p:sp>
        <p:nvSpPr>
          <p:cNvPr id="6" name="Footer Placeholder 5">
            <a:extLst>
              <a:ext uri="{FF2B5EF4-FFF2-40B4-BE49-F238E27FC236}">
                <a16:creationId xmlns:a16="http://schemas.microsoft.com/office/drawing/2014/main" id="{616DA052-9907-2C76-ECD9-63CE51417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178BD6-0C9C-F607-F9AD-E33C73B5BDED}"/>
              </a:ext>
            </a:extLst>
          </p:cNvPr>
          <p:cNvSpPr>
            <a:spLocks noGrp="1"/>
          </p:cNvSpPr>
          <p:nvPr>
            <p:ph type="sldNum" sz="quarter" idx="12"/>
          </p:nvPr>
        </p:nvSpPr>
        <p:spPr/>
        <p:txBody>
          <a:bodyPr/>
          <a:lstStyle/>
          <a:p>
            <a:fld id="{C44D07DF-A121-EA42-ABA5-6EA8D1BAB5DE}" type="slidenum">
              <a:rPr lang="en-US" smtClean="0"/>
              <a:t>‹#›</a:t>
            </a:fld>
            <a:endParaRPr lang="en-US"/>
          </a:p>
        </p:txBody>
      </p:sp>
    </p:spTree>
    <p:extLst>
      <p:ext uri="{BB962C8B-B14F-4D97-AF65-F5344CB8AC3E}">
        <p14:creationId xmlns:p14="http://schemas.microsoft.com/office/powerpoint/2010/main" val="1807534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F4B4F9-9F7D-22E2-B23C-120F4C3B8C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BCB47-C06D-97EF-2DB5-9D930DD41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AF4F2-198C-CB13-BC8F-A64313E105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36E9A-442C-6445-91FE-6A9852F73B2E}" type="datetimeFigureOut">
              <a:rPr lang="en-US" smtClean="0"/>
              <a:t>1/31/24</a:t>
            </a:fld>
            <a:endParaRPr lang="en-US"/>
          </a:p>
        </p:txBody>
      </p:sp>
      <p:sp>
        <p:nvSpPr>
          <p:cNvPr id="5" name="Footer Placeholder 4">
            <a:extLst>
              <a:ext uri="{FF2B5EF4-FFF2-40B4-BE49-F238E27FC236}">
                <a16:creationId xmlns:a16="http://schemas.microsoft.com/office/drawing/2014/main" id="{9213F696-7A6C-C5A7-51E1-195E0355E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19282F-AA2C-4F14-7EE6-F97973229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D07DF-A121-EA42-ABA5-6EA8D1BAB5DE}" type="slidenum">
              <a:rPr lang="en-US" smtClean="0"/>
              <a:t>‹#›</a:t>
            </a:fld>
            <a:endParaRPr lang="en-US"/>
          </a:p>
        </p:txBody>
      </p:sp>
    </p:spTree>
    <p:extLst>
      <p:ext uri="{BB962C8B-B14F-4D97-AF65-F5344CB8AC3E}">
        <p14:creationId xmlns:p14="http://schemas.microsoft.com/office/powerpoint/2010/main" val="2902063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18E34-2277-A80D-240E-5312BC2C7C3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110836" y="119698"/>
            <a:ext cx="5165948" cy="1100928"/>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584493528"/>
      </p:ext>
    </p:extLst>
  </p:cSld>
  <p:clrMap bg1="dk1" tx1="lt1" bg2="dk2" tx2="lt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3847/PSJ/acfd22" TargetMode="External"/><Relationship Id="rId7" Type="http://schemas.openxmlformats.org/officeDocument/2006/relationships/hyperlink" Target="https://doi.org/10.1016/j.icarus.2019.02.018"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doi.org/10.1016/j.icarus.2021.114790" TargetMode="External"/><Relationship Id="rId5" Type="http://schemas.openxmlformats.org/officeDocument/2006/relationships/hyperlink" Target="https://doi.org/10.3847/PSJ/ac66eb" TargetMode="External"/><Relationship Id="rId4" Type="http://schemas.openxmlformats.org/officeDocument/2006/relationships/hyperlink" Target="https://doi.org/10.3847/PSJ/ac7224"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ov"/><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video" Target="../media/media3.mo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cosmos.esa.int/documents/336356/336472/SMPAG-RP-001_4_0_Roadmap_2023-03-02.pdf"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www.unoosa.org/res/oosadoc/data/documents/2017/aac_105c_12017crp/aac_105c_12017crp_25_0_html/AC105_C1_2017_CRP25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1627213" y="1369003"/>
            <a:ext cx="8937574"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International Asteroid Warning Network</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Update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Kelly Fast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Coordinating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Near-Earth Object Observations Program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NASA Planetary Defense Coordination Office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Administration team at the University of Maryland/Planetary Data System Small Bodies Node (Bauer, Reddy, Spahr, Warner, </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 al</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Update to IAWN Steering Committee and Signatories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31</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January 2024</a:t>
            </a:r>
          </a:p>
        </p:txBody>
      </p:sp>
    </p:spTree>
    <p:extLst>
      <p:ext uri="{BB962C8B-B14F-4D97-AF65-F5344CB8AC3E}">
        <p14:creationId xmlns:p14="http://schemas.microsoft.com/office/powerpoint/2010/main" val="226482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1102060" y="1818709"/>
            <a:ext cx="88873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IAWN Coordinating Officer or a member of the IAWN Steering Committee will notify:</a:t>
            </a:r>
          </a:p>
        </p:txBody>
      </p:sp>
      <p:sp>
        <p:nvSpPr>
          <p:cNvPr id="4" name="TextBox 3">
            <a:extLst>
              <a:ext uri="{FF2B5EF4-FFF2-40B4-BE49-F238E27FC236}">
                <a16:creationId xmlns:a16="http://schemas.microsoft.com/office/drawing/2014/main" id="{8C093EDE-3292-FF8B-2799-659D1C67DA8E}"/>
              </a:ext>
            </a:extLst>
          </p:cNvPr>
          <p:cNvSpPr txBox="1"/>
          <p:nvPr/>
        </p:nvSpPr>
        <p:spPr>
          <a:xfrm>
            <a:off x="5512904" y="397895"/>
            <a:ext cx="64273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Notification by IAWN – Who?</a:t>
            </a:r>
          </a:p>
        </p:txBody>
      </p:sp>
      <p:sp>
        <p:nvSpPr>
          <p:cNvPr id="5" name="TextBox 4">
            <a:extLst>
              <a:ext uri="{FF2B5EF4-FFF2-40B4-BE49-F238E27FC236}">
                <a16:creationId xmlns:a16="http://schemas.microsoft.com/office/drawing/2014/main" id="{E0A29ADF-3D73-E466-B8FB-58A5B96BF0E8}"/>
              </a:ext>
            </a:extLst>
          </p:cNvPr>
          <p:cNvSpPr txBox="1"/>
          <p:nvPr/>
        </p:nvSpPr>
        <p:spPr>
          <a:xfrm>
            <a:off x="1668526" y="2905343"/>
            <a:ext cx="9987881"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Chair, Space Mission Planning Advisory Group (SMPAG)</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United Nations Office of Outer Space Affairs (UNOOSA)</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UNOOSA will notify UN Member States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43E25D6-7142-7F02-7781-487F1FF54552}"/>
              </a:ext>
            </a:extLst>
          </p:cNvPr>
          <p:cNvSpPr txBox="1"/>
          <p:nvPr/>
        </p:nvSpPr>
        <p:spPr>
          <a:xfrm>
            <a:off x="1102059" y="4961472"/>
            <a:ext cx="102365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signatories would also notify and work with their own governments according to their own national policies, as applicable.</a:t>
            </a:r>
          </a:p>
        </p:txBody>
      </p:sp>
    </p:spTree>
    <p:extLst>
      <p:ext uri="{BB962C8B-B14F-4D97-AF65-F5344CB8AC3E}">
        <p14:creationId xmlns:p14="http://schemas.microsoft.com/office/powerpoint/2010/main" val="2994667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1014931" y="1936665"/>
            <a:ext cx="9970569" cy="3816429"/>
          </a:xfrm>
          <a:prstGeom prst="rect">
            <a:avLst/>
          </a:prstGeom>
          <a:noFill/>
        </p:spPr>
        <p:txBody>
          <a:bodyPr wrap="square" rtlCol="0">
            <a:spAutoFit/>
          </a:bodyPr>
          <a:lstStyle/>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26 October 2023 - Full meeting of the IAWN Signatories</a:t>
            </a:r>
          </a:p>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Reports from various IAWN Signatories including new Signatories</a:t>
            </a:r>
          </a:p>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Report by SMPAG</a:t>
            </a:r>
          </a:p>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Update by the Minor Planet Center</a:t>
            </a:r>
          </a:p>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IAWN Observing Campaign Summary: 2023 DZ2</a:t>
            </a:r>
          </a:p>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Community discussions on best practices for the network such as timing, reporting astrometric uncertainties, image stacking, coordinating astrometric follow-up</a:t>
            </a:r>
          </a:p>
        </p:txBody>
      </p:sp>
      <p:sp>
        <p:nvSpPr>
          <p:cNvPr id="2" name="TextBox 1">
            <a:extLst>
              <a:ext uri="{FF2B5EF4-FFF2-40B4-BE49-F238E27FC236}">
                <a16:creationId xmlns:a16="http://schemas.microsoft.com/office/drawing/2014/main" id="{7E64C788-F585-878D-9701-2828F6916460}"/>
              </a:ext>
            </a:extLst>
          </p:cNvPr>
          <p:cNvSpPr txBox="1"/>
          <p:nvPr/>
        </p:nvSpPr>
        <p:spPr>
          <a:xfrm>
            <a:off x="6096000" y="393700"/>
            <a:ext cx="3872470" cy="646331"/>
          </a:xfrm>
          <a:prstGeom prst="rect">
            <a:avLst/>
          </a:prstGeom>
          <a:noFill/>
        </p:spPr>
        <p:txBody>
          <a:bodyPr wrap="none" rtlCol="0">
            <a:spAutoFit/>
          </a:bodyPr>
          <a:lstStyle/>
          <a:p>
            <a:r>
              <a:rPr lang="en-US" sz="3600" b="1" dirty="0"/>
              <a:t>Last IAWN Meeting</a:t>
            </a:r>
          </a:p>
        </p:txBody>
      </p:sp>
    </p:spTree>
    <p:extLst>
      <p:ext uri="{BB962C8B-B14F-4D97-AF65-F5344CB8AC3E}">
        <p14:creationId xmlns:p14="http://schemas.microsoft.com/office/powerpoint/2010/main" val="268748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1003559" y="1305897"/>
            <a:ext cx="10489941"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2023 DZ2 characterization campaign paper is under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Second International Asteroid Warning Network Timing Campaign: 2005 LW3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Davide </a:t>
            </a:r>
            <a:r>
              <a:rPr kumimoji="0" lang="en-US"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Farnocchia</a:t>
            </a: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et al 2023 Planet. Sci. J. 4 203 </a:t>
            </a: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rPr>
              <a:t>https://doi.org/10.3847/PSJ/acfd22</a:t>
            </a:r>
            <a:endPar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International Asteroid Warning Network Timing Campaign: 2019 XS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Davide </a:t>
            </a:r>
            <a:r>
              <a:rPr kumimoji="0" lang="en-US"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Farnocchia</a:t>
            </a: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et al 2022 Planet. Sci. J. 3 156 </a:t>
            </a: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rPr>
              <a:t>https://doi.org/10.3847/PSJ/ac7224</a:t>
            </a:r>
            <a:endPar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Apophis Planetary Defense Campaign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Vishnu Reddy et al 2022 Planet. Sci. J. 3 123 </a:t>
            </a: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rPr>
              <a:t>https://doi.org/10.3847/PSJ/ac66eb</a:t>
            </a:r>
            <a:endPar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Near-earth asteroid (66391) </a:t>
            </a:r>
            <a:r>
              <a:rPr kumimoji="0" lang="en-US" sz="20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Moshup</a:t>
            </a:r>
            <a:r>
              <a:rPr kumimoji="0" lang="en-US" sz="2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(1999 KW4) observing campaign: Results from a global planetary defense characterization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Vishnu Reddy et al 2022 Icarus 374 114790 </a:t>
            </a:r>
            <a:r>
              <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6"/>
              </a:rPr>
              <a:t>https://doi.org/10.1016/j.icarus.2021.114790</a:t>
            </a:r>
            <a:endParaRPr kumimoji="0" lang="en-US"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Near-Earth asteroid 2012 TC4 observing campaign: Results from a global planetary defense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Vishnu Reddy et al 2019 Icarus 326 133 </a:t>
            </a:r>
            <a:r>
              <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rPr>
              <a:t>https://doi.org/10.1016/j.icarus.2019.02.018</a:t>
            </a:r>
            <a:endPar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6481F95-D6F1-74FD-DF2E-869694BF2C49}"/>
              </a:ext>
            </a:extLst>
          </p:cNvPr>
          <p:cNvSpPr txBox="1"/>
          <p:nvPr/>
        </p:nvSpPr>
        <p:spPr>
          <a:xfrm>
            <a:off x="5740400" y="419100"/>
            <a:ext cx="4288353" cy="461665"/>
          </a:xfrm>
          <a:prstGeom prst="rect">
            <a:avLst/>
          </a:prstGeom>
          <a:noFill/>
        </p:spPr>
        <p:txBody>
          <a:bodyPr wrap="none" rtlCol="0">
            <a:spAutoFit/>
          </a:bodyPr>
          <a:lstStyle/>
          <a:p>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Peer-Reviewed Publications</a:t>
            </a:r>
          </a:p>
        </p:txBody>
      </p:sp>
    </p:spTree>
    <p:extLst>
      <p:ext uri="{BB962C8B-B14F-4D97-AF65-F5344CB8AC3E}">
        <p14:creationId xmlns:p14="http://schemas.microsoft.com/office/powerpoint/2010/main" val="4207736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646631" y="1352465"/>
            <a:ext cx="10720937" cy="5293757"/>
          </a:xfrm>
          <a:prstGeom prst="rect">
            <a:avLst/>
          </a:prstGeom>
          <a:noFill/>
        </p:spPr>
        <p:txBody>
          <a:bodyPr wrap="square" rtlCol="0">
            <a:spAutoFit/>
          </a:bodyPr>
          <a:lstStyle/>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The</a:t>
            </a:r>
            <a:r>
              <a:rPr lang="en-US" sz="2400" b="0" i="0" dirty="0">
                <a:effectLst/>
                <a:latin typeface="Helvetica" pitchFamily="2" charset="0"/>
                <a:cs typeface="Calibri" panose="020F0502020204030204" pitchFamily="34" charset="0"/>
              </a:rPr>
              <a:t> IAWN Steering Committee held its first meeting in January 2014</a:t>
            </a:r>
            <a:endParaRPr lang="en-US" sz="2400" dirty="0">
              <a:latin typeface="Helvetica" pitchFamily="2" charset="0"/>
              <a:cs typeface="Calibri" panose="020F0502020204030204" pitchFamily="34" charset="0"/>
            </a:endParaRPr>
          </a:p>
          <a:p>
            <a:pPr marL="342900" indent="-342900">
              <a:spcAft>
                <a:spcPts val="1200"/>
              </a:spcAft>
              <a:buFont typeface="Arial" panose="020B0604020202020204" pitchFamily="34" charset="0"/>
              <a:buChar char="•"/>
              <a:defRPr/>
            </a:pPr>
            <a:r>
              <a:rPr lang="en-US" sz="2400" dirty="0">
                <a:latin typeface="Helvetica" pitchFamily="2" charset="0"/>
                <a:cs typeface="Calibri" panose="020F0502020204030204" pitchFamily="34" charset="0"/>
              </a:rPr>
              <a:t>This is the 10</a:t>
            </a:r>
            <a:r>
              <a:rPr lang="en-US" sz="2400" baseline="30000" dirty="0">
                <a:latin typeface="Helvetica" pitchFamily="2" charset="0"/>
                <a:cs typeface="Calibri" panose="020F0502020204030204" pitchFamily="34" charset="0"/>
              </a:rPr>
              <a:t>th</a:t>
            </a:r>
            <a:r>
              <a:rPr lang="en-US" sz="2400" dirty="0">
                <a:latin typeface="Helvetica" pitchFamily="2" charset="0"/>
                <a:cs typeface="Calibri" panose="020F0502020204030204" pitchFamily="34" charset="0"/>
              </a:rPr>
              <a:t> anniversary of the first IAWN meeting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Steering Committee Meeting – 30 January 2024</a:t>
            </a:r>
          </a:p>
          <a:p>
            <a:pPr marL="800100" lvl="1" indent="-342900">
              <a:spcAft>
                <a:spcPts val="1200"/>
              </a:spcAft>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executive session addressed the future of the IAWN Steering </a:t>
            </a:r>
            <a:r>
              <a:rPr lang="en-US" sz="2400" dirty="0">
                <a:solidFill>
                  <a:prstClr val="white"/>
                </a:solidFill>
                <a:latin typeface="Arial" panose="020B0604020202020204" pitchFamily="34" charset="0"/>
                <a:cs typeface="Arial" panose="020B0604020202020204" pitchFamily="34" charset="0"/>
              </a:rPr>
              <a:t>Committee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by detailing, for the Terms of Reference, the core IAWN capabilities to be represented by a geographically and organizationally diverse representation from among IAWN signatories</a:t>
            </a:r>
          </a:p>
          <a:p>
            <a:pPr marL="800100" lvl="1" indent="-342900">
              <a:spcAft>
                <a:spcPts val="1200"/>
              </a:spcAft>
              <a:buFont typeface="Arial" panose="020B0604020202020204" pitchFamily="34" charset="0"/>
              <a:buChar char="•"/>
              <a:defRPr/>
            </a:pPr>
            <a:r>
              <a:rPr lang="en-US" sz="2400" dirty="0">
                <a:solidFill>
                  <a:prstClr val="white"/>
                </a:solidFill>
                <a:latin typeface="Arial" panose="020B0604020202020204" pitchFamily="34" charset="0"/>
                <a:cs typeface="Arial" panose="020B0604020202020204" pitchFamily="34" charset="0"/>
              </a:rPr>
              <a:t>This will be communicated to IAWN signatories for additional or expanded applications</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next IAWN meeting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tentatively being planned for the week of 7 October 2024 as an IAWN Steering Committee workshop on NEO threat notification followed by a full hybrid meeting of IAWN signatories</a:t>
            </a:r>
          </a:p>
        </p:txBody>
      </p:sp>
      <p:sp>
        <p:nvSpPr>
          <p:cNvPr id="2" name="TextBox 1">
            <a:extLst>
              <a:ext uri="{FF2B5EF4-FFF2-40B4-BE49-F238E27FC236}">
                <a16:creationId xmlns:a16="http://schemas.microsoft.com/office/drawing/2014/main" id="{7E64C788-F585-878D-9701-2828F6916460}"/>
              </a:ext>
            </a:extLst>
          </p:cNvPr>
          <p:cNvSpPr txBox="1"/>
          <p:nvPr/>
        </p:nvSpPr>
        <p:spPr>
          <a:xfrm>
            <a:off x="6096000" y="393700"/>
            <a:ext cx="3027367" cy="646331"/>
          </a:xfrm>
          <a:prstGeom prst="rect">
            <a:avLst/>
          </a:prstGeom>
          <a:noFill/>
        </p:spPr>
        <p:txBody>
          <a:bodyPr wrap="none" rtlCol="0">
            <a:spAutoFit/>
          </a:bodyPr>
          <a:lstStyle/>
          <a:p>
            <a:r>
              <a:rPr lang="en-US" sz="3600" b="1" dirty="0"/>
              <a:t>Latest Updates</a:t>
            </a:r>
          </a:p>
        </p:txBody>
      </p:sp>
    </p:spTree>
    <p:extLst>
      <p:ext uri="{BB962C8B-B14F-4D97-AF65-F5344CB8AC3E}">
        <p14:creationId xmlns:p14="http://schemas.microsoft.com/office/powerpoint/2010/main" val="87764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339E2F-36FC-4B43-3776-7F71FB8314A4}"/>
              </a:ext>
            </a:extLst>
          </p:cNvPr>
          <p:cNvSpPr txBox="1"/>
          <p:nvPr/>
        </p:nvSpPr>
        <p:spPr>
          <a:xfrm>
            <a:off x="949401" y="3167390"/>
            <a:ext cx="104871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BACKUP</a:t>
            </a:r>
          </a:p>
        </p:txBody>
      </p:sp>
    </p:spTree>
    <p:extLst>
      <p:ext uri="{BB962C8B-B14F-4D97-AF65-F5344CB8AC3E}">
        <p14:creationId xmlns:p14="http://schemas.microsoft.com/office/powerpoint/2010/main" val="306311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13E5D3-4416-98E1-AC23-33C05C620258}"/>
              </a:ext>
            </a:extLst>
          </p:cNvPr>
          <p:cNvSpPr/>
          <p:nvPr/>
        </p:nvSpPr>
        <p:spPr>
          <a:xfrm>
            <a:off x="1178001" y="2758510"/>
            <a:ext cx="9835996"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From the IAWN Statement of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intent of the International Asteroid Warning Network (IAWN) is to establish a worldwide effort to detect, track, and physically characterize near-Earth objects (NEOs) to determine those that are potential impact threats to Earth. This network is comprised of a partnership of scientific institutions, observatories, and other interested parties performing observations, orbit computation, modeling, and other scientific research related to the impact potential and effects of asteroids.”</a:t>
            </a:r>
          </a:p>
        </p:txBody>
      </p:sp>
      <p:sp>
        <p:nvSpPr>
          <p:cNvPr id="5" name="TextBox 4">
            <a:extLst>
              <a:ext uri="{FF2B5EF4-FFF2-40B4-BE49-F238E27FC236}">
                <a16:creationId xmlns:a16="http://schemas.microsoft.com/office/drawing/2014/main" id="{EB339E2F-36FC-4B43-3776-7F71FB8314A4}"/>
              </a:ext>
            </a:extLst>
          </p:cNvPr>
          <p:cNvSpPr txBox="1"/>
          <p:nvPr/>
        </p:nvSpPr>
        <p:spPr>
          <a:xfrm>
            <a:off x="1178001" y="1620816"/>
            <a:ext cx="104871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is a worldwide collaboration of asteroid observers and modelers that was recommended by the United Nations</a:t>
            </a:r>
          </a:p>
        </p:txBody>
      </p:sp>
      <p:sp>
        <p:nvSpPr>
          <p:cNvPr id="2" name="TextBox 1">
            <a:extLst>
              <a:ext uri="{FF2B5EF4-FFF2-40B4-BE49-F238E27FC236}">
                <a16:creationId xmlns:a16="http://schemas.microsoft.com/office/drawing/2014/main" id="{2A5D71F2-CA06-6A4B-B54B-770674118159}"/>
              </a:ext>
            </a:extLst>
          </p:cNvPr>
          <p:cNvSpPr txBox="1"/>
          <p:nvPr/>
        </p:nvSpPr>
        <p:spPr>
          <a:xfrm>
            <a:off x="6172200" y="354330"/>
            <a:ext cx="32782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IAWN Background</a:t>
            </a:r>
          </a:p>
        </p:txBody>
      </p:sp>
    </p:spTree>
    <p:extLst>
      <p:ext uri="{BB962C8B-B14F-4D97-AF65-F5344CB8AC3E}">
        <p14:creationId xmlns:p14="http://schemas.microsoft.com/office/powerpoint/2010/main" val="1425980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A6BDE07-E30B-8040-A0FE-43DC6BFD3334}"/>
              </a:ext>
            </a:extLst>
          </p:cNvPr>
          <p:cNvSpPr txBox="1"/>
          <p:nvPr/>
        </p:nvSpPr>
        <p:spPr>
          <a:xfrm>
            <a:off x="636613" y="1429761"/>
            <a:ext cx="6118517"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Steering Committee</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Sergio Camacho, INAOE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Paul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Chodas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JPL/CNEOS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Alan Harris, DLR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Lindley Johnson, NASA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Patrick Michel, OCA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Richard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Moissl</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ESA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Giovoanni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Valsecchi, INAF</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Boris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Shustov</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INASAN</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Coordinating Officer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Kelly Fast, NASA</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B81F9B6-9E41-F423-7B07-2A4F7110759A}"/>
              </a:ext>
            </a:extLst>
          </p:cNvPr>
          <p:cNvSpPr txBox="1"/>
          <p:nvPr/>
        </p:nvSpPr>
        <p:spPr>
          <a:xfrm>
            <a:off x="6160770" y="1429761"/>
            <a:ext cx="5889574" cy="39241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IAWN Permanent Observers</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Space Mission Planning Advisory Group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(SMPAG)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Detlef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Koschny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Chair for ESA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United Nations Office for Outer Space Affairs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(UNOOSA)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Romana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Kofler</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International Astronomical Union (IAU)</a:t>
            </a:r>
          </a:p>
          <a:p>
            <a:pPr algn="ctr">
              <a:spcAft>
                <a:spcPts val="600"/>
              </a:spcAf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Gonzalo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Tancredi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Univ. del Uruguay</a:t>
            </a:r>
          </a:p>
        </p:txBody>
      </p:sp>
      <p:sp>
        <p:nvSpPr>
          <p:cNvPr id="2" name="TextBox 1">
            <a:extLst>
              <a:ext uri="{FF2B5EF4-FFF2-40B4-BE49-F238E27FC236}">
                <a16:creationId xmlns:a16="http://schemas.microsoft.com/office/drawing/2014/main" id="{2E31601E-F863-90AA-8E80-CD1BD35BDCAF}"/>
              </a:ext>
            </a:extLst>
          </p:cNvPr>
          <p:cNvSpPr txBox="1"/>
          <p:nvPr/>
        </p:nvSpPr>
        <p:spPr>
          <a:xfrm>
            <a:off x="6172200" y="354330"/>
            <a:ext cx="46566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IAWN Steering Committee</a:t>
            </a:r>
          </a:p>
        </p:txBody>
      </p:sp>
    </p:spTree>
    <p:extLst>
      <p:ext uri="{BB962C8B-B14F-4D97-AF65-F5344CB8AC3E}">
        <p14:creationId xmlns:p14="http://schemas.microsoft.com/office/powerpoint/2010/main" val="3296610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B4C15C-7DE4-4282-8807-D393CC3E324E}"/>
              </a:ext>
            </a:extLst>
          </p:cNvPr>
          <p:cNvSpPr txBox="1"/>
          <p:nvPr/>
        </p:nvSpPr>
        <p:spPr>
          <a:xfrm>
            <a:off x="1137285" y="1460228"/>
            <a:ext cx="9917430"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NASA Planetary Data System Small Bodies Node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the University of Maryland</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Spahr		IAWN Manager - membership (</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leave of absence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Vishnu Reddy	IAWN Coordinator – campaigns, meetings, membership, </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Elizabeth Warner	IAWN Webmaster - website, meetings, membership</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Gerbs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Bauer 	IAWN Administration supervisor</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NASA Planetary Defense Coordination Office</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Lindley Johnson	Lead for NASA’s IAWN organization role</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Kelly Fast		Coordinating Officer for the IAWN Steering Committee</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Mike Kelley		NASA lead for IAWN Campaigns</a:t>
            </a:r>
          </a:p>
          <a:p>
            <a:pPr marL="46355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Josh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Handal</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NASA support for IAWN</a:t>
            </a:r>
          </a:p>
        </p:txBody>
      </p:sp>
      <p:sp>
        <p:nvSpPr>
          <p:cNvPr id="3" name="TextBox 2">
            <a:extLst>
              <a:ext uri="{FF2B5EF4-FFF2-40B4-BE49-F238E27FC236}">
                <a16:creationId xmlns:a16="http://schemas.microsoft.com/office/drawing/2014/main" id="{97DBA2B0-9959-0363-EBCA-8F1910F8434F}"/>
              </a:ext>
            </a:extLst>
          </p:cNvPr>
          <p:cNvSpPr txBox="1"/>
          <p:nvPr/>
        </p:nvSpPr>
        <p:spPr>
          <a:xfrm>
            <a:off x="5549900" y="151130"/>
            <a:ext cx="64008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IAWN Administration supporting NASA’s organizing role for IAWN</a:t>
            </a:r>
          </a:p>
        </p:txBody>
      </p:sp>
    </p:spTree>
    <p:extLst>
      <p:ext uri="{BB962C8B-B14F-4D97-AF65-F5344CB8AC3E}">
        <p14:creationId xmlns:p14="http://schemas.microsoft.com/office/powerpoint/2010/main" val="335187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B51020-F306-0FDD-2BD3-17259F308D15}"/>
              </a:ext>
            </a:extLst>
          </p:cNvPr>
          <p:cNvSpPr txBox="1"/>
          <p:nvPr/>
        </p:nvSpPr>
        <p:spPr>
          <a:xfrm>
            <a:off x="329361" y="133815"/>
            <a:ext cx="11701669"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Arial"/>
              </a:rPr>
              <a:t>Impact of small asteroid 2024 BX1 on January 21, 2024</a:t>
            </a:r>
          </a:p>
        </p:txBody>
      </p:sp>
      <p:pic>
        <p:nvPicPr>
          <p:cNvPr id="4" name="Picture 3" descr="A colorful circles and lines on a black background&#10;&#10;Description automatically generated">
            <a:extLst>
              <a:ext uri="{FF2B5EF4-FFF2-40B4-BE49-F238E27FC236}">
                <a16:creationId xmlns:a16="http://schemas.microsoft.com/office/drawing/2014/main" id="{AF0F7429-3441-C1B5-AAC9-3EB03F2F26AA}"/>
              </a:ext>
            </a:extLst>
          </p:cNvPr>
          <p:cNvPicPr>
            <a:picLocks noChangeAspect="1"/>
          </p:cNvPicPr>
          <p:nvPr/>
        </p:nvPicPr>
        <p:blipFill>
          <a:blip r:embed="rId3"/>
          <a:stretch>
            <a:fillRect/>
          </a:stretch>
        </p:blipFill>
        <p:spPr>
          <a:xfrm>
            <a:off x="1881387" y="778611"/>
            <a:ext cx="8524742" cy="5559614"/>
          </a:xfrm>
          <a:prstGeom prst="rect">
            <a:avLst/>
          </a:prstGeom>
        </p:spPr>
      </p:pic>
      <p:sp>
        <p:nvSpPr>
          <p:cNvPr id="2" name="TextBox 1">
            <a:extLst>
              <a:ext uri="{FF2B5EF4-FFF2-40B4-BE49-F238E27FC236}">
                <a16:creationId xmlns:a16="http://schemas.microsoft.com/office/drawing/2014/main" id="{EA05D1D8-9415-DA8A-6C3C-346A5EE793EA}"/>
              </a:ext>
            </a:extLst>
          </p:cNvPr>
          <p:cNvSpPr txBox="1"/>
          <p:nvPr/>
        </p:nvSpPr>
        <p:spPr>
          <a:xfrm>
            <a:off x="4690334" y="6150114"/>
            <a:ext cx="7110621" cy="707886"/>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2000" i="1" u="none" strike="noStrike" kern="1200" cap="none" spc="0" normalizeH="0" baseline="0" noProof="0">
                <a:ln>
                  <a:noFill/>
                </a:ln>
                <a:solidFill>
                  <a:prstClr val="white"/>
                </a:solidFill>
                <a:effectLst/>
                <a:uLnTx/>
                <a:uFillTx/>
                <a:latin typeface="Arial"/>
                <a:ea typeface="+mn-ea"/>
                <a:cs typeface="Arial"/>
              </a:rPr>
              <a:t>* The impact was over </a:t>
            </a:r>
            <a:r>
              <a:rPr lang="en-US" sz="2000" i="1">
                <a:solidFill>
                  <a:prstClr val="white"/>
                </a:solidFill>
                <a:latin typeface="Arial"/>
                <a:cs typeface="Arial"/>
              </a:rPr>
              <a:t>Germany on 1/21/24 at 1:32am CET, which was 1/20/24 at 7:32pm EST.</a:t>
            </a:r>
            <a:endParaRPr kumimoji="0" lang="en-US" sz="2000" i="1"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374109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92F9D39-DEB4-CE82-438B-DC2D429B7496}"/>
              </a:ext>
            </a:extLst>
          </p:cNvPr>
          <p:cNvSpPr txBox="1"/>
          <p:nvPr/>
        </p:nvSpPr>
        <p:spPr>
          <a:xfrm>
            <a:off x="4290940" y="812165"/>
            <a:ext cx="4488764" cy="1323439"/>
          </a:xfrm>
          <a:prstGeom prst="rect">
            <a:avLst/>
          </a:prstGeom>
          <a:noFill/>
        </p:spPr>
        <p:txBody>
          <a:bodyPr wrap="square" lIns="91440" tIns="45720" rIns="91440" bIns="45720" rtlCol="0" anchor="t">
            <a:spAutoFit/>
          </a:bodyPr>
          <a:lstStyle/>
          <a:p>
            <a:pPr>
              <a:spcAft>
                <a:spcPts val="600"/>
              </a:spcAft>
              <a:defRPr/>
            </a:pPr>
            <a:r>
              <a:rPr kumimoji="0" lang="en-US" sz="160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NASA JPL’s Center for Near-Earth Object Studies (CNEOS) issued an alert 2 hours before impact based on observations sent to the Minor Planet Center by </a:t>
            </a:r>
            <a:r>
              <a:rPr lang="en-US" sz="1600" err="1">
                <a:solidFill>
                  <a:schemeClr val="bg1"/>
                </a:solidFill>
                <a:latin typeface="Arial" panose="020B0604020202020204" pitchFamily="34" charset="0"/>
                <a:cs typeface="Arial" panose="020B0604020202020204" pitchFamily="34" charset="0"/>
              </a:rPr>
              <a:t>Krisztián</a:t>
            </a:r>
            <a:r>
              <a:rPr lang="en-US" sz="1600">
                <a:solidFill>
                  <a:schemeClr val="bg1"/>
                </a:solidFill>
                <a:latin typeface="Arial" panose="020B0604020202020204" pitchFamily="34" charset="0"/>
                <a:cs typeface="Arial" panose="020B0604020202020204" pitchFamily="34" charset="0"/>
              </a:rPr>
              <a:t> </a:t>
            </a:r>
            <a:r>
              <a:rPr lang="en-US" sz="1600" err="1">
                <a:solidFill>
                  <a:schemeClr val="bg1"/>
                </a:solidFill>
                <a:latin typeface="Arial" panose="020B0604020202020204" pitchFamily="34" charset="0"/>
                <a:cs typeface="Arial" panose="020B0604020202020204" pitchFamily="34" charset="0"/>
              </a:rPr>
              <a:t>Sárneczky</a:t>
            </a:r>
            <a:r>
              <a:rPr lang="en-US" sz="1600">
                <a:solidFill>
                  <a:schemeClr val="bg1"/>
                </a:solidFill>
                <a:latin typeface="Arial" panose="020B0604020202020204" pitchFamily="34" charset="0"/>
                <a:cs typeface="Arial" panose="020B0604020202020204" pitchFamily="34" charset="0"/>
              </a:rPr>
              <a:t> at </a:t>
            </a:r>
            <a:r>
              <a:rPr lang="en-US" sz="1600" err="1">
                <a:solidFill>
                  <a:schemeClr val="bg1"/>
                </a:solidFill>
                <a:latin typeface="Arial" panose="020B0604020202020204" pitchFamily="34" charset="0"/>
                <a:cs typeface="Arial" panose="020B0604020202020204" pitchFamily="34" charset="0"/>
              </a:rPr>
              <a:t>Konkoly</a:t>
            </a:r>
            <a:r>
              <a:rPr lang="en-US" sz="1600">
                <a:solidFill>
                  <a:schemeClr val="bg1"/>
                </a:solidFill>
                <a:latin typeface="Arial" panose="020B0604020202020204" pitchFamily="34" charset="0"/>
                <a:cs typeface="Arial" panose="020B0604020202020204" pitchFamily="34" charset="0"/>
              </a:rPr>
              <a:t> Observatory (</a:t>
            </a:r>
            <a:r>
              <a:rPr lang="en-US" sz="1600" err="1">
                <a:solidFill>
                  <a:schemeClr val="bg1"/>
                </a:solidFill>
                <a:latin typeface="Arial" panose="020B0604020202020204" pitchFamily="34" charset="0"/>
                <a:cs typeface="Arial" panose="020B0604020202020204" pitchFamily="34" charset="0"/>
              </a:rPr>
              <a:t>Piszkéstető</a:t>
            </a:r>
            <a:r>
              <a:rPr lang="en-US" sz="1600">
                <a:solidFill>
                  <a:schemeClr val="bg1"/>
                </a:solidFill>
                <a:latin typeface="Arial" panose="020B0604020202020204" pitchFamily="34" charset="0"/>
                <a:cs typeface="Arial" panose="020B0604020202020204" pitchFamily="34" charset="0"/>
              </a:rPr>
              <a:t>), Hungary.</a:t>
            </a:r>
          </a:p>
        </p:txBody>
      </p:sp>
      <p:pic>
        <p:nvPicPr>
          <p:cNvPr id="6" name="Picture 5">
            <a:extLst>
              <a:ext uri="{FF2B5EF4-FFF2-40B4-BE49-F238E27FC236}">
                <a16:creationId xmlns:a16="http://schemas.microsoft.com/office/drawing/2014/main" id="{FEE64D00-6D0D-BD71-38BB-16DCDAFD12C4}"/>
              </a:ext>
            </a:extLst>
          </p:cNvPr>
          <p:cNvPicPr>
            <a:picLocks noChangeAspect="1"/>
          </p:cNvPicPr>
          <p:nvPr/>
        </p:nvPicPr>
        <p:blipFill rotWithShape="1">
          <a:blip r:embed="rId5"/>
          <a:srcRect l="29762"/>
          <a:stretch/>
        </p:blipFill>
        <p:spPr>
          <a:xfrm>
            <a:off x="8861925" y="834887"/>
            <a:ext cx="3118065" cy="3031711"/>
          </a:xfrm>
          <a:prstGeom prst="rect">
            <a:avLst/>
          </a:prstGeom>
          <a:ln w="19050">
            <a:solidFill>
              <a:srgbClr val="FF0000"/>
            </a:solidFill>
          </a:ln>
        </p:spPr>
      </p:pic>
      <p:pic>
        <p:nvPicPr>
          <p:cNvPr id="11" name="Picture 10" descr="A map of the world&#10;&#10;Description automatically generated">
            <a:extLst>
              <a:ext uri="{FF2B5EF4-FFF2-40B4-BE49-F238E27FC236}">
                <a16:creationId xmlns:a16="http://schemas.microsoft.com/office/drawing/2014/main" id="{6937A9BB-A37C-8237-44D9-7A635A01D87A}"/>
              </a:ext>
            </a:extLst>
          </p:cNvPr>
          <p:cNvPicPr>
            <a:picLocks noChangeAspect="1"/>
          </p:cNvPicPr>
          <p:nvPr/>
        </p:nvPicPr>
        <p:blipFill rotWithShape="1">
          <a:blip r:embed="rId6"/>
          <a:srcRect l="45456" t="9550" r="20567" b="64371"/>
          <a:stretch/>
        </p:blipFill>
        <p:spPr>
          <a:xfrm>
            <a:off x="4713389" y="4980440"/>
            <a:ext cx="3741178" cy="1609923"/>
          </a:xfrm>
          <a:prstGeom prst="rect">
            <a:avLst/>
          </a:prstGeom>
          <a:ln w="19050">
            <a:solidFill>
              <a:srgbClr val="1100FF"/>
            </a:solidFill>
          </a:ln>
        </p:spPr>
      </p:pic>
      <p:pic>
        <p:nvPicPr>
          <p:cNvPr id="18" name="Picture 17" descr="A map of the world&#10;&#10;Description automatically generated">
            <a:extLst>
              <a:ext uri="{FF2B5EF4-FFF2-40B4-BE49-F238E27FC236}">
                <a16:creationId xmlns:a16="http://schemas.microsoft.com/office/drawing/2014/main" id="{D6579911-DEBA-29A8-942E-CC04803F06A8}"/>
              </a:ext>
            </a:extLst>
          </p:cNvPr>
          <p:cNvPicPr>
            <a:picLocks noChangeAspect="1"/>
          </p:cNvPicPr>
          <p:nvPr/>
        </p:nvPicPr>
        <p:blipFill rotWithShape="1">
          <a:blip r:embed="rId7"/>
          <a:srcRect l="45103" t="9718" r="20686" b="64003"/>
          <a:stretch/>
        </p:blipFill>
        <p:spPr>
          <a:xfrm>
            <a:off x="4686290" y="2167151"/>
            <a:ext cx="3738417" cy="1609923"/>
          </a:xfrm>
          <a:prstGeom prst="rect">
            <a:avLst/>
          </a:prstGeom>
          <a:ln w="19050">
            <a:solidFill>
              <a:srgbClr val="1100FF"/>
            </a:solidFill>
          </a:ln>
        </p:spPr>
      </p:pic>
      <p:pic>
        <p:nvPicPr>
          <p:cNvPr id="2" name="Picture 1">
            <a:extLst>
              <a:ext uri="{FF2B5EF4-FFF2-40B4-BE49-F238E27FC236}">
                <a16:creationId xmlns:a16="http://schemas.microsoft.com/office/drawing/2014/main" id="{B2D99E03-A91B-3BEB-E3D1-F8D8C0EF1863}"/>
              </a:ext>
            </a:extLst>
          </p:cNvPr>
          <p:cNvPicPr>
            <a:picLocks noChangeAspect="1"/>
          </p:cNvPicPr>
          <p:nvPr/>
        </p:nvPicPr>
        <p:blipFill rotWithShape="1">
          <a:blip r:embed="rId8"/>
          <a:srcRect l="5833" r="37853"/>
          <a:stretch/>
        </p:blipFill>
        <p:spPr>
          <a:xfrm>
            <a:off x="9303128" y="4297498"/>
            <a:ext cx="2389864" cy="2212533"/>
          </a:xfrm>
          <a:prstGeom prst="rect">
            <a:avLst/>
          </a:prstGeom>
          <a:ln w="19050">
            <a:solidFill>
              <a:srgbClr val="FF0000"/>
            </a:solidFill>
          </a:ln>
          <a:effectLst>
            <a:outerShdw blurRad="76200" dist="63500" dir="13500000" algn="br" rotWithShape="0">
              <a:prstClr val="black">
                <a:alpha val="40000"/>
              </a:prstClr>
            </a:outerShdw>
          </a:effectLst>
        </p:spPr>
      </p:pic>
      <p:sp>
        <p:nvSpPr>
          <p:cNvPr id="23" name="TextBox 22">
            <a:extLst>
              <a:ext uri="{FF2B5EF4-FFF2-40B4-BE49-F238E27FC236}">
                <a16:creationId xmlns:a16="http://schemas.microsoft.com/office/drawing/2014/main" id="{177A0BEE-ECA5-59E8-B7C1-391C830E9FF9}"/>
              </a:ext>
            </a:extLst>
          </p:cNvPr>
          <p:cNvSpPr txBox="1"/>
          <p:nvPr/>
        </p:nvSpPr>
        <p:spPr>
          <a:xfrm>
            <a:off x="4290940" y="3866598"/>
            <a:ext cx="4488764" cy="1077218"/>
          </a:xfrm>
          <a:prstGeom prst="rect">
            <a:avLst/>
          </a:prstGeom>
          <a:noFill/>
        </p:spPr>
        <p:txBody>
          <a:bodyPr wrap="square" lIns="91440" tIns="45720" rIns="91440" bIns="45720" rtlCol="0" anchor="t">
            <a:spAutoFit/>
          </a:bodyPr>
          <a:lstStyle/>
          <a:p>
            <a:pPr>
              <a:spcAft>
                <a:spcPts val="600"/>
              </a:spcAft>
              <a:defRPr/>
            </a:pPr>
            <a:r>
              <a:rPr kumimoji="0" lang="en-US" sz="1600" i="0" u="none" strike="noStrike" kern="1200" cap="none" spc="0" normalizeH="0" baseline="0" noProof="0">
                <a:ln>
                  <a:noFill/>
                </a:ln>
                <a:solidFill>
                  <a:prstClr val="white"/>
                </a:solidFill>
                <a:effectLst/>
                <a:uLnTx/>
                <a:uFillTx/>
                <a:latin typeface="Arial"/>
                <a:cs typeface="Arial"/>
              </a:rPr>
              <a:t>Follow-up from observatories throughout Europe allowed CNEOS to quickly refine the impact prediction to west of Berlin, Germany. ESA</a:t>
            </a:r>
            <a:r>
              <a:rPr lang="en-US" sz="1600">
                <a:solidFill>
                  <a:prstClr val="white"/>
                </a:solidFill>
                <a:latin typeface="Arial"/>
                <a:cs typeface="Arial"/>
              </a:rPr>
              <a:t> NEOCC</a:t>
            </a:r>
            <a:r>
              <a:rPr kumimoji="0" lang="en-US" sz="1600" i="0" u="none" strike="noStrike" kern="1200" cap="none" spc="0" normalizeH="0" baseline="0" noProof="0">
                <a:ln>
                  <a:noFill/>
                </a:ln>
                <a:solidFill>
                  <a:prstClr val="white"/>
                </a:solidFill>
                <a:effectLst/>
                <a:uLnTx/>
                <a:uFillTx/>
                <a:latin typeface="Arial"/>
                <a:cs typeface="Arial"/>
              </a:rPr>
              <a:t> made a similar prediction.</a:t>
            </a:r>
            <a:endParaRPr lang="en-US" sz="1600">
              <a:solidFill>
                <a:prstClr val="white"/>
              </a:solidFill>
              <a:latin typeface="Arial"/>
              <a:cs typeface="Arial"/>
            </a:endParaRPr>
          </a:p>
        </p:txBody>
      </p:sp>
      <p:sp>
        <p:nvSpPr>
          <p:cNvPr id="29" name="TextBox 28">
            <a:extLst>
              <a:ext uri="{FF2B5EF4-FFF2-40B4-BE49-F238E27FC236}">
                <a16:creationId xmlns:a16="http://schemas.microsoft.com/office/drawing/2014/main" id="{75D105F9-CFB9-7D30-92F4-02CB8411C198}"/>
              </a:ext>
            </a:extLst>
          </p:cNvPr>
          <p:cNvSpPr txBox="1"/>
          <p:nvPr/>
        </p:nvSpPr>
        <p:spPr>
          <a:xfrm>
            <a:off x="329361" y="133815"/>
            <a:ext cx="11701669"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Arial"/>
              </a:rPr>
              <a:t>Impact of small asteroid 2024 BX1 on January 21, 2024</a:t>
            </a:r>
          </a:p>
        </p:txBody>
      </p:sp>
      <p:pic>
        <p:nvPicPr>
          <p:cNvPr id="30" name="Screen Recording 2024-01-21 at 7.50.19 PM">
            <a:hlinkClick r:id="" action="ppaction://media"/>
            <a:extLst>
              <a:ext uri="{FF2B5EF4-FFF2-40B4-BE49-F238E27FC236}">
                <a16:creationId xmlns:a16="http://schemas.microsoft.com/office/drawing/2014/main" id="{44BFB397-1A3A-4FCB-95A4-C3EA75E966F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7181" y="731484"/>
            <a:ext cx="4138689" cy="5395032"/>
          </a:xfrm>
          <a:prstGeom prst="rect">
            <a:avLst/>
          </a:prstGeom>
        </p:spPr>
      </p:pic>
      <p:cxnSp>
        <p:nvCxnSpPr>
          <p:cNvPr id="32" name="Straight Connector 31">
            <a:extLst>
              <a:ext uri="{FF2B5EF4-FFF2-40B4-BE49-F238E27FC236}">
                <a16:creationId xmlns:a16="http://schemas.microsoft.com/office/drawing/2014/main" id="{8EC756EB-D968-F4EF-4329-B22E1B0EA1D5}"/>
              </a:ext>
            </a:extLst>
          </p:cNvPr>
          <p:cNvCxnSpPr>
            <a:cxnSpLocks/>
          </p:cNvCxnSpPr>
          <p:nvPr/>
        </p:nvCxnSpPr>
        <p:spPr>
          <a:xfrm flipH="1">
            <a:off x="9303128" y="2123954"/>
            <a:ext cx="1063083" cy="217354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D9FB047-B24E-D509-D1BC-9D8684F07125}"/>
              </a:ext>
            </a:extLst>
          </p:cNvPr>
          <p:cNvCxnSpPr>
            <a:cxnSpLocks/>
          </p:cNvCxnSpPr>
          <p:nvPr/>
        </p:nvCxnSpPr>
        <p:spPr>
          <a:xfrm>
            <a:off x="10420957" y="2123954"/>
            <a:ext cx="1272035" cy="217354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35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D85137-F9C0-8003-503D-5E1824C665B1}"/>
              </a:ext>
            </a:extLst>
          </p:cNvPr>
          <p:cNvSpPr txBox="1"/>
          <p:nvPr/>
        </p:nvSpPr>
        <p:spPr>
          <a:xfrm>
            <a:off x="162416" y="1144158"/>
            <a:ext cx="6729873" cy="14311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asteroid posed no threat since it was so small </a:t>
            </a:r>
            <a:r>
              <a:rPr kumimoji="0" lang="en-US" altLang="en-US" b="0"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t>
            </a: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 meter</a:t>
            </a:r>
            <a:r>
              <a:rPr kumimoji="0" lang="en-US" altLang="en-US" b="0"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 size</a:t>
            </a:r>
            <a:endPar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altLang="en-US" dirty="0">
                <a:solidFill>
                  <a:prstClr val="white"/>
                </a:solidFill>
                <a:latin typeface="Arial" panose="020B0604020202020204" pitchFamily="34" charset="0"/>
                <a:ea typeface="Times New Roman" panose="02020603050405020304" pitchFamily="18" charset="0"/>
                <a:cs typeface="Arial" panose="020B0604020202020204" pitchFamily="34" charset="0"/>
              </a:rPr>
              <a:t>I</a:t>
            </a: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 was an excellent </a:t>
            </a:r>
            <a:r>
              <a:rPr lang="en-US" altLang="en-US" dirty="0">
                <a:solidFill>
                  <a:prstClr val="white"/>
                </a:solidFill>
                <a:latin typeface="Arial" panose="020B0604020202020204" pitchFamily="34" charset="0"/>
                <a:ea typeface="Times New Roman" panose="02020603050405020304" pitchFamily="18" charset="0"/>
                <a:cs typeface="Arial" panose="020B0604020202020204" pitchFamily="34" charset="0"/>
              </a:rPr>
              <a:t>demonstration</a:t>
            </a: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of planetary defense capabilities: find, track and accurately predict impact location</a:t>
            </a:r>
          </a:p>
        </p:txBody>
      </p:sp>
      <p:sp>
        <p:nvSpPr>
          <p:cNvPr id="3" name="TextBox 2">
            <a:extLst>
              <a:ext uri="{FF2B5EF4-FFF2-40B4-BE49-F238E27FC236}">
                <a16:creationId xmlns:a16="http://schemas.microsoft.com/office/drawing/2014/main" id="{6D8DE526-23BE-1647-3398-012700C171C2}"/>
              </a:ext>
            </a:extLst>
          </p:cNvPr>
          <p:cNvSpPr txBox="1"/>
          <p:nvPr/>
        </p:nvSpPr>
        <p:spPr>
          <a:xfrm>
            <a:off x="8078622" y="6450226"/>
            <a:ext cx="3952408" cy="261610"/>
          </a:xfrm>
          <a:prstGeom prst="rect">
            <a:avLst/>
          </a:prstGeom>
          <a:noFill/>
        </p:spPr>
        <p:txBody>
          <a:bodyPr wrap="square">
            <a:spAutoFit/>
          </a:bodyPr>
          <a:lstStyle/>
          <a:p>
            <a:pPr lvl="0">
              <a:defRPr/>
            </a:pPr>
            <a:r>
              <a:rPr lang="en-US" sz="1100">
                <a:solidFill>
                  <a:prstClr val="white"/>
                </a:solidFill>
              </a:rPr>
              <a:t>https://</a:t>
            </a:r>
            <a:r>
              <a:rPr lang="en-US" sz="1100" err="1">
                <a:solidFill>
                  <a:prstClr val="white"/>
                </a:solidFill>
              </a:rPr>
              <a:t>twitter.com</a:t>
            </a:r>
            <a:r>
              <a:rPr lang="en-US" sz="1100">
                <a:solidFill>
                  <a:prstClr val="white"/>
                </a:solidFill>
              </a:rPr>
              <a:t>/</a:t>
            </a:r>
            <a:r>
              <a:rPr lang="en-US" sz="1100" err="1">
                <a:solidFill>
                  <a:prstClr val="white"/>
                </a:solidFill>
              </a:rPr>
              <a:t>meteordoc</a:t>
            </a:r>
            <a:r>
              <a:rPr lang="en-US" sz="1100">
                <a:solidFill>
                  <a:prstClr val="white"/>
                </a:solidFill>
              </a:rPr>
              <a:t>/status/1748868373033746881</a:t>
            </a:r>
            <a:endParaRPr kumimoji="0" lang="en-US" sz="1100" b="0" i="0" u="none" strike="noStrike" kern="1200" cap="none" spc="0" normalizeH="0" baseline="0" noProof="0">
              <a:ln>
                <a:noFill/>
              </a:ln>
              <a:solidFill>
                <a:prstClr val="white"/>
              </a:solidFill>
              <a:effectLst/>
              <a:uLnTx/>
              <a:uFillTx/>
              <a:latin typeface="Calibri" panose="020F0502020204030204"/>
            </a:endParaRPr>
          </a:p>
        </p:txBody>
      </p:sp>
      <p:sp>
        <p:nvSpPr>
          <p:cNvPr id="4" name="TextBox 3">
            <a:extLst>
              <a:ext uri="{FF2B5EF4-FFF2-40B4-BE49-F238E27FC236}">
                <a16:creationId xmlns:a16="http://schemas.microsoft.com/office/drawing/2014/main" id="{B2212B53-CEAA-8E66-0AC3-F92242E988F2}"/>
              </a:ext>
            </a:extLst>
          </p:cNvPr>
          <p:cNvSpPr txBox="1"/>
          <p:nvPr/>
        </p:nvSpPr>
        <p:spPr>
          <a:xfrm>
            <a:off x="165200" y="2835919"/>
            <a:ext cx="3216827" cy="281615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NASA (@</a:t>
            </a:r>
            <a:r>
              <a:rPr kumimoji="0" lang="en-US" altLang="en-US"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AsteroridWatch</a:t>
            </a: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and </a:t>
            </a:r>
            <a:r>
              <a:rPr lang="en-US" altLang="en-US" noProof="0" dirty="0">
                <a:solidFill>
                  <a:prstClr val="white"/>
                </a:solidFill>
                <a:latin typeface="Arial" panose="020B0604020202020204" pitchFamily="34" charset="0"/>
                <a:ea typeface="Times New Roman" panose="02020603050405020304" pitchFamily="18" charset="0"/>
                <a:cs typeface="Arial" panose="020B0604020202020204" pitchFamily="34" charset="0"/>
              </a:rPr>
              <a:t>ESA (</a:t>
            </a:r>
            <a:r>
              <a:rPr lang="en-US" altLang="en-US" noProof="0" dirty="0" err="1">
                <a:solidFill>
                  <a:prstClr val="white"/>
                </a:solidFill>
                <a:latin typeface="Arial" panose="020B0604020202020204" pitchFamily="34" charset="0"/>
                <a:ea typeface="Times New Roman" panose="02020603050405020304" pitchFamily="18" charset="0"/>
                <a:cs typeface="Arial" panose="020B0604020202020204" pitchFamily="34" charset="0"/>
              </a:rPr>
              <a:t>Moissl</a:t>
            </a:r>
            <a:r>
              <a:rPr lang="en-US" altLang="en-US" dirty="0">
                <a:solidFill>
                  <a:prstClr val="white"/>
                </a:solidFill>
                <a:latin typeface="Arial" panose="020B0604020202020204" pitchFamily="34" charset="0"/>
                <a:ea typeface="Times New Roman" panose="02020603050405020304" pitchFamily="18" charset="0"/>
                <a:cs typeface="Arial" panose="020B0604020202020204" pitchFamily="34" charset="0"/>
              </a:rPr>
              <a:t>-@</a:t>
            </a:r>
            <a:r>
              <a:rPr lang="en-US" altLang="en-US" dirty="0" err="1">
                <a:solidFill>
                  <a:prstClr val="white"/>
                </a:solidFill>
                <a:latin typeface="Arial" panose="020B0604020202020204" pitchFamily="34" charset="0"/>
                <a:ea typeface="Times New Roman" panose="02020603050405020304" pitchFamily="18" charset="0"/>
                <a:cs typeface="Arial" panose="020B0604020202020204" pitchFamily="34" charset="0"/>
              </a:rPr>
              <a:t>Richard_M_F</a:t>
            </a:r>
            <a:r>
              <a:rPr lang="en-US" altLang="en-US" noProof="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notified the public on social media channels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altLang="en-US" dirty="0">
                <a:solidFill>
                  <a:prstClr val="white"/>
                </a:solidFill>
                <a:latin typeface="Arial" panose="020B0604020202020204" pitchFamily="34" charset="0"/>
                <a:ea typeface="Times New Roman" panose="02020603050405020304" pitchFamily="18" charset="0"/>
                <a:cs typeface="Arial" panose="020B0604020202020204" pitchFamily="34" charset="0"/>
              </a:rPr>
              <a:t>M</a:t>
            </a:r>
            <a:r>
              <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any watched the impact as it happened</a:t>
            </a:r>
            <a:r>
              <a:rPr kumimoji="0" lang="en-US" altLang="en-US" b="0"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or caught the view on Berlin-area webcams</a:t>
            </a:r>
            <a:endParaRPr kumimoji="0" lang="en-US" altLang="en-US"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Screen Recording 2024-01-21 at 7.32.36 PM">
            <a:hlinkClick r:id="" action="ppaction://media"/>
            <a:extLst>
              <a:ext uri="{FF2B5EF4-FFF2-40B4-BE49-F238E27FC236}">
                <a16:creationId xmlns:a16="http://schemas.microsoft.com/office/drawing/2014/main" id="{4F254F70-3271-F292-2F55-CC2F4BDBEE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47415" y="566563"/>
            <a:ext cx="4544585" cy="5924142"/>
          </a:xfrm>
          <a:prstGeom prst="rect">
            <a:avLst/>
          </a:prstGeom>
        </p:spPr>
      </p:pic>
      <p:sp>
        <p:nvSpPr>
          <p:cNvPr id="8" name="TextBox 7">
            <a:extLst>
              <a:ext uri="{FF2B5EF4-FFF2-40B4-BE49-F238E27FC236}">
                <a16:creationId xmlns:a16="http://schemas.microsoft.com/office/drawing/2014/main" id="{6EFEFB84-D6E6-418A-88A1-FA148AF0672B}"/>
              </a:ext>
            </a:extLst>
          </p:cNvPr>
          <p:cNvSpPr txBox="1"/>
          <p:nvPr/>
        </p:nvSpPr>
        <p:spPr>
          <a:xfrm>
            <a:off x="329361" y="133815"/>
            <a:ext cx="11701669"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Arial"/>
              </a:rPr>
              <a:t>Impact of small asteroid 2024 BX1 on January 21, 2024</a:t>
            </a:r>
          </a:p>
        </p:txBody>
      </p:sp>
      <p:pic>
        <p:nvPicPr>
          <p:cNvPr id="9" name="Screen Recording 2024-01-21 at 8.05.36 PM">
            <a:hlinkClick r:id="" action="ppaction://media"/>
            <a:extLst>
              <a:ext uri="{FF2B5EF4-FFF2-40B4-BE49-F238E27FC236}">
                <a16:creationId xmlns:a16="http://schemas.microsoft.com/office/drawing/2014/main" id="{F45F36C4-555F-FF03-9462-A5CD2C5981C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844910" y="3050499"/>
            <a:ext cx="3789979" cy="3264097"/>
          </a:xfrm>
          <a:prstGeom prst="rect">
            <a:avLst/>
          </a:prstGeom>
        </p:spPr>
      </p:pic>
      <p:sp>
        <p:nvSpPr>
          <p:cNvPr id="10" name="TextBox 9">
            <a:extLst>
              <a:ext uri="{FF2B5EF4-FFF2-40B4-BE49-F238E27FC236}">
                <a16:creationId xmlns:a16="http://schemas.microsoft.com/office/drawing/2014/main" id="{AFDF23BD-46A2-F239-9BAC-E86913D32ECF}"/>
              </a:ext>
            </a:extLst>
          </p:cNvPr>
          <p:cNvSpPr txBox="1"/>
          <p:nvPr/>
        </p:nvSpPr>
        <p:spPr>
          <a:xfrm>
            <a:off x="4027874" y="6442501"/>
            <a:ext cx="5372154" cy="261610"/>
          </a:xfrm>
          <a:prstGeom prst="rect">
            <a:avLst/>
          </a:prstGeom>
          <a:noFill/>
        </p:spPr>
        <p:txBody>
          <a:bodyPr wrap="square">
            <a:spAutoFit/>
          </a:bodyPr>
          <a:lstStyle/>
          <a:p>
            <a:pPr lvl="0">
              <a:defRPr/>
            </a:pPr>
            <a:r>
              <a:rPr lang="en-US" sz="1100">
                <a:solidFill>
                  <a:prstClr val="white"/>
                </a:solidFill>
              </a:rPr>
              <a:t>https://</a:t>
            </a:r>
            <a:r>
              <a:rPr lang="en-US" sz="1100" err="1">
                <a:solidFill>
                  <a:prstClr val="white"/>
                </a:solidFill>
              </a:rPr>
              <a:t>twitter.com</a:t>
            </a:r>
            <a:r>
              <a:rPr lang="en-US" sz="1100">
                <a:solidFill>
                  <a:prstClr val="white"/>
                </a:solidFill>
              </a:rPr>
              <a:t>/</a:t>
            </a:r>
            <a:r>
              <a:rPr lang="en-US" sz="1100" err="1">
                <a:solidFill>
                  <a:prstClr val="white"/>
                </a:solidFill>
              </a:rPr>
              <a:t>michaelaye</a:t>
            </a:r>
            <a:r>
              <a:rPr lang="en-US" sz="1100">
                <a:solidFill>
                  <a:prstClr val="white"/>
                </a:solidFill>
              </a:rPr>
              <a:t>/status/1748874235269853494</a:t>
            </a:r>
            <a:endParaRPr kumimoji="0" lang="en-US" sz="110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594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 fill="hold"/>
                                        <p:tgtEl>
                                          <p:spTgt spid="2"/>
                                        </p:tgtEl>
                                      </p:cBhvr>
                                    </p:cmd>
                                  </p:childTnLst>
                                </p:cTn>
                              </p:par>
                              <p:par>
                                <p:cTn id="7" presetID="1" presetClass="mediacall" presetSubtype="0" fill="hold" nodeType="withEffect">
                                  <p:stCondLst>
                                    <p:cond delay="0"/>
                                  </p:stCondLst>
                                  <p:childTnLst>
                                    <p:cmd type="call" cmd="playFrom(0.0)">
                                      <p:cBhvr>
                                        <p:cTn id="8" dur="8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repeatCount="indefinite"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4CC8-5630-FB44-BDDF-E25E75FE612C}"/>
              </a:ext>
            </a:extLst>
          </p:cNvPr>
          <p:cNvSpPr txBox="1">
            <a:spLocks/>
          </p:cNvSpPr>
          <p:nvPr/>
        </p:nvSpPr>
        <p:spPr>
          <a:xfrm>
            <a:off x="2801422" y="1255597"/>
            <a:ext cx="4017720" cy="65475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j-ea"/>
                <a:cs typeface="+mj-cs"/>
              </a:rPr>
              <a:t>Overview for NEO Threat Response</a:t>
            </a:r>
          </a:p>
        </p:txBody>
      </p:sp>
      <p:sp>
        <p:nvSpPr>
          <p:cNvPr id="3" name="Rectangle 2">
            <a:extLst>
              <a:ext uri="{FF2B5EF4-FFF2-40B4-BE49-F238E27FC236}">
                <a16:creationId xmlns:a16="http://schemas.microsoft.com/office/drawing/2014/main" id="{A96990F8-7955-D147-92E7-231232DA0695}"/>
              </a:ext>
            </a:extLst>
          </p:cNvPr>
          <p:cNvSpPr/>
          <p:nvPr/>
        </p:nvSpPr>
        <p:spPr>
          <a:xfrm>
            <a:off x="7192720" y="1363880"/>
            <a:ext cx="2819400" cy="947838"/>
          </a:xfrm>
          <a:prstGeom prst="rect">
            <a:avLst/>
          </a:prstGeom>
          <a:solidFill>
            <a:srgbClr val="4978B9"/>
          </a:solidFill>
          <a:ln>
            <a:solidFill>
              <a:srgbClr val="385D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United 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COPUOS/OOSA</a:t>
            </a:r>
          </a:p>
        </p:txBody>
      </p:sp>
      <p:sp>
        <p:nvSpPr>
          <p:cNvPr id="4" name="TextBox 3">
            <a:extLst>
              <a:ext uri="{FF2B5EF4-FFF2-40B4-BE49-F238E27FC236}">
                <a16:creationId xmlns:a16="http://schemas.microsoft.com/office/drawing/2014/main" id="{D5BF4FFC-391A-A145-9B28-296C59BD2D6B}"/>
              </a:ext>
            </a:extLst>
          </p:cNvPr>
          <p:cNvSpPr txBox="1"/>
          <p:nvPr/>
        </p:nvSpPr>
        <p:spPr>
          <a:xfrm>
            <a:off x="4946974" y="1896502"/>
            <a:ext cx="18339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Calibri" panose="020F0502020204030204"/>
                <a:ea typeface="+mn-ea"/>
                <a:cs typeface="+mn-cs"/>
              </a:rPr>
              <a:t>Inform in case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Calibri" panose="020F0502020204030204"/>
                <a:ea typeface="+mn-ea"/>
                <a:cs typeface="+mn-cs"/>
              </a:rPr>
              <a:t>credible threat</a:t>
            </a:r>
          </a:p>
        </p:txBody>
      </p:sp>
      <p:grpSp>
        <p:nvGrpSpPr>
          <p:cNvPr id="5" name="Group 4">
            <a:extLst>
              <a:ext uri="{FF2B5EF4-FFF2-40B4-BE49-F238E27FC236}">
                <a16:creationId xmlns:a16="http://schemas.microsoft.com/office/drawing/2014/main" id="{AFA65C7E-B0DE-2544-B815-91CB678B0544}"/>
              </a:ext>
            </a:extLst>
          </p:cNvPr>
          <p:cNvGrpSpPr/>
          <p:nvPr/>
        </p:nvGrpSpPr>
        <p:grpSpPr>
          <a:xfrm>
            <a:off x="2447020" y="3480504"/>
            <a:ext cx="2924627" cy="2410013"/>
            <a:chOff x="1431021" y="3759101"/>
            <a:chExt cx="2924627" cy="2410013"/>
          </a:xfrm>
        </p:grpSpPr>
        <p:sp>
          <p:nvSpPr>
            <p:cNvPr id="6" name="Rectangle 5">
              <a:extLst>
                <a:ext uri="{FF2B5EF4-FFF2-40B4-BE49-F238E27FC236}">
                  <a16:creationId xmlns:a16="http://schemas.microsoft.com/office/drawing/2014/main" id="{3474BC21-FC30-AF4A-AD47-F6DF8F88AE25}"/>
                </a:ext>
              </a:extLst>
            </p:cNvPr>
            <p:cNvSpPr/>
            <p:nvPr/>
          </p:nvSpPr>
          <p:spPr>
            <a:xfrm>
              <a:off x="1504728" y="4381618"/>
              <a:ext cx="2455408" cy="1371600"/>
            </a:xfrm>
            <a:prstGeom prst="rect">
              <a:avLst/>
            </a:prstGeom>
            <a:solidFill>
              <a:srgbClr val="2E4E7E"/>
            </a:solidFill>
            <a:ln>
              <a:solidFill>
                <a:srgbClr val="4F7E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International Asteroid Warning Network (IAWN)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www.iawn.net</a:t>
              </a:r>
            </a:p>
          </p:txBody>
        </p:sp>
        <p:sp>
          <p:nvSpPr>
            <p:cNvPr id="7" name="TextBox 6">
              <a:extLst>
                <a:ext uri="{FF2B5EF4-FFF2-40B4-BE49-F238E27FC236}">
                  <a16:creationId xmlns:a16="http://schemas.microsoft.com/office/drawing/2014/main" id="{82899045-1838-C446-9783-028A8DBD1016}"/>
                </a:ext>
              </a:extLst>
            </p:cNvPr>
            <p:cNvSpPr txBox="1"/>
            <p:nvPr/>
          </p:nvSpPr>
          <p:spPr>
            <a:xfrm>
              <a:off x="1431021" y="5830560"/>
              <a:ext cx="2924627"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Observers, analysts, modelers…</a:t>
              </a:r>
            </a:p>
          </p:txBody>
        </p:sp>
        <p:sp>
          <p:nvSpPr>
            <p:cNvPr id="8" name="TextBox 7">
              <a:extLst>
                <a:ext uri="{FF2B5EF4-FFF2-40B4-BE49-F238E27FC236}">
                  <a16:creationId xmlns:a16="http://schemas.microsoft.com/office/drawing/2014/main" id="{F35D0797-A4D3-CF4E-8E8D-357B59098D4C}"/>
                </a:ext>
              </a:extLst>
            </p:cNvPr>
            <p:cNvSpPr txBox="1"/>
            <p:nvPr/>
          </p:nvSpPr>
          <p:spPr>
            <a:xfrm>
              <a:off x="1443773" y="3759101"/>
              <a:ext cx="25889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Determine Impact time,  location and severity</a:t>
              </a:r>
            </a:p>
          </p:txBody>
        </p:sp>
      </p:grpSp>
      <p:grpSp>
        <p:nvGrpSpPr>
          <p:cNvPr id="9" name="Group 8">
            <a:extLst>
              <a:ext uri="{FF2B5EF4-FFF2-40B4-BE49-F238E27FC236}">
                <a16:creationId xmlns:a16="http://schemas.microsoft.com/office/drawing/2014/main" id="{28E25173-FE75-3F4A-9981-C461F6701D90}"/>
              </a:ext>
            </a:extLst>
          </p:cNvPr>
          <p:cNvGrpSpPr/>
          <p:nvPr/>
        </p:nvGrpSpPr>
        <p:grpSpPr>
          <a:xfrm>
            <a:off x="4976136" y="3399619"/>
            <a:ext cx="5035984" cy="2402635"/>
            <a:chOff x="2029220" y="3719286"/>
            <a:chExt cx="5945063" cy="2402635"/>
          </a:xfrm>
        </p:grpSpPr>
        <p:sp>
          <p:nvSpPr>
            <p:cNvPr id="10" name="Rectangle 9">
              <a:extLst>
                <a:ext uri="{FF2B5EF4-FFF2-40B4-BE49-F238E27FC236}">
                  <a16:creationId xmlns:a16="http://schemas.microsoft.com/office/drawing/2014/main" id="{666F63C6-359A-1249-9466-E9951D63B0BD}"/>
                </a:ext>
              </a:extLst>
            </p:cNvPr>
            <p:cNvSpPr/>
            <p:nvPr/>
          </p:nvSpPr>
          <p:spPr>
            <a:xfrm>
              <a:off x="4724399" y="4338114"/>
              <a:ext cx="3170079" cy="1453086"/>
            </a:xfrm>
            <a:prstGeom prst="rect">
              <a:avLst/>
            </a:prstGeom>
            <a:solidFill>
              <a:srgbClr val="00B050"/>
            </a:solidFill>
            <a:ln>
              <a:solidFill>
                <a:srgbClr val="4978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Space Missions Planning Advisory Group</a:t>
              </a:r>
              <a:b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(SMPAG)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www.smpag.net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8BBECF19-141F-554F-A997-CA32E72A735C}"/>
                </a:ext>
              </a:extLst>
            </p:cNvPr>
            <p:cNvCxnSpPr>
              <a:cxnSpLocks/>
            </p:cNvCxnSpPr>
            <p:nvPr/>
          </p:nvCxnSpPr>
          <p:spPr>
            <a:xfrm flipH="1">
              <a:off x="2029220" y="5151505"/>
              <a:ext cx="2695179" cy="0"/>
            </a:xfrm>
            <a:prstGeom prst="straightConnector1">
              <a:avLst/>
            </a:prstGeom>
            <a:ln w="38100">
              <a:solidFill>
                <a:schemeClr val="tx1"/>
              </a:solidFill>
              <a:headEnd type="arrow"/>
              <a:tailEnd type="arrow"/>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02694D6-1FF6-4948-909E-5D0FA8B5AB5C}"/>
                </a:ext>
              </a:extLst>
            </p:cNvPr>
            <p:cNvSpPr txBox="1"/>
            <p:nvPr/>
          </p:nvSpPr>
          <p:spPr>
            <a:xfrm>
              <a:off x="4648200" y="5783367"/>
              <a:ext cx="33260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Space agencies and offices</a:t>
              </a:r>
            </a:p>
          </p:txBody>
        </p:sp>
        <p:sp>
          <p:nvSpPr>
            <p:cNvPr id="13" name="TextBox 12">
              <a:extLst>
                <a:ext uri="{FF2B5EF4-FFF2-40B4-BE49-F238E27FC236}">
                  <a16:creationId xmlns:a16="http://schemas.microsoft.com/office/drawing/2014/main" id="{9C8FBE6B-A5E6-564C-AA39-925BB6F08A71}"/>
                </a:ext>
              </a:extLst>
            </p:cNvPr>
            <p:cNvSpPr txBox="1"/>
            <p:nvPr/>
          </p:nvSpPr>
          <p:spPr>
            <a:xfrm>
              <a:off x="4638728" y="3719286"/>
              <a:ext cx="29275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Potential deflection mission plans</a:t>
              </a:r>
            </a:p>
          </p:txBody>
        </p:sp>
      </p:grpSp>
      <p:cxnSp>
        <p:nvCxnSpPr>
          <p:cNvPr id="14" name="Straight Arrow Connector 13">
            <a:extLst>
              <a:ext uri="{FF2B5EF4-FFF2-40B4-BE49-F238E27FC236}">
                <a16:creationId xmlns:a16="http://schemas.microsoft.com/office/drawing/2014/main" id="{81418BD3-B5BC-3E4E-BF40-11703B054CD5}"/>
              </a:ext>
            </a:extLst>
          </p:cNvPr>
          <p:cNvCxnSpPr>
            <a:cxnSpLocks/>
            <a:stCxn id="15" idx="0"/>
          </p:cNvCxnSpPr>
          <p:nvPr/>
        </p:nvCxnSpPr>
        <p:spPr>
          <a:xfrm flipV="1">
            <a:off x="6168572" y="2251930"/>
            <a:ext cx="1018044" cy="515211"/>
          </a:xfrm>
          <a:prstGeom prst="straightConnector1">
            <a:avLst/>
          </a:prstGeom>
          <a:ln w="381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1C769E-2EE2-9A4D-B3A8-9F93AA9B4B35}"/>
              </a:ext>
            </a:extLst>
          </p:cNvPr>
          <p:cNvSpPr/>
          <p:nvPr/>
        </p:nvSpPr>
        <p:spPr>
          <a:xfrm>
            <a:off x="1117601" y="2767141"/>
            <a:ext cx="10101942" cy="3677191"/>
          </a:xfrm>
          <a:prstGeom prst="ellipse">
            <a:avLst/>
          </a:prstGeom>
          <a:noFill/>
          <a:ln w="508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A119603-51BD-6E4B-817F-9E3712570019}"/>
              </a:ext>
            </a:extLst>
          </p:cNvPr>
          <p:cNvSpPr txBox="1"/>
          <p:nvPr/>
        </p:nvSpPr>
        <p:spPr>
          <a:xfrm>
            <a:off x="4803159" y="2819694"/>
            <a:ext cx="270157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Parent Government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Delegates</a:t>
            </a:r>
          </a:p>
        </p:txBody>
      </p:sp>
      <p:sp>
        <p:nvSpPr>
          <p:cNvPr id="17" name="TextBox 16">
            <a:extLst>
              <a:ext uri="{FF2B5EF4-FFF2-40B4-BE49-F238E27FC236}">
                <a16:creationId xmlns:a16="http://schemas.microsoft.com/office/drawing/2014/main" id="{008CD0F4-2AE4-9243-BD50-EE01F75DB728}"/>
              </a:ext>
            </a:extLst>
          </p:cNvPr>
          <p:cNvSpPr txBox="1"/>
          <p:nvPr/>
        </p:nvSpPr>
        <p:spPr>
          <a:xfrm>
            <a:off x="5371647" y="235818"/>
            <a:ext cx="65145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UN Office of Outer Space Affairs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Committee on Peaceful Uses of Outer Space</a:t>
            </a:r>
          </a:p>
        </p:txBody>
      </p:sp>
      <p:pic>
        <p:nvPicPr>
          <p:cNvPr id="18" name="Picture 17">
            <a:extLst>
              <a:ext uri="{FF2B5EF4-FFF2-40B4-BE49-F238E27FC236}">
                <a16:creationId xmlns:a16="http://schemas.microsoft.com/office/drawing/2014/main" id="{A4C29677-6D8F-CB4F-A54C-ED57094DFE12}"/>
              </a:ext>
            </a:extLst>
          </p:cNvPr>
          <p:cNvPicPr>
            <a:picLocks noChangeAspect="1"/>
          </p:cNvPicPr>
          <p:nvPr/>
        </p:nvPicPr>
        <p:blipFill>
          <a:blip r:embed="rId3"/>
          <a:stretch>
            <a:fillRect/>
          </a:stretch>
        </p:blipFill>
        <p:spPr>
          <a:xfrm>
            <a:off x="10126420" y="1339578"/>
            <a:ext cx="914479" cy="920576"/>
          </a:xfrm>
          <a:prstGeom prst="rect">
            <a:avLst/>
          </a:prstGeom>
        </p:spPr>
      </p:pic>
      <p:sp>
        <p:nvSpPr>
          <p:cNvPr id="19" name="TextBox 18">
            <a:extLst>
              <a:ext uri="{FF2B5EF4-FFF2-40B4-BE49-F238E27FC236}">
                <a16:creationId xmlns:a16="http://schemas.microsoft.com/office/drawing/2014/main" id="{B26D9B48-303B-5A41-9B10-D84E9CB25FED}"/>
              </a:ext>
            </a:extLst>
          </p:cNvPr>
          <p:cNvSpPr txBox="1"/>
          <p:nvPr/>
        </p:nvSpPr>
        <p:spPr>
          <a:xfrm>
            <a:off x="1025465" y="4351143"/>
            <a:ext cx="15825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Coordinated by NASA</a:t>
            </a:r>
          </a:p>
        </p:txBody>
      </p:sp>
      <p:sp>
        <p:nvSpPr>
          <p:cNvPr id="20" name="TextBox 19">
            <a:extLst>
              <a:ext uri="{FF2B5EF4-FFF2-40B4-BE49-F238E27FC236}">
                <a16:creationId xmlns:a16="http://schemas.microsoft.com/office/drawing/2014/main" id="{0298EF44-E200-094D-829F-3ED159E2B71A}"/>
              </a:ext>
            </a:extLst>
          </p:cNvPr>
          <p:cNvSpPr txBox="1"/>
          <p:nvPr/>
        </p:nvSpPr>
        <p:spPr>
          <a:xfrm>
            <a:off x="9944518" y="4434878"/>
            <a:ext cx="10963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Chaired by ESA</a:t>
            </a:r>
          </a:p>
        </p:txBody>
      </p:sp>
    </p:spTree>
    <p:extLst>
      <p:ext uri="{BB962C8B-B14F-4D97-AF65-F5344CB8AC3E}">
        <p14:creationId xmlns:p14="http://schemas.microsoft.com/office/powerpoint/2010/main" val="143999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9FB96D4A-878C-264A-9B69-B8141D7C6D22}"/>
              </a:ext>
            </a:extLst>
          </p:cNvPr>
          <p:cNvSpPr txBox="1"/>
          <p:nvPr/>
        </p:nvSpPr>
        <p:spPr>
          <a:xfrm>
            <a:off x="668655" y="2853887"/>
            <a:ext cx="39158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pitchFamily="2" charset="0"/>
                <a:cs typeface="Arial" panose="020B0604020202020204" pitchFamily="34" charset="0"/>
              </a:rPr>
              <a:t>IAWN includes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pitchFamily="2" charset="0"/>
                <a:cs typeface="Arial" panose="020B0604020202020204" pitchFamily="34" charset="0"/>
              </a:rPr>
              <a:t>56 signatories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pitchFamily="2" charset="0"/>
                <a:cs typeface="Arial" panose="020B0604020202020204" pitchFamily="34" charset="0"/>
              </a:rPr>
              <a:t>from over 25 countries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00"/>
                </a:solidFill>
                <a:effectLst/>
                <a:uLnTx/>
                <a:uFillTx/>
                <a:latin typeface="Helvetica" pitchFamily="2" charset="0"/>
                <a:cs typeface="Arial" panose="020B0604020202020204" pitchFamily="34" charset="0"/>
              </a:rPr>
              <a:t> (January 2024)</a:t>
            </a:r>
          </a:p>
        </p:txBody>
      </p:sp>
      <p:sp>
        <p:nvSpPr>
          <p:cNvPr id="15" name="TextBox 14">
            <a:extLst>
              <a:ext uri="{FF2B5EF4-FFF2-40B4-BE49-F238E27FC236}">
                <a16:creationId xmlns:a16="http://schemas.microsoft.com/office/drawing/2014/main" id="{FA6BDE07-E30B-8040-A0FE-43DC6BFD3334}"/>
              </a:ext>
            </a:extLst>
          </p:cNvPr>
          <p:cNvSpPr txBox="1"/>
          <p:nvPr/>
        </p:nvSpPr>
        <p:spPr>
          <a:xfrm>
            <a:off x="4982519" y="145662"/>
            <a:ext cx="7370382"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Helvetica" pitchFamily="2" charset="0"/>
                <a:cs typeface="Arial" panose="020B0604020202020204" pitchFamily="34" charset="0"/>
              </a:rPr>
              <a:t>International Asteroid Warning Network (IAWN)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Helvetica" pitchFamily="2" charset="0"/>
                <a:cs typeface="Arial" panose="020B0604020202020204" pitchFamily="34" charset="0"/>
              </a:rPr>
              <a:t>A worldwide collaboration of asteroid observers and modelers recommended by the United Nations</a:t>
            </a:r>
          </a:p>
        </p:txBody>
      </p:sp>
      <p:graphicFrame>
        <p:nvGraphicFramePr>
          <p:cNvPr id="7" name="Table 7">
            <a:extLst>
              <a:ext uri="{FF2B5EF4-FFF2-40B4-BE49-F238E27FC236}">
                <a16:creationId xmlns:a16="http://schemas.microsoft.com/office/drawing/2014/main" id="{86F43A1D-AA80-5491-DE72-7768C35CFAA6}"/>
              </a:ext>
            </a:extLst>
          </p:cNvPr>
          <p:cNvGraphicFramePr>
            <a:graphicFrameLocks noGrp="1"/>
          </p:cNvGraphicFramePr>
          <p:nvPr>
            <p:extLst>
              <p:ext uri="{D42A27DB-BD31-4B8C-83A1-F6EECF244321}">
                <p14:modId xmlns:p14="http://schemas.microsoft.com/office/powerpoint/2010/main" val="3537743884"/>
              </p:ext>
            </p:extLst>
          </p:nvPr>
        </p:nvGraphicFramePr>
        <p:xfrm>
          <a:off x="5415117" y="1776736"/>
          <a:ext cx="6032535" cy="4445000"/>
        </p:xfrm>
        <a:graphic>
          <a:graphicData uri="http://schemas.openxmlformats.org/drawingml/2006/table">
            <a:tbl>
              <a:tblPr>
                <a:tableStyleId>{125E5076-3810-47DD-B79F-674D7AD40C01}</a:tableStyleId>
              </a:tblPr>
              <a:tblGrid>
                <a:gridCol w="2011680">
                  <a:extLst>
                    <a:ext uri="{9D8B030D-6E8A-4147-A177-3AD203B41FA5}">
                      <a16:colId xmlns:a16="http://schemas.microsoft.com/office/drawing/2014/main" val="2493180493"/>
                    </a:ext>
                  </a:extLst>
                </a:gridCol>
                <a:gridCol w="4020855">
                  <a:extLst>
                    <a:ext uri="{9D8B030D-6E8A-4147-A177-3AD203B41FA5}">
                      <a16:colId xmlns:a16="http://schemas.microsoft.com/office/drawing/2014/main" val="3095841252"/>
                    </a:ext>
                  </a:extLst>
                </a:gridCol>
              </a:tblGrid>
              <a:tr h="0">
                <a:tc>
                  <a:txBody>
                    <a:bodyPr/>
                    <a:lstStyle/>
                    <a:p>
                      <a:r>
                        <a:rPr lang="en-US" sz="1800" b="1" dirty="0">
                          <a:latin typeface="Helvetica" pitchFamily="2" charset="0"/>
                        </a:rPr>
                        <a:t>Australia</a:t>
                      </a:r>
                      <a:endParaRPr lang="en-US" b="1" dirty="0">
                        <a:latin typeface="Helvetica" pitchFamily="2" charset="0"/>
                      </a:endParaRPr>
                    </a:p>
                  </a:txBody>
                  <a:tcPr/>
                </a:tc>
                <a:tc>
                  <a:txBody>
                    <a:bodyPr/>
                    <a:lstStyle/>
                    <a:p>
                      <a:r>
                        <a:rPr lang="en-US" sz="1800" b="1" dirty="0">
                          <a:latin typeface="Helvetica" pitchFamily="2" charset="0"/>
                        </a:rPr>
                        <a:t>Univ. New South Wales, Canberra</a:t>
                      </a:r>
                      <a:endParaRPr lang="en-US" b="1" dirty="0">
                        <a:latin typeface="Helvetica" pitchFamily="2" charset="0"/>
                      </a:endParaRPr>
                    </a:p>
                  </a:txBody>
                  <a:tcPr/>
                </a:tc>
                <a:extLst>
                  <a:ext uri="{0D108BD9-81ED-4DB2-BD59-A6C34878D82A}">
                    <a16:rowId xmlns:a16="http://schemas.microsoft.com/office/drawing/2014/main" val="588261389"/>
                  </a:ext>
                </a:extLst>
              </a:tr>
              <a:tr h="370840">
                <a:tc>
                  <a:txBody>
                    <a:bodyPr/>
                    <a:lstStyle/>
                    <a:p>
                      <a:r>
                        <a:rPr lang="en-US" sz="1800" b="1" dirty="0">
                          <a:latin typeface="Helvetica" pitchFamily="2" charset="0"/>
                        </a:rPr>
                        <a:t>Australia</a:t>
                      </a:r>
                      <a:endParaRPr lang="en-US" b="1" dirty="0">
                        <a:latin typeface="Helvetica" pitchFamily="2" charset="0"/>
                      </a:endParaRPr>
                    </a:p>
                  </a:txBody>
                  <a:tcPr/>
                </a:tc>
                <a:tc>
                  <a:txBody>
                    <a:bodyPr/>
                    <a:lstStyle/>
                    <a:p>
                      <a:r>
                        <a:rPr lang="en-US" sz="1800" b="1" dirty="0">
                          <a:latin typeface="Helvetica" pitchFamily="2" charset="0"/>
                        </a:rPr>
                        <a:t>Univ. Western Australia</a:t>
                      </a:r>
                      <a:endParaRPr lang="en-US" b="1" dirty="0">
                        <a:latin typeface="Helvetica" pitchFamily="2" charset="0"/>
                      </a:endParaRPr>
                    </a:p>
                  </a:txBody>
                  <a:tcPr/>
                </a:tc>
                <a:extLst>
                  <a:ext uri="{0D108BD9-81ED-4DB2-BD59-A6C34878D82A}">
                    <a16:rowId xmlns:a16="http://schemas.microsoft.com/office/drawing/2014/main" val="9364429"/>
                  </a:ext>
                </a:extLst>
              </a:tr>
              <a:tr h="370840">
                <a:tc>
                  <a:txBody>
                    <a:bodyPr/>
                    <a:lstStyle/>
                    <a:p>
                      <a:r>
                        <a:rPr lang="en-US" sz="1800" b="1" dirty="0">
                          <a:latin typeface="Helvetica" pitchFamily="2" charset="0"/>
                        </a:rPr>
                        <a:t>Czech Republic </a:t>
                      </a:r>
                      <a:endParaRPr lang="en-US" b="1" dirty="0">
                        <a:latin typeface="Helvetica" pitchFamily="2" charset="0"/>
                      </a:endParaRPr>
                    </a:p>
                  </a:txBody>
                  <a:tcPr/>
                </a:tc>
                <a:tc>
                  <a:txBody>
                    <a:bodyPr/>
                    <a:lstStyle/>
                    <a:p>
                      <a:r>
                        <a:rPr lang="en-US" sz="1800" b="1" dirty="0" err="1">
                          <a:latin typeface="Helvetica" pitchFamily="2" charset="0"/>
                        </a:rPr>
                        <a:t>Klet</a:t>
                      </a:r>
                      <a:r>
                        <a:rPr lang="en-US" sz="1800" b="1" dirty="0">
                          <a:latin typeface="Helvetica" pitchFamily="2" charset="0"/>
                        </a:rPr>
                        <a:t> Observatory</a:t>
                      </a:r>
                      <a:endParaRPr lang="en-US" b="1" dirty="0">
                        <a:latin typeface="Helvetica" pitchFamily="2" charset="0"/>
                      </a:endParaRPr>
                    </a:p>
                  </a:txBody>
                  <a:tcPr/>
                </a:tc>
                <a:extLst>
                  <a:ext uri="{0D108BD9-81ED-4DB2-BD59-A6C34878D82A}">
                    <a16:rowId xmlns:a16="http://schemas.microsoft.com/office/drawing/2014/main" val="2759530426"/>
                  </a:ext>
                </a:extLst>
              </a:tr>
              <a:tr h="370840">
                <a:tc>
                  <a:txBody>
                    <a:bodyPr/>
                    <a:lstStyle/>
                    <a:p>
                      <a:r>
                        <a:rPr lang="en-US" sz="1800" b="1" dirty="0">
                          <a:latin typeface="Helvetica" pitchFamily="2" charset="0"/>
                        </a:rPr>
                        <a:t>Japan</a:t>
                      </a:r>
                      <a:endParaRPr lang="en-US" b="1" dirty="0">
                        <a:latin typeface="Helvetica" pitchFamily="2" charset="0"/>
                      </a:endParaRPr>
                    </a:p>
                  </a:txBody>
                  <a:tcPr/>
                </a:tc>
                <a:tc>
                  <a:txBody>
                    <a:bodyPr/>
                    <a:lstStyle/>
                    <a:p>
                      <a:r>
                        <a:rPr lang="en-US" sz="1800" b="1" dirty="0">
                          <a:latin typeface="Helvetica" pitchFamily="2" charset="0"/>
                        </a:rPr>
                        <a:t>JAXA</a:t>
                      </a:r>
                      <a:endParaRPr lang="en-US" b="1" dirty="0">
                        <a:latin typeface="Helvetica" pitchFamily="2" charset="0"/>
                      </a:endParaRPr>
                    </a:p>
                  </a:txBody>
                  <a:tcPr/>
                </a:tc>
                <a:extLst>
                  <a:ext uri="{0D108BD9-81ED-4DB2-BD59-A6C34878D82A}">
                    <a16:rowId xmlns:a16="http://schemas.microsoft.com/office/drawing/2014/main" val="1174096252"/>
                  </a:ext>
                </a:extLst>
              </a:tr>
              <a:tr h="370840">
                <a:tc>
                  <a:txBody>
                    <a:bodyPr/>
                    <a:lstStyle/>
                    <a:p>
                      <a:r>
                        <a:rPr lang="en-US" sz="1800" b="1" dirty="0">
                          <a:latin typeface="Helvetica" pitchFamily="2" charset="0"/>
                        </a:rPr>
                        <a:t>France</a:t>
                      </a:r>
                      <a:endParaRPr lang="en-US" b="1" dirty="0">
                        <a:latin typeface="Helvetica" pitchFamily="2" charset="0"/>
                      </a:endParaRPr>
                    </a:p>
                  </a:txBody>
                  <a:tcPr/>
                </a:tc>
                <a:tc>
                  <a:txBody>
                    <a:bodyPr/>
                    <a:lstStyle/>
                    <a:p>
                      <a:r>
                        <a:rPr lang="en-US" sz="1800" b="1" dirty="0">
                          <a:latin typeface="Helvetica" pitchFamily="2" charset="0"/>
                        </a:rPr>
                        <a:t>K19-PASTIS </a:t>
                      </a:r>
                    </a:p>
                  </a:txBody>
                  <a:tcPr/>
                </a:tc>
                <a:extLst>
                  <a:ext uri="{0D108BD9-81ED-4DB2-BD59-A6C34878D82A}">
                    <a16:rowId xmlns:a16="http://schemas.microsoft.com/office/drawing/2014/main" val="2739373180"/>
                  </a:ext>
                </a:extLst>
              </a:tr>
              <a:tr h="370840">
                <a:tc>
                  <a:txBody>
                    <a:bodyPr/>
                    <a:lstStyle/>
                    <a:p>
                      <a:r>
                        <a:rPr lang="en-US" b="1" dirty="0">
                          <a:latin typeface="Helvetica" pitchFamily="2" charset="0"/>
                        </a:rPr>
                        <a:t>Italy</a:t>
                      </a:r>
                    </a:p>
                  </a:txBody>
                  <a:tcPr/>
                </a:tc>
                <a:tc>
                  <a:txBody>
                    <a:bodyPr/>
                    <a:lstStyle/>
                    <a:p>
                      <a:r>
                        <a:rPr lang="en-US" sz="1800" b="1" dirty="0" err="1">
                          <a:latin typeface="Helvetica" pitchFamily="2" charset="0"/>
                        </a:rPr>
                        <a:t>ABObservatory</a:t>
                      </a:r>
                      <a:r>
                        <a:rPr lang="en-US" sz="1800" b="1" dirty="0">
                          <a:latin typeface="Helvetica" pitchFamily="2" charset="0"/>
                        </a:rPr>
                        <a:t> L90 *</a:t>
                      </a:r>
                    </a:p>
                  </a:txBody>
                  <a:tcPr/>
                </a:tc>
                <a:extLst>
                  <a:ext uri="{0D108BD9-81ED-4DB2-BD59-A6C34878D82A}">
                    <a16:rowId xmlns:a16="http://schemas.microsoft.com/office/drawing/2014/main" val="2692705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Helvetica" pitchFamily="2" charset="0"/>
                        </a:rPr>
                        <a:t>Italy</a:t>
                      </a:r>
                      <a:endParaRPr lang="en-US" b="1" dirty="0">
                        <a:latin typeface="Helvetica" pitchFamily="2" charset="0"/>
                      </a:endParaRPr>
                    </a:p>
                  </a:txBody>
                  <a:tcPr/>
                </a:tc>
                <a:tc>
                  <a:txBody>
                    <a:bodyPr/>
                    <a:lstStyle/>
                    <a:p>
                      <a:r>
                        <a:rPr lang="en-US" b="1" dirty="0">
                          <a:latin typeface="Helvetica" pitchFamily="2" charset="0"/>
                        </a:rPr>
                        <a:t>K78 Iota </a:t>
                      </a:r>
                      <a:r>
                        <a:rPr lang="en-US" b="1" dirty="0" err="1">
                          <a:latin typeface="Helvetica" pitchFamily="2" charset="0"/>
                        </a:rPr>
                        <a:t>Scorpii</a:t>
                      </a:r>
                      <a:r>
                        <a:rPr lang="en-US" b="1" dirty="0">
                          <a:latin typeface="Helvetica" pitchFamily="2" charset="0"/>
                        </a:rPr>
                        <a:t> </a:t>
                      </a:r>
                    </a:p>
                  </a:txBody>
                  <a:tcPr/>
                </a:tc>
                <a:extLst>
                  <a:ext uri="{0D108BD9-81ED-4DB2-BD59-A6C34878D82A}">
                    <a16:rowId xmlns:a16="http://schemas.microsoft.com/office/drawing/2014/main" val="826416212"/>
                  </a:ext>
                </a:extLst>
              </a:tr>
              <a:tr h="370840">
                <a:tc>
                  <a:txBody>
                    <a:bodyPr/>
                    <a:lstStyle/>
                    <a:p>
                      <a:r>
                        <a:rPr lang="en-US" b="1" dirty="0">
                          <a:latin typeface="Helvetica" pitchFamily="2" charset="0"/>
                        </a:rPr>
                        <a:t>Italy</a:t>
                      </a:r>
                    </a:p>
                  </a:txBody>
                  <a:tcPr/>
                </a:tc>
                <a:tc>
                  <a:txBody>
                    <a:bodyPr/>
                    <a:lstStyle/>
                    <a:p>
                      <a:r>
                        <a:rPr lang="en-US" b="1" dirty="0" err="1">
                          <a:latin typeface="Helvetica" pitchFamily="2" charset="0"/>
                        </a:rPr>
                        <a:t>Montagna</a:t>
                      </a:r>
                      <a:r>
                        <a:rPr lang="en-US" b="1" dirty="0">
                          <a:latin typeface="Helvetica" pitchFamily="2" charset="0"/>
                        </a:rPr>
                        <a:t> </a:t>
                      </a:r>
                      <a:r>
                        <a:rPr lang="en-US" b="1" dirty="0" err="1">
                          <a:latin typeface="Helvetica" pitchFamily="2" charset="0"/>
                        </a:rPr>
                        <a:t>Pistoiese</a:t>
                      </a:r>
                      <a:r>
                        <a:rPr lang="en-US" b="1" dirty="0">
                          <a:latin typeface="Helvetica" pitchFamily="2" charset="0"/>
                        </a:rPr>
                        <a:t> 104 *</a:t>
                      </a:r>
                    </a:p>
                  </a:txBody>
                  <a:tcPr/>
                </a:tc>
                <a:extLst>
                  <a:ext uri="{0D108BD9-81ED-4DB2-BD59-A6C34878D82A}">
                    <a16:rowId xmlns:a16="http://schemas.microsoft.com/office/drawing/2014/main" val="873851791"/>
                  </a:ext>
                </a:extLst>
              </a:tr>
              <a:tr h="370840">
                <a:tc>
                  <a:txBody>
                    <a:bodyPr/>
                    <a:lstStyle/>
                    <a:p>
                      <a:r>
                        <a:rPr lang="en-US" sz="1800" b="1" dirty="0">
                          <a:latin typeface="Helvetica" pitchFamily="2" charset="0"/>
                        </a:rPr>
                        <a:t>Italy</a:t>
                      </a:r>
                      <a:endParaRPr lang="en-US" b="1" dirty="0">
                        <a:latin typeface="Helvetica" pitchFamily="2" charset="0"/>
                      </a:endParaRPr>
                    </a:p>
                  </a:txBody>
                  <a:tcPr/>
                </a:tc>
                <a:tc>
                  <a:txBody>
                    <a:bodyPr/>
                    <a:lstStyle/>
                    <a:p>
                      <a:r>
                        <a:rPr lang="en-US" sz="1800" b="1" dirty="0">
                          <a:latin typeface="Helvetica" pitchFamily="2" charset="0"/>
                        </a:rPr>
                        <a:t>Virtual Telescope Project </a:t>
                      </a:r>
                      <a:endParaRPr lang="en-US" b="1" dirty="0">
                        <a:latin typeface="Helvetica" pitchFamily="2" charset="0"/>
                      </a:endParaRPr>
                    </a:p>
                  </a:txBody>
                  <a:tcPr/>
                </a:tc>
                <a:extLst>
                  <a:ext uri="{0D108BD9-81ED-4DB2-BD59-A6C34878D82A}">
                    <a16:rowId xmlns:a16="http://schemas.microsoft.com/office/drawing/2014/main" val="154206826"/>
                  </a:ext>
                </a:extLst>
              </a:tr>
              <a:tr h="370840">
                <a:tc>
                  <a:txBody>
                    <a:bodyPr/>
                    <a:lstStyle/>
                    <a:p>
                      <a:r>
                        <a:rPr lang="en-US" sz="1800" b="1" dirty="0">
                          <a:latin typeface="Helvetica" pitchFamily="2" charset="0"/>
                        </a:rPr>
                        <a:t>Kazakhstan</a:t>
                      </a:r>
                      <a:endParaRPr lang="en-US" b="1" dirty="0">
                        <a:latin typeface="Helvetica" pitchFamily="2" charset="0"/>
                      </a:endParaRPr>
                    </a:p>
                  </a:txBody>
                  <a:tcPr/>
                </a:tc>
                <a:tc>
                  <a:txBody>
                    <a:bodyPr/>
                    <a:lstStyle/>
                    <a:p>
                      <a:r>
                        <a:rPr lang="en-US" sz="1800" b="1" dirty="0" err="1">
                          <a:latin typeface="Helvetica" pitchFamily="2" charset="0"/>
                        </a:rPr>
                        <a:t>Fesenkov</a:t>
                      </a:r>
                      <a:r>
                        <a:rPr lang="en-US" sz="1800" b="1" dirty="0">
                          <a:latin typeface="Helvetica" pitchFamily="2" charset="0"/>
                        </a:rPr>
                        <a:t> Astrophysical Institute </a:t>
                      </a:r>
                      <a:endParaRPr lang="en-US" b="1" dirty="0">
                        <a:latin typeface="Helvetica" pitchFamily="2" charset="0"/>
                      </a:endParaRPr>
                    </a:p>
                  </a:txBody>
                  <a:tcPr/>
                </a:tc>
                <a:extLst>
                  <a:ext uri="{0D108BD9-81ED-4DB2-BD59-A6C34878D82A}">
                    <a16:rowId xmlns:a16="http://schemas.microsoft.com/office/drawing/2014/main" val="1176494622"/>
                  </a:ext>
                </a:extLst>
              </a:tr>
              <a:tr h="370840">
                <a:tc>
                  <a:txBody>
                    <a:bodyPr/>
                    <a:lstStyle/>
                    <a:p>
                      <a:r>
                        <a:rPr lang="en-US" sz="1800" b="1" dirty="0">
                          <a:latin typeface="Helvetica" pitchFamily="2" charset="0"/>
                        </a:rPr>
                        <a:t>Slovakia</a:t>
                      </a:r>
                      <a:endParaRPr lang="en-US" b="1" dirty="0">
                        <a:latin typeface="Helvetica" pitchFamily="2" charset="0"/>
                      </a:endParaRPr>
                    </a:p>
                  </a:txBody>
                  <a:tcPr/>
                </a:tc>
                <a:tc>
                  <a:txBody>
                    <a:bodyPr/>
                    <a:lstStyle/>
                    <a:p>
                      <a:r>
                        <a:rPr lang="en-US" sz="1800" b="1" dirty="0" err="1">
                          <a:latin typeface="Helvetica" pitchFamily="2" charset="0"/>
                        </a:rPr>
                        <a:t>Kysuce</a:t>
                      </a:r>
                      <a:r>
                        <a:rPr lang="en-US" sz="1800" b="1" dirty="0">
                          <a:latin typeface="Helvetica" pitchFamily="2" charset="0"/>
                        </a:rPr>
                        <a:t> Observatory G02 </a:t>
                      </a:r>
                      <a:endParaRPr lang="en-US" b="1" dirty="0">
                        <a:latin typeface="Helvetica" pitchFamily="2" charset="0"/>
                      </a:endParaRPr>
                    </a:p>
                  </a:txBody>
                  <a:tcPr/>
                </a:tc>
                <a:extLst>
                  <a:ext uri="{0D108BD9-81ED-4DB2-BD59-A6C34878D82A}">
                    <a16:rowId xmlns:a16="http://schemas.microsoft.com/office/drawing/2014/main" val="3584221795"/>
                  </a:ext>
                </a:extLst>
              </a:tr>
              <a:tr h="370840">
                <a:tc>
                  <a:txBody>
                    <a:bodyPr/>
                    <a:lstStyle/>
                    <a:p>
                      <a:r>
                        <a:rPr lang="en-US" sz="1800" b="1" dirty="0">
                          <a:latin typeface="Helvetica" pitchFamily="2" charset="0"/>
                        </a:rPr>
                        <a:t>United States</a:t>
                      </a:r>
                      <a:endParaRPr lang="en-US" b="1" dirty="0">
                        <a:latin typeface="Helvetica" pitchFamily="2" charset="0"/>
                      </a:endParaRPr>
                    </a:p>
                  </a:txBody>
                  <a:tcPr/>
                </a:tc>
                <a:tc>
                  <a:txBody>
                    <a:bodyPr/>
                    <a:lstStyle/>
                    <a:p>
                      <a:r>
                        <a:rPr lang="en-US" sz="1800" b="1" dirty="0">
                          <a:latin typeface="Helvetica" pitchFamily="2" charset="0"/>
                        </a:rPr>
                        <a:t>Mind's Eye Observatory </a:t>
                      </a:r>
                      <a:endParaRPr lang="en-US" b="1" dirty="0">
                        <a:latin typeface="Helvetica" pitchFamily="2" charset="0"/>
                      </a:endParaRPr>
                    </a:p>
                  </a:txBody>
                  <a:tcPr/>
                </a:tc>
                <a:extLst>
                  <a:ext uri="{0D108BD9-81ED-4DB2-BD59-A6C34878D82A}">
                    <a16:rowId xmlns:a16="http://schemas.microsoft.com/office/drawing/2014/main" val="2801015285"/>
                  </a:ext>
                </a:extLst>
              </a:tr>
            </a:tbl>
          </a:graphicData>
        </a:graphic>
      </p:graphicFrame>
      <p:sp>
        <p:nvSpPr>
          <p:cNvPr id="8" name="TextBox 7">
            <a:extLst>
              <a:ext uri="{FF2B5EF4-FFF2-40B4-BE49-F238E27FC236}">
                <a16:creationId xmlns:a16="http://schemas.microsoft.com/office/drawing/2014/main" id="{B6AB53DE-3451-A469-EE91-2ABD9F8BC709}"/>
              </a:ext>
            </a:extLst>
          </p:cNvPr>
          <p:cNvSpPr txBox="1"/>
          <p:nvPr/>
        </p:nvSpPr>
        <p:spPr>
          <a:xfrm>
            <a:off x="5415117" y="1315071"/>
            <a:ext cx="583325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latin typeface="Helvetica" pitchFamily="2" charset="0"/>
                <a:cs typeface="Arial" panose="020B0604020202020204" pitchFamily="34" charset="0"/>
              </a:rPr>
              <a:t>Newest signatories to IAWN include:</a:t>
            </a:r>
            <a:endParaRPr kumimoji="0" lang="en-US" sz="2400" i="0" u="none" strike="noStrike" kern="1200" cap="none" spc="0" normalizeH="0" baseline="0" noProof="0" dirty="0">
              <a:ln>
                <a:noFill/>
              </a:ln>
              <a:effectLst/>
              <a:uLnTx/>
              <a:uFillTx/>
              <a:latin typeface="Helvetica" pitchFamily="2" charset="0"/>
              <a:cs typeface="Arial" panose="020B0604020202020204" pitchFamily="34" charset="0"/>
            </a:endParaRPr>
          </a:p>
        </p:txBody>
      </p:sp>
      <p:sp>
        <p:nvSpPr>
          <p:cNvPr id="4" name="TextBox 3">
            <a:extLst>
              <a:ext uri="{FF2B5EF4-FFF2-40B4-BE49-F238E27FC236}">
                <a16:creationId xmlns:a16="http://schemas.microsoft.com/office/drawing/2014/main" id="{4B8846CF-5529-0CD3-59CC-605DEE99A9CC}"/>
              </a:ext>
            </a:extLst>
          </p:cNvPr>
          <p:cNvSpPr txBox="1"/>
          <p:nvPr/>
        </p:nvSpPr>
        <p:spPr>
          <a:xfrm>
            <a:off x="7430436" y="6219196"/>
            <a:ext cx="2001895" cy="369332"/>
          </a:xfrm>
          <a:prstGeom prst="rect">
            <a:avLst/>
          </a:prstGeom>
          <a:noFill/>
        </p:spPr>
        <p:txBody>
          <a:bodyPr wrap="none" rtlCol="0">
            <a:spAutoFit/>
          </a:bodyPr>
          <a:lstStyle/>
          <a:p>
            <a:r>
              <a:rPr lang="en-US" dirty="0"/>
              <a:t>*Since last meeting</a:t>
            </a:r>
          </a:p>
        </p:txBody>
      </p:sp>
    </p:spTree>
    <p:extLst>
      <p:ext uri="{BB962C8B-B14F-4D97-AF65-F5344CB8AC3E}">
        <p14:creationId xmlns:p14="http://schemas.microsoft.com/office/powerpoint/2010/main" val="1544347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54F46A-E4A7-007F-4A53-367465A0454A}"/>
              </a:ext>
            </a:extLst>
          </p:cNvPr>
          <p:cNvSpPr txBox="1"/>
          <p:nvPr/>
        </p:nvSpPr>
        <p:spPr>
          <a:xfrm>
            <a:off x="1228370" y="1950723"/>
            <a:ext cx="986703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IAWN shall warn of predicted impacts exceeding a probability of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for all objects characterized to be greater than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10 meters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in size* </a:t>
            </a:r>
          </a:p>
        </p:txBody>
      </p:sp>
      <p:sp>
        <p:nvSpPr>
          <p:cNvPr id="2" name="TextBox 1">
            <a:extLst>
              <a:ext uri="{FF2B5EF4-FFF2-40B4-BE49-F238E27FC236}">
                <a16:creationId xmlns:a16="http://schemas.microsoft.com/office/drawing/2014/main" id="{431CDEEA-D65A-E731-DA56-669076F97C69}"/>
              </a:ext>
            </a:extLst>
          </p:cNvPr>
          <p:cNvSpPr txBox="1"/>
          <p:nvPr/>
        </p:nvSpPr>
        <p:spPr>
          <a:xfrm>
            <a:off x="5512904" y="397895"/>
            <a:ext cx="64273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Notification by IAWN - Threshold</a:t>
            </a:r>
          </a:p>
        </p:txBody>
      </p:sp>
      <p:sp>
        <p:nvSpPr>
          <p:cNvPr id="4" name="TextBox 3">
            <a:extLst>
              <a:ext uri="{FF2B5EF4-FFF2-40B4-BE49-F238E27FC236}">
                <a16:creationId xmlns:a16="http://schemas.microsoft.com/office/drawing/2014/main" id="{4A652A54-1821-75E4-AA7D-0566442A3EED}"/>
              </a:ext>
            </a:extLst>
          </p:cNvPr>
          <p:cNvSpPr txBox="1"/>
          <p:nvPr/>
        </p:nvSpPr>
        <p:spPr>
          <a:xfrm>
            <a:off x="1162481" y="4237436"/>
            <a:ext cx="10496119" cy="1969770"/>
          </a:xfrm>
          <a:prstGeom prst="rect">
            <a:avLst/>
          </a:prstGeom>
          <a:noFill/>
        </p:spPr>
        <p:txBody>
          <a:bodyPr wrap="square">
            <a:spAutoFit/>
          </a:bodyPr>
          <a:lstStyle/>
          <a:p>
            <a:pPr>
              <a:defRPr/>
            </a:pPr>
            <a:r>
              <a:rPr kumimoji="0" lang="en-US" sz="2200" b="0" i="1" u="none" strike="noStrike" kern="1200" cap="none" spc="0" normalizeH="0" baseline="0" noProof="0" dirty="0">
                <a:ln>
                  <a:noFill/>
                </a:ln>
                <a:solidFill>
                  <a:prstClr val="white"/>
                </a:solidFill>
                <a:effectLst/>
                <a:uLnTx/>
                <a:uFillTx/>
                <a:latin typeface="Calibri" panose="020F0502020204030204"/>
                <a:ea typeface="+mn-ea"/>
                <a:cs typeface="+mn-cs"/>
              </a:rPr>
              <a:t>*Roughly equivalent to absolute magnitude of 28 if only brightness data can be collected.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Reference: Report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SMPAG-RP-003</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on Recommended Criteria &amp; Thresholds for Action for Potential NEO Impact Threat (led by IAWN)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smpag.net</a:t>
            </a:r>
            <a:endParaRPr lang="en-US" sz="20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Calibri" panose="020F0502020204030204" pitchFamily="34" charset="0"/>
                <a:ea typeface="Calibri" panose="020F0502020204030204" pitchFamily="34" charset="0"/>
                <a:cs typeface="Times New Roman" panose="02020603050405020304" pitchFamily="18" charset="0"/>
              </a:rPr>
              <a:t>UNCOPUOS conference paper </a:t>
            </a:r>
            <a:r>
              <a:rPr lang="en-US"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A/AC.105/C.1/2017/CRP.25</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06039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580985-2ac0-4b83-9782-36bcf4b44f14">
      <Terms xmlns="http://schemas.microsoft.com/office/infopath/2007/PartnerControls"/>
    </lcf76f155ced4ddcb4097134ff3c332f>
    <TaxCatchAll xmlns="d900e117-17a0-4b24-9e47-511ef1d02c43" xsi:nil="true"/>
    <SharedWithUsers xmlns="1aa0ef25-282a-4de6-84c9-62d8e9dff098">
      <UserInfo>
        <DisplayName>Plumb, Thomas J (HQ-TA000)</DisplayName>
        <AccountId>130</AccountId>
        <AccountType/>
      </UserInfo>
      <UserInfo>
        <DisplayName>Brown, John H. (HQ-DG000)[Lentech, Inc]</DisplayName>
        <AccountId>52</AccountId>
        <AccountType/>
      </UserInfo>
      <UserInfo>
        <DisplayName>Talbert, Patricia M. (HQ-LM020)[BOOZ ALLEN HAMILTON INC]</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819EA105161447A50F0657B89EB09A" ma:contentTypeVersion="15" ma:contentTypeDescription="Create a new document." ma:contentTypeScope="" ma:versionID="17d34c6c568f1289a7bcae49bd17c24c">
  <xsd:schema xmlns:xsd="http://www.w3.org/2001/XMLSchema" xmlns:xs="http://www.w3.org/2001/XMLSchema" xmlns:p="http://schemas.microsoft.com/office/2006/metadata/properties" xmlns:ns2="dc580985-2ac0-4b83-9782-36bcf4b44f14" xmlns:ns3="1aa0ef25-282a-4de6-84c9-62d8e9dff098" xmlns:ns4="d900e117-17a0-4b24-9e47-511ef1d02c43" targetNamespace="http://schemas.microsoft.com/office/2006/metadata/properties" ma:root="true" ma:fieldsID="dbdea34bf3dc2c3da0460168e38ee969" ns2:_="" ns3:_="" ns4:_="">
    <xsd:import namespace="dc580985-2ac0-4b83-9782-36bcf4b44f14"/>
    <xsd:import namespace="1aa0ef25-282a-4de6-84c9-62d8e9dff098"/>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80985-2ac0-4b83-9782-36bcf4b44f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a0ef25-282a-4de6-84c9-62d8e9dff09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c048c1b-4b7e-4c81-86b1-534177251d24}" ma:internalName="TaxCatchAll" ma:showField="CatchAllData" ma:web="1aa0ef25-282a-4de6-84c9-62d8e9dff0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22DF1E-5A1F-4B07-B050-C1545C2BDAB0}">
  <ds:schemaRefs>
    <ds:schemaRef ds:uri="http://schemas.microsoft.com/office/2006/metadata/properties"/>
    <ds:schemaRef ds:uri="http://schemas.microsoft.com/office/2006/documentManagement/types"/>
    <ds:schemaRef ds:uri="http://www.w3.org/XML/1998/namespace"/>
    <ds:schemaRef ds:uri="1aa0ef25-282a-4de6-84c9-62d8e9dff098"/>
    <ds:schemaRef ds:uri="http://purl.org/dc/elements/1.1/"/>
    <ds:schemaRef ds:uri="http://purl.org/dc/terms/"/>
    <ds:schemaRef ds:uri="http://schemas.microsoft.com/office/infopath/2007/PartnerControls"/>
    <ds:schemaRef ds:uri="d900e117-17a0-4b24-9e47-511ef1d02c43"/>
    <ds:schemaRef ds:uri="http://schemas.openxmlformats.org/package/2006/metadata/core-properties"/>
    <ds:schemaRef ds:uri="dc580985-2ac0-4b83-9782-36bcf4b44f14"/>
    <ds:schemaRef ds:uri="http://purl.org/dc/dcmitype/"/>
  </ds:schemaRefs>
</ds:datastoreItem>
</file>

<file path=customXml/itemProps2.xml><?xml version="1.0" encoding="utf-8"?>
<ds:datastoreItem xmlns:ds="http://schemas.openxmlformats.org/officeDocument/2006/customXml" ds:itemID="{12F584F7-79C7-443A-BDE9-4E92E2667E45}">
  <ds:schemaRefs>
    <ds:schemaRef ds:uri="1aa0ef25-282a-4de6-84c9-62d8e9dff098"/>
    <ds:schemaRef ds:uri="d900e117-17a0-4b24-9e47-511ef1d02c43"/>
    <ds:schemaRef ds:uri="dc580985-2ac0-4b83-9782-36bcf4b44f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CDBBCF-2A20-4ADF-AFE9-BA5178ADDADB}">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125</TotalTime>
  <Words>1669</Words>
  <Application>Microsoft Macintosh PowerPoint</Application>
  <PresentationFormat>Widescreen</PresentationFormat>
  <Paragraphs>189</Paragraphs>
  <Slides>15</Slides>
  <Notes>15</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Helvetica</vt:lpstr>
      <vt:lpstr>Office Theme</vt:lpstr>
      <vt:lpstr>8_Custom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Fast, Kelly E. (HQ-DG000)</dc:creator>
  <cp:lastModifiedBy>Fast, Kelly E. (HQ-DG000)</cp:lastModifiedBy>
  <cp:revision>2</cp:revision>
  <dcterms:created xsi:type="dcterms:W3CDTF">2024-01-21T23:13:04Z</dcterms:created>
  <dcterms:modified xsi:type="dcterms:W3CDTF">2024-01-31T08:56:22Z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0x010100DE819EA105161447A50F0657B89EB09A</vt:lpwstr>
  </property>
  <property fmtid="{D5CDD505-2E9C-101B-9397-08002B2CF9AE}" pid="3" name="MediaServiceImageTags">
    <vt:lpwstr/>
  </property>
</Properties>
</file>