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66" r:id="rId4"/>
    <p:sldId id="270" r:id="rId5"/>
    <p:sldId id="267" r:id="rId6"/>
    <p:sldId id="271" r:id="rId7"/>
    <p:sldId id="272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41751-CDB6-4470-9592-68074F984C14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2546E-CD60-41A2-9E96-909C702C2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 txBox="1">
            <a:spLocks noGrp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FDA3182-719F-4BD4-80A4-3736AF79F64F}" type="slidenum">
              <a:rPr lang="ru-RU" sz="1200" b="0">
                <a:solidFill>
                  <a:schemeClr val="tx1"/>
                </a:solidFill>
                <a:latin typeface="Times New Roman" pitchFamily="18" charset="0"/>
              </a:rPr>
              <a:pPr algn="r"/>
              <a:t>3</a:t>
            </a:fld>
            <a:endParaRPr lang="ru-RU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 txBox="1">
            <a:spLocks noGrp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FDA3182-719F-4BD4-80A4-3736AF79F64F}" type="slidenum">
              <a:rPr lang="ru-RU" sz="1200" b="0">
                <a:solidFill>
                  <a:schemeClr val="tx1"/>
                </a:solidFill>
                <a:latin typeface="Times New Roman" pitchFamily="18" charset="0"/>
              </a:rPr>
              <a:pPr algn="r"/>
              <a:t>4</a:t>
            </a:fld>
            <a:endParaRPr lang="ru-RU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0964" name="Номер слайда 3"/>
          <p:cNvSpPr txBox="1">
            <a:spLocks noGrp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CD1BF30-E26B-47DC-B3D8-BB9FA231579C}" type="slidenum">
              <a:rPr lang="ru-RU" sz="1200" b="0">
                <a:solidFill>
                  <a:schemeClr val="tx1"/>
                </a:solidFill>
                <a:latin typeface="Times New Roman" pitchFamily="18" charset="0"/>
              </a:rPr>
              <a:pPr algn="r"/>
              <a:t>5</a:t>
            </a:fld>
            <a:endParaRPr lang="ru-RU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 txBox="1">
            <a:spLocks noGrp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FDA3182-719F-4BD4-80A4-3736AF79F64F}" type="slidenum">
              <a:rPr lang="ru-RU" sz="1200" b="0">
                <a:solidFill>
                  <a:schemeClr val="tx1"/>
                </a:solidFill>
                <a:latin typeface="Times New Roman" pitchFamily="18" charset="0"/>
              </a:rPr>
              <a:pPr algn="r"/>
              <a:t>6</a:t>
            </a:fld>
            <a:endParaRPr lang="ru-RU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C0C34-6272-4A37-BBA7-01F87C0BF45E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926F2-3CFE-4F6B-B8F2-E874A36C3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4786322"/>
            <a:ext cx="1584176" cy="1763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D:\iss\r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700808"/>
            <a:ext cx="4397972" cy="1688929"/>
          </a:xfrm>
          <a:prstGeom prst="rect">
            <a:avLst/>
          </a:prstGeom>
          <a:noFill/>
        </p:spPr>
      </p:pic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928670"/>
            <a:ext cx="3085636" cy="2688952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4673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>
              <a:buNone/>
            </a:pPr>
            <a:r>
              <a:rPr lang="en-US" sz="3000" dirty="0" err="1" smtClean="0">
                <a:latin typeface="Arial" charset="0"/>
              </a:rPr>
              <a:t>Roscosmos</a:t>
            </a:r>
            <a:r>
              <a:rPr lang="en-US" sz="3000" dirty="0" smtClean="0">
                <a:latin typeface="Arial" charset="0"/>
              </a:rPr>
              <a:t> and RAS expressed their wish to integrate issues of NEO and space debris in the Federal Program.</a:t>
            </a:r>
            <a:endParaRPr lang="ru-RU" sz="3000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Project proposed for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Russian Federal Space Program for 2016-2025 </a:t>
            </a:r>
          </a:p>
          <a:p>
            <a:r>
              <a:rPr lang="en-US" dirty="0" smtClean="0"/>
              <a:t>ECOZOND</a:t>
            </a:r>
          </a:p>
          <a:p>
            <a:r>
              <a:rPr lang="en-US" dirty="0" smtClean="0"/>
              <a:t>NEBOSVOD</a:t>
            </a:r>
          </a:p>
          <a:p>
            <a:r>
              <a:rPr lang="en-US" dirty="0" smtClean="0"/>
              <a:t>APOTHIS</a:t>
            </a: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1414"/>
            <a:ext cx="9144000" cy="71438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EKOZONT </a:t>
            </a:r>
            <a:b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of space survey telescope for the detection NEOs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8459788" y="6453188"/>
            <a:ext cx="514350" cy="260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E36C1C7-94DB-4910-AD0D-61328429F173}" type="slidenum">
              <a:rPr lang="ru-RU"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pPr algn="r">
                <a:defRPr/>
              </a:pPr>
              <a:t>3</a:t>
            </a:fld>
            <a:endParaRPr lang="ru-RU" sz="1200" b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5364" name="Рисунок 7" descr="платформа_vt-81d+vt-43_1.jpg"/>
          <p:cNvPicPr>
            <a:picLocks noChangeAspect="1" noChangeArrowheads="1"/>
          </p:cNvPicPr>
          <p:nvPr/>
        </p:nvPicPr>
        <p:blipFill>
          <a:blip r:embed="rId3" cstate="print"/>
          <a:srcRect t="19086" b="18045"/>
          <a:stretch>
            <a:fillRect/>
          </a:stretch>
        </p:blipFill>
        <p:spPr bwMode="auto">
          <a:xfrm>
            <a:off x="0" y="1000108"/>
            <a:ext cx="442912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Рисунок 10" descr="Бухарест - презентация1 eng_Страница_2.jpg"/>
          <p:cNvPicPr>
            <a:picLocks noChangeAspect="1" noChangeArrowheads="1"/>
          </p:cNvPicPr>
          <p:nvPr/>
        </p:nvPicPr>
        <p:blipFill>
          <a:blip r:embed="rId4" cstate="print"/>
          <a:srcRect l="6586" t="13158" r="5917" b="12213"/>
          <a:stretch>
            <a:fillRect/>
          </a:stretch>
        </p:blipFill>
        <p:spPr bwMode="auto">
          <a:xfrm>
            <a:off x="150092" y="4286256"/>
            <a:ext cx="363609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429124" y="1000108"/>
            <a:ext cx="4714908" cy="31393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EKOZONT is a concept of cost-effective space system designed for the detection of NEOs down to size of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100 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not later than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15-25 days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before the possible collision with the Earth.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space system consists of one or two spacecrafts at low orbit.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addition to the detection of NEOs, the system will be capable to detect space debris and to carry out some scientific research programs. 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868" y="4303479"/>
            <a:ext cx="27860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• The main 75 cm telescope with 7</a:t>
            </a:r>
            <a:r>
              <a:rPr lang="en-US" sz="1600" baseline="30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FoV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will be focused to search the weakest and the most distant NEOs.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360000"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• 40 cm telescope will be effective to discover the nearest bright NEOs and space debris.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89407" y="4382688"/>
            <a:ext cx="2583187" cy="1679438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357950" y="6049052"/>
            <a:ext cx="27860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Layout of two EKOZONT satellites for “Soyuz” launcher.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763036"/>
            <a:ext cx="43576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98"/>
              </a:spcAf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EKOZONT spacecraft layout with a main VT-77 telescope and auxiliary 40 cm telescope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6550247"/>
            <a:ext cx="36433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98"/>
              </a:spcAf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VT-77 telescope layout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4"/>
            <a:ext cx="9144000" cy="71438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NEBOSVOD </a:t>
            </a:r>
            <a:b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pace survey telescope for the detection of most distant NEOs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8459788" y="6453188"/>
            <a:ext cx="514350" cy="260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E36C1C7-94DB-4910-AD0D-61328429F173}" type="slidenum">
              <a:rPr lang="ru-RU"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pPr algn="r">
                <a:defRPr/>
              </a:pPr>
              <a:t>4</a:t>
            </a:fld>
            <a:endParaRPr lang="ru-RU" sz="1200" b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86446" y="714356"/>
            <a:ext cx="32861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NEBOSVOD is a concept of high-sensitivity space system designed for the detection of most distance and small NEOs down to size of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50 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not later than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30-45 days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before the possible collision with the Earth.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space system consists of  two spacecrafts at GSO orbit. 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0" descr="11_1_1_КА_небосвод_28_12_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784869"/>
            <a:ext cx="5643602" cy="3644263"/>
          </a:xfrm>
          <a:prstGeom prst="rect">
            <a:avLst/>
          </a:prstGeom>
          <a:noFill/>
          <a:ln w="9525">
            <a:solidFill>
              <a:srgbClr val="CC99FF"/>
            </a:solidFill>
            <a:miter lim="800000"/>
            <a:headEnd/>
            <a:tailEnd/>
          </a:ln>
        </p:spPr>
      </p:pic>
      <p:pic>
        <p:nvPicPr>
          <p:cNvPr id="7" name="Рисунок 4" descr="E:\небосвод\Risynki\небосвод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1" y="4566371"/>
            <a:ext cx="3643338" cy="2148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071934" y="4612385"/>
            <a:ext cx="47863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main system parameters are: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Telescopes aperture: 	1.5 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Field of view:		</a:t>
            </a:r>
            <a:r>
              <a:rPr lang="ru-RU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8 4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Limiting sensitivity	25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Observing mode 		TDI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Survey rate:		20000 sq.deg/day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684213" y="333375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459" name="Прямоугольник 3"/>
          <p:cNvSpPr>
            <a:spLocks noChangeArrowheads="1"/>
          </p:cNvSpPr>
          <p:nvPr/>
        </p:nvSpPr>
        <p:spPr bwMode="auto">
          <a:xfrm>
            <a:off x="214282" y="808381"/>
            <a:ext cx="385765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err="1" smtClean="0">
                <a:latin typeface="Arial" charset="0"/>
              </a:rPr>
              <a:t>Apophis</a:t>
            </a:r>
            <a:r>
              <a:rPr lang="en-US" sz="2000" dirty="0" smtClean="0">
                <a:latin typeface="Arial" charset="0"/>
              </a:rPr>
              <a:t> is a </a:t>
            </a:r>
            <a:r>
              <a:rPr lang="en-US" sz="2000" b="0" dirty="0" smtClean="0">
                <a:solidFill>
                  <a:schemeClr val="tx1"/>
                </a:solidFill>
                <a:latin typeface="Arial" charset="0"/>
              </a:rPr>
              <a:t>automated </a:t>
            </a:r>
            <a:r>
              <a:rPr lang="en-US" sz="2000" b="0" dirty="0">
                <a:solidFill>
                  <a:schemeClr val="tx1"/>
                </a:solidFill>
                <a:latin typeface="Arial" charset="0"/>
              </a:rPr>
              <a:t>mission to </a:t>
            </a:r>
            <a:r>
              <a:rPr lang="en-US" sz="2000" b="0" dirty="0" smtClean="0">
                <a:solidFill>
                  <a:schemeClr val="tx1"/>
                </a:solidFill>
                <a:latin typeface="Arial" charset="0"/>
              </a:rPr>
              <a:t>an asteroid. The </a:t>
            </a:r>
            <a:r>
              <a:rPr lang="en-US" sz="2000" b="0" dirty="0">
                <a:solidFill>
                  <a:schemeClr val="tx1"/>
                </a:solidFill>
                <a:latin typeface="Arial" charset="0"/>
              </a:rPr>
              <a:t>major goals of the mission preliminary named “</a:t>
            </a:r>
            <a:r>
              <a:rPr lang="en-US" sz="2000" b="0" dirty="0" err="1">
                <a:solidFill>
                  <a:schemeClr val="tx1"/>
                </a:solidFill>
                <a:latin typeface="Arial" charset="0"/>
              </a:rPr>
              <a:t>Apophis</a:t>
            </a:r>
            <a:r>
              <a:rPr lang="en-US" sz="2000" b="0" dirty="0">
                <a:solidFill>
                  <a:schemeClr val="tx1"/>
                </a:solidFill>
                <a:latin typeface="Arial" charset="0"/>
              </a:rPr>
              <a:t>” are: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Arial" charset="0"/>
              </a:rPr>
              <a:t>to carry out a study of physical and </a:t>
            </a:r>
            <a:r>
              <a:rPr lang="en-US" sz="2000" b="0" dirty="0" smtClean="0">
                <a:solidFill>
                  <a:schemeClr val="tx1"/>
                </a:solidFill>
                <a:latin typeface="Arial" charset="0"/>
              </a:rPr>
              <a:t>chemical properties;</a:t>
            </a:r>
            <a:endParaRPr lang="en-US" sz="2000" b="0" dirty="0">
              <a:solidFill>
                <a:schemeClr val="tx1"/>
              </a:solidFill>
              <a:latin typeface="Arial" charset="0"/>
            </a:endParaRP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latin typeface="Arial" charset="0"/>
              </a:rPr>
              <a:t> to put a special radio beacon into circum-asteroid orbit aimed </a:t>
            </a:r>
            <a:r>
              <a:rPr lang="en-US" sz="2000" b="0" dirty="0" smtClean="0">
                <a:solidFill>
                  <a:schemeClr val="tx1"/>
                </a:solidFill>
                <a:latin typeface="Arial" charset="0"/>
              </a:rPr>
              <a:t>for </a:t>
            </a:r>
            <a:r>
              <a:rPr lang="en-US" sz="2000" b="0" dirty="0">
                <a:solidFill>
                  <a:schemeClr val="tx1"/>
                </a:solidFill>
                <a:latin typeface="Arial" charset="0"/>
              </a:rPr>
              <a:t>precise determination of the asteroid’s orbital parameters. 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0" y="-2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Space mission  “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Apophis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214282" y="4500570"/>
            <a:ext cx="87154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b="0" dirty="0" smtClean="0">
                <a:solidFill>
                  <a:schemeClr val="tx1"/>
                </a:solidFill>
                <a:latin typeface="Arial" charset="0"/>
              </a:rPr>
              <a:t>The </a:t>
            </a:r>
            <a:r>
              <a:rPr lang="en-US" sz="2000" b="0" dirty="0">
                <a:solidFill>
                  <a:schemeClr val="tx1"/>
                </a:solidFill>
                <a:latin typeface="Arial" charset="0"/>
              </a:rPr>
              <a:t>period 2018-2022 seems to be the most reasonable window for the launch. The total mass of payload is about 800 kg. Both distant and contact (if a </a:t>
            </a:r>
            <a:r>
              <a:rPr lang="en-US" sz="2000" b="0" dirty="0" err="1">
                <a:solidFill>
                  <a:schemeClr val="tx1"/>
                </a:solidFill>
                <a:latin typeface="Arial" charset="0"/>
              </a:rPr>
              <a:t>lander</a:t>
            </a:r>
            <a:r>
              <a:rPr lang="en-US" sz="2000" b="0" dirty="0">
                <a:solidFill>
                  <a:schemeClr val="tx1"/>
                </a:solidFill>
                <a:latin typeface="Arial" charset="0"/>
              </a:rPr>
              <a:t> option will be included) modes of study are considered.</a:t>
            </a:r>
            <a:r>
              <a:rPr lang="en-US" sz="2000" dirty="0">
                <a:latin typeface="Arial" charset="0"/>
              </a:rPr>
              <a:t> </a:t>
            </a:r>
            <a:endParaRPr lang="en-US" sz="2000" b="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7" name="Picture 6" descr="Рис3_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857232"/>
            <a:ext cx="4808385" cy="3068650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</p:spPr>
      </p:pic>
      <p:sp>
        <p:nvSpPr>
          <p:cNvPr id="8" name="Номер слайда 3"/>
          <p:cNvSpPr txBox="1">
            <a:spLocks noGrp="1"/>
          </p:cNvSpPr>
          <p:nvPr/>
        </p:nvSpPr>
        <p:spPr bwMode="auto">
          <a:xfrm>
            <a:off x="8459788" y="6453188"/>
            <a:ext cx="514350" cy="260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E36C1C7-94DB-4910-AD0D-61328429F173}" type="slidenum">
              <a:rPr lang="ru-RU"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pPr algn="r">
                <a:defRPr/>
              </a:pPr>
              <a:t>5</a:t>
            </a:fld>
            <a:endParaRPr lang="ru-RU" sz="12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4"/>
            <a:ext cx="9144000" cy="71438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National NEO program and international cooperation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3"/>
          <p:cNvSpPr txBox="1">
            <a:spLocks noGrp="1"/>
          </p:cNvSpPr>
          <p:nvPr/>
        </p:nvSpPr>
        <p:spPr bwMode="auto">
          <a:xfrm>
            <a:off x="8459788" y="6453188"/>
            <a:ext cx="514350" cy="260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E36C1C7-94DB-4910-AD0D-61328429F173}" type="slidenum">
              <a:rPr lang="ru-RU"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pPr algn="r">
                <a:defRPr/>
              </a:pPr>
              <a:t>6</a:t>
            </a:fld>
            <a:endParaRPr lang="ru-RU" sz="12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57158" y="1357298"/>
            <a:ext cx="8501122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Arial" charset="0"/>
              </a:rPr>
              <a:t>A national NEO program is under preparation in Russia. </a:t>
            </a:r>
          </a:p>
          <a:p>
            <a:pPr algn="just"/>
            <a:endParaRPr lang="en-US" sz="2400" dirty="0" smtClean="0">
              <a:latin typeface="Arial" charset="0"/>
            </a:endParaRPr>
          </a:p>
          <a:p>
            <a:pPr algn="just"/>
            <a:r>
              <a:rPr lang="en-US" sz="2400" dirty="0" smtClean="0">
                <a:latin typeface="Arial" charset="0"/>
              </a:rPr>
              <a:t>Its implementation will allow Russia to participate effectively in the international cooperation on the issue.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As an example cooperation of development that has been established during joint efforts on the Russian-American RAMOS program can be used to in the international asteroid hazard programs. </a:t>
            </a:r>
            <a:endParaRPr lang="en-US" sz="24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201" y="404664"/>
            <a:ext cx="7584843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401</Words>
  <Application>Microsoft Office PowerPoint</Application>
  <PresentationFormat>Экран (4:3)</PresentationFormat>
  <Paragraphs>46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EKOZONT  Project of space survey telescope for the detection NEOs</vt:lpstr>
      <vt:lpstr>NEBOSVOD  Space survey telescope for the detection of most distant NEOs</vt:lpstr>
      <vt:lpstr>Слайд 5</vt:lpstr>
      <vt:lpstr>National NEO program and international cooperation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ИССА</dc:creator>
  <cp:lastModifiedBy>ИССА</cp:lastModifiedBy>
  <cp:revision>24</cp:revision>
  <dcterms:created xsi:type="dcterms:W3CDTF">2014-01-30T18:39:52Z</dcterms:created>
  <dcterms:modified xsi:type="dcterms:W3CDTF">2014-02-06T10:05:46Z</dcterms:modified>
</cp:coreProperties>
</file>