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7" r:id="rId2"/>
    <p:sldId id="283" r:id="rId3"/>
    <p:sldId id="284" r:id="rId4"/>
    <p:sldId id="285" r:id="rId5"/>
  </p:sldIdLst>
  <p:sldSz cx="9906000" cy="6858000" type="A4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72"/>
    <p:restoredTop sz="94648"/>
  </p:normalViewPr>
  <p:slideViewPr>
    <p:cSldViewPr snapToGrid="0">
      <p:cViewPr varScale="1">
        <p:scale>
          <a:sx n="117" d="100"/>
          <a:sy n="117" d="100"/>
        </p:scale>
        <p:origin x="312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>
            <a:extLst>
              <a:ext uri="{FF2B5EF4-FFF2-40B4-BE49-F238E27FC236}">
                <a16:creationId xmlns:a16="http://schemas.microsoft.com/office/drawing/2014/main" id="{3945A1C7-6263-F643-A9B2-54C653D6B2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FE44E6-15DA-0241-A6E8-7C198DD699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866DCD-A483-0B4E-BEA6-6980ACC4B01D}" type="datetimeFigureOut">
              <a:rPr lang="de-DE" altLang="de-DE"/>
              <a:pPr>
                <a:defRPr/>
              </a:pPr>
              <a:t>04.10.23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45628-19AA-ED44-971D-0D72907D51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E21388-EFE9-2245-B03B-ADE3876F41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2F432E-0719-7345-91C0-5A9C1D9F4CA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61D27-CA5C-2B46-AD14-0DA372ADE8BF}" type="datetimeFigureOut">
              <a:rPr lang="en-US" smtClean="0"/>
              <a:pPr/>
              <a:t>10/4/23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70168-A599-BF4B-852D-394F525CB6A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4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08584" y="2130426"/>
            <a:ext cx="7954466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378714" y="3886200"/>
            <a:ext cx="604138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6A548873-8776-784B-8637-0124EBA5F2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EF9ED-6060-8F41-9164-A1E8D296EA7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64778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B73B6-711E-1B4F-A637-3B69D389A6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5B75-4BD4-8642-9427-2F4C230AC6B0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5549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FED2988-11CE-C646-811D-1A129519F1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988C1-5C91-4845-A986-D44B5B72B8F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5875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783EC3C-9FCA-174C-961E-7EDF175730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8C7DB-A330-8C4F-8ED8-FB5079B7A66B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06629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5541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BC87197-73B2-E449-B0CA-5E67C1DD27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6F85-DF42-AF4D-949C-65C03C822EF4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75589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2305142-E770-F84B-88F5-35B9A04A7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60E6-4F7E-3247-A8CA-AA477507925C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0364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2412E84B-FCE3-7544-BE64-0A3431E043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8164-006C-8A40-A241-24E996C6DA88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26211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>
            <a:extLst>
              <a:ext uri="{FF2B5EF4-FFF2-40B4-BE49-F238E27FC236}">
                <a16:creationId xmlns:a16="http://schemas.microsoft.com/office/drawing/2014/main" id="{4A48113D-75E4-6242-BEE4-EFDEE014E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416F-41D2-B24A-8560-F067F0934D3F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24987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9386CD9-CF40-CC41-ABCC-77EF5E61C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64F8-FE03-D94C-8965-075CC9BB4543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69118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5A0E0EE-7AD5-ED4A-B58E-3B69F46743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53793-AB52-F54B-A744-7BACC0B4EF08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061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EAC1A5A6-AD94-2D49-B0A6-7B3717DACF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42988" y="274638"/>
            <a:ext cx="85121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17EE7634-7B67-7E49-83BD-6F316E0599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42988" y="1600200"/>
            <a:ext cx="85121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9F2528-66AC-4B45-9336-B6A6ED8A1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43763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B2B27F-42EA-134C-BAC9-1EC80361D295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4841694-19D2-7A43-AB29-0696E443FA51}"/>
              </a:ext>
            </a:extLst>
          </p:cNvPr>
          <p:cNvSpPr/>
          <p:nvPr userDrawn="1"/>
        </p:nvSpPr>
        <p:spPr>
          <a:xfrm>
            <a:off x="0" y="0"/>
            <a:ext cx="741363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grpSp>
        <p:nvGrpSpPr>
          <p:cNvPr id="1030" name="Gruppieren 14">
            <a:extLst>
              <a:ext uri="{FF2B5EF4-FFF2-40B4-BE49-F238E27FC236}">
                <a16:creationId xmlns:a16="http://schemas.microsoft.com/office/drawing/2014/main" id="{60011DE0-38EB-4249-BA50-BBCC46A878C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938" y="223838"/>
            <a:ext cx="730250" cy="414337"/>
            <a:chOff x="808419" y="384492"/>
            <a:chExt cx="658072" cy="401744"/>
          </a:xfrm>
        </p:grpSpPr>
        <p:grpSp>
          <p:nvGrpSpPr>
            <p:cNvPr id="1031" name="Gruppieren 10">
              <a:extLst>
                <a:ext uri="{FF2B5EF4-FFF2-40B4-BE49-F238E27FC236}">
                  <a16:creationId xmlns:a16="http://schemas.microsoft.com/office/drawing/2014/main" id="{D5F1579F-B814-9344-B60A-42851A5621F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827584" y="404664"/>
              <a:ext cx="619978" cy="360040"/>
              <a:chOff x="35496" y="260648"/>
              <a:chExt cx="609600" cy="354013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75FC834-0DCA-0445-9584-6641B20A71E9}"/>
                  </a:ext>
                </a:extLst>
              </p:cNvPr>
              <p:cNvSpPr/>
              <p:nvPr userDrawn="1"/>
            </p:nvSpPr>
            <p:spPr>
              <a:xfrm>
                <a:off x="106677" y="333136"/>
                <a:ext cx="468412" cy="21491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pic>
            <p:nvPicPr>
              <p:cNvPr id="1034" name="Picture 2" descr="G:\ÖWELTRAUMFORUM\Logos\OEWF_small4color_jpg.jpg">
                <a:extLst>
                  <a:ext uri="{FF2B5EF4-FFF2-40B4-BE49-F238E27FC236}">
                    <a16:creationId xmlns:a16="http://schemas.microsoft.com/office/drawing/2014/main" id="{531ED743-6AFB-CE4D-8EA2-AAE08C19DAA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260648"/>
                <a:ext cx="609600" cy="354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4" name="Rad 13">
              <a:extLst>
                <a:ext uri="{FF2B5EF4-FFF2-40B4-BE49-F238E27FC236}">
                  <a16:creationId xmlns:a16="http://schemas.microsoft.com/office/drawing/2014/main" id="{E31D0077-78D8-FE4E-8804-9F48DB679882}"/>
                </a:ext>
              </a:extLst>
            </p:cNvPr>
            <p:cNvSpPr/>
            <p:nvPr userDrawn="1"/>
          </p:nvSpPr>
          <p:spPr>
            <a:xfrm>
              <a:off x="808419" y="384492"/>
              <a:ext cx="658072" cy="401744"/>
            </a:xfrm>
            <a:prstGeom prst="donut">
              <a:avLst>
                <a:gd name="adj" fmla="val 5728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>
                <a:solidFill>
                  <a:schemeClr val="tx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91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B0F0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B0F0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i.gv.at/204/Download/start.aspx" TargetMode="External"/><Relationship Id="rId2" Type="http://schemas.openxmlformats.org/officeDocument/2006/relationships/hyperlink" Target="https://www.bmi.gv.at/204/start.aspx#uebersich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parlament.gv.at/dokument/XXVII/I/2084/fname_1569325.pdf" TargetMode="External"/><Relationship Id="rId4" Type="http://schemas.openxmlformats.org/officeDocument/2006/relationships/hyperlink" Target="https://www.roteskreuz.at/fileadmin/user_upload/PDF/Vorschriften_und_Richtlinien/Rahmenvorschrift_Grosseinsatzmanagement_20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>
            <a:extLst>
              <a:ext uri="{FF2B5EF4-FFF2-40B4-BE49-F238E27FC236}">
                <a16:creationId xmlns:a16="http://schemas.microsoft.com/office/drawing/2014/main" id="{3ED01FAF-8938-264E-80EC-7E491291F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934" y="5932488"/>
            <a:ext cx="1434657" cy="803275"/>
          </a:xfrm>
        </p:spPr>
        <p:txBody>
          <a:bodyPr/>
          <a:lstStyle/>
          <a:p>
            <a:pPr algn="l" eaLnBrk="1" hangingPunct="1">
              <a:defRPr/>
            </a:pPr>
            <a:endParaRPr lang="en-US" altLang="de-DE" sz="1200" dirty="0">
              <a:solidFill>
                <a:srgbClr val="002060"/>
              </a:solidFill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CF828C0C-A363-724F-AB82-1D1726521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2259013"/>
            <a:ext cx="6786563" cy="35147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</a:rPr>
              <a:t> Austrian Update to the Hypothetical Threat Exercise of SMPG</a:t>
            </a:r>
          </a:p>
          <a:p>
            <a:pPr>
              <a:defRPr/>
            </a:pPr>
            <a:endParaRPr lang="en-US" dirty="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en-US" sz="1600" dirty="0">
                <a:solidFill>
                  <a:srgbClr val="002060"/>
                </a:solidFill>
              </a:rPr>
              <a:t>Rudolf Albrecht</a:t>
            </a:r>
          </a:p>
          <a:p>
            <a:pPr algn="l">
              <a:defRPr/>
            </a:pPr>
            <a:r>
              <a:rPr lang="en-US" sz="1600" dirty="0">
                <a:solidFill>
                  <a:srgbClr val="002060"/>
                </a:solidFill>
              </a:rPr>
              <a:t>Austrian Space Forum</a:t>
            </a:r>
          </a:p>
          <a:p>
            <a:pPr algn="l">
              <a:defRPr/>
            </a:pPr>
            <a:endParaRPr lang="en-US" sz="1600" dirty="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en-US" sz="1600" dirty="0">
                <a:solidFill>
                  <a:srgbClr val="002060"/>
                </a:solidFill>
              </a:rPr>
              <a:t>Christian </a:t>
            </a:r>
            <a:r>
              <a:rPr lang="en-US" sz="1600" dirty="0" err="1">
                <a:solidFill>
                  <a:srgbClr val="002060"/>
                </a:solidFill>
              </a:rPr>
              <a:t>Koeberl</a:t>
            </a:r>
            <a:endParaRPr lang="en-US" sz="1600" dirty="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en-US" sz="1600" dirty="0">
                <a:solidFill>
                  <a:srgbClr val="002060"/>
                </a:solidFill>
              </a:rPr>
              <a:t>Department of Lithospheric Research</a:t>
            </a:r>
          </a:p>
          <a:p>
            <a:pPr algn="l">
              <a:defRPr/>
            </a:pPr>
            <a:r>
              <a:rPr lang="en-US" sz="1600" dirty="0">
                <a:solidFill>
                  <a:srgbClr val="002060"/>
                </a:solidFill>
              </a:rPr>
              <a:t>University of Vienna, Austria</a:t>
            </a:r>
          </a:p>
          <a:p>
            <a:pPr algn="l">
              <a:defRPr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13315" name="Grafik 2">
            <a:extLst>
              <a:ext uri="{FF2B5EF4-FFF2-40B4-BE49-F238E27FC236}">
                <a16:creationId xmlns:a16="http://schemas.microsoft.com/office/drawing/2014/main" id="{22FCC3DA-CEE1-D849-9B7F-5F24907F6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075"/>
            <a:ext cx="318293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Grafik 5">
            <a:extLst>
              <a:ext uri="{FF2B5EF4-FFF2-40B4-BE49-F238E27FC236}">
                <a16:creationId xmlns:a16="http://schemas.microsoft.com/office/drawing/2014/main" id="{35E90026-7382-B640-9DF9-6BBFEB9E5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-3175"/>
            <a:ext cx="3074988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 descr="Deep Impact Movie Review by Anthony Leo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29359" y="3756390"/>
            <a:ext cx="352425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2B60B66A-5BF2-244C-A683-60BB72278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344488"/>
            <a:ext cx="8120062" cy="803275"/>
          </a:xfrm>
        </p:spPr>
        <p:txBody>
          <a:bodyPr/>
          <a:lstStyle/>
          <a:p>
            <a:pPr algn="l" eaLnBrk="1" hangingPunct="1"/>
            <a:br>
              <a:rPr lang="en-US" altLang="de-DE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endParaRPr lang="en-US" altLang="de-DE" sz="2800" dirty="0">
              <a:solidFill>
                <a:srgbClr val="3366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78" name="Untertitel 2">
            <a:extLst>
              <a:ext uri="{FF2B5EF4-FFF2-40B4-BE49-F238E27FC236}">
                <a16:creationId xmlns:a16="http://schemas.microsoft.com/office/drawing/2014/main" id="{DDDC60A2-9FFD-554B-B3A6-0411A0CCE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744538"/>
            <a:ext cx="8507412" cy="5656262"/>
          </a:xfrm>
        </p:spPr>
        <p:txBody>
          <a:bodyPr/>
          <a:lstStyle/>
          <a:p>
            <a:pPr algn="l"/>
            <a:endParaRPr lang="en-US" altLang="de-DE" sz="4600" b="1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4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17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AC09AB5-ED6F-F54B-854C-F130FDC784E8}"/>
              </a:ext>
            </a:extLst>
          </p:cNvPr>
          <p:cNvSpPr txBox="1">
            <a:spLocks/>
          </p:cNvSpPr>
          <p:nvPr/>
        </p:nvSpPr>
        <p:spPr bwMode="auto">
          <a:xfrm>
            <a:off x="844061" y="192088"/>
            <a:ext cx="8925169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de-DE" sz="2800" b="1" dirty="0">
                <a:solidFill>
                  <a:srgbClr val="0070C0"/>
                </a:solidFill>
                <a:latin typeface="+mj-lt"/>
                <a:cs typeface="ＭＳ Ｐゴシック" charset="0"/>
              </a:rPr>
              <a:t>Status October 2023</a:t>
            </a:r>
            <a:endParaRPr kumimoji="0" lang="en-US" alt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ＭＳ Ｐゴシック" panose="020B0600070205080204" pitchFamily="34" charset="-128"/>
              <a:cs typeface="ＭＳ Ｐゴシック" charset="0"/>
            </a:endParaRPr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2E4E3D48-2328-3B42-99B6-063E0C5AE853}"/>
              </a:ext>
            </a:extLst>
          </p:cNvPr>
          <p:cNvSpPr txBox="1">
            <a:spLocks/>
          </p:cNvSpPr>
          <p:nvPr/>
        </p:nvSpPr>
        <p:spPr bwMode="auto">
          <a:xfrm>
            <a:off x="828674" y="1193922"/>
            <a:ext cx="8979633" cy="5386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de-AT" altLang="de-DE" sz="1600" dirty="0">
                <a:latin typeface="Helvetica" pitchFamily="2" charset="0"/>
                <a:cs typeface="ＭＳ Ｐゴシック" charset="0"/>
              </a:rPr>
              <a:t>- </a:t>
            </a:r>
            <a:r>
              <a:rPr lang="en-US" altLang="de-DE" sz="1600" dirty="0">
                <a:latin typeface="Helvetica" pitchFamily="2" charset="0"/>
                <a:cs typeface="ＭＳ Ｐゴシック" charset="0"/>
              </a:rPr>
              <a:t>Austria, like many other countries, does not, at this point in time, have a detailed plan to be enacted in the case on a possible asteroid threat.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effectLst/>
                <a:latin typeface="+mn-lt"/>
              </a:rPr>
              <a:t>- </a:t>
            </a:r>
            <a:r>
              <a:rPr lang="en-US" sz="1600" dirty="0">
                <a:effectLst/>
                <a:latin typeface="Helvetica" pitchFamily="2" charset="0"/>
              </a:rPr>
              <a:t>An analysis on the national level of possible actions in response to various natural disasters has been initiated. Target date for completion is January 2024. </a:t>
            </a:r>
            <a:r>
              <a:rPr lang="en-US" sz="1600" i="1" dirty="0">
                <a:effectLst/>
                <a:latin typeface="Helvetica" pitchFamily="2" charset="0"/>
              </a:rPr>
              <a:t>It is thus not possible to provide </a:t>
            </a:r>
            <a:r>
              <a:rPr lang="en-US" sz="1600" i="1" dirty="0">
                <a:latin typeface="Helvetica" pitchFamily="2" charset="0"/>
              </a:rPr>
              <a:t>specific</a:t>
            </a:r>
            <a:r>
              <a:rPr lang="en-US" sz="1600" i="1" dirty="0">
                <a:effectLst/>
                <a:latin typeface="Helvetica" pitchFamily="2" charset="0"/>
              </a:rPr>
              <a:t> information before that date.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sz="1600" dirty="0">
                <a:effectLst/>
                <a:latin typeface="Helvetica" pitchFamily="2" charset="0"/>
              </a:rPr>
              <a:t>- Coordination is through the Ministry for Climate Action (BMK; Mr. Andreas </a:t>
            </a:r>
            <a:r>
              <a:rPr lang="en-US" sz="1600" dirty="0" err="1">
                <a:effectLst/>
                <a:latin typeface="Helvetica" pitchFamily="2" charset="0"/>
              </a:rPr>
              <a:t>Herndler</a:t>
            </a:r>
            <a:r>
              <a:rPr lang="en-US" sz="1600" dirty="0">
                <a:effectLst/>
                <a:latin typeface="Helvetica" pitchFamily="2" charset="0"/>
              </a:rPr>
              <a:t>) and the Ministry of the Interior (BMI; Ms. Nieves </a:t>
            </a:r>
            <a:r>
              <a:rPr lang="en-US" sz="1600" dirty="0" err="1">
                <a:effectLst/>
                <a:latin typeface="Helvetica" pitchFamily="2" charset="0"/>
              </a:rPr>
              <a:t>Kautny</a:t>
            </a:r>
            <a:r>
              <a:rPr lang="en-US" sz="1600" dirty="0">
                <a:effectLst/>
                <a:latin typeface="Helvetica" pitchFamily="2" charset="0"/>
              </a:rPr>
              <a:t>)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sz="1600" dirty="0">
                <a:effectLst/>
                <a:latin typeface="Helvetica" pitchFamily="2" charset="0"/>
              </a:rPr>
              <a:t>- The asteroid threat is classified as a low probability/high impact event. </a:t>
            </a:r>
            <a:r>
              <a:rPr lang="en-US" sz="1600" dirty="0">
                <a:latin typeface="Helvetica" pitchFamily="2" charset="0"/>
              </a:rPr>
              <a:t>Consequently, i</a:t>
            </a:r>
            <a:r>
              <a:rPr lang="en-US" sz="1600" dirty="0">
                <a:effectLst/>
                <a:latin typeface="Helvetica" pitchFamily="2" charset="0"/>
              </a:rPr>
              <a:t>t has not received the highest attention.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sz="1600" dirty="0">
                <a:effectLst/>
                <a:latin typeface="Helvetica" pitchFamily="2" charset="0"/>
              </a:rPr>
              <a:t>- It is obvious that some actions required in the case of an asteroid threat, will be similar to actions required for other natural disasters, such as earthquakes or floods.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sz="1600" dirty="0">
                <a:effectLst/>
                <a:latin typeface="Helvetica" pitchFamily="2" charset="0"/>
              </a:rPr>
              <a:t>- Depending on the nature of the disaster, relevant national and international experts will be consulted. Extensive collaboration at the level of the European Union is hoped for.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de-DE" sz="16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ＭＳ Ｐゴシック" panose="020B0600070205080204" pitchFamily="34" charset="-128"/>
              <a:cs typeface="ＭＳ Ｐゴシック" charset="0"/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22FCC3DA-CEE1-D849-9B7F-5F24907F6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346"/>
            <a:ext cx="1211385" cy="32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2B60B66A-5BF2-244C-A683-60BB72278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344488"/>
            <a:ext cx="8120062" cy="803275"/>
          </a:xfrm>
        </p:spPr>
        <p:txBody>
          <a:bodyPr/>
          <a:lstStyle/>
          <a:p>
            <a:pPr algn="l" eaLnBrk="1" hangingPunct="1"/>
            <a:br>
              <a:rPr lang="en-US" altLang="de-DE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endParaRPr lang="en-US" altLang="de-DE" sz="2800" dirty="0">
              <a:solidFill>
                <a:srgbClr val="3366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78" name="Untertitel 2">
            <a:extLst>
              <a:ext uri="{FF2B5EF4-FFF2-40B4-BE49-F238E27FC236}">
                <a16:creationId xmlns:a16="http://schemas.microsoft.com/office/drawing/2014/main" id="{DDDC60A2-9FFD-554B-B3A6-0411A0CCE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744538"/>
            <a:ext cx="8507412" cy="5656262"/>
          </a:xfrm>
        </p:spPr>
        <p:txBody>
          <a:bodyPr/>
          <a:lstStyle/>
          <a:p>
            <a:pPr algn="l"/>
            <a:endParaRPr lang="en-US" altLang="de-DE" sz="4600" b="1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4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17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AC09AB5-ED6F-F54B-854C-F130FDC784E8}"/>
              </a:ext>
            </a:extLst>
          </p:cNvPr>
          <p:cNvSpPr txBox="1">
            <a:spLocks/>
          </p:cNvSpPr>
          <p:nvPr/>
        </p:nvSpPr>
        <p:spPr bwMode="auto">
          <a:xfrm>
            <a:off x="1042988" y="18835"/>
            <a:ext cx="8726242" cy="102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de-DE" sz="2800" b="1" dirty="0">
                <a:solidFill>
                  <a:srgbClr val="0070C0"/>
                </a:solidFill>
                <a:latin typeface="+mj-lt"/>
                <a:cs typeface="ＭＳ Ｐゴシック" charset="0"/>
              </a:rPr>
              <a:t>Status</a:t>
            </a:r>
            <a:r>
              <a:rPr kumimoji="0" lang="en-US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ＭＳ Ｐゴシック" panose="020B0600070205080204" pitchFamily="34" charset="-128"/>
                <a:cs typeface="ＭＳ Ｐゴシック" charset="0"/>
              </a:rPr>
              <a:t>, cont’d</a:t>
            </a:r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2E4E3D48-2328-3B42-99B6-063E0C5AE853}"/>
              </a:ext>
            </a:extLst>
          </p:cNvPr>
          <p:cNvSpPr txBox="1">
            <a:spLocks/>
          </p:cNvSpPr>
          <p:nvPr/>
        </p:nvSpPr>
        <p:spPr bwMode="auto">
          <a:xfrm>
            <a:off x="789597" y="744539"/>
            <a:ext cx="8979633" cy="5787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de-DE" sz="16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Austria has a national civil protection mechanism in place, which covers large events of a catastrophic nature (https://</a:t>
            </a:r>
            <a:r>
              <a:rPr kumimoji="0" lang="en-US" altLang="de-DE" sz="1600" b="0" i="0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www.bmi.gv.at</a:t>
            </a:r>
            <a:r>
              <a:rPr kumimoji="0" lang="en-US" altLang="de-DE" sz="16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/204/</a:t>
            </a:r>
            <a:r>
              <a:rPr kumimoji="0" lang="en-US" altLang="de-DE" sz="1600" b="0" i="0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start.aspx</a:t>
            </a:r>
            <a:r>
              <a:rPr kumimoji="0" lang="en-US" altLang="de-DE" sz="16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). This mechanism involves the civil protection agencies, medical facilities, law enforcement and the armed forces. </a:t>
            </a:r>
            <a:r>
              <a:rPr lang="en-US" altLang="de-DE" sz="1600" dirty="0">
                <a:latin typeface="Helvetica" pitchFamily="2" charset="0"/>
                <a:cs typeface="ＭＳ Ｐゴシック" charset="0"/>
              </a:rPr>
              <a:t>It </a:t>
            </a:r>
            <a:r>
              <a:rPr kumimoji="0" lang="en-US" altLang="de-DE" sz="16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Helvetica" pitchFamily="2" charset="0"/>
                <a:cs typeface="ＭＳ Ｐゴシック" charset="0"/>
              </a:rPr>
              <a:t>has been invoked numerous times for flooding and for winter storms. It is designed to also cover earthquakes and aviation accidents.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de-DE" sz="16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Helvetica" pitchFamily="2" charset="0"/>
              <a:cs typeface="ＭＳ Ｐゴシック" charset="0"/>
            </a:endParaRPr>
          </a:p>
          <a:p>
            <a:pPr marL="285750" indent="-285750">
              <a:spcBef>
                <a:spcPct val="20000"/>
              </a:spcBef>
              <a:buFontTx/>
              <a:buChar char="-"/>
              <a:defRPr/>
            </a:pPr>
            <a:r>
              <a:rPr lang="en-US" sz="1600" dirty="0">
                <a:effectLst/>
                <a:latin typeface="Helvetica" pitchFamily="2" charset="0"/>
              </a:rPr>
              <a:t>The National Crisis- and Disaster Management (</a:t>
            </a:r>
            <a:r>
              <a:rPr lang="en-US" sz="1600" dirty="0" err="1">
                <a:effectLst/>
                <a:latin typeface="Helvetica" pitchFamily="2" charset="0"/>
              </a:rPr>
              <a:t>Staatliches</a:t>
            </a:r>
            <a:r>
              <a:rPr lang="en-US" sz="1600" dirty="0">
                <a:effectLst/>
                <a:latin typeface="Helvetica" pitchFamily="2" charset="0"/>
              </a:rPr>
              <a:t> </a:t>
            </a:r>
            <a:r>
              <a:rPr lang="en-US" sz="1600" dirty="0" err="1">
                <a:effectLst/>
                <a:latin typeface="Helvetica" pitchFamily="2" charset="0"/>
              </a:rPr>
              <a:t>Krisen</a:t>
            </a:r>
            <a:r>
              <a:rPr lang="en-US" sz="1600" dirty="0">
                <a:effectLst/>
                <a:latin typeface="Helvetica" pitchFamily="2" charset="0"/>
              </a:rPr>
              <a:t>- und </a:t>
            </a:r>
            <a:r>
              <a:rPr lang="en-US" sz="1600" dirty="0" err="1">
                <a:effectLst/>
                <a:latin typeface="Helvetica" pitchFamily="2" charset="0"/>
              </a:rPr>
              <a:t>Katastrophenmanagement</a:t>
            </a:r>
            <a:r>
              <a:rPr lang="en-US" sz="1600" dirty="0">
                <a:effectLst/>
                <a:latin typeface="Helvetica" pitchFamily="2" charset="0"/>
              </a:rPr>
              <a:t>, SKKM; https://</a:t>
            </a:r>
            <a:r>
              <a:rPr lang="en-US" sz="1600" dirty="0" err="1">
                <a:effectLst/>
                <a:latin typeface="Helvetica" pitchFamily="2" charset="0"/>
              </a:rPr>
              <a:t>www.bmi.gv.at</a:t>
            </a:r>
            <a:r>
              <a:rPr lang="en-US" sz="1600" dirty="0">
                <a:effectLst/>
                <a:latin typeface="Helvetica" pitchFamily="2" charset="0"/>
              </a:rPr>
              <a:t>/204/</a:t>
            </a:r>
            <a:r>
              <a:rPr lang="en-US" sz="1600" dirty="0" err="1">
                <a:effectLst/>
                <a:latin typeface="Helvetica" pitchFamily="2" charset="0"/>
              </a:rPr>
              <a:t>skkm</a:t>
            </a:r>
            <a:r>
              <a:rPr lang="en-US" sz="1600" dirty="0">
                <a:effectLst/>
                <a:latin typeface="Helvetica" pitchFamily="2" charset="0"/>
              </a:rPr>
              <a:t>/</a:t>
            </a:r>
            <a:r>
              <a:rPr lang="en-US" sz="1600" dirty="0" err="1">
                <a:effectLst/>
                <a:latin typeface="Helvetica" pitchFamily="2" charset="0"/>
              </a:rPr>
              <a:t>start.aspx</a:t>
            </a:r>
            <a:r>
              <a:rPr lang="en-US" sz="1600" dirty="0">
                <a:effectLst/>
                <a:latin typeface="Helvetica" pitchFamily="2" charset="0"/>
              </a:rPr>
              <a:t> ) will be activated. This group will assess the situation and develop options.  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de-DE" sz="16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ＭＳ Ｐゴシック" panose="020B0600070205080204" pitchFamily="34" charset="-128"/>
              <a:cs typeface="ＭＳ Ｐゴシック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de-DE" sz="16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ＭＳ Ｐゴシック" panose="020B0600070205080204" pitchFamily="34" charset="-128"/>
              <a:cs typeface="ＭＳ Ｐゴシック" charset="0"/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22FCC3DA-CEE1-D849-9B7F-5F24907F6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346"/>
            <a:ext cx="1211385" cy="32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92F3263-D7D6-BE8A-2AB3-4FE4FA41F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120206"/>
            <a:ext cx="4005944" cy="307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2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2B60B66A-5BF2-244C-A683-60BB72278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344488"/>
            <a:ext cx="8120062" cy="803275"/>
          </a:xfrm>
        </p:spPr>
        <p:txBody>
          <a:bodyPr/>
          <a:lstStyle/>
          <a:p>
            <a:pPr algn="l" eaLnBrk="1" hangingPunct="1"/>
            <a:br>
              <a:rPr lang="en-US" altLang="de-DE" sz="28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endParaRPr lang="en-US" altLang="de-DE" sz="2800" dirty="0">
              <a:solidFill>
                <a:srgbClr val="3366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4578" name="Untertitel 2">
            <a:extLst>
              <a:ext uri="{FF2B5EF4-FFF2-40B4-BE49-F238E27FC236}">
                <a16:creationId xmlns:a16="http://schemas.microsoft.com/office/drawing/2014/main" id="{DDDC60A2-9FFD-554B-B3A6-0411A0CCE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744538"/>
            <a:ext cx="8507412" cy="5656262"/>
          </a:xfrm>
        </p:spPr>
        <p:txBody>
          <a:bodyPr/>
          <a:lstStyle/>
          <a:p>
            <a:pPr algn="l"/>
            <a:endParaRPr lang="en-US" altLang="de-DE" sz="4600" b="1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4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56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algn="l"/>
            <a:endParaRPr lang="en-US" altLang="de-DE" sz="17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AC09AB5-ED6F-F54B-854C-F130FDC784E8}"/>
              </a:ext>
            </a:extLst>
          </p:cNvPr>
          <p:cNvSpPr txBox="1">
            <a:spLocks/>
          </p:cNvSpPr>
          <p:nvPr/>
        </p:nvSpPr>
        <p:spPr bwMode="auto">
          <a:xfrm>
            <a:off x="844061" y="192088"/>
            <a:ext cx="8925169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Plans and Considerations</a:t>
            </a:r>
            <a:endParaRPr lang="de-AT" dirty="0">
              <a:solidFill>
                <a:schemeClr val="tx2"/>
              </a:solidFill>
            </a:endParaRPr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2E4E3D48-2328-3B42-99B6-063E0C5AE853}"/>
              </a:ext>
            </a:extLst>
          </p:cNvPr>
          <p:cNvSpPr txBox="1">
            <a:spLocks/>
          </p:cNvSpPr>
          <p:nvPr/>
        </p:nvSpPr>
        <p:spPr bwMode="auto">
          <a:xfrm>
            <a:off x="828674" y="1193922"/>
            <a:ext cx="8979633" cy="5386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- An overview of the current disaster management scenario in Austria, including guidelines, is in </a:t>
            </a:r>
            <a:r>
              <a:rPr lang="en-US" dirty="0">
                <a:hlinkClick r:id="rId2"/>
              </a:rPr>
              <a:t>https://www.bmi.gv.at/204/start.aspx#uebersicht</a:t>
            </a:r>
            <a:endParaRPr lang="en-US" dirty="0"/>
          </a:p>
          <a:p>
            <a:endParaRPr lang="en-US" dirty="0"/>
          </a:p>
          <a:p>
            <a:r>
              <a:rPr lang="en-US" dirty="0"/>
              <a:t>- The Ministry of the Interior is maintaining a web site with information on the possible mitigation of various disasters, like fires, flooding, snow, evacuation. </a:t>
            </a:r>
            <a:r>
              <a:rPr lang="en-US" dirty="0">
                <a:hlinkClick r:id="rId3"/>
              </a:rPr>
              <a:t>https://www.bmi.gv.at/204/Download/start.aspx</a:t>
            </a:r>
            <a:endParaRPr lang="en-US" dirty="0"/>
          </a:p>
          <a:p>
            <a:endParaRPr lang="en-US" dirty="0"/>
          </a:p>
          <a:p>
            <a:r>
              <a:rPr lang="en-US" dirty="0"/>
              <a:t>- The Austrian Red Cross has developed guidelines for disaster management </a:t>
            </a:r>
            <a:r>
              <a:rPr lang="en-US" dirty="0">
                <a:hlinkClick r:id="rId4"/>
              </a:rPr>
              <a:t>https://www.roteskreuz.at/fileadmin/user_upload/PDF/Vorschriften_und_Richtlinien/Rahmenvorschrift_Grosseinsatzmanagement_2017.pdf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- Starting Jan 2024 the </a:t>
            </a:r>
            <a:r>
              <a:rPr lang="en-US" dirty="0" err="1"/>
              <a:t>Krisensicherheitsgesetz</a:t>
            </a:r>
            <a:r>
              <a:rPr lang="en-US" dirty="0"/>
              <a:t> (Crisis Protection Law) will be enacted. It will establish administrative structures and responsibilities for possible crises </a:t>
            </a:r>
            <a:r>
              <a:rPr lang="en-US" dirty="0">
                <a:hlinkClick r:id="rId5"/>
              </a:rPr>
              <a:t>https://www.parlament.gv.at/dokument/XXVII/I/2084/fname_1569325.pdf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- A hardened Situation Room is being installed underneath a “</a:t>
            </a:r>
            <a:r>
              <a:rPr lang="en-US" dirty="0" err="1"/>
              <a:t>Flakturm</a:t>
            </a:r>
            <a:r>
              <a:rPr lang="en-US" dirty="0"/>
              <a:t>” (Anti Aircraft gun tower) in Vienna (</a:t>
            </a:r>
            <a:r>
              <a:rPr lang="en-US" dirty="0" err="1"/>
              <a:t>Stiftskaserne</a:t>
            </a:r>
            <a:r>
              <a:rPr lang="en-US" dirty="0"/>
              <a:t>). For of these towers were left over from WWII. They resisted all attempts to remove them. Some of them have been re-purposed.</a:t>
            </a: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22FCC3DA-CEE1-D849-9B7F-5F24907F6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346"/>
            <a:ext cx="1211385" cy="32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5974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Macintosh PowerPoint</Application>
  <PresentationFormat>A4-Papier (210 x 297 mm)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Larissa-Design</vt:lpstr>
      <vt:lpstr>PowerPoint-Präsentation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ÖWF ppt Layout-Vorlage</dc:title>
  <dc:creator>Gernot</dc:creator>
  <cp:lastModifiedBy>Rudolf Albrecht</cp:lastModifiedBy>
  <cp:revision>137</cp:revision>
  <cp:lastPrinted>2014-02-17T14:23:04Z</cp:lastPrinted>
  <dcterms:created xsi:type="dcterms:W3CDTF">2013-01-10T08:21:12Z</dcterms:created>
  <dcterms:modified xsi:type="dcterms:W3CDTF">2023-10-10T11:06:36Z</dcterms:modified>
</cp:coreProperties>
</file>