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608" r:id="rId2"/>
    <p:sldId id="643" r:id="rId3"/>
    <p:sldId id="642" r:id="rId4"/>
    <p:sldId id="644" r:id="rId5"/>
    <p:sldId id="652" r:id="rId6"/>
    <p:sldId id="645" r:id="rId7"/>
    <p:sldId id="646" r:id="rId8"/>
    <p:sldId id="653" r:id="rId9"/>
    <p:sldId id="654" r:id="rId10"/>
    <p:sldId id="655" r:id="rId11"/>
    <p:sldId id="656" r:id="rId12"/>
    <p:sldId id="657" r:id="rId13"/>
    <p:sldId id="658" r:id="rId1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NotesEsa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CA99CF"/>
    <a:srgbClr val="EBE74F"/>
    <a:srgbClr val="75C3F3"/>
    <a:srgbClr val="3399FF"/>
    <a:srgbClr val="00CCFF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698" y="-684"/>
      </p:cViewPr>
      <p:guideLst>
        <p:guide orient="horz" pos="38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 b="0">
                <a:latin typeface="NotesEsa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 b="0">
                <a:latin typeface="NotesEsa" charset="0"/>
                <a:cs typeface="+mn-cs"/>
              </a:defRPr>
            </a:lvl1pPr>
          </a:lstStyle>
          <a:p>
            <a:pPr>
              <a:defRPr/>
            </a:pPr>
            <a:fld id="{313D3BF0-C373-4A6A-9FA1-4FAF17BD8B0D}" type="datetimeFigureOut">
              <a:rPr lang="en-GB"/>
              <a:pPr>
                <a:defRPr/>
              </a:pPr>
              <a:t>04/02/2014</a:t>
            </a:fld>
            <a:endParaRPr lang="en-GB"/>
          </a:p>
        </p:txBody>
      </p:sp>
      <p:sp>
        <p:nvSpPr>
          <p:cNvPr id="386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 b="0">
                <a:latin typeface="NotesEsa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 b="0">
                <a:latin typeface="NotesEsa" charset="0"/>
                <a:cs typeface="+mn-cs"/>
              </a:defRPr>
            </a:lvl1pPr>
          </a:lstStyle>
          <a:p>
            <a:pPr>
              <a:defRPr/>
            </a:pPr>
            <a:fld id="{416D42AB-9DB9-4456-9833-949C617E05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3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4" tIns="44072" rIns="88144" bIns="44072" numCol="1" anchor="t" anchorCtr="0" compatLnSpc="1">
            <a:prstTxWarp prst="textNoShape">
              <a:avLst/>
            </a:prstTxWarp>
          </a:bodyPr>
          <a:lstStyle>
            <a:lvl1pPr defTabSz="881063">
              <a:defRPr sz="1200" b="0">
                <a:latin typeface="NotesEsa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58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24288" y="0"/>
            <a:ext cx="29733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4" tIns="44072" rIns="88144" bIns="44072" numCol="1" anchor="t" anchorCtr="0" compatLnSpc="1">
            <a:prstTxWarp prst="textNoShape">
              <a:avLst/>
            </a:prstTxWarp>
          </a:bodyPr>
          <a:lstStyle>
            <a:lvl1pPr algn="r" defTabSz="881063">
              <a:defRPr sz="1200" b="0">
                <a:latin typeface="NotesEsa" charset="0"/>
                <a:cs typeface="+mn-cs"/>
              </a:defRPr>
            </a:lvl1pPr>
          </a:lstStyle>
          <a:p>
            <a:pPr>
              <a:defRPr/>
            </a:pPr>
            <a:fld id="{C246E289-96D2-41EC-836C-74EE3A0B6E49}" type="datetimeFigureOut">
              <a:rPr lang="en-GB"/>
              <a:pPr>
                <a:defRPr/>
              </a:pPr>
              <a:t>04/02/2014</a:t>
            </a:fld>
            <a:endParaRPr lang="en-GB"/>
          </a:p>
        </p:txBody>
      </p:sp>
      <p:sp>
        <p:nvSpPr>
          <p:cNvPr id="8294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709613"/>
            <a:ext cx="5041900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725988"/>
            <a:ext cx="495935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4" tIns="44072" rIns="88144" bIns="440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58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5150"/>
            <a:ext cx="29749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4" tIns="44072" rIns="88144" bIns="44072" numCol="1" anchor="b" anchorCtr="0" compatLnSpc="1">
            <a:prstTxWarp prst="textNoShape">
              <a:avLst/>
            </a:prstTxWarp>
          </a:bodyPr>
          <a:lstStyle>
            <a:lvl1pPr defTabSz="881063">
              <a:defRPr sz="1200" b="0">
                <a:latin typeface="NotesEsa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58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4288" y="9455150"/>
            <a:ext cx="29733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4" tIns="44072" rIns="88144" bIns="44072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 b="0">
                <a:latin typeface="NotesEsa" charset="0"/>
                <a:cs typeface="+mn-cs"/>
              </a:defRPr>
            </a:lvl1pPr>
          </a:lstStyle>
          <a:p>
            <a:pPr>
              <a:defRPr/>
            </a:pPr>
            <a:fld id="{C66C68E3-0C82-4E4F-B225-5D30374441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6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9475" y="723900"/>
            <a:ext cx="5053013" cy="3789363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692650"/>
            <a:ext cx="4960937" cy="45116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Header0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signatur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337300"/>
            <a:ext cx="91440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57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  <p:sp>
        <p:nvSpPr>
          <p:cNvPr id="41574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GB" smtClean="0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0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1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1CD9017C-C0FF-4284-A4ED-01BDE20329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4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5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64150" y="327025"/>
            <a:ext cx="1549400" cy="5664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2775" y="327025"/>
            <a:ext cx="4498975" cy="5664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7EA59E65-5307-4E5B-96F0-55251857A8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"/>
            <a:ext cx="6469063" cy="862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2778" y="1384300"/>
            <a:ext cx="3937000" cy="4813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1384300"/>
            <a:ext cx="3938588" cy="4813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8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9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92A349E9-A78D-4428-AED0-C8FB2B92E6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2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3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E10E1DA5-2977-4859-97DB-41D4BA346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6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7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73225"/>
            <a:ext cx="20955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0675" y="1673225"/>
            <a:ext cx="2097088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F703AAAA-704D-42AE-972E-497C49B11C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0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1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EBA33C02-48CD-4F12-BE66-F7AF9FFBC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4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5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73C99CB1-F4ED-4E2E-A717-F99CDE5F31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8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9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6B1FF768-4F95-403A-BE0E-E5ED9C9303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2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3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4E9573B3-ABCC-4A45-844C-6DD53D827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6" name="Paint Shop Pro Image" r:id="rId3" imgW="1951748" imgH="1951748" progId="">
                  <p:embed/>
                </p:oleObj>
              </mc:Choice>
              <mc:Fallback>
                <p:oleObj name="Paint Shop Pro Image" r:id="rId3" imgW="1951748" imgH="195174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6" descr="PPT_Header01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7" name="Paint Shop Pro Image" r:id="rId6" imgW="1951748" imgH="1951748" progId="">
                  <p:embed/>
                </p:oleObj>
              </mc:Choice>
              <mc:Fallback>
                <p:oleObj name="Paint Shop Pro Image" r:id="rId6" imgW="1951748" imgH="195174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MPOG meeting Feb 2012, D. Koschny, L. Johnson - Page </a:t>
            </a:r>
            <a:fld id="{5119C1DA-F019-45CF-90EF-30B9AF520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6" name="Object 72"/>
          <p:cNvGraphicFramePr>
            <a:graphicFrameLocks noChangeAspect="1"/>
          </p:cNvGraphicFramePr>
          <p:nvPr/>
        </p:nvGraphicFramePr>
        <p:xfrm>
          <a:off x="0" y="0"/>
          <a:ext cx="19415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Paint Shop Pro Image" r:id="rId15" imgW="1951748" imgH="1951748" progId="">
                  <p:embed/>
                </p:oleObj>
              </mc:Choice>
              <mc:Fallback>
                <p:oleObj name="Paint Shop Pro Image" r:id="rId15" imgW="1951748" imgH="1951748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4151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54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4D4F53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4775"/>
            <a:ext cx="2133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MPOG meeting Jun2012, D. Koschny, L. Johnson - Page </a:t>
            </a:r>
            <a:fld id="{AC33EE09-3650-43C4-ABE7-860D9F9CB7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00" name="Picture 16" descr="PPT_Header01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1666875" y="-4763"/>
            <a:ext cx="74771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2775" y="1384300"/>
            <a:ext cx="8027988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</a:t>
            </a:r>
          </a:p>
        </p:txBody>
      </p:sp>
      <p:sp>
        <p:nvSpPr>
          <p:cNvPr id="1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47625"/>
            <a:ext cx="64690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graphicFrame>
        <p:nvGraphicFramePr>
          <p:cNvPr id="1097" name="Object 73"/>
          <p:cNvGraphicFramePr>
            <a:graphicFrameLocks noChangeAspect="1"/>
          </p:cNvGraphicFramePr>
          <p:nvPr/>
        </p:nvGraphicFramePr>
        <p:xfrm>
          <a:off x="7202488" y="0"/>
          <a:ext cx="19415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Paint Shop Pro Image" r:id="rId18" imgW="1951748" imgH="1951748" progId="">
                  <p:embed/>
                </p:oleObj>
              </mc:Choice>
              <mc:Fallback>
                <p:oleObj name="Paint Shop Pro Image" r:id="rId18" imgW="1951748" imgH="1951748" progId="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0"/>
                        <a:ext cx="1941512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54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4D4F53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Verdana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Verdana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Verdana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Verdana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Verdana" pitchFamily="34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NotesEsa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NotesEsa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NotesEsa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NotesEsa" pitchFamily="50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rgbClr val="EBE74F"/>
        </a:buClr>
        <a:buFont typeface="Wingdings" pitchFamily="2" charset="2"/>
        <a:buChar char="n"/>
        <a:defRPr b="1">
          <a:solidFill>
            <a:schemeClr val="tx1"/>
          </a:solidFill>
          <a:latin typeface="Verdana" pitchFamily="34" charset="0"/>
          <a:ea typeface="MS PGothic" pitchFamily="34" charset="-128"/>
          <a:cs typeface="+mn-cs"/>
        </a:defRPr>
      </a:lvl1pPr>
      <a:lvl2pPr marL="827088" indent="-28575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rgbClr val="0098DB"/>
        </a:buClr>
        <a:buChar char="•"/>
        <a:defRPr sz="1600">
          <a:solidFill>
            <a:schemeClr val="tx1"/>
          </a:solidFill>
          <a:latin typeface="Verdana" pitchFamily="34" charset="0"/>
          <a:ea typeface="MS PGothic" pitchFamily="34" charset="-128"/>
        </a:defRPr>
      </a:lvl2pPr>
      <a:lvl3pPr marL="1235075" indent="-2286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Font typeface="Courier New" pitchFamily="49" charset="0"/>
        <a:buChar char="-"/>
        <a:defRPr sz="1400">
          <a:solidFill>
            <a:schemeClr val="tx1"/>
          </a:solidFill>
          <a:latin typeface="Verdana" pitchFamily="34" charset="0"/>
          <a:ea typeface="MS PGothic" pitchFamily="34" charset="-128"/>
        </a:defRPr>
      </a:lvl3pPr>
      <a:lvl4pPr marL="1643063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Verdana" pitchFamily="34" charset="0"/>
          <a:ea typeface="MS PGothic" pitchFamily="34" charset="-128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Verdana" pitchFamily="34" charset="0"/>
          <a:ea typeface="MS PGothic" pitchFamily="34" charset="-128"/>
        </a:defRPr>
      </a:lvl5pPr>
      <a:lvl6pPr marL="25146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NotesSoft-Regular" pitchFamily="2" charset="0"/>
        </a:defRPr>
      </a:lvl6pPr>
      <a:lvl7pPr marL="29718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NotesSoft-Regular" pitchFamily="2" charset="0"/>
        </a:defRPr>
      </a:lvl7pPr>
      <a:lvl8pPr marL="34290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NotesSoft-Regular" pitchFamily="2" charset="0"/>
        </a:defRPr>
      </a:lvl8pPr>
      <a:lvl9pPr marL="38862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NotesSoft-Regular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36513" y="969963"/>
            <a:ext cx="91074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ctr"/>
          <a:lstStyle/>
          <a:p>
            <a:pPr algn="ctr" eaLnBrk="0" hangingPunct="0"/>
            <a:r>
              <a:rPr lang="en-US" sz="2800" dirty="0" smtClean="0">
                <a:latin typeface="Verdana" pitchFamily="34" charset="0"/>
              </a:rPr>
              <a:t>Terms of Reference for the </a:t>
            </a:r>
          </a:p>
          <a:p>
            <a:pPr algn="ctr" eaLnBrk="0" hangingPunct="0"/>
            <a:r>
              <a:rPr lang="en-US" sz="2800" dirty="0" smtClean="0">
                <a:latin typeface="Verdana" pitchFamily="34" charset="0"/>
              </a:rPr>
              <a:t>Near-Earth Object Threat Mitigation</a:t>
            </a:r>
            <a:endParaRPr lang="en-US" sz="2800" dirty="0">
              <a:latin typeface="Verdana" pitchFamily="34" charset="0"/>
            </a:endParaRPr>
          </a:p>
          <a:p>
            <a:pPr algn="ctr" eaLnBrk="0" hangingPunct="0"/>
            <a:r>
              <a:rPr lang="en-US" sz="2800" dirty="0" smtClean="0">
                <a:latin typeface="Verdana" pitchFamily="34" charset="0"/>
              </a:rPr>
              <a:t>Space </a:t>
            </a:r>
            <a:r>
              <a:rPr lang="en-US" sz="2800" dirty="0">
                <a:latin typeface="Verdana" pitchFamily="34" charset="0"/>
              </a:rPr>
              <a:t>Missions Planning Advisory Group (</a:t>
            </a:r>
            <a:r>
              <a:rPr lang="en-US" sz="2800" dirty="0" smtClean="0">
                <a:latin typeface="Verdana" pitchFamily="34" charset="0"/>
              </a:rPr>
              <a:t>SMPAG)</a:t>
            </a:r>
          </a:p>
          <a:p>
            <a:pPr algn="ctr" eaLnBrk="0" hangingPunct="0"/>
            <a:r>
              <a:rPr lang="en-US" sz="2000" dirty="0">
                <a:latin typeface="Verdana" pitchFamily="34" charset="0"/>
              </a:rPr>
              <a:t/>
            </a:r>
            <a:br>
              <a:rPr lang="en-US" sz="2000" dirty="0">
                <a:latin typeface="Verdana" pitchFamily="34" charset="0"/>
              </a:rPr>
            </a:br>
            <a:endParaRPr lang="en-US" sz="1400" b="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>
                <a:latin typeface="Verdana" pitchFamily="34" charset="0"/>
              </a:rPr>
              <a:t>6</a:t>
            </a:r>
            <a:r>
              <a:rPr lang="en-US" sz="2000" dirty="0" smtClean="0">
                <a:latin typeface="Verdana" pitchFamily="34" charset="0"/>
              </a:rPr>
              <a:t>. Tasks and members of the Steering Committee</a:t>
            </a:r>
          </a:p>
          <a:p>
            <a:pPr eaLnBrk="0" hangingPunct="0"/>
            <a:endParaRPr lang="en-US" sz="200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Chairmanship of the Steering Committee (SC) will rotate at 2 year intervals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Chair will be nominated by members and confirmed by majority vote of the SC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Representatives from the IAWN shall be ex-officio members of the SC</a:t>
            </a: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8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eaLnBrk="0" hangingPunct="0"/>
            <a:r>
              <a:rPr lang="en-US" sz="2000" dirty="0" smtClean="0">
                <a:latin typeface="Verdana" pitchFamily="34" charset="0"/>
              </a:rPr>
              <a:t>7. Meetings</a:t>
            </a:r>
          </a:p>
          <a:p>
            <a:pPr eaLnBrk="0" hangingPunct="0"/>
            <a:endParaRPr lang="en-US" sz="200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Meetings will be hosted by and rotate between members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The schedule of SMPAG meetings will be established by the SC. Interval shall not be longer than 1 year.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Host of each meeting will act as chair for the meeting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General meeting expenses will be born by the host member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Each member will cover travel costs of its representatives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>
                <a:latin typeface="Verdana" pitchFamily="34" charset="0"/>
              </a:rPr>
              <a:t>8</a:t>
            </a:r>
            <a:r>
              <a:rPr lang="en-US" sz="2000" dirty="0" smtClean="0">
                <a:latin typeface="Verdana" pitchFamily="34" charset="0"/>
              </a:rPr>
              <a:t>. Release of SMPAG Data, findings, and Reports</a:t>
            </a:r>
          </a:p>
          <a:p>
            <a:pPr eaLnBrk="0" hangingPunct="0"/>
            <a:endParaRPr lang="en-US" sz="200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Data, findings and reports of special interest will be released to the public with the approval of the Steering Committee.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Releases could be via the SMPAG web site, journal papers, conferences, news media or other means.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eaLnBrk="0" hangingPunct="0"/>
            <a:r>
              <a:rPr lang="en-US" sz="2000" dirty="0" smtClean="0">
                <a:latin typeface="Verdana" pitchFamily="34" charset="0"/>
              </a:rPr>
              <a:t>9. Terms and Conditions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The </a:t>
            </a:r>
            <a:r>
              <a:rPr lang="en-US" sz="2000" b="0" dirty="0" err="1" smtClean="0">
                <a:latin typeface="Verdana" pitchFamily="34" charset="0"/>
              </a:rPr>
              <a:t>ToR</a:t>
            </a:r>
            <a:r>
              <a:rPr lang="en-US" sz="2000" b="0" dirty="0" smtClean="0">
                <a:latin typeface="Verdana" pitchFamily="34" charset="0"/>
              </a:rPr>
              <a:t> can be modified or terminated by consensus of the members.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The </a:t>
            </a:r>
            <a:r>
              <a:rPr lang="en-US" sz="2000" b="0" dirty="0" err="1" smtClean="0">
                <a:latin typeface="Verdana" pitchFamily="34" charset="0"/>
              </a:rPr>
              <a:t>ToR</a:t>
            </a:r>
            <a:r>
              <a:rPr lang="en-US" sz="2000" b="0" dirty="0" smtClean="0">
                <a:latin typeface="Verdana" pitchFamily="34" charset="0"/>
              </a:rPr>
              <a:t> demonstrate the mutual interest to exchange information on the NEO threat mitigation and develop recommended responses.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The </a:t>
            </a:r>
            <a:r>
              <a:rPr lang="en-US" sz="2000" b="0" dirty="0" err="1" smtClean="0">
                <a:latin typeface="Verdana" pitchFamily="34" charset="0"/>
              </a:rPr>
              <a:t>ToR</a:t>
            </a:r>
            <a:r>
              <a:rPr lang="en-US" sz="2000" b="0" dirty="0" smtClean="0">
                <a:latin typeface="Verdana" pitchFamily="34" charset="0"/>
              </a:rPr>
              <a:t> do not establish any obligation or legal requirement to do </a:t>
            </a:r>
            <a:r>
              <a:rPr lang="en-US" sz="2000" b="0" dirty="0">
                <a:latin typeface="Verdana" pitchFamily="34" charset="0"/>
              </a:rPr>
              <a:t>s</a:t>
            </a:r>
            <a:r>
              <a:rPr lang="en-US" sz="2000" b="0" dirty="0" smtClean="0">
                <a:latin typeface="Verdana" pitchFamily="34" charset="0"/>
              </a:rPr>
              <a:t>o.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Any member can decide to withdraw its membership at any time.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Each member shall provide its own funding for its activities.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 smtClean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106292" y="12526"/>
            <a:ext cx="6469063" cy="862013"/>
          </a:xfrm>
        </p:spPr>
        <p:txBody>
          <a:bodyPr/>
          <a:lstStyle/>
          <a:p>
            <a:r>
              <a:rPr lang="en-US" altLang="en-US" dirty="0" smtClean="0">
                <a:latin typeface="Verdana" pitchFamily="34" charset="0"/>
              </a:rPr>
              <a:t>Discussions within UN COPUOS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sz="half" idx="1"/>
          </p:nvPr>
        </p:nvSpPr>
        <p:spPr>
          <a:xfrm>
            <a:off x="612775" y="1104900"/>
            <a:ext cx="7959725" cy="4813300"/>
          </a:xfrm>
        </p:spPr>
        <p:txBody>
          <a:bodyPr/>
          <a:lstStyle/>
          <a:p>
            <a:endParaRPr lang="en-US" altLang="en-US" sz="1400" b="1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29700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56" y="1415441"/>
            <a:ext cx="8221443" cy="454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45119"/>
            <a:ext cx="7741086" cy="405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ctr"/>
          <a:lstStyle/>
          <a:p>
            <a:pPr eaLnBrk="0" hangingPunct="0"/>
            <a:r>
              <a:rPr lang="en-US" sz="2000" b="0" dirty="0">
                <a:latin typeface="Verdana" pitchFamily="34" charset="0"/>
              </a:rPr>
              <a:t>D</a:t>
            </a:r>
            <a:r>
              <a:rPr lang="en-US" sz="2000" b="0" dirty="0" smtClean="0">
                <a:latin typeface="Verdana" pitchFamily="34" charset="0"/>
              </a:rPr>
              <a:t>raft </a:t>
            </a:r>
            <a:r>
              <a:rPr lang="en-US" sz="2000" b="0" dirty="0" err="1" smtClean="0">
                <a:latin typeface="Verdana" pitchFamily="34" charset="0"/>
              </a:rPr>
              <a:t>ToR</a:t>
            </a:r>
            <a:r>
              <a:rPr lang="en-US" sz="2000" b="0" dirty="0" smtClean="0">
                <a:latin typeface="Verdana" pitchFamily="34" charset="0"/>
              </a:rPr>
              <a:t> for the SMPAG have been prepared during several meetings of the AT-14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The </a:t>
            </a:r>
            <a:r>
              <a:rPr lang="en-US" sz="2000" b="0" dirty="0" err="1" smtClean="0">
                <a:latin typeface="Verdana" pitchFamily="34" charset="0"/>
              </a:rPr>
              <a:t>ToR</a:t>
            </a:r>
            <a:r>
              <a:rPr lang="en-US" sz="2000" b="0" dirty="0" smtClean="0">
                <a:latin typeface="Verdana" pitchFamily="34" charset="0"/>
              </a:rPr>
              <a:t> should be discussed/iterated (and hopefully completed) during this meeting </a:t>
            </a:r>
          </a:p>
          <a:p>
            <a:pPr algn="ctr" eaLnBrk="0" hangingPunct="0"/>
            <a:r>
              <a:rPr lang="en-US" sz="2000" dirty="0">
                <a:latin typeface="Verdana" pitchFamily="34" charset="0"/>
              </a:rPr>
              <a:t/>
            </a:r>
            <a:br>
              <a:rPr lang="en-US" sz="2000" dirty="0">
                <a:latin typeface="Verdana" pitchFamily="34" charset="0"/>
              </a:rPr>
            </a:br>
            <a:endParaRPr lang="en-US" sz="1400" b="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</p:spTree>
    <p:extLst>
      <p:ext uri="{BB962C8B-B14F-4D97-AF65-F5344CB8AC3E}">
        <p14:creationId xmlns:p14="http://schemas.microsoft.com/office/powerpoint/2010/main" val="22033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327759"/>
            <a:ext cx="7741086" cy="477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Purpose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Rationale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Scope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Membership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Organizational structure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Tasks and members of the Steering Committee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Meetings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Release of SMPAG data, Findings, and Reports</a:t>
            </a:r>
          </a:p>
          <a:p>
            <a:pPr marL="457200" indent="-457200" eaLnBrk="0" hangingPunct="0">
              <a:buAutoNum type="arabicPeriod"/>
            </a:pPr>
            <a:r>
              <a:rPr lang="en-US" sz="2000" b="0" dirty="0" smtClean="0">
                <a:latin typeface="Verdana" pitchFamily="34" charset="0"/>
              </a:rPr>
              <a:t>Terms and Conditions</a:t>
            </a:r>
          </a:p>
          <a:p>
            <a:pPr marL="457200" indent="-457200" eaLnBrk="0" hangingPunct="0">
              <a:buAutoNum type="arabicPeriod"/>
            </a:pPr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Points 1-4 have already been iterated in more detail in previous meetings.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All points are still open for discussion.</a:t>
            </a: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393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r>
              <a:rPr lang="en-US" sz="2000" dirty="0" smtClean="0">
                <a:latin typeface="Verdana" pitchFamily="34" charset="0"/>
              </a:rPr>
              <a:t>Purpose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To prepare for and respond to a NEO threat through: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Exchange of information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Development of options for collaborative research and missions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Conducting planning for asteroid mitigation campaigns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 smtClean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Build consensus among members on recommendations for planetary defense measures</a:t>
            </a: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eaLnBrk="0" hangingPunct="0"/>
            <a:endParaRPr lang="en-US" sz="200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 smtClean="0">
                <a:latin typeface="Verdana" pitchFamily="34" charset="0"/>
              </a:rPr>
              <a:t>2</a:t>
            </a:r>
            <a:r>
              <a:rPr lang="en-US" sz="2000" b="0" dirty="0" smtClean="0">
                <a:latin typeface="Verdana" pitchFamily="34" charset="0"/>
              </a:rPr>
              <a:t>. </a:t>
            </a:r>
            <a:r>
              <a:rPr lang="en-US" sz="2000" dirty="0" smtClean="0">
                <a:latin typeface="Verdana" pitchFamily="34" charset="0"/>
              </a:rPr>
              <a:t>Rationale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The threat of an asteroid or comet impact is a real and global issue demanding an international response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To address such a hazard requires acting cooperatively by the global community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SMPAG is a forum to: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exchange relevant information,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assess techniques and options,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prepare responses, 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develop technical consensus on possible actions</a:t>
            </a: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 smtClean="0">
                <a:latin typeface="Verdana" pitchFamily="34" charset="0"/>
              </a:rPr>
              <a:t>3. Scope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13 points listed (a. – m.). Four broad areas:</a:t>
            </a:r>
          </a:p>
          <a:p>
            <a:pPr marL="914400" lvl="1" indent="-457200" eaLnBrk="0" hangingPunct="0">
              <a:buFont typeface="+mj-lt"/>
              <a:buAutoNum type="arabicParenR"/>
            </a:pPr>
            <a:r>
              <a:rPr lang="en-US" sz="2000" b="0" dirty="0">
                <a:latin typeface="Verdana" pitchFamily="34" charset="0"/>
              </a:rPr>
              <a:t>Reference missions, scenarios</a:t>
            </a:r>
            <a:r>
              <a:rPr lang="en-US" sz="2000" b="0">
                <a:latin typeface="Verdana" pitchFamily="34" charset="0"/>
              </a:rPr>
              <a:t>, </a:t>
            </a:r>
            <a:r>
              <a:rPr lang="en-US" sz="2000" b="0" smtClean="0">
                <a:latin typeface="Verdana" pitchFamily="34" charset="0"/>
              </a:rPr>
              <a:t>technology, </a:t>
            </a:r>
            <a:r>
              <a:rPr lang="en-US" sz="2000" b="0" dirty="0">
                <a:latin typeface="Verdana" pitchFamily="34" charset="0"/>
              </a:rPr>
              <a:t>and </a:t>
            </a:r>
            <a:r>
              <a:rPr lang="en-US" sz="2000" b="0">
                <a:latin typeface="Verdana" pitchFamily="34" charset="0"/>
              </a:rPr>
              <a:t>decision </a:t>
            </a:r>
            <a:r>
              <a:rPr lang="en-US" sz="2000" b="0" smtClean="0">
                <a:latin typeface="Verdana" pitchFamily="34" charset="0"/>
              </a:rPr>
              <a:t>criteria/thresholds</a:t>
            </a:r>
            <a:endParaRPr lang="en-US" sz="2000" b="0" dirty="0" smtClean="0">
              <a:latin typeface="Verdana" pitchFamily="34" charset="0"/>
            </a:endParaRPr>
          </a:p>
          <a:p>
            <a:pPr marL="914400" lvl="1" indent="-457200" eaLnBrk="0" hangingPunct="0">
              <a:buFont typeface="+mj-lt"/>
              <a:buAutoNum type="arabicParenR"/>
            </a:pPr>
            <a:r>
              <a:rPr lang="en-US" sz="2000" b="0" dirty="0" smtClean="0">
                <a:latin typeface="Verdana" pitchFamily="34" charset="0"/>
              </a:rPr>
              <a:t>Communications</a:t>
            </a:r>
            <a:endParaRPr lang="en-US" sz="2000" b="0" dirty="0" smtClean="0">
              <a:latin typeface="Verdana" pitchFamily="34" charset="0"/>
            </a:endParaRPr>
          </a:p>
          <a:p>
            <a:pPr marL="914400" lvl="1" indent="-457200" eaLnBrk="0" hangingPunct="0">
              <a:buFont typeface="+mj-lt"/>
              <a:buAutoNum type="arabicParenR"/>
            </a:pPr>
            <a:r>
              <a:rPr lang="en-US" sz="2000" b="0" dirty="0" smtClean="0">
                <a:latin typeface="Verdana" pitchFamily="34" charset="0"/>
              </a:rPr>
              <a:t>Legal and policy issues</a:t>
            </a:r>
          </a:p>
          <a:p>
            <a:pPr marL="914400" lvl="1" indent="-457200" eaLnBrk="0" hangingPunct="0">
              <a:buFont typeface="+mj-lt"/>
              <a:buAutoNum type="arabicParenR"/>
            </a:pPr>
            <a:r>
              <a:rPr lang="en-US" sz="2000" b="0" dirty="0" smtClean="0">
                <a:latin typeface="Verdana" pitchFamily="34" charset="0"/>
              </a:rPr>
              <a:t>Event oriented operations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Cooperative activities through arrangements among member states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r>
              <a:rPr lang="en-US" sz="2000" b="0" dirty="0" smtClean="0">
                <a:latin typeface="Verdana" pitchFamily="34" charset="0"/>
              </a:rPr>
              <a:t>Data and information exchange normally without restrictions</a:t>
            </a: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9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>
                <a:latin typeface="Verdana" pitchFamily="34" charset="0"/>
              </a:rPr>
              <a:t>4</a:t>
            </a:r>
            <a:r>
              <a:rPr lang="en-US" sz="2000" dirty="0" smtClean="0">
                <a:latin typeface="Verdana" pitchFamily="34" charset="0"/>
              </a:rPr>
              <a:t>. Membership</a:t>
            </a: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Space Agencies or governmental or inter-governmental entities that coordinate and fund space activities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 smtClean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Members are countries or national or international space organizations which can contribute to a space based NEO mitigation campaign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New members can join if all existing members agree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Experts from other organization can be included in delegations</a:t>
            </a:r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ChangeArrowheads="1"/>
          </p:cNvSpPr>
          <p:nvPr/>
        </p:nvSpPr>
        <p:spPr bwMode="auto">
          <a:xfrm>
            <a:off x="701457" y="1064713"/>
            <a:ext cx="7741086" cy="50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 anchor="t"/>
          <a:lstStyle/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r>
              <a:rPr lang="en-US" sz="2000" dirty="0" smtClean="0">
                <a:latin typeface="Verdana" pitchFamily="34" charset="0"/>
              </a:rPr>
              <a:t>5. Organizational structure</a:t>
            </a:r>
          </a:p>
          <a:p>
            <a:pPr eaLnBrk="0" hangingPunct="0"/>
            <a:endParaRPr lang="en-US" sz="200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A Steering Committee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Ad-hoc working groups (TBC)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TBD</a:t>
            </a: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eaLnBrk="0" hangingPunct="0"/>
            <a:endParaRPr lang="en-US" sz="2000" b="0" dirty="0" smtClean="0">
              <a:latin typeface="Verdana" pitchFamily="34" charset="0"/>
            </a:endParaRPr>
          </a:p>
          <a:p>
            <a:pPr marL="457200" indent="-457200" eaLnBrk="0" hangingPunct="0">
              <a:buAutoNum type="arabicPeriod"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84994" name="Rectangle 4"/>
          <p:cNvSpPr>
            <a:spLocks noChangeArrowheads="1"/>
          </p:cNvSpPr>
          <p:nvPr/>
        </p:nvSpPr>
        <p:spPr bwMode="auto">
          <a:xfrm>
            <a:off x="0" y="38481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57" tIns="42977" rIns="85957" bIns="42977"/>
          <a:lstStyle/>
          <a:p>
            <a:pPr algn="ctr" eaLnBrk="0" hangingPunct="0">
              <a:lnSpc>
                <a:spcPct val="95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800">
              <a:latin typeface="FuturaTMedCon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199" y="6275540"/>
            <a:ext cx="2636729" cy="43641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SMPAG meeting 6/7 Feb 2014 2013,  ESA/ESOC, Germany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9660" y="300625"/>
            <a:ext cx="670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Content of </a:t>
            </a:r>
            <a:r>
              <a:rPr lang="en-US" sz="2400" dirty="0" err="1" smtClean="0">
                <a:solidFill>
                  <a:schemeClr val="accent3"/>
                </a:solidFill>
                <a:latin typeface="Verdana" panose="020B0604030504040204" pitchFamily="34" charset="0"/>
              </a:rPr>
              <a:t>ToR</a:t>
            </a:r>
            <a:r>
              <a:rPr lang="en-US" sz="2400" dirty="0" smtClean="0">
                <a:solidFill>
                  <a:schemeClr val="accent3"/>
                </a:solidFill>
                <a:latin typeface="Verdana" panose="020B0604030504040204" pitchFamily="34" charset="0"/>
              </a:rPr>
              <a:t> for SMPAG</a:t>
            </a:r>
            <a:endParaRPr lang="en-GB" sz="2400" dirty="0">
              <a:solidFill>
                <a:schemeClr val="accent3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_Ebook_image_lowcolour">
  <a:themeElements>
    <a:clrScheme name="1_Default Design 4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8542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2B0"/>
      </a:accent5>
      <a:accent6>
        <a:srgbClr val="C1C2BE"/>
      </a:accent6>
      <a:hlink>
        <a:srgbClr val="8B8D8E"/>
      </a:hlink>
      <a:folHlink>
        <a:srgbClr val="9A9B9C"/>
      </a:folHlink>
    </a:clrScheme>
    <a:fontScheme name="1_Default Design">
      <a:majorFont>
        <a:latin typeface="NotesEsa"/>
        <a:ea typeface=""/>
        <a:cs typeface=""/>
      </a:majorFont>
      <a:minorFont>
        <a:latin typeface="NotesEs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726</Words>
  <Application>Microsoft Office PowerPoint</Application>
  <PresentationFormat>On-screen Show (4:3)</PresentationFormat>
  <Paragraphs>148</Paragraphs>
  <Slides>13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14_Ebook_image_lowcolour</vt:lpstr>
      <vt:lpstr>Paint Shop Pro Image</vt:lpstr>
      <vt:lpstr>PowerPoint Presentation</vt:lpstr>
      <vt:lpstr>Discussions within UN COPUOS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SSA Space Situational Awareness Programme</dc:title>
  <dc:creator>Perrito</dc:creator>
  <cp:lastModifiedBy>Gerhard Drolshagen</cp:lastModifiedBy>
  <cp:revision>977</cp:revision>
  <dcterms:created xsi:type="dcterms:W3CDTF">2008-09-08T13:59:13Z</dcterms:created>
  <dcterms:modified xsi:type="dcterms:W3CDTF">2014-02-04T16:10:39Z</dcterms:modified>
</cp:coreProperties>
</file>