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2" r:id="rId2"/>
    <p:sldMasterId id="2147483675" r:id="rId3"/>
    <p:sldMasterId id="2147483677" r:id="rId4"/>
  </p:sldMasterIdLst>
  <p:notesMasterIdLst>
    <p:notesMasterId r:id="rId18"/>
  </p:notesMasterIdLst>
  <p:handoutMasterIdLst>
    <p:handoutMasterId r:id="rId19"/>
  </p:handoutMasterIdLst>
  <p:sldIdLst>
    <p:sldId id="400" r:id="rId5"/>
    <p:sldId id="401" r:id="rId6"/>
    <p:sldId id="413" r:id="rId7"/>
    <p:sldId id="410" r:id="rId8"/>
    <p:sldId id="415" r:id="rId9"/>
    <p:sldId id="417" r:id="rId10"/>
    <p:sldId id="405" r:id="rId11"/>
    <p:sldId id="419" r:id="rId12"/>
    <p:sldId id="416" r:id="rId13"/>
    <p:sldId id="408" r:id="rId14"/>
    <p:sldId id="414" r:id="rId15"/>
    <p:sldId id="420" r:id="rId16"/>
    <p:sldId id="421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76" autoAdjust="0"/>
  </p:normalViewPr>
  <p:slideViewPr>
    <p:cSldViewPr snapToGrid="0"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-2046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CA76ED25-E297-4916-B2E5-A7B4F4E9EFB7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19C15281-F81F-4AAC-99F3-826C2766D8D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23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AD6CCAE-485A-4445-98EE-5918745DD991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E95B8C26-2C50-4B51-813F-E878AA56560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15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064FB-D9FE-41E4-BAE0-F8710910F5D4}" type="slidenum">
              <a:rPr lang="fr-FR">
                <a:solidFill>
                  <a:srgbClr val="000000"/>
                </a:solidFill>
              </a:rPr>
              <a:pPr/>
              <a:t>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71675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752600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262" y="6597650"/>
            <a:ext cx="33850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03831" y="6597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88254-EBBA-421E-A2F9-5BF6594182C1}" type="slidenum">
              <a:rPr lang="fr-FR"/>
              <a:pPr>
                <a:defRPr/>
              </a:pPr>
              <a:t>‹N°›</a:t>
            </a:fld>
            <a:r>
              <a:rPr lang="fr-FR"/>
              <a:t>/ </a:t>
            </a:r>
            <a:fld id="{F0CCC8FA-6B07-45C7-B5F7-B9821C32C9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GLEX-2012.06.1.1x12539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1416B-7BD6-4647-87C7-CB149E18AA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du document et date Arial 8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5E847-79D5-46D5-AF4B-C2F0DC3C68AF}" type="slidenum">
              <a:rPr lang="fr-FR"/>
              <a:pPr>
                <a:defRPr/>
              </a:pPr>
              <a:t>‹N°›</a:t>
            </a:fld>
            <a:r>
              <a:rPr lang="fr-FR"/>
              <a:t>/45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804025" y="6400800"/>
            <a:ext cx="2339975" cy="457200"/>
          </a:xfrm>
        </p:spPr>
        <p:txBody>
          <a:bodyPr/>
          <a:lstStyle>
            <a:lvl1pPr>
              <a:defRPr/>
            </a:lvl1pPr>
          </a:lstStyle>
          <a:p>
            <a:fld id="{D76215C7-64AD-4D7D-93B1-5947A2D703E7}" type="slidenum">
              <a:rPr lang="zh-CN" altLang="fr-FR"/>
              <a:pPr/>
              <a:t>‹N°›</a:t>
            </a:fld>
            <a:endParaRPr lang="fr-FR" altLang="zh-CN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0" y="6524625"/>
            <a:ext cx="8964613" cy="3333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IAC-09-B4.2.3           			 APOPHIS 2029		       Daejon       October  12, 2009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1715" y="6597681"/>
            <a:ext cx="50292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4974" y="65008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9367A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7A1E3F-3177-4E33-A174-4CBA1AE657E7}" type="slidenum">
              <a:rPr lang="fr-FR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8697" y="6597681"/>
            <a:ext cx="18610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9367A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27 janvier 2014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367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367A"/>
          </a:solidFill>
          <a:latin typeface="Arial" pitchFamily="34" charset="0"/>
          <a:ea typeface="ヒラギノ角ゴ Pro W3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367A"/>
          </a:solidFill>
          <a:latin typeface="Arial" pitchFamily="34" charset="0"/>
          <a:ea typeface="ヒラギノ角ゴ Pro W3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367A"/>
          </a:solidFill>
          <a:latin typeface="Arial" pitchFamily="34" charset="0"/>
          <a:ea typeface="ヒラギノ角ゴ Pro W3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367A"/>
          </a:solidFill>
          <a:latin typeface="Arial" pitchFamily="34" charset="0"/>
          <a:ea typeface="ヒラギノ角ゴ Pro W3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9367A"/>
          </a:solidFill>
          <a:latin typeface="Arial" pitchFamily="34" charset="0"/>
          <a:ea typeface="ヒラギノ角ゴ Pro W3"/>
          <a:cs typeface="ヒラギノ角ゴ Pro W3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9367A"/>
          </a:solidFill>
          <a:latin typeface="Arial" pitchFamily="34" charset="0"/>
          <a:ea typeface="ヒラギノ角ゴ Pro W3"/>
          <a:cs typeface="ヒラギノ角ゴ Pro W3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9367A"/>
          </a:solidFill>
          <a:latin typeface="Arial" pitchFamily="34" charset="0"/>
          <a:ea typeface="ヒラギノ角ゴ Pro W3"/>
          <a:cs typeface="ヒラギノ角ゴ Pro W3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9367A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■"/>
        <a:defRPr sz="2000" b="1">
          <a:solidFill>
            <a:srgbClr val="09367A"/>
          </a:solidFill>
          <a:latin typeface="+mn-lt"/>
          <a:ea typeface="+mn-ea"/>
          <a:cs typeface="+mn-cs"/>
        </a:defRPr>
      </a:lvl1pPr>
      <a:lvl2pPr marL="538163" indent="-1793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b="1">
          <a:solidFill>
            <a:srgbClr val="09367A"/>
          </a:solidFill>
          <a:latin typeface="+mn-lt"/>
          <a:ea typeface="+mn-ea"/>
          <a:cs typeface="+mn-cs"/>
        </a:defRPr>
      </a:lvl2pPr>
      <a:lvl3pPr marL="896938" indent="-179388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9367A"/>
          </a:solidFill>
          <a:latin typeface="+mn-lt"/>
          <a:ea typeface="+mn-ea"/>
          <a:cs typeface="+mn-cs"/>
        </a:defRPr>
      </a:lvl3pPr>
      <a:lvl4pPr marL="1250950" indent="-174625" algn="l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+mn-ea"/>
          <a:cs typeface="+mn-cs"/>
        </a:defRPr>
      </a:lvl4pPr>
      <a:lvl5pPr marL="1430338" indent="398463" algn="l" rtl="0" eaLnBrk="0" fontAlgn="base" hangingPunct="0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887538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44738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801938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259138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068" y="1052513"/>
            <a:ext cx="7993673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8" y="1916113"/>
            <a:ext cx="7993673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639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3158" y="62484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0">
                <a:solidFill>
                  <a:srgbClr val="09367A"/>
                </a:solidFill>
                <a:effectLst/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GLEX-2012.06.1.1x12539</a:t>
            </a:r>
          </a:p>
        </p:txBody>
      </p:sp>
      <p:sp>
        <p:nvSpPr>
          <p:cNvPr id="10639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4974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>
                <a:solidFill>
                  <a:srgbClr val="09367A"/>
                </a:solidFill>
                <a:effectLst/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209B18-030C-40A1-B7D4-325BD33844E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0" r:id="rId2"/>
    <p:sldLayoutId id="2147483683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9367A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9367A"/>
          </a:solidFill>
          <a:latin typeface="Arial" charset="0"/>
          <a:ea typeface="ヒラギノ角ゴ Pro W3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9367A"/>
          </a:solidFill>
          <a:latin typeface="Arial" charset="0"/>
          <a:ea typeface="ヒラギノ角ゴ Pro W3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9367A"/>
          </a:solidFill>
          <a:latin typeface="Arial" charset="0"/>
          <a:ea typeface="ヒラギノ角ゴ Pro W3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9367A"/>
          </a:solidFill>
          <a:latin typeface="Arial" charset="0"/>
          <a:ea typeface="ヒラギノ角ゴ Pro W3" charset="-128"/>
          <a:cs typeface="ヒラギノ角ゴ Pro W3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9367A"/>
          </a:solidFill>
          <a:latin typeface="Arial" charset="0"/>
          <a:ea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9367A"/>
          </a:solidFill>
          <a:latin typeface="Arial" charset="0"/>
          <a:ea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9367A"/>
          </a:solidFill>
          <a:latin typeface="Arial" charset="0"/>
          <a:ea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9367A"/>
          </a:solidFill>
          <a:latin typeface="Arial" charset="0"/>
          <a:ea typeface="ヒラギノ角ゴ Pro W3" charset="-128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■"/>
        <a:defRPr sz="2000" b="1">
          <a:solidFill>
            <a:srgbClr val="09367A"/>
          </a:solidFill>
          <a:latin typeface="+mn-lt"/>
          <a:ea typeface="+mn-ea"/>
          <a:cs typeface="ヒラギノ角ゴ Pro W3"/>
        </a:defRPr>
      </a:lvl1pPr>
      <a:lvl2pPr marL="538163" indent="-1793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b="1">
          <a:solidFill>
            <a:srgbClr val="09367A"/>
          </a:solidFill>
          <a:latin typeface="+mn-lt"/>
          <a:ea typeface="+mn-ea"/>
          <a:cs typeface="ヒラギノ角ゴ Pro W3"/>
        </a:defRPr>
      </a:lvl2pPr>
      <a:lvl3pPr marL="896938" indent="-179388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9367A"/>
          </a:solidFill>
          <a:latin typeface="+mn-lt"/>
          <a:ea typeface="+mn-ea"/>
          <a:cs typeface="ヒラギノ角ゴ Pro W3"/>
        </a:defRPr>
      </a:lvl3pPr>
      <a:lvl4pPr marL="1250950" indent="-174625" algn="l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1430338" indent="398463" algn="l" rtl="0" eaLnBrk="0" fontAlgn="base" hangingPunct="0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1887538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ea typeface="+mn-ea"/>
        </a:defRPr>
      </a:lvl6pPr>
      <a:lvl7pPr marL="2344738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ea typeface="+mn-ea"/>
        </a:defRPr>
      </a:lvl7pPr>
      <a:lvl8pPr marL="2801938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ea typeface="+mn-ea"/>
        </a:defRPr>
      </a:lvl8pPr>
      <a:lvl9pPr marL="3259138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068" y="1052513"/>
            <a:ext cx="7993673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8" y="1916113"/>
            <a:ext cx="7993673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639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3158" y="62484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0">
                <a:solidFill>
                  <a:srgbClr val="09367A"/>
                </a:solidFill>
                <a:effectLst/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GLEX-2012.06.1.1x12539</a:t>
            </a:r>
          </a:p>
        </p:txBody>
      </p:sp>
      <p:sp>
        <p:nvSpPr>
          <p:cNvPr id="10639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4974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>
                <a:solidFill>
                  <a:srgbClr val="09367A"/>
                </a:solidFill>
                <a:effectLst/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209B18-030C-40A1-B7D4-325BD33844E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9367A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9367A"/>
          </a:solidFill>
          <a:latin typeface="Arial" charset="0"/>
          <a:ea typeface="ヒラギノ角ゴ Pro W3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9367A"/>
          </a:solidFill>
          <a:latin typeface="Arial" charset="0"/>
          <a:ea typeface="ヒラギノ角ゴ Pro W3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9367A"/>
          </a:solidFill>
          <a:latin typeface="Arial" charset="0"/>
          <a:ea typeface="ヒラギノ角ゴ Pro W3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9367A"/>
          </a:solidFill>
          <a:latin typeface="Arial" charset="0"/>
          <a:ea typeface="ヒラギノ角ゴ Pro W3" charset="-128"/>
          <a:cs typeface="ヒラギノ角ゴ Pro W3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9367A"/>
          </a:solidFill>
          <a:latin typeface="Arial" charset="0"/>
          <a:ea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9367A"/>
          </a:solidFill>
          <a:latin typeface="Arial" charset="0"/>
          <a:ea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9367A"/>
          </a:solidFill>
          <a:latin typeface="Arial" charset="0"/>
          <a:ea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9367A"/>
          </a:solidFill>
          <a:latin typeface="Arial" charset="0"/>
          <a:ea typeface="ヒラギノ角ゴ Pro W3" charset="-128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■"/>
        <a:defRPr sz="2000" b="1">
          <a:solidFill>
            <a:srgbClr val="09367A"/>
          </a:solidFill>
          <a:latin typeface="+mn-lt"/>
          <a:ea typeface="+mn-ea"/>
          <a:cs typeface="ヒラギノ角ゴ Pro W3"/>
        </a:defRPr>
      </a:lvl1pPr>
      <a:lvl2pPr marL="538163" indent="-1793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b="1">
          <a:solidFill>
            <a:srgbClr val="09367A"/>
          </a:solidFill>
          <a:latin typeface="+mn-lt"/>
          <a:ea typeface="+mn-ea"/>
          <a:cs typeface="ヒラギノ角ゴ Pro W3"/>
        </a:defRPr>
      </a:lvl2pPr>
      <a:lvl3pPr marL="896938" indent="-179388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9367A"/>
          </a:solidFill>
          <a:latin typeface="+mn-lt"/>
          <a:ea typeface="+mn-ea"/>
          <a:cs typeface="ヒラギノ角ゴ Pro W3"/>
        </a:defRPr>
      </a:lvl3pPr>
      <a:lvl4pPr marL="1250950" indent="-174625" algn="l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1430338" indent="398463" algn="l" rtl="0" eaLnBrk="0" fontAlgn="base" hangingPunct="0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1887538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ea typeface="+mn-ea"/>
        </a:defRPr>
      </a:lvl6pPr>
      <a:lvl7pPr marL="2344738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ea typeface="+mn-ea"/>
        </a:defRPr>
      </a:lvl7pPr>
      <a:lvl8pPr marL="2801938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ea typeface="+mn-ea"/>
        </a:defRPr>
      </a:lvl8pPr>
      <a:lvl9pPr marL="3259138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068" y="1052513"/>
            <a:ext cx="7993673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8" y="1916113"/>
            <a:ext cx="7993673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639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3158" y="62484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0">
                <a:solidFill>
                  <a:srgbClr val="09367A"/>
                </a:solidFill>
                <a:effectLst/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/>
          </a:p>
        </p:txBody>
      </p:sp>
      <p:sp>
        <p:nvSpPr>
          <p:cNvPr id="10639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4974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>
                <a:solidFill>
                  <a:srgbClr val="09367A"/>
                </a:solidFill>
                <a:effectLst/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209B18-030C-40A1-B7D4-325BD33844E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9367A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9367A"/>
          </a:solidFill>
          <a:latin typeface="Arial" charset="0"/>
          <a:ea typeface="ヒラギノ角ゴ Pro W3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9367A"/>
          </a:solidFill>
          <a:latin typeface="Arial" charset="0"/>
          <a:ea typeface="ヒラギノ角ゴ Pro W3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9367A"/>
          </a:solidFill>
          <a:latin typeface="Arial" charset="0"/>
          <a:ea typeface="ヒラギノ角ゴ Pro W3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9367A"/>
          </a:solidFill>
          <a:latin typeface="Arial" charset="0"/>
          <a:ea typeface="ヒラギノ角ゴ Pro W3" charset="-128"/>
          <a:cs typeface="ヒラギノ角ゴ Pro W3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9367A"/>
          </a:solidFill>
          <a:latin typeface="Arial" charset="0"/>
          <a:ea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9367A"/>
          </a:solidFill>
          <a:latin typeface="Arial" charset="0"/>
          <a:ea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9367A"/>
          </a:solidFill>
          <a:latin typeface="Arial" charset="0"/>
          <a:ea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9367A"/>
          </a:solidFill>
          <a:latin typeface="Arial" charset="0"/>
          <a:ea typeface="ヒラギノ角ゴ Pro W3" charset="-128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■"/>
        <a:defRPr sz="2000" b="1">
          <a:solidFill>
            <a:srgbClr val="09367A"/>
          </a:solidFill>
          <a:latin typeface="+mn-lt"/>
          <a:ea typeface="+mn-ea"/>
          <a:cs typeface="ヒラギノ角ゴ Pro W3"/>
        </a:defRPr>
      </a:lvl1pPr>
      <a:lvl2pPr marL="538163" indent="-1793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b="1">
          <a:solidFill>
            <a:srgbClr val="09367A"/>
          </a:solidFill>
          <a:latin typeface="+mn-lt"/>
          <a:ea typeface="+mn-ea"/>
          <a:cs typeface="ヒラギノ角ゴ Pro W3"/>
        </a:defRPr>
      </a:lvl2pPr>
      <a:lvl3pPr marL="896938" indent="-179388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9367A"/>
          </a:solidFill>
          <a:latin typeface="+mn-lt"/>
          <a:ea typeface="+mn-ea"/>
          <a:cs typeface="ヒラギノ角ゴ Pro W3"/>
        </a:defRPr>
      </a:lvl3pPr>
      <a:lvl4pPr marL="1250950" indent="-174625" algn="l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1430338" indent="398463" algn="l" rtl="0" eaLnBrk="0" fontAlgn="base" hangingPunct="0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1887538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ea typeface="+mn-ea"/>
        </a:defRPr>
      </a:lvl6pPr>
      <a:lvl7pPr marL="2344738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ea typeface="+mn-ea"/>
        </a:defRPr>
      </a:lvl7pPr>
      <a:lvl8pPr marL="2801938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ea typeface="+mn-ea"/>
        </a:defRPr>
      </a:lvl8pPr>
      <a:lvl9pPr marL="3259138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gray">
          <a:xfrm>
            <a:off x="3662660" y="6564365"/>
            <a:ext cx="5481417" cy="39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sz="1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SMPAG, Vienna                                                       </a:t>
            </a:r>
            <a:r>
              <a:rPr lang="fr-FR" sz="1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</a:t>
            </a:r>
            <a:r>
              <a:rPr lang="fr-FR" sz="1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2014</a:t>
            </a:r>
            <a:endParaRPr lang="fr-FR" sz="1400" b="1" dirty="0">
              <a:solidFill>
                <a:srgbClr val="0070C0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algn="r"/>
            <a:endParaRPr lang="fr-FR" sz="1200" b="0" dirty="0">
              <a:solidFill>
                <a:srgbClr val="CC3300"/>
              </a:solidFill>
            </a:endParaRPr>
          </a:p>
          <a:p>
            <a:pPr algn="r"/>
            <a:endParaRPr lang="fr-FR" sz="1200" b="0" dirty="0">
              <a:solidFill>
                <a:srgbClr val="CC3300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gray">
          <a:xfrm>
            <a:off x="159728" y="2405846"/>
            <a:ext cx="886557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fr-FR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APOPHIS 2029 </a:t>
            </a:r>
          </a:p>
          <a:p>
            <a:pPr algn="ctr">
              <a:lnSpc>
                <a:spcPct val="90000"/>
              </a:lnSpc>
            </a:pPr>
            <a:r>
              <a:rPr lang="fr-FR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Preliminary</a:t>
            </a:r>
            <a:r>
              <a:rPr lang="fr-FR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fr-FR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 CNES </a:t>
            </a:r>
            <a:r>
              <a:rPr lang="fr-FR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feasibility</a:t>
            </a:r>
            <a:r>
              <a:rPr lang="fr-FR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endParaRPr lang="fr-FR" sz="3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fr-FR" sz="3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fr-FR" sz="4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fr-FR" sz="4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fr-FR" sz="4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fr-FR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fr-FR" sz="2000" b="1" dirty="0">
                <a:solidFill>
                  <a:srgbClr val="0070C0"/>
                </a:solidFill>
                <a:latin typeface="Calibri" pitchFamily="34" charset="0"/>
              </a:rPr>
              <a:t>Jean-Yves </a:t>
            </a:r>
            <a:r>
              <a:rPr lang="fr-FR" sz="2000" b="1" dirty="0" smtClean="0">
                <a:solidFill>
                  <a:srgbClr val="0070C0"/>
                </a:solidFill>
                <a:latin typeface="Calibri" pitchFamily="34" charset="0"/>
              </a:rPr>
              <a:t>Prado                CNES/DSP</a:t>
            </a:r>
            <a:endParaRPr lang="fr-FR" sz="20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2562226"/>
            <a:ext cx="3109912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0076" y="0"/>
            <a:ext cx="8162924" cy="1390650"/>
          </a:xfrm>
        </p:spPr>
        <p:txBody>
          <a:bodyPr/>
          <a:lstStyle/>
          <a:p>
            <a:pPr lvl="1" algn="ctr"/>
            <a:endParaRPr lang="en-US" sz="2400" dirty="0" smtClean="0">
              <a:latin typeface="Segoe UI Semibold" pitchFamily="34" charset="0"/>
            </a:endParaRPr>
          </a:p>
          <a:p>
            <a:pPr marL="358775" lvl="1" indent="0" algn="ctr">
              <a:buNone/>
            </a:pP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</a:t>
            </a:r>
            <a:r>
              <a:rPr lang="en-US" sz="2400" dirty="0" smtClean="0">
                <a:solidFill>
                  <a:srgbClr val="0070C0"/>
                </a:solidFill>
                <a:latin typeface="Segoe UI Semibold" pitchFamily="34" charset="0"/>
              </a:rPr>
              <a:t> scheme</a:t>
            </a:r>
            <a:endParaRPr lang="en-US" sz="2400" dirty="0">
              <a:solidFill>
                <a:srgbClr val="0070C0"/>
              </a:solidFill>
              <a:latin typeface="Segoe UI Semibold" pitchFamily="34" charset="0"/>
            </a:endParaRPr>
          </a:p>
          <a:p>
            <a:pPr lvl="1"/>
            <a:endParaRPr lang="en-US" dirty="0"/>
          </a:p>
          <a:p>
            <a:pPr marL="1071563" lvl="3" indent="0">
              <a:buNone/>
            </a:pPr>
            <a:endParaRPr lang="en-US" dirty="0" smtClean="0"/>
          </a:p>
          <a:p>
            <a:pPr marL="1071563" lvl="3" indent="0">
              <a:buNone/>
            </a:pPr>
            <a:endParaRPr lang="en-US" dirty="0"/>
          </a:p>
          <a:p>
            <a:pPr marL="1071563" lvl="3" indent="0">
              <a:buNone/>
            </a:pPr>
            <a:endParaRPr lang="en-US" dirty="0" smtClean="0"/>
          </a:p>
          <a:p>
            <a:pPr marL="717550" lvl="2" indent="0">
              <a:buNone/>
            </a:pPr>
            <a:r>
              <a:rPr lang="fr-FR" dirty="0" smtClean="0"/>
              <a:t> </a:t>
            </a:r>
            <a:endParaRPr lang="en-US" dirty="0"/>
          </a:p>
          <a:p>
            <a:pPr marL="1076325" lvl="3" indent="0">
              <a:buNone/>
            </a:pPr>
            <a:endParaRPr lang="en-US" sz="2000" dirty="0"/>
          </a:p>
          <a:p>
            <a:pPr lvl="3"/>
            <a:endParaRPr lang="en-US" sz="2000" dirty="0" smtClean="0"/>
          </a:p>
          <a:p>
            <a:pPr marL="358775" lvl="1" indent="0">
              <a:buNone/>
            </a:pPr>
            <a:endParaRPr lang="en-US" sz="24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476250" y="1524000"/>
            <a:ext cx="74580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Rendez-vous to a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waiting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position 200 km in the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sun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direction (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mid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July 2028)</a:t>
            </a:r>
          </a:p>
          <a:p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Approach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to 20 km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controled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from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the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ground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using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NAC (1m@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10km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)</a:t>
            </a:r>
          </a:p>
          <a:p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VIS and IR science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between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20 km and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3km</a:t>
            </a:r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Radio science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between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300 m and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3km</a:t>
            </a:r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About 6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months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for the programme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before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April 13</a:t>
            </a:r>
          </a:p>
          <a:p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Spacecraft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ahead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of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Apophis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for the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flyby</a:t>
            </a:r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High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accuracy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geometry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determination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of the F/B </a:t>
            </a:r>
          </a:p>
          <a:p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from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ranging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/doppler 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between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G/S and S/C (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eg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from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KRU)</a:t>
            </a:r>
          </a:p>
          <a:p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Same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observation programme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after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the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flyby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to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identify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possible changes</a:t>
            </a:r>
          </a:p>
          <a:p>
            <a:endParaRPr lang="fr-FR" dirty="0" smtClean="0">
              <a:latin typeface="Calibri" pitchFamily="34" charset="0"/>
            </a:endParaRPr>
          </a:p>
          <a:p>
            <a:endParaRPr lang="fr-FR" dirty="0" smtClean="0">
              <a:latin typeface="Calibri" pitchFamily="34" charset="0"/>
            </a:endParaRPr>
          </a:p>
          <a:p>
            <a:endParaRPr lang="fr-FR" dirty="0" smtClean="0">
              <a:latin typeface="Calibri" pitchFamily="34" charset="0"/>
            </a:endParaRPr>
          </a:p>
          <a:p>
            <a:endParaRPr lang="en-US" dirty="0" err="1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4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1416B-7BD6-4647-87C7-CB149E18AA90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kern="0" dirty="0" smtClean="0">
                <a:solidFill>
                  <a:srgbClr val="0070C0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Main </a:t>
            </a:r>
            <a:r>
              <a:rPr lang="fr-FR" sz="2400" b="1" kern="0" dirty="0" err="1" smtClean="0">
                <a:solidFill>
                  <a:srgbClr val="0070C0"/>
                </a:solidFill>
                <a:latin typeface="Calibri" pitchFamily="34" charset="0"/>
                <a:ea typeface="+mj-ea"/>
                <a:cs typeface="Times New Roman" pitchFamily="16" charset="0"/>
              </a:rPr>
              <a:t>outcomes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j-ea"/>
              <a:cs typeface="Times New Roman" pitchFamily="1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15310" y="1355820"/>
            <a:ext cx="82453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latin typeface="Calibri" pitchFamily="34" charset="0"/>
            </a:endParaRPr>
          </a:p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Compatibility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with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a  SOYOUZ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launch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from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French Guyana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Space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Center</a:t>
            </a:r>
          </a:p>
          <a:p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Electric propulsion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required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Affordable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fuel budget (~50 kg)</a:t>
            </a:r>
          </a:p>
          <a:p>
            <a:endParaRPr lang="fr-FR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Mitigation objectives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can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be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achieved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through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VIS and IR cameras and 2 radars</a:t>
            </a:r>
          </a:p>
          <a:p>
            <a:endParaRPr lang="fr-FR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The mitigation objectives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can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be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satisfied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without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landing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any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device</a:t>
            </a:r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The 2029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timeframe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is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a unique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opportunity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to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study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Apophis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its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internal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structure, the possible changes due to the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gravitational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effects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from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the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Earth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and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determine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the exact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geometry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of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its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flyby</a:t>
            </a:r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fr-FR" dirty="0">
              <a:latin typeface="Calibri" pitchFamily="34" charset="0"/>
            </a:endParaRPr>
          </a:p>
          <a:p>
            <a:endParaRPr lang="en-US" dirty="0" err="1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1416B-7BD6-4647-87C7-CB149E18AA90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kern="0" dirty="0" err="1" smtClean="0">
                <a:solidFill>
                  <a:srgbClr val="0070C0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Next</a:t>
            </a:r>
            <a:r>
              <a:rPr lang="fr-FR" sz="2400" b="1" kern="0" dirty="0" smtClean="0">
                <a:solidFill>
                  <a:srgbClr val="0070C0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 </a:t>
            </a:r>
            <a:r>
              <a:rPr lang="fr-FR" sz="2400" b="1" kern="0" dirty="0" err="1" smtClean="0">
                <a:solidFill>
                  <a:srgbClr val="0070C0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steps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6" charset="0"/>
              <a:ea typeface="+mj-ea"/>
              <a:cs typeface="Times New Roman" pitchFamily="1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96285" y="1641570"/>
            <a:ext cx="82453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 For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this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‘minimal’ scenario</a:t>
            </a:r>
          </a:p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	</a:t>
            </a:r>
          </a:p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	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orbit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stability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and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risk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assessment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for the navigation phase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within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the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Apophis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sphere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of influence</a:t>
            </a:r>
          </a:p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	instrument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specification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follow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on</a:t>
            </a:r>
          </a:p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                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study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of possible options: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sismometers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, passive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tracking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devices</a:t>
            </a:r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Consideration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of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additional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scientific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objectives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such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as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drilling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, 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sample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return…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The APOPHIS 2029 science group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is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presently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very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busy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in the ROSETTA mission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A second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study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phase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can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start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in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early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2015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Association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with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SMPAG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members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is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welcome</a:t>
            </a:r>
            <a:endParaRPr lang="fr-FR" dirty="0">
              <a:solidFill>
                <a:srgbClr val="0070C0"/>
              </a:solidFill>
              <a:latin typeface="Calibri" pitchFamily="34" charset="0"/>
            </a:endParaRPr>
          </a:p>
          <a:p>
            <a:endParaRPr lang="en-US" dirty="0" err="1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kern="0" dirty="0" err="1" smtClean="0">
                <a:solidFill>
                  <a:srgbClr val="0070C0"/>
                </a:solidFill>
                <a:latin typeface="Calibri" pitchFamily="34" charset="0"/>
                <a:ea typeface="+mj-ea"/>
                <a:cs typeface="Times New Roman" pitchFamily="16" charset="0"/>
              </a:rPr>
              <a:t>Acknowledgement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j-ea"/>
              <a:cs typeface="Times New Roman" pitchFamily="1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0025" y="21336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Science mission group</a:t>
            </a:r>
          </a:p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P. Michel, A.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Barrucci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, D. Hestroffer, A.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Herique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, O.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Groussin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, H.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Rème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, R. Garcia, D. Mimoun, J.L. Vérant, W. Thuillot</a:t>
            </a:r>
            <a:endParaRPr lang="en-US" dirty="0" err="1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8125" y="3657600"/>
            <a:ext cx="80618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CNES PASO Team</a:t>
            </a:r>
          </a:p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E.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Hinglais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, L. Lopes, T. Martin, M. Delpech, E.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Canalias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, J. Laurent-Varin, J.J. Berthon,</a:t>
            </a:r>
          </a:p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N.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Taglang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, R. Rodriguez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Suquet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, J.C. Lalaurie, C. </a:t>
            </a:r>
            <a:r>
              <a:rPr lang="fr-FR" dirty="0">
                <a:solidFill>
                  <a:srgbClr val="0070C0"/>
                </a:solidFill>
                <a:latin typeface="Calibri" pitchFamily="34" charset="0"/>
              </a:rPr>
              <a:t>L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oisel</a:t>
            </a:r>
            <a:endParaRPr lang="en-US" dirty="0" err="1" smtClean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1416B-7BD6-4647-87C7-CB149E18AA90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286000" y="1721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  <a:latin typeface="Calibri" pitchFamily="34" charset="0"/>
              </a:rPr>
              <a:t>Contents</a:t>
            </a:r>
            <a:endParaRPr lang="en-US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04900" y="1733550"/>
            <a:ext cx="294523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Calibri" pitchFamily="34" charset="0"/>
              </a:rPr>
              <a:t>APOPHIS </a:t>
            </a:r>
            <a:r>
              <a:rPr lang="fr-FR" b="1" dirty="0" err="1" smtClean="0">
                <a:solidFill>
                  <a:srgbClr val="0070C0"/>
                </a:solidFill>
                <a:latin typeface="Calibri" pitchFamily="34" charset="0"/>
              </a:rPr>
              <a:t>reminder</a:t>
            </a:r>
            <a:endParaRPr lang="fr-FR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fr-FR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b="1" dirty="0" smtClean="0">
                <a:solidFill>
                  <a:srgbClr val="0070C0"/>
                </a:solidFill>
                <a:latin typeface="Calibri" pitchFamily="34" charset="0"/>
              </a:rPr>
              <a:t>Mission objectives</a:t>
            </a:r>
          </a:p>
          <a:p>
            <a:endParaRPr lang="fr-FR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b="1" dirty="0" err="1" smtClean="0">
                <a:solidFill>
                  <a:srgbClr val="0070C0"/>
                </a:solidFill>
                <a:latin typeface="Calibri" pitchFamily="34" charset="0"/>
              </a:rPr>
              <a:t>Strawman</a:t>
            </a:r>
            <a:r>
              <a:rPr lang="fr-FR" b="1" dirty="0" smtClean="0">
                <a:solidFill>
                  <a:srgbClr val="0070C0"/>
                </a:solidFill>
                <a:latin typeface="Calibri" pitchFamily="34" charset="0"/>
              </a:rPr>
              <a:t> minimum </a:t>
            </a:r>
            <a:r>
              <a:rPr lang="fr-FR" b="1" dirty="0" err="1" smtClean="0">
                <a:solidFill>
                  <a:srgbClr val="0070C0"/>
                </a:solidFill>
                <a:latin typeface="Calibri" pitchFamily="34" charset="0"/>
              </a:rPr>
              <a:t>payload</a:t>
            </a:r>
            <a:endParaRPr lang="fr-FR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fr-FR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b="1" dirty="0" smtClean="0">
                <a:solidFill>
                  <a:srgbClr val="0070C0"/>
                </a:solidFill>
                <a:latin typeface="Calibri" pitchFamily="34" charset="0"/>
              </a:rPr>
              <a:t>Mission </a:t>
            </a:r>
            <a:r>
              <a:rPr lang="fr-FR" b="1" dirty="0" err="1" smtClean="0">
                <a:solidFill>
                  <a:srgbClr val="0070C0"/>
                </a:solidFill>
                <a:latin typeface="Calibri" pitchFamily="34" charset="0"/>
              </a:rPr>
              <a:t>analysis</a:t>
            </a:r>
            <a:endParaRPr lang="fr-FR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fr-FR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b="1" dirty="0" err="1" smtClean="0">
                <a:solidFill>
                  <a:srgbClr val="0070C0"/>
                </a:solidFill>
                <a:latin typeface="Calibri" pitchFamily="34" charset="0"/>
              </a:rPr>
              <a:t>Next</a:t>
            </a:r>
            <a:r>
              <a:rPr lang="fr-FR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  <a:latin typeface="Calibri" pitchFamily="34" charset="0"/>
              </a:rPr>
              <a:t>steps</a:t>
            </a:r>
            <a:endParaRPr lang="fr-FR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b="1" dirty="0" smtClean="0">
                <a:solidFill>
                  <a:srgbClr val="3333CC"/>
                </a:solidFill>
                <a:latin typeface="Calibri" pitchFamily="34" charset="0"/>
              </a:rPr>
              <a:t>	</a:t>
            </a:r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en-US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APOPHIS</a:t>
            </a:r>
            <a:endParaRPr lang="fr-F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8533" name="AutoShape 5" descr="2004mn4d4_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 sz="140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78534" name="AutoShape 6" descr="2004mn4d4_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 sz="140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78535" name="AutoShape 7" descr="2004mn4d4_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 sz="140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0669" y="991728"/>
            <a:ext cx="3365619" cy="243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740" y="3581400"/>
            <a:ext cx="4461929" cy="29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568740" y="1397206"/>
            <a:ext cx="43581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rgbClr val="0070C0"/>
                </a:solidFill>
                <a:latin typeface="Calibri" pitchFamily="34" charset="0"/>
              </a:rPr>
              <a:t>Discovered</a:t>
            </a:r>
            <a:r>
              <a:rPr lang="fr-FR" sz="1400" dirty="0" smtClean="0">
                <a:solidFill>
                  <a:srgbClr val="0070C0"/>
                </a:solidFill>
                <a:latin typeface="Calibri" pitchFamily="34" charset="0"/>
              </a:rPr>
              <a:t> in </a:t>
            </a:r>
            <a:r>
              <a:rPr lang="fr-FR" sz="1400" dirty="0" err="1" smtClean="0">
                <a:solidFill>
                  <a:srgbClr val="0070C0"/>
                </a:solidFill>
                <a:latin typeface="Calibri" pitchFamily="34" charset="0"/>
              </a:rPr>
              <a:t>June</a:t>
            </a:r>
            <a:r>
              <a:rPr lang="fr-FR" sz="1400" dirty="0" smtClean="0">
                <a:solidFill>
                  <a:srgbClr val="0070C0"/>
                </a:solidFill>
                <a:latin typeface="Calibri" pitchFamily="34" charset="0"/>
              </a:rPr>
              <a:t> 2004</a:t>
            </a:r>
          </a:p>
          <a:p>
            <a:endParaRPr lang="fr-FR" sz="1400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sz="1400" dirty="0" smtClean="0">
                <a:solidFill>
                  <a:srgbClr val="0070C0"/>
                </a:solidFill>
                <a:latin typeface="Calibri" pitchFamily="34" charset="0"/>
              </a:rPr>
              <a:t>Close </a:t>
            </a:r>
            <a:r>
              <a:rPr lang="fr-FR" sz="1400" dirty="0" err="1" smtClean="0">
                <a:solidFill>
                  <a:srgbClr val="0070C0"/>
                </a:solidFill>
                <a:latin typeface="Calibri" pitchFamily="34" charset="0"/>
              </a:rPr>
              <a:t>approach</a:t>
            </a:r>
            <a:r>
              <a:rPr lang="fr-FR" sz="1400" dirty="0" smtClean="0">
                <a:solidFill>
                  <a:srgbClr val="0070C0"/>
                </a:solidFill>
                <a:latin typeface="Calibri" pitchFamily="34" charset="0"/>
              </a:rPr>
              <a:t> to the </a:t>
            </a:r>
            <a:r>
              <a:rPr lang="fr-FR" sz="1400" dirty="0" err="1" smtClean="0">
                <a:solidFill>
                  <a:srgbClr val="0070C0"/>
                </a:solidFill>
                <a:latin typeface="Calibri" pitchFamily="34" charset="0"/>
              </a:rPr>
              <a:t>Earth</a:t>
            </a:r>
            <a:r>
              <a:rPr lang="fr-FR" sz="1400" dirty="0" smtClean="0">
                <a:solidFill>
                  <a:srgbClr val="0070C0"/>
                </a:solidFill>
                <a:latin typeface="Calibri" pitchFamily="34" charset="0"/>
              </a:rPr>
              <a:t> on April 13, 2029</a:t>
            </a:r>
          </a:p>
          <a:p>
            <a:endParaRPr lang="fr-FR" sz="1400" dirty="0" smtClean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sz="1400" dirty="0" smtClean="0">
                <a:solidFill>
                  <a:srgbClr val="0070C0"/>
                </a:solidFill>
                <a:latin typeface="Calibri" pitchFamily="34" charset="0"/>
              </a:rPr>
              <a:t>Tumbling spin state </a:t>
            </a:r>
            <a:r>
              <a:rPr lang="fr-FR" sz="1400" dirty="0" err="1" smtClean="0">
                <a:solidFill>
                  <a:srgbClr val="0070C0"/>
                </a:solidFill>
                <a:latin typeface="Calibri" pitchFamily="34" charset="0"/>
              </a:rPr>
              <a:t>with</a:t>
            </a:r>
            <a:r>
              <a:rPr lang="fr-FR" sz="1400" dirty="0" smtClean="0">
                <a:solidFill>
                  <a:srgbClr val="0070C0"/>
                </a:solidFill>
                <a:latin typeface="Calibri" pitchFamily="34" charset="0"/>
              </a:rPr>
              <a:t> a </a:t>
            </a:r>
            <a:r>
              <a:rPr lang="fr-FR" sz="1400" dirty="0" err="1" smtClean="0">
                <a:solidFill>
                  <a:srgbClr val="0070C0"/>
                </a:solidFill>
                <a:latin typeface="Calibri" pitchFamily="34" charset="0"/>
              </a:rPr>
              <a:t>period</a:t>
            </a:r>
            <a:r>
              <a:rPr lang="fr-FR" sz="1400" dirty="0" smtClean="0">
                <a:solidFill>
                  <a:srgbClr val="0070C0"/>
                </a:solidFill>
                <a:latin typeface="Calibri" pitchFamily="34" charset="0"/>
              </a:rPr>
              <a:t>   ~ 30 </a:t>
            </a:r>
            <a:r>
              <a:rPr lang="fr-FR" sz="1400" dirty="0" err="1" smtClean="0">
                <a:solidFill>
                  <a:srgbClr val="0070C0"/>
                </a:solidFill>
                <a:latin typeface="Calibri" pitchFamily="34" charset="0"/>
              </a:rPr>
              <a:t>hours</a:t>
            </a:r>
            <a:endParaRPr lang="fr-FR" sz="1400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fr-FR" sz="1400" dirty="0" smtClean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sz="1400" dirty="0" err="1" smtClean="0">
                <a:solidFill>
                  <a:srgbClr val="0070C0"/>
                </a:solidFill>
                <a:latin typeface="Calibri" pitchFamily="34" charset="0"/>
              </a:rPr>
              <a:t>Diameter</a:t>
            </a:r>
            <a:r>
              <a:rPr lang="fr-FR" sz="1400" dirty="0" smtClean="0">
                <a:solidFill>
                  <a:srgbClr val="0070C0"/>
                </a:solidFill>
                <a:latin typeface="Calibri" pitchFamily="34" charset="0"/>
              </a:rPr>
              <a:t>   ~  330 </a:t>
            </a:r>
            <a:r>
              <a:rPr lang="fr-FR" sz="1400" dirty="0" err="1" smtClean="0">
                <a:solidFill>
                  <a:srgbClr val="0070C0"/>
                </a:solidFill>
                <a:latin typeface="Calibri" pitchFamily="34" charset="0"/>
              </a:rPr>
              <a:t>meters</a:t>
            </a:r>
            <a:r>
              <a:rPr lang="fr-FR" sz="1400" dirty="0" smtClean="0">
                <a:solidFill>
                  <a:srgbClr val="0070C0"/>
                </a:solidFill>
                <a:latin typeface="Calibri" pitchFamily="34" charset="0"/>
              </a:rPr>
              <a:t> (</a:t>
            </a:r>
            <a:r>
              <a:rPr lang="fr-FR" sz="1400" dirty="0" err="1" smtClean="0">
                <a:solidFill>
                  <a:srgbClr val="0070C0"/>
                </a:solidFill>
                <a:latin typeface="Calibri" pitchFamily="34" charset="0"/>
              </a:rPr>
              <a:t>from</a:t>
            </a:r>
            <a:r>
              <a:rPr lang="fr-FR" sz="1400" dirty="0" smtClean="0">
                <a:solidFill>
                  <a:srgbClr val="0070C0"/>
                </a:solidFill>
                <a:latin typeface="Calibri" pitchFamily="34" charset="0"/>
              </a:rPr>
              <a:t> Herschell IR observations)</a:t>
            </a:r>
          </a:p>
          <a:p>
            <a:endParaRPr lang="fr-FR" sz="1400" dirty="0" smtClean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sz="1400" dirty="0" err="1" smtClean="0">
                <a:solidFill>
                  <a:srgbClr val="0070C0"/>
                </a:solidFill>
                <a:latin typeface="Calibri" pitchFamily="34" charset="0"/>
              </a:rPr>
              <a:t>Next</a:t>
            </a:r>
            <a:r>
              <a:rPr lang="fr-FR" sz="1400" dirty="0" smtClean="0">
                <a:solidFill>
                  <a:srgbClr val="0070C0"/>
                </a:solidFill>
                <a:latin typeface="Calibri" pitchFamily="34" charset="0"/>
              </a:rPr>
              <a:t> observation </a:t>
            </a:r>
            <a:r>
              <a:rPr lang="fr-FR" sz="1400" dirty="0" err="1" smtClean="0">
                <a:solidFill>
                  <a:srgbClr val="0070C0"/>
                </a:solidFill>
                <a:latin typeface="Calibri" pitchFamily="34" charset="0"/>
              </a:rPr>
              <a:t>window</a:t>
            </a:r>
            <a:r>
              <a:rPr lang="fr-FR" sz="1400" dirty="0" smtClean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fr-FR" sz="1400" dirty="0" err="1" smtClean="0">
                <a:solidFill>
                  <a:srgbClr val="0070C0"/>
                </a:solidFill>
                <a:latin typeface="Calibri" pitchFamily="34" charset="0"/>
              </a:rPr>
              <a:t>from</a:t>
            </a:r>
            <a:r>
              <a:rPr lang="fr-FR" sz="1400" dirty="0" smtClean="0">
                <a:solidFill>
                  <a:srgbClr val="0070C0"/>
                </a:solidFill>
                <a:latin typeface="Calibri" pitchFamily="34" charset="0"/>
              </a:rPr>
              <a:t> the </a:t>
            </a:r>
            <a:r>
              <a:rPr lang="fr-FR" sz="1400" dirty="0" err="1" smtClean="0">
                <a:solidFill>
                  <a:srgbClr val="0070C0"/>
                </a:solidFill>
                <a:latin typeface="Calibri" pitchFamily="34" charset="0"/>
              </a:rPr>
              <a:t>Earth</a:t>
            </a:r>
            <a:r>
              <a:rPr lang="fr-FR" sz="1400" dirty="0" smtClean="0">
                <a:solidFill>
                  <a:srgbClr val="0070C0"/>
                </a:solidFill>
                <a:latin typeface="Calibri" pitchFamily="34" charset="0"/>
              </a:rPr>
              <a:t> in 2020-2021</a:t>
            </a:r>
          </a:p>
        </p:txBody>
      </p:sp>
      <p:pic>
        <p:nvPicPr>
          <p:cNvPr id="9" name="Picture 2" descr="C:\Users\thuillot\Desktop\DB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0669" y="3534647"/>
            <a:ext cx="3365619" cy="319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1416B-7BD6-4647-87C7-CB149E18AA90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kern="0" dirty="0" err="1" smtClean="0">
                <a:solidFill>
                  <a:srgbClr val="0070C0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Rationale</a:t>
            </a:r>
            <a:r>
              <a:rPr lang="fr-FR" sz="2400" b="1" kern="0" dirty="0" smtClean="0">
                <a:solidFill>
                  <a:srgbClr val="0070C0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 of the CNES </a:t>
            </a:r>
            <a:r>
              <a:rPr lang="fr-FR" sz="2400" b="1" kern="0" dirty="0" err="1" smtClean="0">
                <a:solidFill>
                  <a:srgbClr val="0070C0"/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study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6" charset="0"/>
              <a:ea typeface="+mj-ea"/>
              <a:cs typeface="Times New Roman" pitchFamily="1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20245" y="1874435"/>
            <a:ext cx="81169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Is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there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a significative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advantage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to plan for a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space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mission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where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a probe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would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accompany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Apophis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during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its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2029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pass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  ?</a:t>
            </a:r>
          </a:p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Assumptions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:</a:t>
            </a:r>
          </a:p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	- first mission to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Apophis</a:t>
            </a:r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                 -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priority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to the mitigation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preparation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objectives </a:t>
            </a:r>
          </a:p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	-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scientific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objectives not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excluded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but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secondary</a:t>
            </a:r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                 </a:t>
            </a:r>
          </a:p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Main mission objective</a:t>
            </a:r>
          </a:p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	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provide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informations about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Apophis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that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would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be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requested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for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designing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a future mitigation mission, if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needed</a:t>
            </a:r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              =&gt;     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Internal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structure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characterization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              =&gt;      Observation of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its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possible changes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induced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 by the close </a:t>
            </a:r>
            <a:r>
              <a:rPr lang="fr-FR" dirty="0" err="1" smtClean="0">
                <a:solidFill>
                  <a:srgbClr val="0070C0"/>
                </a:solidFill>
                <a:latin typeface="Calibri" pitchFamily="34" charset="0"/>
              </a:rPr>
              <a:t>approach</a:t>
            </a:r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fr-FR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en-US" dirty="0" err="1" smtClean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à coins arrondis 26"/>
          <p:cNvSpPr/>
          <p:nvPr/>
        </p:nvSpPr>
        <p:spPr bwMode="auto">
          <a:xfrm>
            <a:off x="3105150" y="1600200"/>
            <a:ext cx="2699316" cy="4667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charset="-128"/>
            </a:endParaRPr>
          </a:p>
        </p:txBody>
      </p:sp>
      <p:sp>
        <p:nvSpPr>
          <p:cNvPr id="29" name="Rectangle à coins arrondis 28"/>
          <p:cNvSpPr/>
          <p:nvPr/>
        </p:nvSpPr>
        <p:spPr bwMode="auto">
          <a:xfrm>
            <a:off x="5905500" y="1590675"/>
            <a:ext cx="2699316" cy="4667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charset="-128"/>
            </a:endParaRPr>
          </a:p>
        </p:txBody>
      </p:sp>
      <p:sp>
        <p:nvSpPr>
          <p:cNvPr id="46" name="Rectangle à coins arrondis 45"/>
          <p:cNvSpPr/>
          <p:nvPr/>
        </p:nvSpPr>
        <p:spPr bwMode="auto">
          <a:xfrm>
            <a:off x="6153150" y="2524125"/>
            <a:ext cx="2362200" cy="2771775"/>
          </a:xfrm>
          <a:prstGeom prst="roundRect">
            <a:avLst/>
          </a:prstGeom>
          <a:solidFill>
            <a:schemeClr val="accent3">
              <a:lumMod val="85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charset="-128"/>
            </a:endParaRPr>
          </a:p>
        </p:txBody>
      </p:sp>
      <p:sp>
        <p:nvSpPr>
          <p:cNvPr id="45" name="Rectangle à coins arrondis 44"/>
          <p:cNvSpPr/>
          <p:nvPr/>
        </p:nvSpPr>
        <p:spPr bwMode="auto">
          <a:xfrm>
            <a:off x="3762375" y="2524125"/>
            <a:ext cx="1609725" cy="2771775"/>
          </a:xfrm>
          <a:prstGeom prst="roundRect">
            <a:avLst/>
          </a:prstGeom>
          <a:solidFill>
            <a:schemeClr val="accent3">
              <a:lumMod val="85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charset="-128"/>
            </a:endParaRPr>
          </a:p>
        </p:txBody>
      </p:sp>
      <p:sp>
        <p:nvSpPr>
          <p:cNvPr id="39" name="Rectangle à coins arrondis 38"/>
          <p:cNvSpPr/>
          <p:nvPr/>
        </p:nvSpPr>
        <p:spPr bwMode="auto">
          <a:xfrm>
            <a:off x="1895475" y="2514600"/>
            <a:ext cx="1609725" cy="2771775"/>
          </a:xfrm>
          <a:prstGeom prst="roundRect">
            <a:avLst/>
          </a:prstGeom>
          <a:solidFill>
            <a:schemeClr val="accent3">
              <a:lumMod val="85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charset="-128"/>
            </a:endParaRPr>
          </a:p>
        </p:txBody>
      </p:sp>
      <p:sp>
        <p:nvSpPr>
          <p:cNvPr id="37" name="Rectangle à coins arrondis 36"/>
          <p:cNvSpPr/>
          <p:nvPr/>
        </p:nvSpPr>
        <p:spPr bwMode="auto">
          <a:xfrm>
            <a:off x="152400" y="2505075"/>
            <a:ext cx="1609725" cy="2771775"/>
          </a:xfrm>
          <a:prstGeom prst="roundRect">
            <a:avLst/>
          </a:prstGeom>
          <a:solidFill>
            <a:schemeClr val="accent3">
              <a:lumMod val="85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charset="-128"/>
            </a:endParaRP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295275" y="1590675"/>
            <a:ext cx="2699316" cy="4667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940" y="43489"/>
            <a:ext cx="7993673" cy="88265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</a:t>
            </a:r>
            <a:r>
              <a:rPr lang="fr-FR" dirty="0" smtClean="0">
                <a:solidFill>
                  <a:srgbClr val="0070C0"/>
                </a:solidFill>
              </a:rPr>
              <a:t> objectives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6384" y="1608066"/>
            <a:ext cx="234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Impact </a:t>
            </a:r>
            <a:r>
              <a:rPr lang="fr-FR" dirty="0" err="1" smtClean="0">
                <a:latin typeface="Calibri" pitchFamily="34" charset="0"/>
              </a:rPr>
              <a:t>risk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assessment</a:t>
            </a:r>
            <a:endParaRPr lang="fr-FR" dirty="0" smtClean="0">
              <a:latin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31464" y="1631788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itchFamily="34" charset="0"/>
              </a:rPr>
              <a:t>M</a:t>
            </a:r>
            <a:r>
              <a:rPr lang="fr-FR" dirty="0" smtClean="0">
                <a:latin typeface="Calibri" pitchFamily="34" charset="0"/>
              </a:rPr>
              <a:t>itigation mission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164317" y="1639744"/>
            <a:ext cx="190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Calibri" pitchFamily="34" charset="0"/>
              </a:rPr>
              <a:t>Reentry</a:t>
            </a:r>
            <a:r>
              <a:rPr lang="fr-FR" dirty="0" smtClean="0">
                <a:latin typeface="Calibri" pitchFamily="34" charset="0"/>
              </a:rPr>
              <a:t>  </a:t>
            </a:r>
            <a:r>
              <a:rPr lang="fr-FR" dirty="0" err="1" smtClean="0">
                <a:latin typeface="Calibri" pitchFamily="34" charset="0"/>
              </a:rPr>
              <a:t>modeling</a:t>
            </a:r>
            <a:endParaRPr lang="fr-FR" dirty="0" smtClean="0">
              <a:latin typeface="Calibri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57655" y="2601309"/>
            <a:ext cx="1418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Long </a:t>
            </a:r>
            <a:r>
              <a:rPr lang="fr-FR" dirty="0" err="1" smtClean="0">
                <a:latin typeface="Calibri" pitchFamily="34" charset="0"/>
              </a:rPr>
              <a:t>term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orbit</a:t>
            </a:r>
            <a:r>
              <a:rPr lang="fr-FR" dirty="0" smtClean="0">
                <a:latin typeface="Calibri" pitchFamily="34" charset="0"/>
              </a:rPr>
              <a:t> propagation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8820" y="3846750"/>
            <a:ext cx="1734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High </a:t>
            </a:r>
            <a:r>
              <a:rPr lang="fr-FR" dirty="0" err="1" smtClean="0">
                <a:latin typeface="Calibri" pitchFamily="34" charset="0"/>
              </a:rPr>
              <a:t>accuracy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orbit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determination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>
                <a:latin typeface="Calibri" pitchFamily="34" charset="0"/>
              </a:rPr>
              <a:t>F</a:t>
            </a:r>
            <a:r>
              <a:rPr lang="fr-FR" dirty="0" err="1" smtClean="0">
                <a:latin typeface="Calibri" pitchFamily="34" charset="0"/>
              </a:rPr>
              <a:t>lyby</a:t>
            </a:r>
            <a:r>
              <a:rPr lang="fr-FR" dirty="0" smtClean="0">
                <a:latin typeface="Calibri" pitchFamily="34" charset="0"/>
              </a:rPr>
              <a:t>  </a:t>
            </a:r>
            <a:r>
              <a:rPr lang="fr-FR" dirty="0" err="1" smtClean="0">
                <a:latin typeface="Calibri" pitchFamily="34" charset="0"/>
              </a:rPr>
              <a:t>geometry</a:t>
            </a:r>
            <a:endParaRPr lang="fr-FR" dirty="0" smtClean="0">
              <a:latin typeface="Calibri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rot="10800000" flipV="1">
            <a:off x="2033747" y="2450356"/>
            <a:ext cx="1560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Non </a:t>
            </a:r>
            <a:r>
              <a:rPr lang="fr-FR" dirty="0" err="1" smtClean="0">
                <a:latin typeface="Calibri" pitchFamily="34" charset="0"/>
              </a:rPr>
              <a:t>gravitational</a:t>
            </a:r>
            <a:r>
              <a:rPr lang="fr-FR" dirty="0" smtClean="0">
                <a:latin typeface="Calibri" pitchFamily="34" charset="0"/>
              </a:rPr>
              <a:t> forces </a:t>
            </a:r>
            <a:r>
              <a:rPr lang="fr-FR" dirty="0" err="1" smtClean="0">
                <a:latin typeface="Calibri" pitchFamily="34" charset="0"/>
              </a:rPr>
              <a:t>modeling</a:t>
            </a:r>
            <a:endParaRPr lang="fr-FR" dirty="0" smtClean="0">
              <a:latin typeface="Calibri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003194" y="3880480"/>
            <a:ext cx="1608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Thermal </a:t>
            </a:r>
            <a:r>
              <a:rPr lang="fr-FR" dirty="0" err="1" smtClean="0">
                <a:latin typeface="Calibri" pitchFamily="34" charset="0"/>
              </a:rPr>
              <a:t>modeling</a:t>
            </a:r>
            <a:r>
              <a:rPr lang="fr-FR" dirty="0" smtClean="0">
                <a:latin typeface="Calibri" pitchFamily="34" charset="0"/>
              </a:rPr>
              <a:t> of the </a:t>
            </a:r>
            <a:r>
              <a:rPr lang="fr-FR" dirty="0" err="1" smtClean="0">
                <a:latin typeface="Calibri" pitchFamily="34" charset="0"/>
              </a:rPr>
              <a:t>regolith</a:t>
            </a:r>
            <a:endParaRPr lang="fr-FR" dirty="0" smtClean="0">
              <a:latin typeface="Calibri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784701" y="2684404"/>
            <a:ext cx="1523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Mass, </a:t>
            </a:r>
            <a:r>
              <a:rPr lang="fr-FR" dirty="0" err="1" smtClean="0">
                <a:latin typeface="Calibri" pitchFamily="34" charset="0"/>
              </a:rPr>
              <a:t>inertia</a:t>
            </a:r>
            <a:r>
              <a:rPr lang="fr-FR" dirty="0" smtClean="0">
                <a:latin typeface="Calibri" pitchFamily="34" charset="0"/>
              </a:rPr>
              <a:t>,</a:t>
            </a:r>
          </a:p>
          <a:p>
            <a:r>
              <a:rPr lang="fr-FR" dirty="0" smtClean="0">
                <a:latin typeface="Calibri" pitchFamily="34" charset="0"/>
              </a:rPr>
              <a:t>Rotation, </a:t>
            </a:r>
            <a:r>
              <a:rPr lang="fr-FR" dirty="0" err="1" smtClean="0">
                <a:latin typeface="Calibri" pitchFamily="34" charset="0"/>
              </a:rPr>
              <a:t>gravitational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field</a:t>
            </a:r>
            <a:endParaRPr lang="fr-FR" dirty="0" smtClean="0">
              <a:latin typeface="Calibri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867800" y="425509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3D </a:t>
            </a:r>
            <a:r>
              <a:rPr lang="fr-FR" dirty="0" err="1" smtClean="0">
                <a:latin typeface="Calibri" pitchFamily="34" charset="0"/>
              </a:rPr>
              <a:t>modeling</a:t>
            </a:r>
            <a:endParaRPr lang="fr-FR" dirty="0" smtClean="0">
              <a:latin typeface="Calibri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290457" y="3997257"/>
            <a:ext cx="2238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Surface</a:t>
            </a:r>
          </a:p>
          <a:p>
            <a:r>
              <a:rPr lang="fr-FR" dirty="0" err="1" smtClean="0">
                <a:latin typeface="Calibri" pitchFamily="34" charset="0"/>
              </a:rPr>
              <a:t>Subsurface</a:t>
            </a:r>
            <a:r>
              <a:rPr lang="fr-FR" dirty="0" smtClean="0">
                <a:latin typeface="Calibri" pitchFamily="34" charset="0"/>
              </a:rPr>
              <a:t> and </a:t>
            </a:r>
            <a:r>
              <a:rPr lang="fr-FR" dirty="0" err="1" smtClean="0">
                <a:latin typeface="Calibri" pitchFamily="34" charset="0"/>
              </a:rPr>
              <a:t>internal</a:t>
            </a:r>
            <a:r>
              <a:rPr lang="fr-FR" dirty="0" smtClean="0">
                <a:latin typeface="Calibri" pitchFamily="34" charset="0"/>
              </a:rPr>
              <a:t> structure </a:t>
            </a:r>
            <a:r>
              <a:rPr lang="fr-FR" dirty="0" err="1" smtClean="0">
                <a:latin typeface="Calibri" pitchFamily="34" charset="0"/>
              </a:rPr>
              <a:t>modeling</a:t>
            </a:r>
            <a:endParaRPr lang="fr-FR" dirty="0" smtClean="0">
              <a:latin typeface="Calibri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290457" y="2601309"/>
            <a:ext cx="21836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Calibri" pitchFamily="34" charset="0"/>
              </a:rPr>
              <a:t>Porosity</a:t>
            </a:r>
            <a:r>
              <a:rPr lang="fr-FR" dirty="0" smtClean="0">
                <a:latin typeface="Calibri" pitchFamily="34" charset="0"/>
              </a:rPr>
              <a:t>, </a:t>
            </a:r>
            <a:r>
              <a:rPr lang="fr-FR" dirty="0" err="1" smtClean="0">
                <a:latin typeface="Calibri" pitchFamily="34" charset="0"/>
              </a:rPr>
              <a:t>cohesion</a:t>
            </a:r>
            <a:endParaRPr lang="fr-FR" dirty="0" smtClean="0">
              <a:latin typeface="Calibri" pitchFamily="34" charset="0"/>
            </a:endParaRPr>
          </a:p>
          <a:p>
            <a:r>
              <a:rPr lang="fr-FR" dirty="0" err="1" smtClean="0">
                <a:latin typeface="Calibri" pitchFamily="34" charset="0"/>
              </a:rPr>
              <a:t>Rubble</a:t>
            </a:r>
            <a:r>
              <a:rPr lang="fr-FR" dirty="0" smtClean="0">
                <a:latin typeface="Calibri" pitchFamily="34" charset="0"/>
              </a:rPr>
              <a:t> pile/</a:t>
            </a:r>
            <a:r>
              <a:rPr lang="fr-FR" dirty="0" err="1" smtClean="0">
                <a:latin typeface="Calibri" pitchFamily="34" charset="0"/>
              </a:rPr>
              <a:t>monolith</a:t>
            </a:r>
            <a:endParaRPr lang="fr-FR" dirty="0" smtClean="0">
              <a:latin typeface="Calibri" pitchFamily="34" charset="0"/>
            </a:endParaRPr>
          </a:p>
          <a:p>
            <a:r>
              <a:rPr lang="fr-FR" dirty="0">
                <a:latin typeface="Calibri" pitchFamily="34" charset="0"/>
              </a:rPr>
              <a:t>R</a:t>
            </a:r>
            <a:r>
              <a:rPr lang="fr-FR" dirty="0" smtClean="0">
                <a:latin typeface="Calibri" pitchFamily="34" charset="0"/>
              </a:rPr>
              <a:t>ifts</a:t>
            </a:r>
          </a:p>
        </p:txBody>
      </p:sp>
      <p:cxnSp>
        <p:nvCxnSpPr>
          <p:cNvPr id="26" name="Connecteur droit avec flèche 25"/>
          <p:cNvCxnSpPr/>
          <p:nvPr/>
        </p:nvCxnSpPr>
        <p:spPr bwMode="auto">
          <a:xfrm flipH="1">
            <a:off x="876300" y="2076450"/>
            <a:ext cx="342900" cy="419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Connecteur droit avec flèche 27"/>
          <p:cNvCxnSpPr/>
          <p:nvPr/>
        </p:nvCxnSpPr>
        <p:spPr bwMode="auto">
          <a:xfrm>
            <a:off x="2019300" y="2076450"/>
            <a:ext cx="276225" cy="4476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Connecteur droit avec flèche 29"/>
          <p:cNvCxnSpPr/>
          <p:nvPr/>
        </p:nvCxnSpPr>
        <p:spPr bwMode="auto">
          <a:xfrm flipH="1">
            <a:off x="4384784" y="2020170"/>
            <a:ext cx="15766" cy="5023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Connecteur droit avec flèche 31"/>
          <p:cNvCxnSpPr/>
          <p:nvPr/>
        </p:nvCxnSpPr>
        <p:spPr bwMode="auto">
          <a:xfrm>
            <a:off x="4762500" y="2057400"/>
            <a:ext cx="1676400" cy="504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Connecteur droit avec flèche 33"/>
          <p:cNvCxnSpPr/>
          <p:nvPr/>
        </p:nvCxnSpPr>
        <p:spPr bwMode="auto">
          <a:xfrm flipH="1">
            <a:off x="7255158" y="2076450"/>
            <a:ext cx="2892" cy="438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Connecteur droit avec flèche 35"/>
          <p:cNvCxnSpPr/>
          <p:nvPr/>
        </p:nvCxnSpPr>
        <p:spPr bwMode="auto">
          <a:xfrm flipH="1">
            <a:off x="2933700" y="2047176"/>
            <a:ext cx="534706" cy="467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67666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84940" y="43489"/>
            <a:ext cx="7993673" cy="882650"/>
          </a:xfrm>
        </p:spPr>
        <p:txBody>
          <a:bodyPr/>
          <a:lstStyle/>
          <a:p>
            <a:pPr algn="ctr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Strawman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6201" y="1571625"/>
            <a:ext cx="52482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  <a:latin typeface="Calibri" pitchFamily="34" charset="0"/>
              </a:rPr>
              <a:t>General </a:t>
            </a:r>
            <a:r>
              <a:rPr lang="fr-FR" sz="1600" b="1" dirty="0" err="1" smtClean="0">
                <a:solidFill>
                  <a:srgbClr val="0070C0"/>
                </a:solidFill>
                <a:latin typeface="Calibri" pitchFamily="34" charset="0"/>
              </a:rPr>
              <a:t>features</a:t>
            </a:r>
            <a:r>
              <a:rPr lang="fr-FR" sz="1600" b="1" dirty="0" smtClean="0">
                <a:solidFill>
                  <a:srgbClr val="0070C0"/>
                </a:solidFill>
                <a:latin typeface="Calibri" pitchFamily="34" charset="0"/>
              </a:rPr>
              <a:t> (</a:t>
            </a:r>
            <a:r>
              <a:rPr lang="fr-FR" sz="1600" b="1" dirty="0" err="1" smtClean="0">
                <a:solidFill>
                  <a:srgbClr val="0070C0"/>
                </a:solidFill>
                <a:latin typeface="Calibri" pitchFamily="34" charset="0"/>
              </a:rPr>
              <a:t>shape</a:t>
            </a:r>
            <a:r>
              <a:rPr lang="fr-FR" sz="1600" b="1" dirty="0" smtClean="0">
                <a:solidFill>
                  <a:srgbClr val="0070C0"/>
                </a:solidFill>
                <a:latin typeface="Calibri" pitchFamily="34" charset="0"/>
              </a:rPr>
              <a:t>, mass, rotation, </a:t>
            </a:r>
            <a:r>
              <a:rPr lang="fr-FR" sz="1600" b="1" dirty="0" err="1" smtClean="0">
                <a:solidFill>
                  <a:srgbClr val="0070C0"/>
                </a:solidFill>
                <a:latin typeface="Calibri" pitchFamily="34" charset="0"/>
              </a:rPr>
              <a:t>gravity</a:t>
            </a:r>
            <a:r>
              <a:rPr lang="fr-FR" sz="1600" b="1" dirty="0" smtClean="0">
                <a:solidFill>
                  <a:srgbClr val="0070C0"/>
                </a:solidFill>
                <a:latin typeface="Calibri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70C0"/>
                </a:solidFill>
                <a:latin typeface="Calibri" pitchFamily="34" charset="0"/>
              </a:rPr>
              <a:t>Wide Angle and Narrow Angle cameras in VIS and </a:t>
            </a:r>
            <a:r>
              <a:rPr lang="fr-FR" sz="1600" dirty="0" err="1" smtClean="0">
                <a:solidFill>
                  <a:srgbClr val="0070C0"/>
                </a:solidFill>
                <a:latin typeface="Calibri" pitchFamily="34" charset="0"/>
              </a:rPr>
              <a:t>near</a:t>
            </a:r>
            <a:r>
              <a:rPr lang="fr-FR" sz="1600" dirty="0" smtClean="0">
                <a:solidFill>
                  <a:srgbClr val="0070C0"/>
                </a:solidFill>
                <a:latin typeface="Calibri" pitchFamily="34" charset="0"/>
              </a:rPr>
              <a:t> 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70C0"/>
                </a:solidFill>
                <a:latin typeface="Calibri" pitchFamily="34" charset="0"/>
              </a:rPr>
              <a:t>Radio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sz="1600" b="1" dirty="0" smtClean="0">
                <a:solidFill>
                  <a:srgbClr val="0070C0"/>
                </a:solidFill>
                <a:latin typeface="Calibri" pitchFamily="34" charset="0"/>
              </a:rPr>
              <a:t>Surface </a:t>
            </a:r>
            <a:r>
              <a:rPr lang="fr-FR" sz="1600" b="1" dirty="0" err="1" smtClean="0">
                <a:solidFill>
                  <a:srgbClr val="0070C0"/>
                </a:solidFill>
                <a:latin typeface="Calibri" pitchFamily="34" charset="0"/>
              </a:rPr>
              <a:t>analysis</a:t>
            </a:r>
            <a:endParaRPr lang="fr-FR" sz="16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70C0"/>
                </a:solidFill>
                <a:latin typeface="Calibri" pitchFamily="34" charset="0"/>
              </a:rPr>
              <a:t>NAC and WAC in VIS and </a:t>
            </a:r>
            <a:r>
              <a:rPr lang="fr-FR" sz="1600" dirty="0" err="1" smtClean="0">
                <a:solidFill>
                  <a:srgbClr val="0070C0"/>
                </a:solidFill>
                <a:latin typeface="Calibri" pitchFamily="34" charset="0"/>
              </a:rPr>
              <a:t>Near</a:t>
            </a:r>
            <a:r>
              <a:rPr lang="fr-FR" sz="1600" dirty="0" smtClean="0">
                <a:solidFill>
                  <a:srgbClr val="0070C0"/>
                </a:solidFill>
                <a:latin typeface="Calibri" pitchFamily="34" charset="0"/>
              </a:rPr>
              <a:t> 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70C0"/>
                </a:solidFill>
                <a:latin typeface="Calibri" pitchFamily="34" charset="0"/>
              </a:rPr>
              <a:t>Spectroscopie in VIS and IR large </a:t>
            </a:r>
            <a:r>
              <a:rPr lang="fr-FR" sz="1600" dirty="0" err="1" smtClean="0">
                <a:solidFill>
                  <a:srgbClr val="0070C0"/>
                </a:solidFill>
                <a:latin typeface="Calibri" pitchFamily="34" charset="0"/>
              </a:rPr>
              <a:t>spectrum</a:t>
            </a:r>
            <a:endParaRPr lang="fr-FR" sz="16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sz="1600" b="1" dirty="0" err="1" smtClean="0">
                <a:solidFill>
                  <a:srgbClr val="0070C0"/>
                </a:solidFill>
                <a:latin typeface="Calibri" pitchFamily="34" charset="0"/>
              </a:rPr>
              <a:t>Sub</a:t>
            </a:r>
            <a:r>
              <a:rPr lang="fr-FR" sz="1600" b="1" dirty="0" smtClean="0">
                <a:solidFill>
                  <a:srgbClr val="0070C0"/>
                </a:solidFill>
                <a:latin typeface="Calibri" pitchFamily="34" charset="0"/>
              </a:rPr>
              <a:t>-surface </a:t>
            </a:r>
            <a:r>
              <a:rPr lang="fr-FR" sz="1600" b="1" dirty="0" err="1" smtClean="0">
                <a:solidFill>
                  <a:srgbClr val="0070C0"/>
                </a:solidFill>
                <a:latin typeface="Calibri" pitchFamily="34" charset="0"/>
              </a:rPr>
              <a:t>analysis</a:t>
            </a:r>
            <a:endParaRPr lang="fr-FR" sz="16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70C0"/>
                </a:solidFill>
                <a:latin typeface="Calibri" pitchFamily="34" charset="0"/>
              </a:rPr>
              <a:t>High </a:t>
            </a:r>
            <a:r>
              <a:rPr lang="fr-FR" sz="1600" dirty="0" err="1" smtClean="0">
                <a:solidFill>
                  <a:srgbClr val="0070C0"/>
                </a:solidFill>
                <a:latin typeface="Calibri" pitchFamily="34" charset="0"/>
              </a:rPr>
              <a:t>Frequency</a:t>
            </a:r>
            <a:r>
              <a:rPr lang="fr-FR" sz="1600" dirty="0" smtClean="0">
                <a:solidFill>
                  <a:srgbClr val="0070C0"/>
                </a:solidFill>
                <a:latin typeface="Calibri" pitchFamily="34" charset="0"/>
              </a:rPr>
              <a:t> radar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70C0"/>
                </a:solidFill>
                <a:latin typeface="Calibri" pitchFamily="34" charset="0"/>
              </a:rPr>
              <a:t>Options: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 smtClean="0">
                <a:solidFill>
                  <a:srgbClr val="0070C0"/>
                </a:solidFill>
                <a:latin typeface="Calibri" pitchFamily="34" charset="0"/>
              </a:rPr>
              <a:t>Sismometers</a:t>
            </a:r>
            <a:endParaRPr lang="fr-FR" sz="16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 smtClean="0">
                <a:solidFill>
                  <a:srgbClr val="0070C0"/>
                </a:solidFill>
                <a:latin typeface="Calibri" pitchFamily="34" charset="0"/>
              </a:rPr>
              <a:t>Artificial</a:t>
            </a:r>
            <a:r>
              <a:rPr lang="fr-FR" sz="16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  <a:latin typeface="Calibri" pitchFamily="34" charset="0"/>
              </a:rPr>
              <a:t>craterisation</a:t>
            </a:r>
            <a:endParaRPr lang="fr-FR" sz="1600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sz="1600" b="1" dirty="0" err="1" smtClean="0">
                <a:solidFill>
                  <a:srgbClr val="0070C0"/>
                </a:solidFill>
                <a:latin typeface="Calibri" pitchFamily="34" charset="0"/>
              </a:rPr>
              <a:t>Sounding</a:t>
            </a:r>
            <a:endParaRPr lang="fr-FR" sz="16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>
                <a:solidFill>
                  <a:srgbClr val="0070C0"/>
                </a:solidFill>
                <a:latin typeface="Calibri" pitchFamily="34" charset="0"/>
              </a:rPr>
              <a:t>Low</a:t>
            </a:r>
            <a:r>
              <a:rPr lang="fr-FR" sz="16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  <a:latin typeface="Calibri" pitchFamily="34" charset="0"/>
              </a:rPr>
              <a:t>Frequency</a:t>
            </a:r>
            <a:r>
              <a:rPr lang="fr-FR" sz="1600" dirty="0" smtClean="0">
                <a:solidFill>
                  <a:srgbClr val="0070C0"/>
                </a:solidFill>
                <a:latin typeface="Calibri" pitchFamily="34" charset="0"/>
              </a:rPr>
              <a:t> Radar </a:t>
            </a:r>
            <a:r>
              <a:rPr lang="fr-FR" sz="1600" dirty="0" err="1" smtClean="0">
                <a:solidFill>
                  <a:srgbClr val="0070C0"/>
                </a:solidFill>
                <a:latin typeface="Calibri" pitchFamily="34" charset="0"/>
              </a:rPr>
              <a:t>tomography</a:t>
            </a:r>
            <a:endParaRPr lang="fr-FR" sz="16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70C0"/>
                </a:solidFill>
                <a:latin typeface="Calibri" pitchFamily="34" charset="0"/>
              </a:rPr>
              <a:t>Option: </a:t>
            </a:r>
            <a:r>
              <a:rPr lang="fr-FR" sz="1600" dirty="0" err="1" smtClean="0">
                <a:solidFill>
                  <a:srgbClr val="0070C0"/>
                </a:solidFill>
                <a:latin typeface="Calibri" pitchFamily="34" charset="0"/>
              </a:rPr>
              <a:t>sismometers</a:t>
            </a:r>
            <a:endParaRPr lang="fr-FR" sz="16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sz="1600" b="1" dirty="0" smtClean="0">
                <a:solidFill>
                  <a:srgbClr val="0070C0"/>
                </a:solidFill>
                <a:latin typeface="Calibri" pitchFamily="34" charset="0"/>
              </a:rPr>
              <a:t>Long </a:t>
            </a:r>
            <a:r>
              <a:rPr lang="fr-FR" sz="1600" b="1" dirty="0" err="1" smtClean="0">
                <a:solidFill>
                  <a:srgbClr val="0070C0"/>
                </a:solidFill>
                <a:latin typeface="Calibri" pitchFamily="34" charset="0"/>
              </a:rPr>
              <a:t>term</a:t>
            </a:r>
            <a:r>
              <a:rPr lang="fr-FR" sz="16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  <a:latin typeface="Calibri" pitchFamily="34" charset="0"/>
              </a:rPr>
              <a:t>tracking</a:t>
            </a:r>
            <a:r>
              <a:rPr lang="fr-FR" sz="1600" b="1" dirty="0" smtClean="0">
                <a:solidFill>
                  <a:srgbClr val="0070C0"/>
                </a:solidFill>
                <a:latin typeface="Calibri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70C0"/>
                </a:solidFill>
                <a:latin typeface="Calibri" pitchFamily="34" charset="0"/>
              </a:rPr>
              <a:t>Radio and/or laser </a:t>
            </a:r>
            <a:r>
              <a:rPr lang="fr-FR" sz="1600" dirty="0" err="1" smtClean="0">
                <a:solidFill>
                  <a:srgbClr val="0070C0"/>
                </a:solidFill>
                <a:latin typeface="Calibri" pitchFamily="34" charset="0"/>
              </a:rPr>
              <a:t>reflector</a:t>
            </a:r>
            <a:r>
              <a:rPr lang="fr-FR" sz="1600" dirty="0" smtClean="0">
                <a:solidFill>
                  <a:srgbClr val="0070C0"/>
                </a:solidFill>
                <a:latin typeface="Calibri" pitchFamily="34" charset="0"/>
              </a:rPr>
              <a:t> to </a:t>
            </a:r>
            <a:r>
              <a:rPr lang="fr-FR" sz="1600" dirty="0" err="1" smtClean="0">
                <a:solidFill>
                  <a:srgbClr val="0070C0"/>
                </a:solidFill>
                <a:latin typeface="Calibri" pitchFamily="34" charset="0"/>
              </a:rPr>
              <a:t>be</a:t>
            </a:r>
            <a:r>
              <a:rPr lang="fr-FR" sz="16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  <a:latin typeface="Calibri" pitchFamily="34" charset="0"/>
              </a:rPr>
              <a:t>assessed</a:t>
            </a:r>
            <a:r>
              <a:rPr lang="fr-FR" sz="1600" dirty="0">
                <a:solidFill>
                  <a:srgbClr val="0070C0"/>
                </a:solidFill>
                <a:latin typeface="Calibri" pitchFamily="34" charset="0"/>
              </a:rPr>
              <a:t>	</a:t>
            </a:r>
            <a:endParaRPr lang="fr-FR" sz="16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25" y="1695450"/>
            <a:ext cx="3175000" cy="23812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705475" y="4048125"/>
            <a:ext cx="3473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Calibri" pitchFamily="34" charset="0"/>
                <a:cs typeface="Calibri" panose="020F0502020204030204" pitchFamily="34" charset="0"/>
              </a:rPr>
              <a:t>Thermal </a:t>
            </a:r>
            <a:r>
              <a:rPr lang="fr-FR" sz="1200" dirty="0" err="1" smtClean="0">
                <a:latin typeface="Calibri" pitchFamily="34" charset="0"/>
                <a:cs typeface="Calibri" panose="020F0502020204030204" pitchFamily="34" charset="0"/>
              </a:rPr>
              <a:t>map</a:t>
            </a:r>
            <a:r>
              <a:rPr lang="fr-FR" sz="1200" dirty="0" smtClean="0">
                <a:latin typeface="Calibri" pitchFamily="34" charset="0"/>
                <a:cs typeface="Calibri" panose="020F0502020204030204" pitchFamily="34" charset="0"/>
              </a:rPr>
              <a:t> of </a:t>
            </a:r>
            <a:r>
              <a:rPr lang="fr-FR" sz="1200" dirty="0" err="1" smtClean="0">
                <a:latin typeface="Calibri" pitchFamily="34" charset="0"/>
                <a:cs typeface="Calibri" panose="020F0502020204030204" pitchFamily="34" charset="0"/>
              </a:rPr>
              <a:t>Apophis</a:t>
            </a:r>
            <a:r>
              <a:rPr lang="fr-FR" sz="1200" dirty="0" smtClean="0"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 smtClean="0">
                <a:latin typeface="Calibri" pitchFamily="34" charset="0"/>
                <a:cs typeface="Calibri" panose="020F0502020204030204" pitchFamily="34" charset="0"/>
              </a:rPr>
              <a:t>from</a:t>
            </a:r>
            <a:r>
              <a:rPr lang="fr-FR" sz="1200" dirty="0" smtClean="0">
                <a:latin typeface="Calibri" pitchFamily="34" charset="0"/>
                <a:cs typeface="Calibri" panose="020F0502020204030204" pitchFamily="34" charset="0"/>
              </a:rPr>
              <a:t> Herschel observations</a:t>
            </a:r>
          </a:p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70, 100 and 160 microns</a:t>
            </a:r>
            <a:endParaRPr lang="fr-FR" sz="1200" dirty="0" smtClean="0">
              <a:latin typeface="Calibri" pitchFamily="34" charset="0"/>
              <a:cs typeface="Calibri" panose="020F0502020204030204" pitchFamily="34" charset="0"/>
            </a:endParaRP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© Esa, Herschel, Mach-11, T. Müller, MPE </a:t>
            </a:r>
            <a:r>
              <a:rPr lang="fr-FR" sz="1200" dirty="0" smtClean="0">
                <a:latin typeface="Calibri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7805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90500" y="304800"/>
            <a:ext cx="8515349" cy="6148388"/>
          </a:xfrm>
        </p:spPr>
        <p:txBody>
          <a:bodyPr/>
          <a:lstStyle/>
          <a:p>
            <a:pPr marL="358775" lvl="1" indent="0" algn="ctr">
              <a:buNone/>
            </a:pPr>
            <a:endParaRPr lang="en-US" sz="2400" dirty="0" smtClean="0">
              <a:latin typeface="Segoe UI Semibold" pitchFamily="34" charset="0"/>
            </a:endParaRPr>
          </a:p>
          <a:p>
            <a:pPr marL="358775" lvl="1" indent="0" algn="ctr">
              <a:buNone/>
            </a:pP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8775" lvl="1" indent="0"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Low frequency radar for tomography </a:t>
            </a:r>
          </a:p>
          <a:p>
            <a:pPr lvl="2"/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Tomography in Reflection</a:t>
            </a:r>
            <a:endParaRPr lang="en-US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RF wave propagation (~20 MHz)</a:t>
            </a:r>
          </a:p>
          <a:p>
            <a:pPr lvl="3"/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Orbiter only (Marsis-like)</a:t>
            </a:r>
            <a:endParaRPr lang="en-US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interior profiles : Interfaces, layers and voids</a:t>
            </a:r>
          </a:p>
          <a:p>
            <a:pPr lvl="2"/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Heritage Sharad, Marsis</a:t>
            </a:r>
          </a:p>
          <a:p>
            <a:pPr lvl="3"/>
            <a:endParaRPr lang="en-US" sz="2000" dirty="0"/>
          </a:p>
          <a:p>
            <a:pPr marL="1076325" lvl="3" indent="0">
              <a:buNone/>
            </a:pPr>
            <a:r>
              <a:rPr lang="en-US" sz="2000" dirty="0" smtClean="0"/>
              <a:t>		</a:t>
            </a:r>
          </a:p>
          <a:p>
            <a:pPr marL="363538" lvl="1" indent="0"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High frequency radar for regolith characterisation</a:t>
            </a:r>
          </a:p>
          <a:p>
            <a:pPr marL="1008063" lvl="2" indent="-285750"/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MHz-1GHz</a:t>
            </a:r>
          </a:p>
          <a:p>
            <a:pPr marL="1008063" lvl="2" indent="-285750"/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cm resolution @10 m depth</a:t>
            </a:r>
          </a:p>
          <a:p>
            <a:pPr marL="1008063" lvl="2" indent="-285750"/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used in an altimeter mode and contribute to the gravitational field determination</a:t>
            </a:r>
          </a:p>
          <a:p>
            <a:pPr marL="1008063" lvl="2" indent="-285750"/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in the range 500 m -2500 m</a:t>
            </a:r>
          </a:p>
          <a:p>
            <a:pPr marL="1008063" lvl="2" indent="-285750"/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Heritage Wisdom/EXOMARS		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3538" lvl="1" indent="0">
              <a:buNone/>
            </a:pPr>
            <a:endParaRPr lang="en-US" sz="2500" dirty="0"/>
          </a:p>
          <a:p>
            <a:pPr lvl="3"/>
            <a:endParaRPr lang="en-US" sz="2000" dirty="0" smtClean="0"/>
          </a:p>
          <a:p>
            <a:pPr lvl="1"/>
            <a:endParaRPr lang="en-US" sz="2400" i="1" dirty="0"/>
          </a:p>
        </p:txBody>
      </p:sp>
      <p:grpSp>
        <p:nvGrpSpPr>
          <p:cNvPr id="2" name="Groupe 5"/>
          <p:cNvGrpSpPr/>
          <p:nvPr/>
        </p:nvGrpSpPr>
        <p:grpSpPr>
          <a:xfrm>
            <a:off x="4369321" y="1402666"/>
            <a:ext cx="1462344" cy="1764773"/>
            <a:chOff x="847725" y="1797050"/>
            <a:chExt cx="2936875" cy="429577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847725" y="3344863"/>
              <a:ext cx="2936875" cy="2747962"/>
              <a:chOff x="672" y="1999"/>
              <a:chExt cx="2234" cy="2145"/>
            </a:xfrm>
          </p:grpSpPr>
          <p:sp>
            <p:nvSpPr>
              <p:cNvPr id="22" name="AutoShape 6"/>
              <p:cNvSpPr>
                <a:spLocks noChangeArrowheads="1"/>
              </p:cNvSpPr>
              <p:nvPr/>
            </p:nvSpPr>
            <p:spPr bwMode="auto">
              <a:xfrm rot="16200000" flipH="1">
                <a:off x="659" y="3008"/>
                <a:ext cx="1574" cy="698"/>
              </a:xfrm>
              <a:prstGeom prst="parallelogram">
                <a:avLst>
                  <a:gd name="adj" fmla="val 96266"/>
                </a:avLst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23" name="AutoShape 7"/>
              <p:cNvSpPr>
                <a:spLocks noChangeArrowheads="1"/>
              </p:cNvSpPr>
              <p:nvPr/>
            </p:nvSpPr>
            <p:spPr bwMode="auto">
              <a:xfrm rot="5400000">
                <a:off x="1828" y="2540"/>
                <a:ext cx="1039" cy="1117"/>
              </a:xfrm>
              <a:prstGeom prst="parallelogram">
                <a:avLst>
                  <a:gd name="adj" fmla="val 13856"/>
                </a:avLst>
              </a:prstGeom>
              <a:solidFill>
                <a:srgbClr val="FFE6C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dirty="0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672" y="1999"/>
                <a:ext cx="2226" cy="1431"/>
                <a:chOff x="672" y="1999"/>
                <a:chExt cx="2226" cy="1431"/>
              </a:xfrm>
            </p:grpSpPr>
            <p:sp>
              <p:nvSpPr>
                <p:cNvPr id="25" name="Freeform 9"/>
                <p:cNvSpPr>
                  <a:spLocks/>
                </p:cNvSpPr>
                <p:nvPr/>
              </p:nvSpPr>
              <p:spPr bwMode="auto">
                <a:xfrm>
                  <a:off x="820" y="2246"/>
                  <a:ext cx="1942" cy="654"/>
                </a:xfrm>
                <a:custGeom>
                  <a:avLst/>
                  <a:gdLst>
                    <a:gd name="T0" fmla="*/ 498 w 1942"/>
                    <a:gd name="T1" fmla="*/ 634 h 654"/>
                    <a:gd name="T2" fmla="*/ 242 w 1942"/>
                    <a:gd name="T3" fmla="*/ 564 h 654"/>
                    <a:gd name="T4" fmla="*/ 96 w 1942"/>
                    <a:gd name="T5" fmla="*/ 486 h 654"/>
                    <a:gd name="T6" fmla="*/ 4 w 1942"/>
                    <a:gd name="T7" fmla="*/ 382 h 654"/>
                    <a:gd name="T8" fmla="*/ 12 w 1942"/>
                    <a:gd name="T9" fmla="*/ 276 h 654"/>
                    <a:gd name="T10" fmla="*/ 98 w 1942"/>
                    <a:gd name="T11" fmla="*/ 186 h 654"/>
                    <a:gd name="T12" fmla="*/ 252 w 1942"/>
                    <a:gd name="T13" fmla="*/ 110 h 654"/>
                    <a:gd name="T14" fmla="*/ 422 w 1942"/>
                    <a:gd name="T15" fmla="*/ 58 h 654"/>
                    <a:gd name="T16" fmla="*/ 640 w 1942"/>
                    <a:gd name="T17" fmla="*/ 18 h 654"/>
                    <a:gd name="T18" fmla="*/ 862 w 1942"/>
                    <a:gd name="T19" fmla="*/ 0 h 654"/>
                    <a:gd name="T20" fmla="*/ 1120 w 1942"/>
                    <a:gd name="T21" fmla="*/ 0 h 654"/>
                    <a:gd name="T22" fmla="*/ 1390 w 1942"/>
                    <a:gd name="T23" fmla="*/ 30 h 654"/>
                    <a:gd name="T24" fmla="*/ 1632 w 1942"/>
                    <a:gd name="T25" fmla="*/ 90 h 654"/>
                    <a:gd name="T26" fmla="*/ 1798 w 1942"/>
                    <a:gd name="T27" fmla="*/ 162 h 654"/>
                    <a:gd name="T28" fmla="*/ 1918 w 1942"/>
                    <a:gd name="T29" fmla="*/ 264 h 654"/>
                    <a:gd name="T30" fmla="*/ 1942 w 1942"/>
                    <a:gd name="T31" fmla="*/ 336 h 654"/>
                    <a:gd name="T32" fmla="*/ 1914 w 1942"/>
                    <a:gd name="T33" fmla="*/ 418 h 654"/>
                    <a:gd name="T34" fmla="*/ 1712 w 1942"/>
                    <a:gd name="T35" fmla="*/ 428 h 654"/>
                    <a:gd name="T36" fmla="*/ 1758 w 1942"/>
                    <a:gd name="T37" fmla="*/ 322 h 654"/>
                    <a:gd name="T38" fmla="*/ 1686 w 1942"/>
                    <a:gd name="T39" fmla="*/ 222 h 654"/>
                    <a:gd name="T40" fmla="*/ 1528 w 1942"/>
                    <a:gd name="T41" fmla="*/ 146 h 654"/>
                    <a:gd name="T42" fmla="*/ 1348 w 1942"/>
                    <a:gd name="T43" fmla="*/ 100 h 654"/>
                    <a:gd name="T44" fmla="*/ 1112 w 1942"/>
                    <a:gd name="T45" fmla="*/ 70 h 654"/>
                    <a:gd name="T46" fmla="*/ 874 w 1942"/>
                    <a:gd name="T47" fmla="*/ 66 h 654"/>
                    <a:gd name="T48" fmla="*/ 656 w 1942"/>
                    <a:gd name="T49" fmla="*/ 88 h 654"/>
                    <a:gd name="T50" fmla="*/ 488 w 1942"/>
                    <a:gd name="T51" fmla="*/ 122 h 654"/>
                    <a:gd name="T52" fmla="*/ 332 w 1942"/>
                    <a:gd name="T53" fmla="*/ 176 h 654"/>
                    <a:gd name="T54" fmla="*/ 220 w 1942"/>
                    <a:gd name="T55" fmla="*/ 250 h 654"/>
                    <a:gd name="T56" fmla="*/ 192 w 1942"/>
                    <a:gd name="T57" fmla="*/ 292 h 654"/>
                    <a:gd name="T58" fmla="*/ 184 w 1942"/>
                    <a:gd name="T59" fmla="*/ 354 h 654"/>
                    <a:gd name="T60" fmla="*/ 222 w 1942"/>
                    <a:gd name="T61" fmla="*/ 426 h 654"/>
                    <a:gd name="T62" fmla="*/ 320 w 1942"/>
                    <a:gd name="T63" fmla="*/ 492 h 654"/>
                    <a:gd name="T64" fmla="*/ 474 w 1942"/>
                    <a:gd name="T65" fmla="*/ 546 h 654"/>
                    <a:gd name="T66" fmla="*/ 618 w 1942"/>
                    <a:gd name="T67" fmla="*/ 578 h 6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942" h="654">
                      <a:moveTo>
                        <a:pt x="632" y="654"/>
                      </a:moveTo>
                      <a:lnTo>
                        <a:pt x="498" y="634"/>
                      </a:lnTo>
                      <a:lnTo>
                        <a:pt x="348" y="598"/>
                      </a:lnTo>
                      <a:lnTo>
                        <a:pt x="242" y="564"/>
                      </a:lnTo>
                      <a:lnTo>
                        <a:pt x="166" y="530"/>
                      </a:lnTo>
                      <a:lnTo>
                        <a:pt x="96" y="486"/>
                      </a:lnTo>
                      <a:lnTo>
                        <a:pt x="38" y="434"/>
                      </a:lnTo>
                      <a:lnTo>
                        <a:pt x="4" y="382"/>
                      </a:lnTo>
                      <a:lnTo>
                        <a:pt x="0" y="320"/>
                      </a:lnTo>
                      <a:lnTo>
                        <a:pt x="12" y="276"/>
                      </a:lnTo>
                      <a:lnTo>
                        <a:pt x="40" y="238"/>
                      </a:lnTo>
                      <a:lnTo>
                        <a:pt x="98" y="186"/>
                      </a:lnTo>
                      <a:lnTo>
                        <a:pt x="172" y="144"/>
                      </a:lnTo>
                      <a:lnTo>
                        <a:pt x="252" y="110"/>
                      </a:lnTo>
                      <a:lnTo>
                        <a:pt x="334" y="82"/>
                      </a:lnTo>
                      <a:lnTo>
                        <a:pt x="422" y="58"/>
                      </a:lnTo>
                      <a:lnTo>
                        <a:pt x="532" y="36"/>
                      </a:lnTo>
                      <a:lnTo>
                        <a:pt x="640" y="18"/>
                      </a:lnTo>
                      <a:lnTo>
                        <a:pt x="758" y="8"/>
                      </a:lnTo>
                      <a:lnTo>
                        <a:pt x="862" y="0"/>
                      </a:lnTo>
                      <a:lnTo>
                        <a:pt x="992" y="0"/>
                      </a:lnTo>
                      <a:lnTo>
                        <a:pt x="1120" y="0"/>
                      </a:lnTo>
                      <a:lnTo>
                        <a:pt x="1256" y="14"/>
                      </a:lnTo>
                      <a:lnTo>
                        <a:pt x="1390" y="30"/>
                      </a:lnTo>
                      <a:lnTo>
                        <a:pt x="1520" y="56"/>
                      </a:lnTo>
                      <a:lnTo>
                        <a:pt x="1632" y="90"/>
                      </a:lnTo>
                      <a:lnTo>
                        <a:pt x="1732" y="126"/>
                      </a:lnTo>
                      <a:lnTo>
                        <a:pt x="1798" y="162"/>
                      </a:lnTo>
                      <a:lnTo>
                        <a:pt x="1876" y="214"/>
                      </a:lnTo>
                      <a:lnTo>
                        <a:pt x="1918" y="264"/>
                      </a:lnTo>
                      <a:lnTo>
                        <a:pt x="1934" y="306"/>
                      </a:lnTo>
                      <a:lnTo>
                        <a:pt x="1942" y="336"/>
                      </a:lnTo>
                      <a:lnTo>
                        <a:pt x="1934" y="378"/>
                      </a:lnTo>
                      <a:lnTo>
                        <a:pt x="1914" y="418"/>
                      </a:lnTo>
                      <a:lnTo>
                        <a:pt x="1884" y="452"/>
                      </a:lnTo>
                      <a:lnTo>
                        <a:pt x="1712" y="428"/>
                      </a:lnTo>
                      <a:lnTo>
                        <a:pt x="1750" y="382"/>
                      </a:lnTo>
                      <a:lnTo>
                        <a:pt x="1758" y="322"/>
                      </a:lnTo>
                      <a:lnTo>
                        <a:pt x="1738" y="274"/>
                      </a:lnTo>
                      <a:lnTo>
                        <a:pt x="1686" y="222"/>
                      </a:lnTo>
                      <a:lnTo>
                        <a:pt x="1606" y="178"/>
                      </a:lnTo>
                      <a:lnTo>
                        <a:pt x="1528" y="146"/>
                      </a:lnTo>
                      <a:lnTo>
                        <a:pt x="1432" y="118"/>
                      </a:lnTo>
                      <a:lnTo>
                        <a:pt x="1348" y="100"/>
                      </a:lnTo>
                      <a:lnTo>
                        <a:pt x="1228" y="80"/>
                      </a:lnTo>
                      <a:lnTo>
                        <a:pt x="1112" y="70"/>
                      </a:lnTo>
                      <a:lnTo>
                        <a:pt x="1006" y="66"/>
                      </a:lnTo>
                      <a:lnTo>
                        <a:pt x="874" y="66"/>
                      </a:lnTo>
                      <a:lnTo>
                        <a:pt x="768" y="76"/>
                      </a:lnTo>
                      <a:lnTo>
                        <a:pt x="656" y="88"/>
                      </a:lnTo>
                      <a:lnTo>
                        <a:pt x="562" y="104"/>
                      </a:lnTo>
                      <a:lnTo>
                        <a:pt x="488" y="122"/>
                      </a:lnTo>
                      <a:lnTo>
                        <a:pt x="394" y="150"/>
                      </a:lnTo>
                      <a:lnTo>
                        <a:pt x="332" y="176"/>
                      </a:lnTo>
                      <a:lnTo>
                        <a:pt x="276" y="206"/>
                      </a:lnTo>
                      <a:lnTo>
                        <a:pt x="220" y="250"/>
                      </a:lnTo>
                      <a:lnTo>
                        <a:pt x="208" y="266"/>
                      </a:lnTo>
                      <a:lnTo>
                        <a:pt x="192" y="292"/>
                      </a:lnTo>
                      <a:lnTo>
                        <a:pt x="184" y="324"/>
                      </a:lnTo>
                      <a:lnTo>
                        <a:pt x="184" y="354"/>
                      </a:lnTo>
                      <a:lnTo>
                        <a:pt x="194" y="396"/>
                      </a:lnTo>
                      <a:lnTo>
                        <a:pt x="222" y="426"/>
                      </a:lnTo>
                      <a:lnTo>
                        <a:pt x="268" y="462"/>
                      </a:lnTo>
                      <a:lnTo>
                        <a:pt x="320" y="492"/>
                      </a:lnTo>
                      <a:lnTo>
                        <a:pt x="400" y="524"/>
                      </a:lnTo>
                      <a:lnTo>
                        <a:pt x="474" y="546"/>
                      </a:lnTo>
                      <a:lnTo>
                        <a:pt x="546" y="566"/>
                      </a:lnTo>
                      <a:lnTo>
                        <a:pt x="618" y="578"/>
                      </a:lnTo>
                      <a:lnTo>
                        <a:pt x="698" y="590"/>
                      </a:lnTo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dirty="0"/>
                </a:p>
              </p:txBody>
            </p:sp>
            <p:sp>
              <p:nvSpPr>
                <p:cNvPr id="26" name="Freeform 10"/>
                <p:cNvSpPr>
                  <a:spLocks/>
                </p:cNvSpPr>
                <p:nvPr/>
              </p:nvSpPr>
              <p:spPr bwMode="auto">
                <a:xfrm>
                  <a:off x="1454" y="2836"/>
                  <a:ext cx="336" cy="308"/>
                </a:xfrm>
                <a:custGeom>
                  <a:avLst/>
                  <a:gdLst>
                    <a:gd name="T0" fmla="*/ 66 w 336"/>
                    <a:gd name="T1" fmla="*/ 0 h 308"/>
                    <a:gd name="T2" fmla="*/ 86 w 336"/>
                    <a:gd name="T3" fmla="*/ 40 h 308"/>
                    <a:gd name="T4" fmla="*/ 112 w 336"/>
                    <a:gd name="T5" fmla="*/ 74 h 308"/>
                    <a:gd name="T6" fmla="*/ 144 w 336"/>
                    <a:gd name="T7" fmla="*/ 106 h 308"/>
                    <a:gd name="T8" fmla="*/ 190 w 336"/>
                    <a:gd name="T9" fmla="*/ 134 h 308"/>
                    <a:gd name="T10" fmla="*/ 230 w 336"/>
                    <a:gd name="T11" fmla="*/ 144 h 308"/>
                    <a:gd name="T12" fmla="*/ 246 w 336"/>
                    <a:gd name="T13" fmla="*/ 142 h 308"/>
                    <a:gd name="T14" fmla="*/ 282 w 336"/>
                    <a:gd name="T15" fmla="*/ 130 h 308"/>
                    <a:gd name="T16" fmla="*/ 312 w 336"/>
                    <a:gd name="T17" fmla="*/ 112 h 308"/>
                    <a:gd name="T18" fmla="*/ 336 w 336"/>
                    <a:gd name="T19" fmla="*/ 92 h 308"/>
                    <a:gd name="T20" fmla="*/ 334 w 336"/>
                    <a:gd name="T21" fmla="*/ 260 h 308"/>
                    <a:gd name="T22" fmla="*/ 282 w 336"/>
                    <a:gd name="T23" fmla="*/ 292 h 308"/>
                    <a:gd name="T24" fmla="*/ 252 w 336"/>
                    <a:gd name="T25" fmla="*/ 308 h 308"/>
                    <a:gd name="T26" fmla="*/ 214 w 336"/>
                    <a:gd name="T27" fmla="*/ 308 h 308"/>
                    <a:gd name="T28" fmla="*/ 170 w 336"/>
                    <a:gd name="T29" fmla="*/ 296 h 308"/>
                    <a:gd name="T30" fmla="*/ 142 w 336"/>
                    <a:gd name="T31" fmla="*/ 276 h 308"/>
                    <a:gd name="T32" fmla="*/ 106 w 336"/>
                    <a:gd name="T33" fmla="*/ 236 h 308"/>
                    <a:gd name="T34" fmla="*/ 68 w 336"/>
                    <a:gd name="T35" fmla="*/ 186 h 308"/>
                    <a:gd name="T36" fmla="*/ 42 w 336"/>
                    <a:gd name="T37" fmla="*/ 142 h 308"/>
                    <a:gd name="T38" fmla="*/ 8 w 336"/>
                    <a:gd name="T39" fmla="*/ 80 h 308"/>
                    <a:gd name="T40" fmla="*/ 0 w 336"/>
                    <a:gd name="T41" fmla="*/ 62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36" h="308">
                      <a:moveTo>
                        <a:pt x="66" y="0"/>
                      </a:moveTo>
                      <a:lnTo>
                        <a:pt x="86" y="40"/>
                      </a:lnTo>
                      <a:lnTo>
                        <a:pt x="112" y="74"/>
                      </a:lnTo>
                      <a:lnTo>
                        <a:pt x="144" y="106"/>
                      </a:lnTo>
                      <a:lnTo>
                        <a:pt x="190" y="134"/>
                      </a:lnTo>
                      <a:lnTo>
                        <a:pt x="230" y="144"/>
                      </a:lnTo>
                      <a:lnTo>
                        <a:pt x="246" y="142"/>
                      </a:lnTo>
                      <a:lnTo>
                        <a:pt x="282" y="130"/>
                      </a:lnTo>
                      <a:lnTo>
                        <a:pt x="312" y="112"/>
                      </a:lnTo>
                      <a:lnTo>
                        <a:pt x="336" y="92"/>
                      </a:lnTo>
                      <a:lnTo>
                        <a:pt x="334" y="260"/>
                      </a:lnTo>
                      <a:lnTo>
                        <a:pt x="282" y="292"/>
                      </a:lnTo>
                      <a:lnTo>
                        <a:pt x="252" y="308"/>
                      </a:lnTo>
                      <a:lnTo>
                        <a:pt x="214" y="308"/>
                      </a:lnTo>
                      <a:lnTo>
                        <a:pt x="170" y="296"/>
                      </a:lnTo>
                      <a:lnTo>
                        <a:pt x="142" y="276"/>
                      </a:lnTo>
                      <a:lnTo>
                        <a:pt x="106" y="236"/>
                      </a:lnTo>
                      <a:lnTo>
                        <a:pt x="68" y="186"/>
                      </a:lnTo>
                      <a:lnTo>
                        <a:pt x="42" y="142"/>
                      </a:lnTo>
                      <a:lnTo>
                        <a:pt x="8" y="80"/>
                      </a:lnTo>
                      <a:lnTo>
                        <a:pt x="0" y="62"/>
                      </a:lnTo>
                    </a:path>
                  </a:pathLst>
                </a:custGeom>
                <a:solidFill>
                  <a:srgbClr val="FF00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0000">
                          <a:alpha val="50000"/>
                        </a:srgbClr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dirty="0"/>
                </a:p>
              </p:txBody>
            </p:sp>
            <p:sp>
              <p:nvSpPr>
                <p:cNvPr id="27" name="Freeform 11"/>
                <p:cNvSpPr>
                  <a:spLocks/>
                </p:cNvSpPr>
                <p:nvPr/>
              </p:nvSpPr>
              <p:spPr bwMode="auto">
                <a:xfrm>
                  <a:off x="1786" y="2674"/>
                  <a:ext cx="918" cy="428"/>
                </a:xfrm>
                <a:custGeom>
                  <a:avLst/>
                  <a:gdLst>
                    <a:gd name="T0" fmla="*/ 0 w 918"/>
                    <a:gd name="T1" fmla="*/ 256 h 428"/>
                    <a:gd name="T2" fmla="*/ 120 w 918"/>
                    <a:gd name="T3" fmla="*/ 258 h 428"/>
                    <a:gd name="T4" fmla="*/ 232 w 918"/>
                    <a:gd name="T5" fmla="*/ 254 h 428"/>
                    <a:gd name="T6" fmla="*/ 268 w 918"/>
                    <a:gd name="T7" fmla="*/ 240 h 428"/>
                    <a:gd name="T8" fmla="*/ 340 w 918"/>
                    <a:gd name="T9" fmla="*/ 226 h 428"/>
                    <a:gd name="T10" fmla="*/ 422 w 918"/>
                    <a:gd name="T11" fmla="*/ 196 h 428"/>
                    <a:gd name="T12" fmla="*/ 538 w 918"/>
                    <a:gd name="T13" fmla="*/ 144 h 428"/>
                    <a:gd name="T14" fmla="*/ 616 w 918"/>
                    <a:gd name="T15" fmla="*/ 96 h 428"/>
                    <a:gd name="T16" fmla="*/ 704 w 918"/>
                    <a:gd name="T17" fmla="*/ 34 h 428"/>
                    <a:gd name="T18" fmla="*/ 748 w 918"/>
                    <a:gd name="T19" fmla="*/ 0 h 428"/>
                    <a:gd name="T20" fmla="*/ 918 w 918"/>
                    <a:gd name="T21" fmla="*/ 24 h 428"/>
                    <a:gd name="T22" fmla="*/ 816 w 918"/>
                    <a:gd name="T23" fmla="*/ 120 h 428"/>
                    <a:gd name="T24" fmla="*/ 734 w 918"/>
                    <a:gd name="T25" fmla="*/ 190 h 428"/>
                    <a:gd name="T26" fmla="*/ 662 w 918"/>
                    <a:gd name="T27" fmla="*/ 242 h 428"/>
                    <a:gd name="T28" fmla="*/ 576 w 918"/>
                    <a:gd name="T29" fmla="*/ 296 h 428"/>
                    <a:gd name="T30" fmla="*/ 474 w 918"/>
                    <a:gd name="T31" fmla="*/ 348 h 428"/>
                    <a:gd name="T32" fmla="*/ 364 w 918"/>
                    <a:gd name="T33" fmla="*/ 390 h 428"/>
                    <a:gd name="T34" fmla="*/ 264 w 918"/>
                    <a:gd name="T35" fmla="*/ 416 h 428"/>
                    <a:gd name="T36" fmla="*/ 150 w 918"/>
                    <a:gd name="T37" fmla="*/ 428 h 428"/>
                    <a:gd name="T38" fmla="*/ 50 w 918"/>
                    <a:gd name="T39" fmla="*/ 426 h 428"/>
                    <a:gd name="T40" fmla="*/ 6 w 918"/>
                    <a:gd name="T41" fmla="*/ 424 h 428"/>
                    <a:gd name="T42" fmla="*/ 0 w 918"/>
                    <a:gd name="T43" fmla="*/ 256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8" h="428">
                      <a:moveTo>
                        <a:pt x="0" y="256"/>
                      </a:moveTo>
                      <a:lnTo>
                        <a:pt x="120" y="258"/>
                      </a:lnTo>
                      <a:lnTo>
                        <a:pt x="232" y="254"/>
                      </a:lnTo>
                      <a:lnTo>
                        <a:pt x="268" y="240"/>
                      </a:lnTo>
                      <a:lnTo>
                        <a:pt x="340" y="226"/>
                      </a:lnTo>
                      <a:lnTo>
                        <a:pt x="422" y="196"/>
                      </a:lnTo>
                      <a:lnTo>
                        <a:pt x="538" y="144"/>
                      </a:lnTo>
                      <a:lnTo>
                        <a:pt x="616" y="96"/>
                      </a:lnTo>
                      <a:lnTo>
                        <a:pt x="704" y="34"/>
                      </a:lnTo>
                      <a:lnTo>
                        <a:pt x="748" y="0"/>
                      </a:lnTo>
                      <a:lnTo>
                        <a:pt x="918" y="24"/>
                      </a:lnTo>
                      <a:lnTo>
                        <a:pt x="816" y="120"/>
                      </a:lnTo>
                      <a:lnTo>
                        <a:pt x="734" y="190"/>
                      </a:lnTo>
                      <a:lnTo>
                        <a:pt x="662" y="242"/>
                      </a:lnTo>
                      <a:lnTo>
                        <a:pt x="576" y="296"/>
                      </a:lnTo>
                      <a:lnTo>
                        <a:pt x="474" y="348"/>
                      </a:lnTo>
                      <a:lnTo>
                        <a:pt x="364" y="390"/>
                      </a:lnTo>
                      <a:lnTo>
                        <a:pt x="264" y="416"/>
                      </a:lnTo>
                      <a:lnTo>
                        <a:pt x="150" y="428"/>
                      </a:lnTo>
                      <a:lnTo>
                        <a:pt x="50" y="426"/>
                      </a:lnTo>
                      <a:lnTo>
                        <a:pt x="6" y="424"/>
                      </a:lnTo>
                      <a:lnTo>
                        <a:pt x="0" y="256"/>
                      </a:lnTo>
                      <a:close/>
                    </a:path>
                  </a:pathLst>
                </a:custGeom>
                <a:solidFill>
                  <a:srgbClr val="FF00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dirty="0"/>
                </a:p>
              </p:txBody>
            </p:sp>
            <p:sp>
              <p:nvSpPr>
                <p:cNvPr id="28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900" y="1999"/>
                  <a:ext cx="1500" cy="14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dirty="0"/>
                </a:p>
              </p:txBody>
            </p:sp>
            <p:sp>
              <p:nvSpPr>
                <p:cNvPr id="29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672" y="2442"/>
                  <a:ext cx="2226" cy="2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dirty="0"/>
                </a:p>
              </p:txBody>
            </p:sp>
            <p:pic>
              <p:nvPicPr>
                <p:cNvPr id="30" name="Picture 14" descr="C:\WINNT\Profiles\herique\Bureau\3d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2" y="2016"/>
                  <a:ext cx="2223" cy="14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Line 39"/>
            <p:cNvSpPr>
              <a:spLocks noChangeShapeType="1"/>
            </p:cNvSpPr>
            <p:nvPr/>
          </p:nvSpPr>
          <p:spPr bwMode="auto">
            <a:xfrm flipH="1">
              <a:off x="1104900" y="2286000"/>
              <a:ext cx="1270000" cy="165735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5357" tIns="52679" rIns="105357" bIns="52679" anchor="ctr"/>
            <a:lstStyle/>
            <a:p>
              <a:endParaRPr lang="fr-FR" dirty="0"/>
            </a:p>
          </p:txBody>
        </p:sp>
        <p:sp>
          <p:nvSpPr>
            <p:cNvPr id="9" name="Line 40"/>
            <p:cNvSpPr>
              <a:spLocks noChangeShapeType="1"/>
            </p:cNvSpPr>
            <p:nvPr/>
          </p:nvSpPr>
          <p:spPr bwMode="auto">
            <a:xfrm flipH="1" flipV="1">
              <a:off x="2371725" y="2257425"/>
              <a:ext cx="1200150" cy="17811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5357" tIns="52679" rIns="105357" bIns="52679" anchor="ctr"/>
            <a:lstStyle/>
            <a:p>
              <a:endParaRPr lang="fr-FR" dirty="0"/>
            </a:p>
          </p:txBody>
        </p:sp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295400" y="1797050"/>
              <a:ext cx="2192338" cy="603250"/>
              <a:chOff x="816" y="1132"/>
              <a:chExt cx="1381" cy="380"/>
            </a:xfrm>
          </p:grpSpPr>
          <p:sp>
            <p:nvSpPr>
              <p:cNvPr id="11" name="Line 41"/>
              <p:cNvSpPr>
                <a:spLocks noChangeShapeType="1"/>
              </p:cNvSpPr>
              <p:nvPr/>
            </p:nvSpPr>
            <p:spPr bwMode="auto">
              <a:xfrm flipH="1" flipV="1">
                <a:off x="816" y="1344"/>
                <a:ext cx="1362" cy="16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05357" tIns="52679" rIns="105357" bIns="52679" anchor="ctr"/>
              <a:lstStyle/>
              <a:p>
                <a:endParaRPr lang="fr-FR" dirty="0"/>
              </a:p>
            </p:txBody>
          </p:sp>
          <p:grpSp>
            <p:nvGrpSpPr>
              <p:cNvPr id="6" name="Group 29"/>
              <p:cNvGrpSpPr>
                <a:grpSpLocks/>
              </p:cNvGrpSpPr>
              <p:nvPr/>
            </p:nvGrpSpPr>
            <p:grpSpPr bwMode="auto">
              <a:xfrm rot="424861">
                <a:off x="820" y="1132"/>
                <a:ext cx="1377" cy="357"/>
                <a:chOff x="0" y="0"/>
                <a:chExt cx="19986" cy="19944"/>
              </a:xfrm>
            </p:grpSpPr>
            <p:grpSp>
              <p:nvGrpSpPr>
                <p:cNvPr id="7" name="Group 30"/>
                <p:cNvGrpSpPr>
                  <a:grpSpLocks/>
                </p:cNvGrpSpPr>
                <p:nvPr/>
              </p:nvGrpSpPr>
              <p:grpSpPr bwMode="auto">
                <a:xfrm>
                  <a:off x="0" y="4249"/>
                  <a:ext cx="19986" cy="9955"/>
                  <a:chOff x="0" y="0"/>
                  <a:chExt cx="19993" cy="19944"/>
                </a:xfrm>
              </p:grpSpPr>
              <p:sp>
                <p:nvSpPr>
                  <p:cNvPr id="19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4144" y="0"/>
                    <a:ext cx="5849" cy="19944"/>
                  </a:xfrm>
                  <a:prstGeom prst="rect">
                    <a:avLst/>
                  </a:prstGeom>
                  <a:solidFill>
                    <a:srgbClr val="3333FF"/>
                  </a:solidFill>
                  <a:ln w="1270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 dirty="0"/>
                  </a:p>
                </p:txBody>
              </p:sp>
              <p:sp>
                <p:nvSpPr>
                  <p:cNvPr id="20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5850" cy="19944"/>
                  </a:xfrm>
                  <a:prstGeom prst="rect">
                    <a:avLst/>
                  </a:prstGeom>
                  <a:solidFill>
                    <a:srgbClr val="3333FF"/>
                  </a:solidFill>
                  <a:ln w="1270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 dirty="0"/>
                  </a:p>
                </p:txBody>
              </p:sp>
              <p:sp>
                <p:nvSpPr>
                  <p:cNvPr id="2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478" y="9893"/>
                    <a:ext cx="15037" cy="56"/>
                  </a:xfrm>
                  <a:prstGeom prst="line">
                    <a:avLst/>
                  </a:prstGeom>
                  <a:noFill/>
                  <a:ln w="12700">
                    <a:solidFill>
                      <a:srgbClr val="3333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 dirty="0"/>
                  </a:p>
                </p:txBody>
              </p:sp>
            </p:grpSp>
            <p:grpSp>
              <p:nvGrpSpPr>
                <p:cNvPr id="10" name="Group 34"/>
                <p:cNvGrpSpPr>
                  <a:grpSpLocks/>
                </p:cNvGrpSpPr>
                <p:nvPr/>
              </p:nvGrpSpPr>
              <p:grpSpPr bwMode="auto">
                <a:xfrm>
                  <a:off x="7488" y="0"/>
                  <a:ext cx="5205" cy="19944"/>
                  <a:chOff x="1" y="0"/>
                  <a:chExt cx="19968" cy="19972"/>
                </a:xfrm>
              </p:grpSpPr>
              <p:sp>
                <p:nvSpPr>
                  <p:cNvPr id="16" name="Freeform 35"/>
                  <p:cNvSpPr>
                    <a:spLocks/>
                  </p:cNvSpPr>
                  <p:nvPr/>
                </p:nvSpPr>
                <p:spPr bwMode="auto">
                  <a:xfrm>
                    <a:off x="13175" y="0"/>
                    <a:ext cx="6794" cy="19972"/>
                  </a:xfrm>
                  <a:custGeom>
                    <a:avLst/>
                    <a:gdLst>
                      <a:gd name="T0" fmla="*/ 0 w 20000"/>
                      <a:gd name="T1" fmla="*/ 19972 h 20000"/>
                      <a:gd name="T2" fmla="*/ 0 w 20000"/>
                      <a:gd name="T3" fmla="*/ 6999 h 20000"/>
                      <a:gd name="T4" fmla="*/ 19921 w 20000"/>
                      <a:gd name="T5" fmla="*/ 0 h 20000"/>
                      <a:gd name="T6" fmla="*/ 19921 w 20000"/>
                      <a:gd name="T7" fmla="*/ 12974 h 20000"/>
                      <a:gd name="T8" fmla="*/ 0 w 20000"/>
                      <a:gd name="T9" fmla="*/ 19972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00" h="20000">
                        <a:moveTo>
                          <a:pt x="0" y="19972"/>
                        </a:moveTo>
                        <a:lnTo>
                          <a:pt x="0" y="6999"/>
                        </a:lnTo>
                        <a:lnTo>
                          <a:pt x="19921" y="0"/>
                        </a:lnTo>
                        <a:lnTo>
                          <a:pt x="19921" y="12974"/>
                        </a:lnTo>
                        <a:lnTo>
                          <a:pt x="0" y="19972"/>
                        </a:lnTo>
                        <a:close/>
                      </a:path>
                    </a:pathLst>
                  </a:custGeom>
                  <a:solidFill>
                    <a:srgbClr val="B3B3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" cap="flat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 dirty="0"/>
                  </a:p>
                </p:txBody>
              </p:sp>
              <p:sp>
                <p:nvSpPr>
                  <p:cNvPr id="17" name="Freeform 36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9968" cy="7017"/>
                  </a:xfrm>
                  <a:custGeom>
                    <a:avLst/>
                    <a:gdLst>
                      <a:gd name="T0" fmla="*/ 13190 w 20000"/>
                      <a:gd name="T1" fmla="*/ 19921 h 20000"/>
                      <a:gd name="T2" fmla="*/ 0 w 20000"/>
                      <a:gd name="T3" fmla="*/ 19921 h 20000"/>
                      <a:gd name="T4" fmla="*/ 6783 w 20000"/>
                      <a:gd name="T5" fmla="*/ 0 h 20000"/>
                      <a:gd name="T6" fmla="*/ 19973 w 20000"/>
                      <a:gd name="T7" fmla="*/ 0 h 20000"/>
                      <a:gd name="T8" fmla="*/ 13190 w 20000"/>
                      <a:gd name="T9" fmla="*/ 19921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00" h="20000">
                        <a:moveTo>
                          <a:pt x="13190" y="19921"/>
                        </a:moveTo>
                        <a:lnTo>
                          <a:pt x="0" y="19921"/>
                        </a:lnTo>
                        <a:lnTo>
                          <a:pt x="6783" y="0"/>
                        </a:lnTo>
                        <a:lnTo>
                          <a:pt x="19973" y="0"/>
                        </a:lnTo>
                        <a:lnTo>
                          <a:pt x="13190" y="19921"/>
                        </a:lnTo>
                        <a:close/>
                      </a:path>
                    </a:pathLst>
                  </a:custGeom>
                  <a:solidFill>
                    <a:srgbClr val="79799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" cap="flat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 dirty="0"/>
                  </a:p>
                </p:txBody>
              </p:sp>
              <p:sp>
                <p:nvSpPr>
                  <p:cNvPr id="18" name="Freeform 37"/>
                  <p:cNvSpPr>
                    <a:spLocks/>
                  </p:cNvSpPr>
                  <p:nvPr/>
                </p:nvSpPr>
                <p:spPr bwMode="auto">
                  <a:xfrm>
                    <a:off x="1" y="6989"/>
                    <a:ext cx="13197" cy="1298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19957 h 20000"/>
                      <a:gd name="T4" fmla="*/ 19959 w 20000"/>
                      <a:gd name="T5" fmla="*/ 19957 h 20000"/>
                      <a:gd name="T6" fmla="*/ 19959 w 20000"/>
                      <a:gd name="T7" fmla="*/ 0 h 20000"/>
                      <a:gd name="T8" fmla="*/ 0 w 20000"/>
                      <a:gd name="T9" fmla="*/ 0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00" h="20000">
                        <a:moveTo>
                          <a:pt x="0" y="0"/>
                        </a:moveTo>
                        <a:lnTo>
                          <a:pt x="0" y="19957"/>
                        </a:lnTo>
                        <a:lnTo>
                          <a:pt x="19959" y="19957"/>
                        </a:lnTo>
                        <a:lnTo>
                          <a:pt x="1995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595BA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" cap="flat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 dirty="0"/>
                  </a:p>
                </p:txBody>
              </p:sp>
            </p:grpSp>
            <p:sp>
              <p:nvSpPr>
                <p:cNvPr id="15" name="Line 38"/>
                <p:cNvSpPr>
                  <a:spLocks noChangeShapeType="1"/>
                </p:cNvSpPr>
                <p:nvPr/>
              </p:nvSpPr>
              <p:spPr bwMode="auto">
                <a:xfrm>
                  <a:off x="11765" y="9187"/>
                  <a:ext cx="6574" cy="28"/>
                </a:xfrm>
                <a:prstGeom prst="line">
                  <a:avLst/>
                </a:prstGeom>
                <a:noFill/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dirty="0"/>
                </a:p>
              </p:txBody>
            </p:sp>
          </p:grpSp>
        </p:grpSp>
      </p:grpSp>
      <p:sp>
        <p:nvSpPr>
          <p:cNvPr id="31" name="Titre 1"/>
          <p:cNvSpPr>
            <a:spLocks noGrp="1"/>
          </p:cNvSpPr>
          <p:nvPr>
            <p:ph type="title"/>
          </p:nvPr>
        </p:nvSpPr>
        <p:spPr>
          <a:xfrm>
            <a:off x="484940" y="43489"/>
            <a:ext cx="7993673" cy="882650"/>
          </a:xfrm>
        </p:spPr>
        <p:txBody>
          <a:bodyPr/>
          <a:lstStyle/>
          <a:p>
            <a:pPr algn="ctr"/>
            <a:r>
              <a:rPr lang="fr-FR" dirty="0" smtClean="0"/>
              <a:t>Radars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660" y="1367614"/>
            <a:ext cx="2765777" cy="152299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259660" y="2890361"/>
            <a:ext cx="2846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This image shows a cross-section of a portion of the north polar ice cap of Mars, derived from data acquired by the Mars Reconnaissance Orbiter's Shallow Radar (SHARAD</a:t>
            </a:r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1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à coins arrondis 40"/>
          <p:cNvSpPr/>
          <p:nvPr/>
        </p:nvSpPr>
        <p:spPr bwMode="auto">
          <a:xfrm>
            <a:off x="1885950" y="5495925"/>
            <a:ext cx="1619250" cy="12382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charset="-128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3752850" y="5495925"/>
            <a:ext cx="1619250" cy="12382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charset="-128"/>
            </a:endParaRPr>
          </a:p>
        </p:txBody>
      </p:sp>
      <p:sp>
        <p:nvSpPr>
          <p:cNvPr id="43" name="Rectangle à coins arrondis 42"/>
          <p:cNvSpPr/>
          <p:nvPr/>
        </p:nvSpPr>
        <p:spPr bwMode="auto">
          <a:xfrm>
            <a:off x="6115050" y="5505450"/>
            <a:ext cx="2400300" cy="12382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charset="-128"/>
            </a:endParaRP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3152775" y="1600200"/>
            <a:ext cx="2668647" cy="4667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charset="-128"/>
            </a:endParaRPr>
          </a:p>
        </p:txBody>
      </p:sp>
      <p:sp>
        <p:nvSpPr>
          <p:cNvPr id="40" name="Rectangle à coins arrondis 39"/>
          <p:cNvSpPr/>
          <p:nvPr/>
        </p:nvSpPr>
        <p:spPr bwMode="auto">
          <a:xfrm>
            <a:off x="5962650" y="1600200"/>
            <a:ext cx="2668647" cy="4667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charset="-128"/>
            </a:endParaRPr>
          </a:p>
        </p:txBody>
      </p:sp>
      <p:sp>
        <p:nvSpPr>
          <p:cNvPr id="35" name="Rectangle à coins arrondis 34"/>
          <p:cNvSpPr/>
          <p:nvPr/>
        </p:nvSpPr>
        <p:spPr bwMode="auto">
          <a:xfrm>
            <a:off x="142875" y="5486400"/>
            <a:ext cx="1619250" cy="12382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charset="-128"/>
            </a:endParaRPr>
          </a:p>
        </p:txBody>
      </p:sp>
      <p:sp>
        <p:nvSpPr>
          <p:cNvPr id="46" name="Rectangle à coins arrondis 45"/>
          <p:cNvSpPr/>
          <p:nvPr/>
        </p:nvSpPr>
        <p:spPr bwMode="auto">
          <a:xfrm>
            <a:off x="6153150" y="2524125"/>
            <a:ext cx="2362200" cy="2771775"/>
          </a:xfrm>
          <a:prstGeom prst="roundRect">
            <a:avLst/>
          </a:prstGeom>
          <a:solidFill>
            <a:schemeClr val="accent3">
              <a:lumMod val="85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charset="-128"/>
            </a:endParaRPr>
          </a:p>
        </p:txBody>
      </p:sp>
      <p:sp>
        <p:nvSpPr>
          <p:cNvPr id="45" name="Rectangle à coins arrondis 44"/>
          <p:cNvSpPr/>
          <p:nvPr/>
        </p:nvSpPr>
        <p:spPr bwMode="auto">
          <a:xfrm>
            <a:off x="3762375" y="2524125"/>
            <a:ext cx="1609725" cy="2771775"/>
          </a:xfrm>
          <a:prstGeom prst="roundRect">
            <a:avLst/>
          </a:prstGeom>
          <a:solidFill>
            <a:schemeClr val="accent3">
              <a:lumMod val="85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charset="-128"/>
            </a:endParaRPr>
          </a:p>
        </p:txBody>
      </p:sp>
      <p:sp>
        <p:nvSpPr>
          <p:cNvPr id="39" name="Rectangle à coins arrondis 38"/>
          <p:cNvSpPr/>
          <p:nvPr/>
        </p:nvSpPr>
        <p:spPr bwMode="auto">
          <a:xfrm>
            <a:off x="1895475" y="2514600"/>
            <a:ext cx="1609725" cy="2771775"/>
          </a:xfrm>
          <a:prstGeom prst="roundRect">
            <a:avLst/>
          </a:prstGeom>
          <a:solidFill>
            <a:schemeClr val="accent3">
              <a:lumMod val="85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charset="-128"/>
            </a:endParaRPr>
          </a:p>
        </p:txBody>
      </p:sp>
      <p:sp>
        <p:nvSpPr>
          <p:cNvPr id="37" name="Rectangle à coins arrondis 36"/>
          <p:cNvSpPr/>
          <p:nvPr/>
        </p:nvSpPr>
        <p:spPr bwMode="auto">
          <a:xfrm>
            <a:off x="152400" y="2505075"/>
            <a:ext cx="1609725" cy="2771775"/>
          </a:xfrm>
          <a:prstGeom prst="roundRect">
            <a:avLst/>
          </a:prstGeom>
          <a:solidFill>
            <a:schemeClr val="accent3">
              <a:lumMod val="85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charset="-128"/>
            </a:endParaRP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295275" y="1590675"/>
            <a:ext cx="2668647" cy="4667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5890" y="43489"/>
            <a:ext cx="7993673" cy="882650"/>
          </a:xfrm>
        </p:spPr>
        <p:txBody>
          <a:bodyPr/>
          <a:lstStyle/>
          <a:p>
            <a:pPr algn="ctr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Instrumentation / Objectives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6384" y="1608066"/>
            <a:ext cx="234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Impact </a:t>
            </a:r>
            <a:r>
              <a:rPr lang="fr-FR" dirty="0" err="1" smtClean="0">
                <a:latin typeface="Calibri" pitchFamily="34" charset="0"/>
              </a:rPr>
              <a:t>risk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assessment</a:t>
            </a:r>
            <a:endParaRPr lang="fr-FR" dirty="0" smtClean="0">
              <a:latin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31464" y="1631788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itchFamily="34" charset="0"/>
              </a:rPr>
              <a:t>M</a:t>
            </a:r>
            <a:r>
              <a:rPr lang="fr-FR" dirty="0" smtClean="0">
                <a:latin typeface="Calibri" pitchFamily="34" charset="0"/>
              </a:rPr>
              <a:t>itigation mission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164317" y="1639744"/>
            <a:ext cx="190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Calibri" pitchFamily="34" charset="0"/>
              </a:rPr>
              <a:t>Reentry</a:t>
            </a:r>
            <a:r>
              <a:rPr lang="fr-FR" dirty="0" smtClean="0">
                <a:latin typeface="Calibri" pitchFamily="34" charset="0"/>
              </a:rPr>
              <a:t>  </a:t>
            </a:r>
            <a:r>
              <a:rPr lang="fr-FR" dirty="0" err="1" smtClean="0">
                <a:latin typeface="Calibri" pitchFamily="34" charset="0"/>
              </a:rPr>
              <a:t>modeling</a:t>
            </a:r>
            <a:endParaRPr lang="fr-FR" dirty="0" smtClean="0">
              <a:latin typeface="Calibri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57655" y="2601309"/>
            <a:ext cx="1418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Long </a:t>
            </a:r>
            <a:r>
              <a:rPr lang="fr-FR" dirty="0" err="1" smtClean="0">
                <a:latin typeface="Calibri" pitchFamily="34" charset="0"/>
              </a:rPr>
              <a:t>term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orbit</a:t>
            </a:r>
            <a:r>
              <a:rPr lang="fr-FR" dirty="0" smtClean="0">
                <a:latin typeface="Calibri" pitchFamily="34" charset="0"/>
              </a:rPr>
              <a:t> propagation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8820" y="3846750"/>
            <a:ext cx="1734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High </a:t>
            </a:r>
            <a:r>
              <a:rPr lang="fr-FR" dirty="0" err="1" smtClean="0">
                <a:latin typeface="Calibri" pitchFamily="34" charset="0"/>
              </a:rPr>
              <a:t>accuracy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orbit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determination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>
                <a:latin typeface="Calibri" pitchFamily="34" charset="0"/>
              </a:rPr>
              <a:t>F</a:t>
            </a:r>
            <a:r>
              <a:rPr lang="fr-FR" dirty="0" err="1" smtClean="0">
                <a:latin typeface="Calibri" pitchFamily="34" charset="0"/>
              </a:rPr>
              <a:t>lyby</a:t>
            </a:r>
            <a:r>
              <a:rPr lang="fr-FR" dirty="0" smtClean="0">
                <a:latin typeface="Calibri" pitchFamily="34" charset="0"/>
              </a:rPr>
              <a:t>  </a:t>
            </a:r>
            <a:r>
              <a:rPr lang="fr-FR" dirty="0" err="1" smtClean="0">
                <a:latin typeface="Calibri" pitchFamily="34" charset="0"/>
              </a:rPr>
              <a:t>geometry</a:t>
            </a:r>
            <a:endParaRPr lang="fr-FR" dirty="0" smtClean="0">
              <a:latin typeface="Calibri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rot="10800000" flipV="1">
            <a:off x="2033747" y="2450356"/>
            <a:ext cx="1560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Non </a:t>
            </a:r>
            <a:r>
              <a:rPr lang="fr-FR" dirty="0" err="1" smtClean="0">
                <a:latin typeface="Calibri" pitchFamily="34" charset="0"/>
              </a:rPr>
              <a:t>gravitational</a:t>
            </a:r>
            <a:r>
              <a:rPr lang="fr-FR" dirty="0" smtClean="0">
                <a:latin typeface="Calibri" pitchFamily="34" charset="0"/>
              </a:rPr>
              <a:t> forces </a:t>
            </a:r>
            <a:r>
              <a:rPr lang="fr-FR" dirty="0" err="1" smtClean="0">
                <a:latin typeface="Calibri" pitchFamily="34" charset="0"/>
              </a:rPr>
              <a:t>modeling</a:t>
            </a:r>
            <a:endParaRPr lang="fr-FR" dirty="0" smtClean="0">
              <a:latin typeface="Calibri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003194" y="3880480"/>
            <a:ext cx="1608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Thermal </a:t>
            </a:r>
            <a:r>
              <a:rPr lang="fr-FR" dirty="0" err="1" smtClean="0">
                <a:latin typeface="Calibri" pitchFamily="34" charset="0"/>
              </a:rPr>
              <a:t>modeling</a:t>
            </a:r>
            <a:r>
              <a:rPr lang="fr-FR" dirty="0" smtClean="0">
                <a:latin typeface="Calibri" pitchFamily="34" charset="0"/>
              </a:rPr>
              <a:t> of the </a:t>
            </a:r>
            <a:r>
              <a:rPr lang="fr-FR" dirty="0" err="1" smtClean="0">
                <a:latin typeface="Calibri" pitchFamily="34" charset="0"/>
              </a:rPr>
              <a:t>regolith</a:t>
            </a:r>
            <a:endParaRPr lang="fr-FR" dirty="0" smtClean="0">
              <a:latin typeface="Calibri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784701" y="2684404"/>
            <a:ext cx="1523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Mass, </a:t>
            </a:r>
            <a:r>
              <a:rPr lang="fr-FR" dirty="0" err="1" smtClean="0">
                <a:latin typeface="Calibri" pitchFamily="34" charset="0"/>
              </a:rPr>
              <a:t>inertia</a:t>
            </a:r>
            <a:r>
              <a:rPr lang="fr-FR" dirty="0" smtClean="0">
                <a:latin typeface="Calibri" pitchFamily="34" charset="0"/>
              </a:rPr>
              <a:t>,</a:t>
            </a:r>
          </a:p>
          <a:p>
            <a:r>
              <a:rPr lang="fr-FR" dirty="0" smtClean="0">
                <a:latin typeface="Calibri" pitchFamily="34" charset="0"/>
              </a:rPr>
              <a:t>Rotation, </a:t>
            </a:r>
            <a:r>
              <a:rPr lang="fr-FR" dirty="0" err="1" smtClean="0">
                <a:latin typeface="Calibri" pitchFamily="34" charset="0"/>
              </a:rPr>
              <a:t>gravitational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field</a:t>
            </a:r>
            <a:endParaRPr lang="fr-FR" dirty="0" smtClean="0">
              <a:latin typeface="Calibri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867800" y="425509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3D </a:t>
            </a:r>
            <a:r>
              <a:rPr lang="fr-FR" dirty="0" err="1" smtClean="0">
                <a:latin typeface="Calibri" pitchFamily="34" charset="0"/>
              </a:rPr>
              <a:t>modeling</a:t>
            </a:r>
            <a:endParaRPr lang="fr-FR" dirty="0" smtClean="0">
              <a:latin typeface="Calibri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290457" y="3997257"/>
            <a:ext cx="2238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Surface</a:t>
            </a:r>
          </a:p>
          <a:p>
            <a:r>
              <a:rPr lang="fr-FR" dirty="0" err="1" smtClean="0">
                <a:latin typeface="Calibri" pitchFamily="34" charset="0"/>
              </a:rPr>
              <a:t>Subsurface</a:t>
            </a:r>
            <a:r>
              <a:rPr lang="fr-FR" dirty="0" smtClean="0">
                <a:latin typeface="Calibri" pitchFamily="34" charset="0"/>
              </a:rPr>
              <a:t> and </a:t>
            </a:r>
            <a:r>
              <a:rPr lang="fr-FR" dirty="0" err="1" smtClean="0">
                <a:latin typeface="Calibri" pitchFamily="34" charset="0"/>
              </a:rPr>
              <a:t>internal</a:t>
            </a:r>
            <a:r>
              <a:rPr lang="fr-FR" dirty="0" smtClean="0">
                <a:latin typeface="Calibri" pitchFamily="34" charset="0"/>
              </a:rPr>
              <a:t> structure </a:t>
            </a:r>
            <a:r>
              <a:rPr lang="fr-FR" dirty="0" err="1" smtClean="0">
                <a:latin typeface="Calibri" pitchFamily="34" charset="0"/>
              </a:rPr>
              <a:t>modeling</a:t>
            </a:r>
            <a:endParaRPr lang="fr-FR" dirty="0" smtClean="0">
              <a:latin typeface="Calibri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290457" y="2601309"/>
            <a:ext cx="21836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Calibri" pitchFamily="34" charset="0"/>
              </a:rPr>
              <a:t>Porosity</a:t>
            </a:r>
            <a:r>
              <a:rPr lang="fr-FR" dirty="0" smtClean="0">
                <a:latin typeface="Calibri" pitchFamily="34" charset="0"/>
              </a:rPr>
              <a:t>, </a:t>
            </a:r>
            <a:r>
              <a:rPr lang="fr-FR" dirty="0" err="1" smtClean="0">
                <a:latin typeface="Calibri" pitchFamily="34" charset="0"/>
              </a:rPr>
              <a:t>cohesion</a:t>
            </a:r>
            <a:endParaRPr lang="fr-FR" dirty="0" smtClean="0">
              <a:latin typeface="Calibri" pitchFamily="34" charset="0"/>
            </a:endParaRPr>
          </a:p>
          <a:p>
            <a:r>
              <a:rPr lang="fr-FR" dirty="0" err="1" smtClean="0">
                <a:latin typeface="Calibri" pitchFamily="34" charset="0"/>
              </a:rPr>
              <a:t>Rubble</a:t>
            </a:r>
            <a:r>
              <a:rPr lang="fr-FR" dirty="0" smtClean="0">
                <a:latin typeface="Calibri" pitchFamily="34" charset="0"/>
              </a:rPr>
              <a:t> pile/</a:t>
            </a:r>
            <a:r>
              <a:rPr lang="fr-FR" dirty="0" err="1" smtClean="0">
                <a:latin typeface="Calibri" pitchFamily="34" charset="0"/>
              </a:rPr>
              <a:t>monolith</a:t>
            </a:r>
            <a:endParaRPr lang="fr-FR" dirty="0" smtClean="0">
              <a:latin typeface="Calibri" pitchFamily="34" charset="0"/>
            </a:endParaRPr>
          </a:p>
          <a:p>
            <a:r>
              <a:rPr lang="fr-FR" dirty="0">
                <a:latin typeface="Calibri" pitchFamily="34" charset="0"/>
              </a:rPr>
              <a:t>R</a:t>
            </a:r>
            <a:r>
              <a:rPr lang="fr-FR" dirty="0" smtClean="0">
                <a:latin typeface="Calibri" pitchFamily="34" charset="0"/>
              </a:rPr>
              <a:t>ifts</a:t>
            </a:r>
          </a:p>
        </p:txBody>
      </p:sp>
      <p:cxnSp>
        <p:nvCxnSpPr>
          <p:cNvPr id="26" name="Connecteur droit avec flèche 25"/>
          <p:cNvCxnSpPr/>
          <p:nvPr/>
        </p:nvCxnSpPr>
        <p:spPr bwMode="auto">
          <a:xfrm flipH="1">
            <a:off x="876300" y="2076450"/>
            <a:ext cx="342900" cy="419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Connecteur droit avec flèche 27"/>
          <p:cNvCxnSpPr/>
          <p:nvPr/>
        </p:nvCxnSpPr>
        <p:spPr bwMode="auto">
          <a:xfrm>
            <a:off x="2019300" y="2076450"/>
            <a:ext cx="276225" cy="4476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Connecteur droit avec flèche 29"/>
          <p:cNvCxnSpPr/>
          <p:nvPr/>
        </p:nvCxnSpPr>
        <p:spPr bwMode="auto">
          <a:xfrm flipH="1">
            <a:off x="4384784" y="2020170"/>
            <a:ext cx="15766" cy="5023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Connecteur droit avec flèche 31"/>
          <p:cNvCxnSpPr/>
          <p:nvPr/>
        </p:nvCxnSpPr>
        <p:spPr bwMode="auto">
          <a:xfrm>
            <a:off x="4762500" y="2057400"/>
            <a:ext cx="1676400" cy="504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Connecteur droit avec flèche 33"/>
          <p:cNvCxnSpPr/>
          <p:nvPr/>
        </p:nvCxnSpPr>
        <p:spPr bwMode="auto">
          <a:xfrm>
            <a:off x="7258050" y="2076450"/>
            <a:ext cx="0" cy="4857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Connecteur droit avec flèche 35"/>
          <p:cNvCxnSpPr/>
          <p:nvPr/>
        </p:nvCxnSpPr>
        <p:spPr bwMode="auto">
          <a:xfrm flipH="1">
            <a:off x="2933700" y="2047176"/>
            <a:ext cx="534706" cy="467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ZoneTexte 26"/>
          <p:cNvSpPr txBox="1"/>
          <p:nvPr/>
        </p:nvSpPr>
        <p:spPr>
          <a:xfrm>
            <a:off x="157656" y="5580992"/>
            <a:ext cx="1308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Calibri" pitchFamily="34" charset="0"/>
              </a:rPr>
              <a:t>Ranging</a:t>
            </a:r>
            <a:r>
              <a:rPr lang="fr-FR" dirty="0" smtClean="0">
                <a:latin typeface="Calibri" pitchFamily="34" charset="0"/>
              </a:rPr>
              <a:t> and doppler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033746" y="5738648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IR </a:t>
            </a:r>
            <a:r>
              <a:rPr lang="fr-FR" dirty="0" err="1" smtClean="0">
                <a:latin typeface="Calibri" pitchFamily="34" charset="0"/>
              </a:rPr>
              <a:t>mapping</a:t>
            </a:r>
            <a:endParaRPr lang="fr-FR" dirty="0" smtClean="0">
              <a:latin typeface="Calibri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765651" y="5734122"/>
            <a:ext cx="15899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Cameras </a:t>
            </a:r>
          </a:p>
          <a:p>
            <a:r>
              <a:rPr lang="fr-FR" dirty="0" smtClean="0">
                <a:latin typeface="Calibri" pitchFamily="34" charset="0"/>
              </a:rPr>
              <a:t>Radio </a:t>
            </a:r>
            <a:r>
              <a:rPr lang="fr-FR" dirty="0" err="1" smtClean="0">
                <a:latin typeface="Calibri" pitchFamily="34" charset="0"/>
              </a:rPr>
              <a:t>tracking</a:t>
            </a:r>
            <a:endParaRPr lang="fr-FR" dirty="0" smtClean="0">
              <a:latin typeface="Calibri" pitchFamily="34" charset="0"/>
            </a:endParaRPr>
          </a:p>
          <a:p>
            <a:r>
              <a:rPr lang="fr-FR" i="1" dirty="0" smtClean="0">
                <a:latin typeface="Calibri" pitchFamily="34" charset="0"/>
              </a:rPr>
              <a:t>Laser </a:t>
            </a:r>
            <a:r>
              <a:rPr lang="fr-FR" i="1" dirty="0" err="1" smtClean="0">
                <a:latin typeface="Calibri" pitchFamily="34" charset="0"/>
              </a:rPr>
              <a:t>altimeter</a:t>
            </a:r>
            <a:endParaRPr lang="fr-FR" i="1" dirty="0" smtClean="0">
              <a:latin typeface="Calibri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369262" y="5520069"/>
            <a:ext cx="2301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Radar </a:t>
            </a:r>
            <a:r>
              <a:rPr lang="fr-FR" dirty="0" err="1" smtClean="0">
                <a:latin typeface="Calibri" pitchFamily="34" charset="0"/>
              </a:rPr>
              <a:t>tomography</a:t>
            </a:r>
            <a:endParaRPr lang="fr-FR" dirty="0" smtClean="0">
              <a:latin typeface="Calibri" pitchFamily="34" charset="0"/>
            </a:endParaRPr>
          </a:p>
          <a:p>
            <a:r>
              <a:rPr lang="fr-FR" dirty="0" err="1" smtClean="0">
                <a:latin typeface="Calibri" pitchFamily="34" charset="0"/>
              </a:rPr>
              <a:t>Ground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penetrating</a:t>
            </a:r>
            <a:r>
              <a:rPr lang="fr-FR" dirty="0" smtClean="0">
                <a:latin typeface="Calibri" pitchFamily="34" charset="0"/>
              </a:rPr>
              <a:t> radar</a:t>
            </a:r>
          </a:p>
          <a:p>
            <a:r>
              <a:rPr lang="fr-FR" i="1" dirty="0" err="1" smtClean="0">
                <a:latin typeface="Calibri" pitchFamily="34" charset="0"/>
              </a:rPr>
              <a:t>Seismometers</a:t>
            </a:r>
            <a:endParaRPr lang="fr-FR" i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66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9"/>
          <p:cNvGrpSpPr>
            <a:grpSpLocks/>
          </p:cNvGrpSpPr>
          <p:nvPr/>
        </p:nvGrpSpPr>
        <p:grpSpPr bwMode="auto">
          <a:xfrm>
            <a:off x="-147637" y="2409825"/>
            <a:ext cx="5400675" cy="4922838"/>
            <a:chOff x="0" y="482"/>
            <a:chExt cx="3379" cy="3011"/>
          </a:xfrm>
        </p:grpSpPr>
        <p:pic>
          <p:nvPicPr>
            <p:cNvPr id="19469" name="Picture 17" descr="Traj-ecl-exempl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2"/>
              <a:ext cx="3379" cy="3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70" name="Group 38"/>
            <p:cNvGrpSpPr>
              <a:grpSpLocks/>
            </p:cNvGrpSpPr>
            <p:nvPr/>
          </p:nvGrpSpPr>
          <p:grpSpPr bwMode="auto">
            <a:xfrm>
              <a:off x="612" y="1117"/>
              <a:ext cx="1588" cy="1633"/>
              <a:chOff x="612" y="1117"/>
              <a:chExt cx="1588" cy="1633"/>
            </a:xfrm>
          </p:grpSpPr>
          <p:grpSp>
            <p:nvGrpSpPr>
              <p:cNvPr id="19471" name="Group 24"/>
              <p:cNvGrpSpPr>
                <a:grpSpLocks/>
              </p:cNvGrpSpPr>
              <p:nvPr/>
            </p:nvGrpSpPr>
            <p:grpSpPr bwMode="auto">
              <a:xfrm>
                <a:off x="975" y="1117"/>
                <a:ext cx="816" cy="862"/>
                <a:chOff x="975" y="1117"/>
                <a:chExt cx="816" cy="862"/>
              </a:xfrm>
            </p:grpSpPr>
            <p:sp>
              <p:nvSpPr>
                <p:cNvPr id="19481" name="Line 21"/>
                <p:cNvSpPr>
                  <a:spLocks noChangeShapeType="1"/>
                </p:cNvSpPr>
                <p:nvPr/>
              </p:nvSpPr>
              <p:spPr bwMode="auto">
                <a:xfrm>
                  <a:off x="1066" y="1117"/>
                  <a:ext cx="408" cy="86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482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975" y="1117"/>
                  <a:ext cx="91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483" name="Line 23"/>
                <p:cNvSpPr>
                  <a:spLocks noChangeShapeType="1"/>
                </p:cNvSpPr>
                <p:nvPr/>
              </p:nvSpPr>
              <p:spPr bwMode="auto">
                <a:xfrm>
                  <a:off x="1066" y="1117"/>
                  <a:ext cx="725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9472" name="Line 29"/>
              <p:cNvSpPr>
                <a:spLocks noChangeShapeType="1"/>
              </p:cNvSpPr>
              <p:nvPr/>
            </p:nvSpPr>
            <p:spPr bwMode="auto">
              <a:xfrm>
                <a:off x="1519" y="2069"/>
                <a:ext cx="272" cy="681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3" name="Line 30"/>
              <p:cNvSpPr>
                <a:spLocks noChangeShapeType="1"/>
              </p:cNvSpPr>
              <p:nvPr/>
            </p:nvSpPr>
            <p:spPr bwMode="auto">
              <a:xfrm flipV="1">
                <a:off x="1791" y="2568"/>
                <a:ext cx="409" cy="182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4" name="Line 31"/>
              <p:cNvSpPr>
                <a:spLocks noChangeShapeType="1"/>
              </p:cNvSpPr>
              <p:nvPr/>
            </p:nvSpPr>
            <p:spPr bwMode="auto">
              <a:xfrm flipH="1">
                <a:off x="1202" y="2750"/>
                <a:ext cx="589" cy="0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5" name="Line 32"/>
              <p:cNvSpPr>
                <a:spLocks noChangeShapeType="1"/>
              </p:cNvSpPr>
              <p:nvPr/>
            </p:nvSpPr>
            <p:spPr bwMode="auto">
              <a:xfrm flipH="1" flipV="1">
                <a:off x="657" y="1570"/>
                <a:ext cx="817" cy="454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6" name="Line 33"/>
              <p:cNvSpPr>
                <a:spLocks noChangeShapeType="1"/>
              </p:cNvSpPr>
              <p:nvPr/>
            </p:nvSpPr>
            <p:spPr bwMode="auto">
              <a:xfrm flipH="1">
                <a:off x="612" y="1570"/>
                <a:ext cx="45" cy="0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7" name="Line 34"/>
              <p:cNvSpPr>
                <a:spLocks noChangeShapeType="1"/>
              </p:cNvSpPr>
              <p:nvPr/>
            </p:nvSpPr>
            <p:spPr bwMode="auto">
              <a:xfrm>
                <a:off x="612" y="1570"/>
                <a:ext cx="0" cy="499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8" name="Text Box 35"/>
              <p:cNvSpPr txBox="1">
                <a:spLocks noChangeArrowheads="1"/>
              </p:cNvSpPr>
              <p:nvPr/>
            </p:nvSpPr>
            <p:spPr bwMode="auto">
              <a:xfrm>
                <a:off x="1325" y="1344"/>
                <a:ext cx="285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spcAft>
                    <a:spcPct val="50000"/>
                  </a:spcAft>
                  <a:buFont typeface="Wingdings 2" pitchFamily="18" charset="2"/>
                  <a:defRPr sz="2000">
                    <a:solidFill>
                      <a:srgbClr val="EC7405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EC7405"/>
                  </a:buClr>
                  <a:buFont typeface="Wingdings 2" pitchFamily="18" charset="2"/>
                  <a:buChar char="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C7405"/>
                  </a:buClr>
                  <a:buFont typeface="Wingdings 2" pitchFamily="18" charset="2"/>
                  <a:buChar char="è"/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EC7405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fr-FR" altLang="fr-FR" sz="16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479" name="Text Box 36"/>
              <p:cNvSpPr txBox="1">
                <a:spLocks noChangeArrowheads="1"/>
              </p:cNvSpPr>
              <p:nvPr/>
            </p:nvSpPr>
            <p:spPr bwMode="auto">
              <a:xfrm>
                <a:off x="1701" y="2251"/>
                <a:ext cx="196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spcAft>
                    <a:spcPct val="50000"/>
                  </a:spcAft>
                  <a:buFont typeface="Wingdings 2" pitchFamily="18" charset="2"/>
                  <a:defRPr sz="2000">
                    <a:solidFill>
                      <a:srgbClr val="EC7405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EC7405"/>
                  </a:buClr>
                  <a:buFont typeface="Wingdings 2" pitchFamily="18" charset="2"/>
                  <a:buChar char="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C7405"/>
                  </a:buClr>
                  <a:buFont typeface="Wingdings 2" pitchFamily="18" charset="2"/>
                  <a:buChar char="è"/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EC7405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fr-FR" altLang="fr-FR" sz="1400">
                    <a:solidFill>
                      <a:srgbClr val="FF00FF"/>
                    </a:solidFill>
                  </a:rPr>
                  <a:t>2</a:t>
                </a:r>
              </a:p>
            </p:txBody>
          </p:sp>
          <p:sp>
            <p:nvSpPr>
              <p:cNvPr id="19480" name="Text Box 37"/>
              <p:cNvSpPr txBox="1">
                <a:spLocks noChangeArrowheads="1"/>
              </p:cNvSpPr>
              <p:nvPr/>
            </p:nvSpPr>
            <p:spPr bwMode="auto">
              <a:xfrm>
                <a:off x="839" y="1842"/>
                <a:ext cx="177" cy="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spcAft>
                    <a:spcPct val="50000"/>
                  </a:spcAft>
                  <a:buFont typeface="Wingdings 2" pitchFamily="18" charset="2"/>
                  <a:defRPr sz="2000">
                    <a:solidFill>
                      <a:srgbClr val="EC7405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EC7405"/>
                  </a:buClr>
                  <a:buFont typeface="Wingdings 2" pitchFamily="18" charset="2"/>
                  <a:buChar char="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C7405"/>
                  </a:buClr>
                  <a:buFont typeface="Wingdings 2" pitchFamily="18" charset="2"/>
                  <a:buChar char="è"/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EC7405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fr-FR" altLang="fr-FR" sz="1400">
                    <a:solidFill>
                      <a:srgbClr val="00990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4" name="Groupe 3"/>
          <p:cNvGrpSpPr/>
          <p:nvPr/>
        </p:nvGrpSpPr>
        <p:grpSpPr>
          <a:xfrm>
            <a:off x="4016375" y="2894013"/>
            <a:ext cx="5148263" cy="3887787"/>
            <a:chOff x="4016375" y="2894013"/>
            <a:chExt cx="5148263" cy="3887787"/>
          </a:xfrm>
        </p:grpSpPr>
        <p:grpSp>
          <p:nvGrpSpPr>
            <p:cNvPr id="19460" name="Group 40"/>
            <p:cNvGrpSpPr>
              <a:grpSpLocks/>
            </p:cNvGrpSpPr>
            <p:nvPr/>
          </p:nvGrpSpPr>
          <p:grpSpPr bwMode="auto">
            <a:xfrm>
              <a:off x="4016375" y="2894013"/>
              <a:ext cx="5148263" cy="3887787"/>
              <a:chOff x="2585" y="1661"/>
              <a:chExt cx="3175" cy="2394"/>
            </a:xfrm>
          </p:grpSpPr>
          <p:pic>
            <p:nvPicPr>
              <p:cNvPr id="19465" name="Picture 16" descr="SAA-exemple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5" y="1661"/>
                <a:ext cx="3175" cy="2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66" name="Text Box 18"/>
              <p:cNvSpPr txBox="1">
                <a:spLocks noChangeArrowheads="1"/>
              </p:cNvSpPr>
              <p:nvPr/>
            </p:nvSpPr>
            <p:spPr bwMode="auto">
              <a:xfrm>
                <a:off x="3424" y="3008"/>
                <a:ext cx="174" cy="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spcAft>
                    <a:spcPct val="50000"/>
                  </a:spcAft>
                  <a:buFont typeface="Wingdings 2" pitchFamily="18" charset="2"/>
                  <a:defRPr sz="2000">
                    <a:solidFill>
                      <a:srgbClr val="EC7405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EC7405"/>
                  </a:buClr>
                  <a:buFont typeface="Wingdings 2" pitchFamily="18" charset="2"/>
                  <a:buChar char="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C7405"/>
                  </a:buClr>
                  <a:buFont typeface="Wingdings 2" pitchFamily="18" charset="2"/>
                  <a:buChar char="è"/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EC7405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fr-FR" altLang="fr-FR" sz="14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467" name="Text Box 19"/>
              <p:cNvSpPr txBox="1">
                <a:spLocks noChangeArrowheads="1"/>
              </p:cNvSpPr>
              <p:nvPr/>
            </p:nvSpPr>
            <p:spPr bwMode="auto">
              <a:xfrm>
                <a:off x="4014" y="2205"/>
                <a:ext cx="196" cy="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spcAft>
                    <a:spcPct val="50000"/>
                  </a:spcAft>
                  <a:buFont typeface="Wingdings 2" pitchFamily="18" charset="2"/>
                  <a:defRPr sz="2000">
                    <a:solidFill>
                      <a:srgbClr val="EC7405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EC7405"/>
                  </a:buClr>
                  <a:buFont typeface="Wingdings 2" pitchFamily="18" charset="2"/>
                  <a:buChar char="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C7405"/>
                  </a:buClr>
                  <a:buFont typeface="Wingdings 2" pitchFamily="18" charset="2"/>
                  <a:buChar char="è"/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EC7405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fr-FR" altLang="fr-FR" sz="1400">
                    <a:solidFill>
                      <a:srgbClr val="FF00FF"/>
                    </a:solidFill>
                  </a:rPr>
                  <a:t>2</a:t>
                </a:r>
              </a:p>
            </p:txBody>
          </p:sp>
          <p:sp>
            <p:nvSpPr>
              <p:cNvPr id="19468" name="Text Box 20"/>
              <p:cNvSpPr txBox="1">
                <a:spLocks noChangeArrowheads="1"/>
              </p:cNvSpPr>
              <p:nvPr/>
            </p:nvSpPr>
            <p:spPr bwMode="auto">
              <a:xfrm>
                <a:off x="4830" y="2872"/>
                <a:ext cx="174" cy="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spcAft>
                    <a:spcPct val="50000"/>
                  </a:spcAft>
                  <a:buFont typeface="Wingdings 2" pitchFamily="18" charset="2"/>
                  <a:defRPr sz="2000">
                    <a:solidFill>
                      <a:srgbClr val="EC7405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EC7405"/>
                  </a:buClr>
                  <a:buFont typeface="Wingdings 2" pitchFamily="18" charset="2"/>
                  <a:buChar char="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C7405"/>
                  </a:buClr>
                  <a:buFont typeface="Wingdings 2" pitchFamily="18" charset="2"/>
                  <a:buChar char="è"/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EC7405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fr-FR" altLang="fr-FR" sz="1400">
                    <a:solidFill>
                      <a:srgbClr val="009900"/>
                    </a:solidFill>
                  </a:rPr>
                  <a:t>3</a:t>
                </a:r>
              </a:p>
            </p:txBody>
          </p:sp>
        </p:grpSp>
        <p:grpSp>
          <p:nvGrpSpPr>
            <p:cNvPr id="19461" name="Group 44"/>
            <p:cNvGrpSpPr>
              <a:grpSpLocks/>
            </p:cNvGrpSpPr>
            <p:nvPr/>
          </p:nvGrpSpPr>
          <p:grpSpPr bwMode="auto">
            <a:xfrm>
              <a:off x="4910138" y="5818188"/>
              <a:ext cx="2016125" cy="488950"/>
              <a:chOff x="4377" y="1434"/>
              <a:chExt cx="1207" cy="320"/>
            </a:xfrm>
          </p:grpSpPr>
          <p:sp>
            <p:nvSpPr>
              <p:cNvPr id="19462" name="Text Box 41"/>
              <p:cNvSpPr txBox="1">
                <a:spLocks noChangeArrowheads="1"/>
              </p:cNvSpPr>
              <p:nvPr/>
            </p:nvSpPr>
            <p:spPr bwMode="auto">
              <a:xfrm>
                <a:off x="4604" y="1434"/>
                <a:ext cx="980" cy="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spcAft>
                    <a:spcPct val="50000"/>
                  </a:spcAft>
                  <a:buFont typeface="Wingdings 2" pitchFamily="18" charset="2"/>
                  <a:defRPr sz="2000">
                    <a:solidFill>
                      <a:srgbClr val="EC7405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EC7405"/>
                  </a:buClr>
                  <a:buFont typeface="Wingdings 2" pitchFamily="18" charset="2"/>
                  <a:buChar char="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C7405"/>
                  </a:buClr>
                  <a:buFont typeface="Wingdings 2" pitchFamily="18" charset="2"/>
                  <a:buChar char="è"/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EC7405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fr-FR" altLang="fr-FR" sz="1300" b="1" dirty="0">
                    <a:solidFill>
                      <a:schemeClr val="tx1"/>
                    </a:solidFill>
                  </a:rPr>
                  <a:t>Sun-S/C-</a:t>
                </a:r>
                <a:r>
                  <a:rPr lang="fr-FR" altLang="fr-FR" sz="1300" b="1" dirty="0" err="1">
                    <a:solidFill>
                      <a:schemeClr val="tx1"/>
                    </a:solidFill>
                  </a:rPr>
                  <a:t>Earth</a:t>
                </a:r>
                <a:endParaRPr lang="fr-FR" altLang="fr-FR" sz="1300" b="1" dirty="0">
                  <a:solidFill>
                    <a:schemeClr val="tx1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fr-FR" altLang="fr-FR" sz="1300" b="1" dirty="0">
                    <a:solidFill>
                      <a:schemeClr val="tx1"/>
                    </a:solidFill>
                  </a:rPr>
                  <a:t>Sun-S/C-</a:t>
                </a:r>
                <a:r>
                  <a:rPr lang="fr-FR" altLang="fr-FR" sz="1300" b="1" dirty="0" err="1">
                    <a:solidFill>
                      <a:schemeClr val="tx1"/>
                    </a:solidFill>
                  </a:rPr>
                  <a:t>Apophis</a:t>
                </a:r>
                <a:endParaRPr lang="fr-FR" altLang="fr-FR" sz="13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63" name="Line 42"/>
              <p:cNvSpPr>
                <a:spLocks noChangeShapeType="1"/>
              </p:cNvSpPr>
              <p:nvPr/>
            </p:nvSpPr>
            <p:spPr bwMode="auto">
              <a:xfrm>
                <a:off x="4377" y="1525"/>
                <a:ext cx="22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64" name="Line 43"/>
              <p:cNvSpPr>
                <a:spLocks noChangeShapeType="1"/>
              </p:cNvSpPr>
              <p:nvPr/>
            </p:nvSpPr>
            <p:spPr bwMode="auto">
              <a:xfrm>
                <a:off x="4377" y="1661"/>
                <a:ext cx="227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830526" y="1298794"/>
            <a:ext cx="22112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Departure</a:t>
            </a:r>
            <a:r>
              <a:rPr lang="fr-FR" alt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: 22/10/2026 </a:t>
            </a:r>
            <a:endParaRPr lang="fr-FR" altLang="fr-FR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altLang="fr-FR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Arrival</a:t>
            </a:r>
            <a:r>
              <a:rPr lang="fr-FR" alt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FR" altLang="fr-FR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11/07/2028</a:t>
            </a:r>
          </a:p>
          <a:p>
            <a:r>
              <a:rPr lang="el-G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fr-F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t = 629 d</a:t>
            </a:r>
          </a:p>
          <a:p>
            <a:r>
              <a:rPr lang="el-G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fr-F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v = 2.14 km/s</a:t>
            </a:r>
          </a:p>
          <a:p>
            <a:r>
              <a:rPr lang="el-G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fr-F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m = </a:t>
            </a:r>
            <a:r>
              <a:rPr lang="fr-FR" altLang="fr-FR" sz="1200" b="1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44.1</a:t>
            </a:r>
            <a:r>
              <a:rPr lang="fr-F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kg</a:t>
            </a:r>
          </a:p>
          <a:p>
            <a:endParaRPr lang="fr-FR" alt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alt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16375" y="1295400"/>
            <a:ext cx="13880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Ion </a:t>
            </a:r>
            <a:r>
              <a:rPr lang="fr-FR" altLang="fr-FR" sz="1200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Thruster</a:t>
            </a:r>
            <a:r>
              <a:rPr lang="fr-FR" altLang="fr-FR" sz="1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NSTAR</a:t>
            </a:r>
            <a:endParaRPr lang="fr-FR" altLang="fr-FR" sz="1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Isp</a:t>
            </a:r>
            <a:r>
              <a:rPr lang="fr-F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= 3080 s</a:t>
            </a:r>
          </a:p>
          <a:p>
            <a:r>
              <a:rPr lang="fr-F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P = 1500 W</a:t>
            </a:r>
          </a:p>
          <a:p>
            <a:r>
              <a:rPr lang="fr-F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T = 53 mN</a:t>
            </a:r>
          </a:p>
          <a:p>
            <a:endParaRPr lang="fr-FR" dirty="0" err="1" smtClean="0">
              <a:latin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651313" y="1304925"/>
            <a:ext cx="1826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12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Thrust</a:t>
            </a:r>
            <a:r>
              <a:rPr lang="fr-FR" altLang="fr-FR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: 306 d</a:t>
            </a:r>
          </a:p>
          <a:p>
            <a:r>
              <a:rPr lang="fr-F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01/02/2027 – 08/05/2027</a:t>
            </a:r>
          </a:p>
          <a:p>
            <a:r>
              <a:rPr lang="fr-F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11/12/2027 – 08/07/2028</a:t>
            </a:r>
          </a:p>
          <a:p>
            <a:endParaRPr lang="fr-FR" dirty="0" err="1" smtClean="0">
              <a:latin typeface="Calibri" pitchFamily="34" charset="0"/>
            </a:endParaRPr>
          </a:p>
        </p:txBody>
      </p:sp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84940" y="43489"/>
            <a:ext cx="7993673" cy="882650"/>
          </a:xfrm>
        </p:spPr>
        <p:txBody>
          <a:bodyPr/>
          <a:lstStyle/>
          <a:p>
            <a:pPr algn="ctr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Mission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390900" y="4013078"/>
            <a:ext cx="934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latin typeface="Calibri" pitchFamily="34" charset="0"/>
              </a:rPr>
              <a:t>Departure</a:t>
            </a:r>
            <a:endParaRPr lang="fr-FR" sz="1400" dirty="0" smtClean="0">
              <a:latin typeface="Calibri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600200" y="5794253"/>
            <a:ext cx="662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latin typeface="Calibri" pitchFamily="34" charset="0"/>
              </a:rPr>
              <a:t>Arrival</a:t>
            </a:r>
            <a:endParaRPr lang="fr-FR" sz="14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s_presentation_ACM_V2">
  <a:themeElements>
    <a:clrScheme name="corps_presentation_ACM_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/>
            <a:cs typeface="ヒラギノ角ゴ Pro W3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/>
            <a:cs typeface="ヒラギノ角ゴ Pro W3"/>
          </a:defRPr>
        </a:defPPr>
      </a:lstStyle>
    </a:lnDef>
  </a:objectDefaults>
  <a:extraClrSchemeLst>
    <a:extraClrScheme>
      <a:clrScheme name="corps_presentation_ACM_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s_presentation_ACM_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s_presentation_ACM_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s_presentation_ACM_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s_presentation_ACM_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s_presentation_ACM_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s_presentation_ACM_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s_presentation_ACM_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s_presentation_ACM_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s_presentation_ACM_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s_presentation_ACM_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s_presentation_ACM_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rps_presentation_ACM_V2">
  <a:themeElements>
    <a:clrScheme name="2_corps_presentation_ACM_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rps_presentation_ACM_V2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Calibri" pitchFamily="34" charset="0"/>
          </a:defRPr>
        </a:defPPr>
      </a:lstStyle>
    </a:txDef>
  </a:objectDefaults>
  <a:extraClrSchemeLst>
    <a:extraClrScheme>
      <a:clrScheme name="2_corps_presentation_ACM_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rps_presentation_ACM_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rps_presentation_ACM_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rps_presentation_ACM_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rps_presentation_ACM_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rps_presentation_ACM_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ps_presentation_ACM_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ps_presentation_ACM_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ps_presentation_ACM_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ps_presentation_ACM_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ps_presentation_ACM_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ps_presentation_ACM_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rps_presentation_ACM_V2">
  <a:themeElements>
    <a:clrScheme name="2_corps_presentation_ACM_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rps_presentation_ACM_V2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2_corps_presentation_ACM_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rps_presentation_ACM_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rps_presentation_ACM_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rps_presentation_ACM_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rps_presentation_ACM_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rps_presentation_ACM_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ps_presentation_ACM_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ps_presentation_ACM_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ps_presentation_ACM_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ps_presentation_ACM_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ps_presentation_ACM_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ps_presentation_ACM_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rps_presentation_ACM_V2">
  <a:themeElements>
    <a:clrScheme name="2_corps_presentation_ACM_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rps_presentation_ACM_V2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2_corps_presentation_ACM_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rps_presentation_ACM_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rps_presentation_ACM_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rps_presentation_ACM_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rps_presentation_ACM_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rps_presentation_ACM_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ps_presentation_ACM_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ps_presentation_ACM_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ps_presentation_ACM_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ps_presentation_ACM_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ps_presentation_ACM_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ps_presentation_ACM_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3767</TotalTime>
  <Words>703</Words>
  <Application>Microsoft Office PowerPoint</Application>
  <PresentationFormat>Affichage à l'écran (4:3)</PresentationFormat>
  <Paragraphs>219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corps_presentation_ACM_V2</vt:lpstr>
      <vt:lpstr>2_corps_presentation_ACM_V2</vt:lpstr>
      <vt:lpstr>3_corps_presentation_ACM_V2</vt:lpstr>
      <vt:lpstr>4_corps_presentation_ACM_V2</vt:lpstr>
      <vt:lpstr>Présentation PowerPoint</vt:lpstr>
      <vt:lpstr>Présentation PowerPoint</vt:lpstr>
      <vt:lpstr>APOPHIS</vt:lpstr>
      <vt:lpstr>Présentation PowerPoint</vt:lpstr>
      <vt:lpstr>Mission objectives</vt:lpstr>
      <vt:lpstr>Strawman Payload</vt:lpstr>
      <vt:lpstr>Radars</vt:lpstr>
      <vt:lpstr>Instrumentation / Objectives</vt:lpstr>
      <vt:lpstr>Mission analysis example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JYP</dc:creator>
  <cp:lastModifiedBy>pradojy</cp:lastModifiedBy>
  <cp:revision>444</cp:revision>
  <cp:lastPrinted>2014-06-10T12:30:03Z</cp:lastPrinted>
  <dcterms:created xsi:type="dcterms:W3CDTF">2013-05-20T18:20:14Z</dcterms:created>
  <dcterms:modified xsi:type="dcterms:W3CDTF">2014-06-10T13:22:47Z</dcterms:modified>
</cp:coreProperties>
</file>