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handoutMasterIdLst>
    <p:handoutMasterId r:id="rId6"/>
  </p:handoutMasterIdLst>
  <p:sldIdLst>
    <p:sldId id="881" r:id="rId2"/>
    <p:sldId id="883" r:id="rId3"/>
    <p:sldId id="882" r:id="rId4"/>
  </p:sldIdLst>
  <p:sldSz cx="10460038" cy="7561263"/>
  <p:notesSz cx="6858000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68"/>
    <a:srgbClr val="A6CCFF"/>
    <a:srgbClr val="E3284A"/>
    <a:srgbClr val="EF6820"/>
    <a:srgbClr val="FFFF00"/>
    <a:srgbClr val="5BC18C"/>
    <a:srgbClr val="B9E5CE"/>
    <a:srgbClr val="C1DDD4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1134" y="6"/>
      </p:cViewPr>
      <p:guideLst>
        <p:guide orient="horz" pos="2381"/>
        <p:guide pos="32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1438" y="0"/>
            <a:ext cx="295116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0063"/>
            <a:ext cx="29495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1438" y="9390063"/>
            <a:ext cx="295116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cs typeface="+mn-cs"/>
              </a:defRPr>
            </a:lvl1pPr>
          </a:lstStyle>
          <a:p>
            <a:pPr>
              <a:defRPr/>
            </a:pPr>
            <a:fld id="{84DF9A9E-F1E8-7E44-B49A-11C0ED04A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88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1438" y="0"/>
            <a:ext cx="295116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63588"/>
            <a:ext cx="5070475" cy="3665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657725"/>
            <a:ext cx="5046662" cy="4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0063"/>
            <a:ext cx="29495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1438" y="9390063"/>
            <a:ext cx="2951162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8" tIns="46319" rIns="92638" bIns="4631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cs typeface="+mn-cs"/>
              </a:defRPr>
            </a:lvl1pPr>
          </a:lstStyle>
          <a:p>
            <a:pPr>
              <a:defRPr/>
            </a:pPr>
            <a:fld id="{2EACA7FA-6382-E047-9CF6-628C9634C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94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7100" eaLnBrk="0" hangingPunct="0"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7100" eaLnBrk="0" hangingPunct="0"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7100" eaLnBrk="0" hangingPunct="0"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7100" eaLnBrk="0" hangingPunct="0"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D53F81D4-3F63-004C-A799-5749B709E3F1}" type="slidenum">
              <a:rPr lang="en-US" sz="1200"/>
              <a:pPr eaLnBrk="1" hangingPunct="1">
                <a:defRPr/>
              </a:pPr>
              <a:t>1</a:t>
            </a:fld>
            <a:endParaRPr lang="en-US" sz="120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/>
              <a:t>Apologies for the very brief abstract.</a:t>
            </a:r>
          </a:p>
          <a:p>
            <a:pPr eaLnBrk="1" hangingPunct="1"/>
            <a:r>
              <a:rPr lang="en-US" dirty="0" smtClean="0"/>
              <a:t>Will</a:t>
            </a:r>
            <a:r>
              <a:rPr lang="en-US" baseline="0" dirty="0" smtClean="0"/>
              <a:t> briefly review the evidence for grain fragmentation and outline its possible consequences for Rosetta.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95288" y="3619500"/>
            <a:ext cx="6923087" cy="566738"/>
          </a:xfrm>
        </p:spPr>
        <p:txBody>
          <a:bodyPr anchor="t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724525"/>
            <a:ext cx="8362950" cy="476250"/>
          </a:xfrm>
        </p:spPr>
        <p:txBody>
          <a:bodyPr/>
          <a:lstStyle>
            <a:lvl1pPr marL="0" indent="0">
              <a:buFontTx/>
              <a:buNone/>
              <a:defRPr sz="26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83C9-805A-0245-B7EF-B9FE9A06A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0325"/>
            <a:ext cx="94107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239963"/>
            <a:ext cx="94107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3463" y="6884988"/>
            <a:ext cx="3313112" cy="5254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56538" y="7199313"/>
            <a:ext cx="2443162" cy="2111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310E0BCA-0ECB-C647-A604-A2590501AD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796925" rtl="0" eaLnBrk="0" fontAlgn="base" hangingPunct="0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  <a:ea typeface="+mj-ea"/>
          <a:cs typeface="ＭＳ Ｐゴシック" charset="0"/>
        </a:defRPr>
      </a:lvl1pPr>
      <a:lvl2pPr algn="l" defTabSz="796925" rtl="0" eaLnBrk="0" fontAlgn="base" hangingPunct="0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796925" rtl="0" eaLnBrk="0" fontAlgn="base" hangingPunct="0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796925" rtl="0" eaLnBrk="0" fontAlgn="base" hangingPunct="0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796925" rtl="0" eaLnBrk="0" fontAlgn="base" hangingPunct="0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796925" rtl="0" fontAlgn="base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</a:defRPr>
      </a:lvl6pPr>
      <a:lvl7pPr marL="914400" algn="l" defTabSz="796925" rtl="0" fontAlgn="base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</a:defRPr>
      </a:lvl7pPr>
      <a:lvl8pPr marL="1371600" algn="l" defTabSz="796925" rtl="0" fontAlgn="base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</a:defRPr>
      </a:lvl8pPr>
      <a:lvl9pPr marL="1828800" algn="l" defTabSz="796925" rtl="0" fontAlgn="base">
        <a:spcBef>
          <a:spcPct val="0"/>
        </a:spcBef>
        <a:spcAft>
          <a:spcPct val="0"/>
        </a:spcAft>
        <a:defRPr sz="4000">
          <a:solidFill>
            <a:srgbClr val="9FAA00"/>
          </a:solidFill>
          <a:latin typeface="Arial" charset="0"/>
        </a:defRPr>
      </a:lvl9pPr>
    </p:titleStyle>
    <p:bodyStyle>
      <a:lvl1pPr marL="298450" indent="-2984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400">
          <a:solidFill>
            <a:schemeClr val="tx1"/>
          </a:solidFill>
          <a:latin typeface="Arial" charset="0"/>
          <a:ea typeface="+mn-ea"/>
          <a:cs typeface="ＭＳ Ｐゴシック" charset="0"/>
        </a:defRPr>
      </a:lvl1pPr>
      <a:lvl2pPr marL="647700" indent="-2492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  <a:ea typeface="+mn-ea"/>
        </a:defRPr>
      </a:lvl2pPr>
      <a:lvl3pPr marL="993775" indent="-196850" algn="l" defTabSz="796925" rtl="0" eaLnBrk="0" fontAlgn="base" hangingPunct="0">
        <a:spcBef>
          <a:spcPct val="20000"/>
        </a:spcBef>
        <a:spcAft>
          <a:spcPct val="0"/>
        </a:spcAft>
        <a:buClr>
          <a:srgbClr val="9FAA00"/>
        </a:buClr>
        <a:buChar char="•"/>
        <a:defRPr sz="2400">
          <a:solidFill>
            <a:schemeClr val="tx1"/>
          </a:solidFill>
          <a:latin typeface="Arial" charset="0"/>
          <a:ea typeface="+mn-ea"/>
        </a:defRPr>
      </a:lvl3pPr>
      <a:lvl4pPr marL="1392238" indent="-198438" algn="l" defTabSz="796925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charset="0"/>
          <a:ea typeface="+mn-ea"/>
        </a:defRPr>
      </a:lvl4pPr>
      <a:lvl5pPr marL="1787525" indent="-198438" algn="l" defTabSz="79692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  <a:ea typeface="+mn-ea"/>
        </a:defRPr>
      </a:lvl5pPr>
      <a:lvl6pPr marL="2244725" indent="-198438" algn="l" defTabSz="7969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701925" indent="-198438" algn="l" defTabSz="7969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159125" indent="-198438" algn="l" defTabSz="7969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616325" indent="-198438" algn="l" defTabSz="79692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6502400" y="228600"/>
            <a:ext cx="1663700" cy="1193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706438" y="3040063"/>
            <a:ext cx="925195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2000" dirty="0">
              <a:solidFill>
                <a:schemeClr val="tx1"/>
              </a:solidFill>
            </a:endParaRPr>
          </a:p>
          <a:p>
            <a:pPr eaLnBrk="1" hangingPunct="1"/>
            <a:endParaRPr lang="en-US" sz="2000" dirty="0">
              <a:solidFill>
                <a:schemeClr val="tx1"/>
              </a:solidFill>
            </a:endParaRPr>
          </a:p>
          <a:p>
            <a:pPr eaLnBrk="1" hangingPunct="1"/>
            <a:endParaRPr lang="en-US" sz="2000" dirty="0">
              <a:solidFill>
                <a:schemeClr val="tx1"/>
              </a:solidFill>
            </a:endParaRPr>
          </a:p>
          <a:p>
            <a:pPr eaLnBrk="1" hangingPunct="1"/>
            <a:endParaRPr lang="en-US" sz="2000" dirty="0">
              <a:solidFill>
                <a:schemeClr val="tx1"/>
              </a:solidFill>
            </a:endParaRPr>
          </a:p>
          <a:p>
            <a:pPr eaLnBrk="1" hangingPunct="1"/>
            <a:endParaRPr lang="en-US" b="1" dirty="0" smtClean="0">
              <a:solidFill>
                <a:schemeClr val="tx1"/>
              </a:solidFill>
            </a:endParaRPr>
          </a:p>
          <a:p>
            <a:pPr eaLnBrk="1" hangingPunct="1"/>
            <a:endParaRPr lang="en-US" b="1" dirty="0">
              <a:solidFill>
                <a:schemeClr val="tx1"/>
              </a:solidFill>
            </a:endParaRPr>
          </a:p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Simon </a:t>
            </a:r>
            <a:r>
              <a:rPr lang="en-US" b="1" dirty="0">
                <a:solidFill>
                  <a:schemeClr val="tx1"/>
                </a:solidFill>
              </a:rPr>
              <a:t>F. Green</a:t>
            </a:r>
          </a:p>
          <a:p>
            <a:pPr eaLnBrk="1" hangingPunct="1"/>
            <a:r>
              <a:rPr lang="en-US" sz="2000" dirty="0" smtClean="0">
                <a:solidFill>
                  <a:schemeClr val="tx1"/>
                </a:solidFill>
              </a:rPr>
              <a:t>Planetary </a:t>
            </a:r>
            <a:r>
              <a:rPr lang="en-US" sz="2000" dirty="0">
                <a:solidFill>
                  <a:schemeClr val="tx1"/>
                </a:solidFill>
              </a:rPr>
              <a:t>and Space Sciences</a:t>
            </a:r>
          </a:p>
          <a:p>
            <a:pPr eaLnBrk="1" hangingPunct="1"/>
            <a:r>
              <a:rPr lang="en-US" sz="2000" dirty="0">
                <a:solidFill>
                  <a:schemeClr val="tx1"/>
                </a:solidFill>
              </a:rPr>
              <a:t>Department of Physical Sciences</a:t>
            </a:r>
          </a:p>
          <a:p>
            <a:pPr eaLnBrk="1" hangingPunct="1"/>
            <a:r>
              <a:rPr lang="en-US" sz="2000" dirty="0">
                <a:solidFill>
                  <a:schemeClr val="tx1"/>
                </a:solidFill>
              </a:rPr>
              <a:t>The Open University</a:t>
            </a:r>
          </a:p>
          <a:p>
            <a:pPr eaLnBrk="1" hangingPunct="1"/>
            <a:endParaRPr lang="en-US" sz="1800" dirty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5124" name="Picture 9" descr="OUPowerPoint38mmM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51700" y="395288"/>
            <a:ext cx="2946400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 txBox="1">
            <a:spLocks noChangeArrowheads="1"/>
          </p:cNvSpPr>
          <p:nvPr/>
        </p:nvSpPr>
        <p:spPr bwMode="auto">
          <a:xfrm>
            <a:off x="315913" y="2870200"/>
            <a:ext cx="9215437" cy="131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8" tIns="39718" rIns="79438" bIns="39718">
            <a:spAutoFit/>
          </a:bodyPr>
          <a:lstStyle>
            <a:lvl1pPr defTabSz="796925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796925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2pPr>
            <a:lvl3pPr marL="1143000" indent="-228600" defTabSz="796925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3pPr>
            <a:lvl4pPr marL="1600200" indent="-228600" defTabSz="796925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4pPr>
            <a:lvl5pPr marL="2057400" indent="-228600" defTabSz="796925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5pPr>
            <a:lvl6pPr marL="25146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6pPr>
            <a:lvl7pPr marL="29718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7pPr>
            <a:lvl8pPr marL="34290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8pPr>
            <a:lvl9pPr marL="38862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 dirty="0" smtClean="0">
                <a:solidFill>
                  <a:srgbClr val="0000CC"/>
                </a:solidFill>
              </a:rPr>
              <a:t>UK Activities:</a:t>
            </a:r>
          </a:p>
          <a:p>
            <a:pPr algn="ctr" eaLnBrk="1" hangingPunct="1"/>
            <a:r>
              <a:rPr lang="en-US" sz="4000" b="1" dirty="0" smtClean="0">
                <a:solidFill>
                  <a:srgbClr val="0000CC"/>
                </a:solidFill>
              </a:rPr>
              <a:t>NEO </a:t>
            </a:r>
            <a:r>
              <a:rPr lang="en-US" sz="4000" b="1" dirty="0" err="1" smtClean="0">
                <a:solidFill>
                  <a:srgbClr val="0000CC"/>
                </a:solidFill>
              </a:rPr>
              <a:t>Characterisation</a:t>
            </a:r>
            <a:endParaRPr lang="en-US" sz="4000" b="1" dirty="0">
              <a:solidFill>
                <a:srgbClr val="0000CC"/>
              </a:solidFill>
            </a:endParaRPr>
          </a:p>
        </p:txBody>
      </p:sp>
      <p:pic>
        <p:nvPicPr>
          <p:cNvPr id="5126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4988" y="441325"/>
            <a:ext cx="4392612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Box 1"/>
          <p:cNvSpPr txBox="1">
            <a:spLocks noChangeArrowheads="1"/>
          </p:cNvSpPr>
          <p:nvPr/>
        </p:nvSpPr>
        <p:spPr bwMode="auto">
          <a:xfrm>
            <a:off x="1655763" y="7032625"/>
            <a:ext cx="50806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tx1"/>
                </a:solidFill>
              </a:rPr>
              <a:t>             </a:t>
            </a:r>
            <a:r>
              <a:rPr lang="en-US" sz="2000" dirty="0" smtClean="0">
                <a:solidFill>
                  <a:schemeClr val="tx1"/>
                </a:solidFill>
              </a:rPr>
              <a:t>SMPAG,  Vienna, 12-13 June 2014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004836" y="0"/>
            <a:ext cx="6543914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2971" tIns="51485" rIns="102971" bIns="51485"/>
          <a:lstStyle/>
          <a:p>
            <a:pPr algn="ctr">
              <a:defRPr/>
            </a:pPr>
            <a:r>
              <a:rPr lang="en-GB" sz="3600" b="1" dirty="0" smtClean="0">
                <a:solidFill>
                  <a:srgbClr val="9FAA00"/>
                </a:solidFill>
                <a:latin typeface="Arial Unicode MS" charset="0"/>
                <a:cs typeface="+mn-cs"/>
              </a:rPr>
              <a:t>Dynamics</a:t>
            </a:r>
            <a:endParaRPr lang="en-GB" sz="3600" b="1" dirty="0">
              <a:solidFill>
                <a:srgbClr val="9FAA00"/>
              </a:solidFill>
              <a:latin typeface="Arial Unicode MS" charset="0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95860" y="551324"/>
            <a:ext cx="6654616" cy="3097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2971" tIns="51485" rIns="102971" bIns="51485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FontTx/>
              <a:buNone/>
              <a:defRPr sz="2600">
                <a:solidFill>
                  <a:schemeClr val="bg2"/>
                </a:solidFill>
                <a:latin typeface="Arial" charset="0"/>
                <a:ea typeface="+mn-ea"/>
                <a:cs typeface="ＭＳ Ｐゴシック" charset="0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ts val="1500"/>
              </a:spcBef>
              <a:buFont typeface="Arial"/>
              <a:buChar char="•"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Surveys/Astrometry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    </a:t>
            </a:r>
            <a:r>
              <a:rPr lang="en-US" sz="2000" b="1" dirty="0" smtClean="0">
                <a:solidFill>
                  <a:srgbClr val="0000FF"/>
                </a:solidFill>
              </a:rPr>
              <a:t>Queen’s Belfast</a:t>
            </a: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Pan-STARRS1 asteroid science co-lead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</a:rPr>
              <a:t>Cometary</a:t>
            </a:r>
            <a:r>
              <a:rPr lang="en-US" sz="2000" dirty="0" smtClean="0">
                <a:solidFill>
                  <a:srgbClr val="000000"/>
                </a:solidFill>
              </a:rPr>
              <a:t> activity, collisions</a:t>
            </a: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LSST data products UK proposal lead</a:t>
            </a:r>
          </a:p>
          <a:p>
            <a:pPr marL="342900" indent="-342900">
              <a:spcBef>
                <a:spcPts val="1500"/>
              </a:spcBef>
              <a:buFont typeface="Arial"/>
              <a:buChar char="•"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Dynamical </a:t>
            </a:r>
            <a:r>
              <a:rPr lang="en-US" sz="2400" b="1" dirty="0" err="1" smtClean="0">
                <a:solidFill>
                  <a:srgbClr val="000000"/>
                </a:solidFill>
              </a:rPr>
              <a:t>modelling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   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</a:rPr>
              <a:t>Armagh</a:t>
            </a:r>
            <a:r>
              <a:rPr lang="en-US" sz="2000" b="1" dirty="0" smtClean="0">
                <a:solidFill>
                  <a:srgbClr val="0000FF"/>
                </a:solidFill>
              </a:rPr>
              <a:t>,  Queen Mary London</a:t>
            </a:r>
            <a:endParaRPr lang="en-US" sz="24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400" b="1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Long-term evolution, </a:t>
            </a:r>
            <a:r>
              <a:rPr lang="en-US" sz="2000" dirty="0" err="1" smtClean="0">
                <a:solidFill>
                  <a:srgbClr val="000000"/>
                </a:solidFill>
              </a:rPr>
              <a:t>Yarkovsky</a:t>
            </a:r>
            <a:r>
              <a:rPr lang="en-US" sz="2000" dirty="0" smtClean="0">
                <a:solidFill>
                  <a:srgbClr val="000000"/>
                </a:solidFill>
              </a:rPr>
              <a:t> effect</a:t>
            </a:r>
            <a:endParaRPr lang="en-US" sz="2000" b="1" dirty="0" smtClean="0">
              <a:solidFill>
                <a:srgbClr val="0000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12347" y="4211150"/>
            <a:ext cx="9831580" cy="317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2971" tIns="51485" rIns="102971" bIns="51485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FontTx/>
              <a:buNone/>
              <a:defRPr sz="2600">
                <a:solidFill>
                  <a:schemeClr val="bg2"/>
                </a:solidFill>
                <a:latin typeface="Arial" charset="0"/>
                <a:ea typeface="+mn-ea"/>
                <a:cs typeface="ＭＳ Ｐゴシック" charset="0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ts val="1500"/>
              </a:spcBef>
              <a:buFont typeface="Arial"/>
              <a:buChar char="•"/>
              <a:defRPr/>
            </a:pPr>
            <a:r>
              <a:rPr lang="en-GB" sz="2400" b="1" dirty="0" smtClean="0">
                <a:solidFill>
                  <a:schemeClr val="tx1"/>
                </a:solidFill>
                <a:cs typeface="Arial" charset="0"/>
              </a:rPr>
              <a:t>Remote sensing</a:t>
            </a:r>
          </a:p>
          <a:p>
            <a:pPr>
              <a:spcBef>
                <a:spcPts val="600"/>
              </a:spcBef>
              <a:defRPr/>
            </a:pPr>
            <a:r>
              <a:rPr lang="en-GB" sz="24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cs typeface="Arial" charset="0"/>
              </a:rPr>
              <a:t>   </a:t>
            </a:r>
            <a:r>
              <a:rPr lang="en-GB" sz="2000" b="1" dirty="0" smtClean="0">
                <a:solidFill>
                  <a:srgbClr val="0000FF"/>
                </a:solidFill>
                <a:cs typeface="Arial" charset="0"/>
              </a:rPr>
              <a:t>Queen’s Belfast,  Kent,  Oxford</a:t>
            </a:r>
          </a:p>
          <a:p>
            <a:pPr>
              <a:spcBef>
                <a:spcPts val="0"/>
              </a:spcBef>
              <a:defRPr/>
            </a:pPr>
            <a:r>
              <a:rPr lang="en-GB" sz="2000" b="1" dirty="0">
                <a:solidFill>
                  <a:srgbClr val="0000FF"/>
                </a:solidFill>
                <a:cs typeface="Arial" charset="0"/>
              </a:rPr>
              <a:t>	</a:t>
            </a:r>
            <a:r>
              <a:rPr lang="en-GB" sz="2000" dirty="0" smtClean="0">
                <a:solidFill>
                  <a:srgbClr val="000000"/>
                </a:solidFill>
                <a:cs typeface="Arial" charset="0"/>
              </a:rPr>
              <a:t>Vis/NIR &amp; mid-IR spectroscopy</a:t>
            </a:r>
            <a:endParaRPr lang="en-GB" sz="2000" dirty="0">
              <a:solidFill>
                <a:srgbClr val="000000"/>
              </a:solidFill>
              <a:cs typeface="Arial" charset="0"/>
            </a:endParaRPr>
          </a:p>
          <a:p>
            <a:pPr marL="342900" indent="-342900">
              <a:spcBef>
                <a:spcPts val="1500"/>
              </a:spcBef>
              <a:buFont typeface="Arial"/>
              <a:buChar char="•"/>
              <a:defRPr/>
            </a:pPr>
            <a:r>
              <a:rPr lang="en-GB" sz="2400" b="1" dirty="0" smtClean="0">
                <a:solidFill>
                  <a:schemeClr val="tx1"/>
                </a:solidFill>
                <a:cs typeface="Arial" charset="0"/>
              </a:rPr>
              <a:t>Returned samples/meteorites</a:t>
            </a:r>
          </a:p>
          <a:p>
            <a:pPr lvl="1" eaLnBrk="1" hangingPunct="1">
              <a:spcBef>
                <a:spcPts val="600"/>
              </a:spcBef>
              <a:buFontTx/>
              <a:buNone/>
            </a:pPr>
            <a:r>
              <a:rPr lang="en-US" sz="2000" b="1" dirty="0" smtClean="0">
                <a:solidFill>
                  <a:srgbClr val="0000FF"/>
                </a:solidFill>
                <a:ea typeface="ＭＳ Ｐゴシック" charset="0"/>
              </a:rPr>
              <a:t>Open Univ.,  Imperial,  Manchester,  NHM, </a:t>
            </a:r>
            <a:br>
              <a:rPr lang="en-US" sz="2000" b="1" dirty="0" smtClean="0">
                <a:solidFill>
                  <a:srgbClr val="0000FF"/>
                </a:solidFill>
                <a:ea typeface="ＭＳ Ｐゴシック" charset="0"/>
              </a:rPr>
            </a:br>
            <a:r>
              <a:rPr lang="en-US" sz="2000" b="1" dirty="0" smtClean="0">
                <a:solidFill>
                  <a:srgbClr val="0000FF"/>
                </a:solidFill>
                <a:ea typeface="ＭＳ Ｐゴシック" charset="0"/>
              </a:rPr>
              <a:t>UCL</a:t>
            </a:r>
            <a:r>
              <a:rPr lang="en-US" sz="2000" b="1" dirty="0">
                <a:solidFill>
                  <a:srgbClr val="0000FF"/>
                </a:solidFill>
                <a:ea typeface="ＭＳ Ｐゴシック" charset="0"/>
              </a:rPr>
              <a:t>/</a:t>
            </a:r>
            <a:r>
              <a:rPr lang="en-US" sz="2000" b="1" dirty="0" err="1" smtClean="0">
                <a:solidFill>
                  <a:srgbClr val="0000FF"/>
                </a:solidFill>
                <a:ea typeface="ＭＳ Ｐゴシック" charset="0"/>
              </a:rPr>
              <a:t>Birkbeck</a:t>
            </a:r>
            <a:r>
              <a:rPr lang="en-US" sz="2000" b="1" dirty="0" smtClean="0">
                <a:solidFill>
                  <a:srgbClr val="0000FF"/>
                </a:solidFill>
                <a:ea typeface="ＭＳ Ｐゴシック" charset="0"/>
              </a:rPr>
              <a:t>,</a:t>
            </a:r>
            <a:r>
              <a:rPr lang="en-US" sz="2000" b="1" dirty="0">
                <a:solidFill>
                  <a:srgbClr val="0000FF"/>
                </a:solidFill>
                <a:ea typeface="ＭＳ Ｐゴシック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ea typeface="ＭＳ Ｐゴシック" charset="0"/>
              </a:rPr>
              <a:t> Leicester,  Oxford,</a:t>
            </a:r>
            <a:br>
              <a:rPr lang="en-US" sz="2000" b="1" dirty="0" smtClean="0">
                <a:solidFill>
                  <a:srgbClr val="0000FF"/>
                </a:solidFill>
                <a:ea typeface="ＭＳ Ｐゴシック" charset="0"/>
              </a:rPr>
            </a:br>
            <a:r>
              <a:rPr lang="en-US" sz="2000" b="1" dirty="0" smtClean="0">
                <a:solidFill>
                  <a:srgbClr val="0000FF"/>
                </a:solidFill>
                <a:ea typeface="ＭＳ Ｐゴシック" charset="0"/>
              </a:rPr>
              <a:t>Bristol,  Glasgow,  Kent,  Edinburgh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r>
              <a:rPr lang="en-US" sz="2000" b="1" dirty="0">
                <a:solidFill>
                  <a:srgbClr val="0000FF"/>
                </a:solidFill>
                <a:ea typeface="ＭＳ Ｐゴシック" charset="0"/>
              </a:rPr>
              <a:t>	</a:t>
            </a:r>
            <a:r>
              <a:rPr lang="en-US" sz="2000" dirty="0" smtClean="0">
                <a:ea typeface="ＭＳ Ｐゴシック" charset="0"/>
              </a:rPr>
              <a:t>UK </a:t>
            </a:r>
            <a:r>
              <a:rPr lang="en-US" sz="2000" dirty="0" err="1" smtClean="0">
                <a:ea typeface="ＭＳ Ｐゴシック" charset="0"/>
              </a:rPr>
              <a:t>Cosmochemistry</a:t>
            </a:r>
            <a:r>
              <a:rPr lang="en-US" sz="2000" dirty="0" smtClean="0">
                <a:ea typeface="ＭＳ Ｐゴシック" charset="0"/>
              </a:rPr>
              <a:t> Analysis Network</a:t>
            </a:r>
            <a:endParaRPr lang="en-US" sz="2000" dirty="0"/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98"/>
          <a:stretch>
            <a:fillRect/>
          </a:stretch>
        </p:blipFill>
        <p:spPr bwMode="auto">
          <a:xfrm>
            <a:off x="6546464" y="0"/>
            <a:ext cx="3141685" cy="218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12" name="Picture 12" descr="97oh-anim_odas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062" y="-53970"/>
            <a:ext cx="15779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0" descr="Chondrules small kita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954" y="3890360"/>
            <a:ext cx="2291083" cy="165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2" descr="NanoSIMS50.gif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657" y="6194873"/>
            <a:ext cx="2396395" cy="1366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1" descr="TEM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173" y="5591040"/>
            <a:ext cx="1354674" cy="184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313" y="2186663"/>
            <a:ext cx="2986494" cy="185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709" y="4094085"/>
            <a:ext cx="2536521" cy="192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057126" y="3659446"/>
            <a:ext cx="6543914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2971" tIns="51485" rIns="102971" bIns="51485"/>
          <a:lstStyle/>
          <a:p>
            <a:pPr algn="ctr">
              <a:defRPr/>
            </a:pPr>
            <a:r>
              <a:rPr lang="en-GB" sz="3600" b="1" dirty="0" smtClean="0">
                <a:solidFill>
                  <a:srgbClr val="9FAA00"/>
                </a:solidFill>
                <a:latin typeface="Arial Unicode MS" charset="0"/>
                <a:cs typeface="+mn-cs"/>
              </a:rPr>
              <a:t>Composition</a:t>
            </a:r>
            <a:endParaRPr lang="en-GB" sz="3600" b="1" dirty="0">
              <a:solidFill>
                <a:srgbClr val="9FAA00"/>
              </a:solidFill>
              <a:latin typeface="Arial Unicode MS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59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313021" y="17921"/>
            <a:ext cx="6543914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2971" tIns="51485" rIns="102971" bIns="51485"/>
          <a:lstStyle/>
          <a:p>
            <a:pPr algn="ctr">
              <a:defRPr/>
            </a:pPr>
            <a:r>
              <a:rPr lang="en-GB" sz="3600" b="1" dirty="0" smtClean="0">
                <a:solidFill>
                  <a:srgbClr val="9FAA00"/>
                </a:solidFill>
                <a:latin typeface="Arial Unicode MS" charset="0"/>
                <a:cs typeface="+mn-cs"/>
              </a:rPr>
              <a:t>Physical Properties</a:t>
            </a:r>
            <a:endParaRPr lang="en-GB" sz="3600" b="1" dirty="0">
              <a:solidFill>
                <a:srgbClr val="9FAA00"/>
              </a:solidFill>
              <a:latin typeface="Arial Unicode MS" charset="0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47343" y="5596242"/>
            <a:ext cx="6774696" cy="1950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2971" tIns="51485" rIns="102971" bIns="51485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FontTx/>
              <a:buNone/>
              <a:defRPr sz="2600">
                <a:solidFill>
                  <a:schemeClr val="bg2"/>
                </a:solidFill>
                <a:latin typeface="Arial" charset="0"/>
                <a:ea typeface="+mn-ea"/>
                <a:cs typeface="ＭＳ Ｐゴシック" charset="0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ts val="600"/>
              </a:spcBef>
              <a:buFont typeface="Arial"/>
              <a:buChar char="•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Oxford:  </a:t>
            </a:r>
            <a:r>
              <a:rPr lang="en-US" sz="2000" dirty="0" smtClean="0">
                <a:solidFill>
                  <a:srgbClr val="000000"/>
                </a:solidFill>
              </a:rPr>
              <a:t>IR spectrometer, electrical charging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MSSL/UCL:  </a:t>
            </a:r>
            <a:r>
              <a:rPr lang="en-US" sz="2000" dirty="0" smtClean="0">
                <a:solidFill>
                  <a:srgbClr val="000000"/>
                </a:solidFill>
              </a:rPr>
              <a:t>Cameras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Open Univ.:  </a:t>
            </a:r>
            <a:r>
              <a:rPr lang="en-US" sz="2000" dirty="0" smtClean="0">
                <a:solidFill>
                  <a:srgbClr val="000000"/>
                </a:solidFill>
              </a:rPr>
              <a:t>Mass spectrometer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Leicester</a:t>
            </a:r>
            <a:r>
              <a:rPr lang="en-US" sz="2000" dirty="0" smtClean="0">
                <a:solidFill>
                  <a:srgbClr val="000000"/>
                </a:solidFill>
              </a:rPr>
              <a:t>: X-ray spectrometer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  <a:defRPr/>
            </a:pPr>
            <a:r>
              <a:rPr lang="en-US" sz="2000" b="1" dirty="0" smtClean="0">
                <a:solidFill>
                  <a:srgbClr val="0000FF"/>
                </a:solidFill>
              </a:rPr>
              <a:t>Imperial: </a:t>
            </a:r>
            <a:r>
              <a:rPr lang="en-US" sz="2000" dirty="0" smtClean="0">
                <a:solidFill>
                  <a:srgbClr val="000000"/>
                </a:solidFill>
              </a:rPr>
              <a:t>Magnetometer</a:t>
            </a: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7" name="Picture 6" descr="apollo_rough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738" y="2173527"/>
            <a:ext cx="3461455" cy="3207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itokawa_density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648" y="0"/>
            <a:ext cx="3453389" cy="2528614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95860" y="676584"/>
            <a:ext cx="6036796" cy="2089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2971" tIns="51485" rIns="102971" bIns="51485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FontTx/>
              <a:buNone/>
              <a:defRPr sz="2600">
                <a:solidFill>
                  <a:schemeClr val="bg2"/>
                </a:solidFill>
                <a:latin typeface="Arial" charset="0"/>
                <a:ea typeface="+mn-ea"/>
                <a:cs typeface="ＭＳ Ｐゴシック" charset="0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ts val="1500"/>
              </a:spcBef>
              <a:buFont typeface="Arial"/>
              <a:buChar char="•"/>
              <a:defRPr/>
            </a:pPr>
            <a:r>
              <a:rPr lang="en-US" sz="2400" b="1" dirty="0" smtClean="0">
                <a:solidFill>
                  <a:srgbClr val="000000"/>
                </a:solidFill>
              </a:rPr>
              <a:t>Shapes and Spin</a:t>
            </a:r>
            <a:endParaRPr lang="en-US" sz="24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     </a:t>
            </a:r>
            <a:r>
              <a:rPr lang="en-US" sz="2000" b="1" dirty="0" smtClean="0">
                <a:solidFill>
                  <a:srgbClr val="0000FF"/>
                </a:solidFill>
              </a:rPr>
              <a:t>Kent,  Queen’s Belfast,  Open Univ.</a:t>
            </a: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Shape, spin rate &amp; axis orientation from light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                 curve observation &amp; inversion</a:t>
            </a: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Spin/obliquity changes from observations &amp; 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                 </a:t>
            </a:r>
            <a:r>
              <a:rPr lang="en-US" sz="2000" dirty="0" err="1" smtClean="0">
                <a:solidFill>
                  <a:srgbClr val="000000"/>
                </a:solidFill>
              </a:rPr>
              <a:t>thermophysical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modelling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95860" y="2886556"/>
            <a:ext cx="7525422" cy="1781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2971" tIns="51485" rIns="102971" bIns="51485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FontTx/>
              <a:buNone/>
              <a:defRPr sz="2600">
                <a:solidFill>
                  <a:schemeClr val="bg2"/>
                </a:solidFill>
                <a:latin typeface="Arial" charset="0"/>
                <a:ea typeface="+mn-ea"/>
                <a:cs typeface="ＭＳ Ｐゴシック" charset="0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charset="0"/>
                <a:ea typeface="+mn-ea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  <a:ea typeface="+mn-ea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ts val="1500"/>
              </a:spcBef>
              <a:buFont typeface="Arial"/>
              <a:buChar char="•"/>
              <a:defRPr/>
            </a:pPr>
            <a:r>
              <a:rPr lang="en-US" sz="2400" b="1" dirty="0" err="1" smtClean="0">
                <a:solidFill>
                  <a:srgbClr val="000000"/>
                </a:solidFill>
              </a:rPr>
              <a:t>Thermophysical</a:t>
            </a:r>
            <a:r>
              <a:rPr lang="en-US" sz="2400" b="1" dirty="0" smtClean="0">
                <a:solidFill>
                  <a:srgbClr val="000000"/>
                </a:solidFill>
              </a:rPr>
              <a:t> properties</a:t>
            </a:r>
          </a:p>
          <a:p>
            <a:pPr>
              <a:spcBef>
                <a:spcPts val="600"/>
              </a:spcBef>
              <a:defRPr/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</a:rPr>
              <a:t>    Open Univ.,  Oxford</a:t>
            </a:r>
          </a:p>
          <a:p>
            <a:pPr>
              <a:spcBef>
                <a:spcPts val="0"/>
              </a:spcBef>
              <a:defRPr/>
            </a:pPr>
            <a:r>
              <a:rPr lang="en-US" sz="2000" b="1" dirty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Albedo, Diameter, </a:t>
            </a:r>
            <a:r>
              <a:rPr lang="en-US" sz="2000" dirty="0" smtClean="0">
                <a:solidFill>
                  <a:srgbClr val="000000"/>
                </a:solidFill>
              </a:rPr>
              <a:t>Temperature, thermal inertia, 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	surface roughness from IR observation &amp; thermal models</a:t>
            </a:r>
            <a:r>
              <a:rPr lang="en-US" sz="2000" b="1" dirty="0" smtClean="0"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en-US" sz="2000" b="1" dirty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YORP/</a:t>
            </a:r>
            <a:r>
              <a:rPr lang="en-US" sz="2000" dirty="0" err="1" smtClean="0">
                <a:solidFill>
                  <a:srgbClr val="000000"/>
                </a:solidFill>
              </a:rPr>
              <a:t>Yarkovsky</a:t>
            </a:r>
            <a:r>
              <a:rPr lang="en-US" sz="2000" dirty="0" smtClean="0">
                <a:solidFill>
                  <a:srgbClr val="000000"/>
                </a:solidFill>
              </a:rPr>
              <a:t> effect, density</a:t>
            </a: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62734" y="4881724"/>
            <a:ext cx="6543914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2971" tIns="51485" rIns="102971" bIns="51485"/>
          <a:lstStyle/>
          <a:p>
            <a:pPr algn="ctr">
              <a:defRPr/>
            </a:pPr>
            <a:r>
              <a:rPr lang="en-GB" sz="3600" b="1" dirty="0" smtClean="0">
                <a:solidFill>
                  <a:srgbClr val="9FAA00"/>
                </a:solidFill>
                <a:latin typeface="Arial Unicode MS" charset="0"/>
                <a:cs typeface="+mn-cs"/>
              </a:rPr>
              <a:t>Instruments for missions</a:t>
            </a:r>
            <a:endParaRPr lang="en-GB" sz="3600" b="1" dirty="0">
              <a:solidFill>
                <a:srgbClr val="9FAA00"/>
              </a:solidFill>
              <a:latin typeface="Arial Unicode MS" charset="0"/>
              <a:cs typeface="+mn-cs"/>
            </a:endParaRPr>
          </a:p>
        </p:txBody>
      </p:sp>
      <p:pic>
        <p:nvPicPr>
          <p:cNvPr id="13" name="Picture 4" descr="AsteroidSpectrometer_Page_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3489" y="5349722"/>
            <a:ext cx="3676435" cy="223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6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resentation 2006">
  <a:themeElements>
    <a:clrScheme name="Presentation 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esentation 2006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rgbClr val="E3284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 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3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4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5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6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7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8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9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10">
        <a:dk1>
          <a:srgbClr val="000000"/>
        </a:dk1>
        <a:lt1>
          <a:srgbClr val="0000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006 11">
        <a:dk1>
          <a:srgbClr val="000000"/>
        </a:dk1>
        <a:lt1>
          <a:srgbClr val="8C8C8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5C5C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27810</TotalTime>
  <Words>113</Words>
  <Application>Microsoft Office PowerPoint</Application>
  <PresentationFormat>Custom</PresentationFormat>
  <Paragraphs>46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2_Presentation 2006</vt:lpstr>
      <vt:lpstr>PowerPoint Presentation</vt:lpstr>
      <vt:lpstr>PowerPoint Presentation</vt:lpstr>
      <vt:lpstr>PowerPoint Presentation</vt:lpstr>
    </vt:vector>
  </TitlesOfParts>
  <Company>PSSRI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 Earth Asteroid Sample Return</dc:title>
  <dc:creator>Simon.Green</dc:creator>
  <cp:lastModifiedBy>Richard</cp:lastModifiedBy>
  <cp:revision>409</cp:revision>
  <dcterms:modified xsi:type="dcterms:W3CDTF">2014-06-11T20:32:25Z</dcterms:modified>
</cp:coreProperties>
</file>