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725" r:id="rId2"/>
    <p:sldId id="727" r:id="rId3"/>
    <p:sldId id="740" r:id="rId4"/>
    <p:sldId id="728" r:id="rId5"/>
    <p:sldId id="730" r:id="rId6"/>
    <p:sldId id="746" r:id="rId7"/>
    <p:sldId id="739" r:id="rId8"/>
    <p:sldId id="731" r:id="rId9"/>
    <p:sldId id="732" r:id="rId10"/>
    <p:sldId id="737" r:id="rId11"/>
    <p:sldId id="747" r:id="rId12"/>
    <p:sldId id="738" r:id="rId13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NotesEsa" pitchFamily="2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4D4D4D"/>
    <a:srgbClr val="CA99CF"/>
    <a:srgbClr val="EBE74F"/>
    <a:srgbClr val="75C3F3"/>
    <a:srgbClr val="3399FF"/>
    <a:srgbClr val="00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58" y="-84"/>
      </p:cViewPr>
      <p:guideLst>
        <p:guide orient="horz" pos="38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435"/>
            <a:ext cx="2944759" cy="4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56" y="9409435"/>
            <a:ext cx="2944759" cy="4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68B46675-ED67-4DB3-8DCE-7FE19B89A6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6326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287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88011" tIns="44006" rIns="88011" bIns="44006" numCol="1" anchor="t" anchorCtr="0" compatLnSpc="1">
            <a:prstTxWarp prst="textNoShape">
              <a:avLst/>
            </a:prstTxWarp>
          </a:bodyPr>
          <a:lstStyle>
            <a:lvl1pPr defTabSz="880002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98" y="1"/>
            <a:ext cx="2971703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88011" tIns="44006" rIns="88011" bIns="44006" numCol="1" anchor="t" anchorCtr="0" compatLnSpc="1">
            <a:prstTxWarp prst="textNoShape">
              <a:avLst/>
            </a:prstTxWarp>
          </a:bodyPr>
          <a:lstStyle>
            <a:lvl1pPr algn="r" defTabSz="880002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18 Feb 2013</a:t>
            </a:r>
            <a:endParaRPr lang="en-GB"/>
          </a:p>
        </p:txBody>
      </p:sp>
      <p:sp>
        <p:nvSpPr>
          <p:cNvPr id="165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08025"/>
            <a:ext cx="5032375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247" y="4715788"/>
            <a:ext cx="4956007" cy="44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88011" tIns="44006" rIns="88011" bIns="44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5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738"/>
            <a:ext cx="2973287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88011" tIns="44006" rIns="88011" bIns="44006" numCol="1" anchor="b" anchorCtr="0" compatLnSpc="1">
            <a:prstTxWarp prst="textNoShape">
              <a:avLst/>
            </a:prstTxWarp>
          </a:bodyPr>
          <a:lstStyle>
            <a:lvl1pPr defTabSz="880002">
              <a:defRPr sz="1200" b="0">
                <a:latin typeface="NotesEs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98" y="9434738"/>
            <a:ext cx="2971703" cy="4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88011" tIns="44006" rIns="88011" bIns="44006" numCol="1" anchor="b" anchorCtr="0" compatLnSpc="1">
            <a:prstTxWarp prst="textNoShape">
              <a:avLst/>
            </a:prstTxWarp>
          </a:bodyPr>
          <a:lstStyle>
            <a:lvl1pPr algn="r" defTabSz="880002">
              <a:defRPr sz="1200" b="0" smtClean="0"/>
            </a:lvl1pPr>
          </a:lstStyle>
          <a:p>
            <a:pPr>
              <a:defRPr/>
            </a:pPr>
            <a:fld id="{86C9D06C-6E55-4AFD-8087-E3305DC613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2602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3425"/>
            <a:ext cx="4995862" cy="37465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719" y="4722114"/>
            <a:ext cx="5025743" cy="1224017"/>
          </a:xfrm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9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0.v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1.vml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2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7.v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8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Header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ignatur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157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37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1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64150" y="327025"/>
            <a:ext cx="1549400" cy="566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7" y="327025"/>
            <a:ext cx="4498975" cy="566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1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"/>
            <a:ext cx="6469063" cy="86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8" y="1384300"/>
            <a:ext cx="3937000" cy="481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384300"/>
            <a:ext cx="3938588" cy="481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8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"/>
            <a:ext cx="6469063" cy="86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8" y="1384300"/>
            <a:ext cx="3937000" cy="481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2175" y="1384300"/>
            <a:ext cx="3938588" cy="233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2175" y="3867150"/>
            <a:ext cx="3938588" cy="233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201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85775" y="6369050"/>
            <a:ext cx="2324100" cy="257175"/>
          </a:xfrm>
        </p:spPr>
        <p:txBody>
          <a:bodyPr/>
          <a:lstStyle>
            <a:lvl1pPr>
              <a:defRPr sz="1200" b="0" baseline="0">
                <a:latin typeface="Verdana" panose="020B0604030504040204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68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3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8" y="1673225"/>
            <a:ext cx="2095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0678" y="1673225"/>
            <a:ext cx="209708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0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Paint Shop Pro Image" r:id="rId3" imgW="1951748" imgH="1951748" progId="PaintShopPro">
                  <p:embed/>
                </p:oleObj>
              </mc:Choice>
              <mc:Fallback>
                <p:oleObj name="Paint Shop Pro Image" r:id="rId3" imgW="1951748" imgH="195174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Paint Shop Pro Image" r:id="rId5" imgW="10741463" imgH="1414826" progId="PaintShopPro">
                  <p:embed/>
                </p:oleObj>
              </mc:Choice>
              <mc:Fallback>
                <p:oleObj name="Paint Shop Pro Image" r:id="rId5" imgW="10741463" imgH="141482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4775"/>
            <a:ext cx="2133600" cy="257175"/>
          </a:xfrm>
        </p:spPr>
        <p:txBody>
          <a:bodyPr/>
          <a:lstStyle>
            <a:lvl1pPr>
              <a:defRPr sz="2400" b="1">
                <a:latin typeface="NotesEs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SMPAG status, Feb 2015, G. Drolshagen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8" Type="http://schemas.openxmlformats.org/officeDocument/2006/relationships/oleObject" Target="../embeddings/oleObject2.bin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384300"/>
            <a:ext cx="8027988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</a:t>
            </a:r>
          </a:p>
        </p:txBody>
      </p:sp>
      <p:graphicFrame>
        <p:nvGraphicFramePr>
          <p:cNvPr id="1027" name="Object 29"/>
          <p:cNvGraphicFramePr>
            <a:graphicFrameLocks noChangeAspect="1"/>
          </p:cNvGraphicFramePr>
          <p:nvPr userDrawn="1"/>
        </p:nvGraphicFramePr>
        <p:xfrm>
          <a:off x="0" y="0"/>
          <a:ext cx="18780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int Shop Pro Image" r:id="rId16" imgW="1951748" imgH="1951748" progId="PaintShopPro">
                  <p:embed/>
                </p:oleObj>
              </mc:Choice>
              <mc:Fallback>
                <p:oleObj name="Paint Shop Pro Image" r:id="rId16" imgW="1951748" imgH="1951748" progId="PaintShopPro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780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0"/>
          <p:cNvGraphicFramePr>
            <a:graphicFrameLocks noChangeAspect="1"/>
          </p:cNvGraphicFramePr>
          <p:nvPr userDrawn="1"/>
        </p:nvGraphicFramePr>
        <p:xfrm>
          <a:off x="1714500" y="0"/>
          <a:ext cx="7429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int Shop Pro Image" r:id="rId18" imgW="10741463" imgH="1414826" progId="PaintShopPro">
                  <p:embed/>
                </p:oleObj>
              </mc:Choice>
              <mc:Fallback>
                <p:oleObj name="Paint Shop Pro Image" r:id="rId18" imgW="10741463" imgH="1414826" progId="PaintShopPro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0"/>
                        <a:ext cx="74295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0"/>
            <a:ext cx="64690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2"/>
          </p:nvPr>
        </p:nvSpPr>
        <p:spPr>
          <a:xfrm>
            <a:off x="254000" y="6442075"/>
            <a:ext cx="2717800" cy="3016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0" smtClean="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SMPAG status, Feb 2015, G. Drolshagen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NotesEsa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NotesEsa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NotesEsa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NotesEs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EBE74F"/>
        </a:buClr>
        <a:buFont typeface="Wingdings" pitchFamily="2" charset="2"/>
        <a:buChar char="n"/>
        <a:defRPr b="1">
          <a:solidFill>
            <a:srgbClr val="000000"/>
          </a:solidFill>
          <a:latin typeface="Verdana" charset="0"/>
          <a:ea typeface="MS PGothic" pitchFamily="34" charset="-128"/>
          <a:cs typeface="MS PGothic" charset="0"/>
        </a:defRPr>
      </a:lvl1pPr>
      <a:lvl2pPr marL="827088" indent="-28575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0098DB"/>
        </a:buClr>
        <a:buChar char="•"/>
        <a:defRPr sz="1600">
          <a:solidFill>
            <a:srgbClr val="000000"/>
          </a:solidFill>
          <a:latin typeface="Verdana" charset="0"/>
          <a:ea typeface="MS PGothic" pitchFamily="34" charset="-128"/>
          <a:cs typeface="MS PGothic" charset="0"/>
        </a:defRPr>
      </a:lvl2pPr>
      <a:lvl3pPr marL="1235075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Font typeface="Courier New" pitchFamily="49" charset="0"/>
        <a:buChar char="-"/>
        <a:defRPr sz="1400">
          <a:solidFill>
            <a:srgbClr val="000000"/>
          </a:solidFill>
          <a:latin typeface="Verdana" charset="0"/>
          <a:ea typeface="MS PGothic" pitchFamily="34" charset="-128"/>
          <a:cs typeface="MS PGothic" charset="0"/>
        </a:defRPr>
      </a:lvl3pPr>
      <a:lvl4pPr marL="1643063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Verdana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Verdana" charset="0"/>
          <a:ea typeface="MS PGothic" pitchFamily="34" charset="-128"/>
          <a:cs typeface="MS PGothic" charset="0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NotesSoft-Regular" pitchFamily="2" charset="0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NotesSoft-Regular" pitchFamily="2" charset="0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NotesSoft-Regular" pitchFamily="2" charset="0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NotesSoft-Regular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"/>
            <a:ext cx="9144000" cy="115252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    </a:t>
            </a:r>
            <a:endParaRPr lang="en-US" altLang="en-US" sz="2400" dirty="0" smtClean="0">
              <a:latin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03337"/>
            <a:ext cx="8215312" cy="4754563"/>
          </a:xfrm>
        </p:spPr>
        <p:txBody>
          <a:bodyPr/>
          <a:lstStyle/>
          <a:p>
            <a:pPr marL="15875" indent="0" algn="ctr">
              <a:buFont typeface="Wingdings" pitchFamily="2" charset="2"/>
              <a:buNone/>
            </a:pPr>
            <a:r>
              <a:rPr lang="en-US" altLang="en-US" sz="2400" dirty="0" smtClean="0">
                <a:latin typeface="Verdana" pitchFamily="34" charset="0"/>
              </a:rPr>
              <a:t> </a:t>
            </a: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sz="2400" dirty="0" smtClean="0">
                <a:latin typeface="Verdana" pitchFamily="34" charset="0"/>
              </a:rPr>
              <a:t>Space Mission Planning Advisory Group</a:t>
            </a: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sz="2400" dirty="0" smtClean="0">
                <a:latin typeface="Verdana" pitchFamily="34" charset="0"/>
              </a:rPr>
              <a:t>Report to STSC 2016</a:t>
            </a:r>
          </a:p>
          <a:p>
            <a:pPr marL="15875" indent="0" algn="ctr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15875" indent="0" algn="ctr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sz="2000" dirty="0" smtClean="0">
                <a:latin typeface="Verdana" pitchFamily="34" charset="0"/>
              </a:rPr>
              <a:t>Gerhard </a:t>
            </a:r>
            <a:r>
              <a:rPr lang="en-US" altLang="en-US" sz="2000" dirty="0" err="1" smtClean="0">
                <a:latin typeface="Verdana" pitchFamily="34" charset="0"/>
              </a:rPr>
              <a:t>Drolshagen</a:t>
            </a:r>
            <a:endParaRPr lang="en-US" altLang="en-US" sz="2000" dirty="0" smtClean="0">
              <a:latin typeface="Verdana" pitchFamily="34" charset="0"/>
            </a:endParaRP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ESA</a:t>
            </a: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Technical Directorate and SSA </a:t>
            </a:r>
            <a:r>
              <a:rPr lang="en-US" altLang="en-US" dirty="0" err="1" smtClean="0">
                <a:latin typeface="Verdana" pitchFamily="34" charset="0"/>
              </a:rPr>
              <a:t>Programme</a:t>
            </a:r>
            <a:endParaRPr lang="en-US" altLang="en-US" dirty="0" smtClean="0">
              <a:latin typeface="Verdana" pitchFamily="34" charset="0"/>
            </a:endParaRP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(Chair of SMPAG)</a:t>
            </a:r>
          </a:p>
          <a:p>
            <a:pPr marL="15875" indent="0" algn="ctr">
              <a:buFont typeface="Wingdings" pitchFamily="2" charset="2"/>
              <a:buNone/>
            </a:pPr>
            <a:endParaRPr lang="en-US" altLang="en-US" dirty="0">
              <a:latin typeface="Verdana" pitchFamily="34" charset="0"/>
            </a:endParaRPr>
          </a:p>
          <a:p>
            <a:pPr marL="15875" indent="0" algn="ctr">
              <a:buFont typeface="Wingdings" pitchFamily="2" charset="2"/>
              <a:buNone/>
            </a:pPr>
            <a:r>
              <a:rPr lang="en-US" altLang="en-US" sz="1600" dirty="0" smtClean="0">
                <a:latin typeface="Verdana" pitchFamily="34" charset="0"/>
              </a:rPr>
              <a:t>16 February 2016</a:t>
            </a:r>
            <a:endParaRPr lang="en-GB" altLang="en-US" sz="16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</a:pPr>
            <a:endParaRPr lang="en-GB" altLang="en-US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52550"/>
            <a:ext cx="8215312" cy="4848225"/>
          </a:xfrm>
        </p:spPr>
        <p:txBody>
          <a:bodyPr/>
          <a:lstStyle/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en-US" altLang="en-US" b="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24344"/>
              </p:ext>
            </p:extLst>
          </p:nvPr>
        </p:nvGraphicFramePr>
        <p:xfrm>
          <a:off x="819150" y="1317625"/>
          <a:ext cx="367815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1" name="Picture" r:id="rId4" imgW="6136105" imgH="9276347" progId="Word.Picture.8">
                  <p:embed/>
                </p:oleObj>
              </mc:Choice>
              <mc:Fallback>
                <p:oleObj name="Picture" r:id="rId4" imgW="6136105" imgH="9276347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526" t="9726" r="15645" b="68747"/>
                      <a:stretch>
                        <a:fillRect/>
                      </a:stretch>
                    </p:blipFill>
                    <p:spPr bwMode="auto">
                      <a:xfrm>
                        <a:off x="819150" y="1317625"/>
                        <a:ext cx="367815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87531"/>
              </p:ext>
            </p:extLst>
          </p:nvPr>
        </p:nvGraphicFramePr>
        <p:xfrm>
          <a:off x="4822147" y="1333500"/>
          <a:ext cx="3713842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2" name="Picture" r:id="rId6" imgW="6136105" imgH="9276347" progId="Word.Picture.8">
                  <p:embed/>
                </p:oleObj>
              </mc:Choice>
              <mc:Fallback>
                <p:oleObj name="Picture" r:id="rId6" imgW="6136105" imgH="9276347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46" t="4047" r="5882" b="58359"/>
                      <a:stretch>
                        <a:fillRect/>
                      </a:stretch>
                    </p:blipFill>
                    <p:spPr bwMode="auto">
                      <a:xfrm>
                        <a:off x="4822147" y="1333500"/>
                        <a:ext cx="3713842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688795"/>
              </p:ext>
            </p:extLst>
          </p:nvPr>
        </p:nvGraphicFramePr>
        <p:xfrm>
          <a:off x="981075" y="3876675"/>
          <a:ext cx="3233738" cy="229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3" name="Picture" r:id="rId8" imgW="6136105" imgH="9276347" progId="Word.Picture.8">
                  <p:embed/>
                </p:oleObj>
              </mc:Choice>
              <mc:Fallback>
                <p:oleObj name="Picture" r:id="rId8" imgW="6136105" imgH="9276347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898" t="6990" r="20296" b="63159"/>
                      <a:stretch>
                        <a:fillRect/>
                      </a:stretch>
                    </p:blipFill>
                    <p:spPr bwMode="auto">
                      <a:xfrm>
                        <a:off x="981075" y="3876675"/>
                        <a:ext cx="3233738" cy="229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66625"/>
              </p:ext>
            </p:extLst>
          </p:nvPr>
        </p:nvGraphicFramePr>
        <p:xfrm>
          <a:off x="5191125" y="3895725"/>
          <a:ext cx="338106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4" name="Picture" r:id="rId10" imgW="6136105" imgH="9276347" progId="Word.Picture.8">
                  <p:embed/>
                </p:oleObj>
              </mc:Choice>
              <mc:Fallback>
                <p:oleObj name="Picture" r:id="rId10" imgW="6136105" imgH="927634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898" t="6990" r="20296" b="63159"/>
                      <a:stretch>
                        <a:fillRect/>
                      </a:stretch>
                    </p:blipFill>
                    <p:spPr bwMode="auto">
                      <a:xfrm>
                        <a:off x="5191125" y="3895725"/>
                        <a:ext cx="3381068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000" dirty="0" smtClean="0"/>
              <a:t>Possible NEO deflection strategies</a:t>
            </a:r>
            <a:br>
              <a:rPr lang="en-GB" altLang="en-US" sz="2000" dirty="0" smtClean="0"/>
            </a:br>
            <a:r>
              <a:rPr lang="en-GB" altLang="en-US" sz="1600" dirty="0" smtClean="0"/>
              <a:t>(</a:t>
            </a:r>
            <a:r>
              <a:rPr lang="en-GB" altLang="en-US" sz="1600" dirty="0" err="1" smtClean="0"/>
              <a:t>Illustrationen</a:t>
            </a:r>
            <a:r>
              <a:rPr lang="en-GB" altLang="en-US" sz="1600" dirty="0" smtClean="0"/>
              <a:t> von L. Cano, </a:t>
            </a:r>
            <a:r>
              <a:rPr lang="en-GB" altLang="en-US" sz="1600" dirty="0" err="1" smtClean="0"/>
              <a:t>Deimos</a:t>
            </a:r>
            <a:r>
              <a:rPr lang="en-GB" alt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03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NEO </a:t>
            </a:r>
            <a:r>
              <a:rPr lang="it-IT" altLang="en-US" sz="2400" dirty="0" err="1" smtClean="0">
                <a:latin typeface="Verdana" pitchFamily="34" charset="0"/>
              </a:rPr>
              <a:t>deflection</a:t>
            </a:r>
            <a:r>
              <a:rPr lang="it-IT" altLang="en-US" sz="2400" dirty="0" smtClean="0">
                <a:latin typeface="Verdana" pitchFamily="34" charset="0"/>
              </a:rPr>
              <a:t>  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52550"/>
            <a:ext cx="8215312" cy="4429125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  <a:defRPr/>
            </a:pPr>
            <a:r>
              <a:rPr lang="en-US" altLang="en-US" sz="2000" dirty="0" smtClean="0">
                <a:latin typeface="Verdana" pitchFamily="34" charset="0"/>
              </a:rPr>
              <a:t>The kinetic </a:t>
            </a:r>
            <a:r>
              <a:rPr lang="en-US" altLang="en-US" sz="2000" smtClean="0">
                <a:latin typeface="Verdana" pitchFamily="34" charset="0"/>
              </a:rPr>
              <a:t>impactor is </a:t>
            </a:r>
            <a:r>
              <a:rPr lang="en-US" altLang="en-US" sz="2000" dirty="0" smtClean="0">
                <a:latin typeface="Verdana" pitchFamily="34" charset="0"/>
              </a:rPr>
              <a:t>the most advanced method </a:t>
            </a: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9707" y="1694818"/>
            <a:ext cx="3848430" cy="48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126" y="5208002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Verdana" panose="020B0604030504040204" pitchFamily="34" charset="0"/>
              </a:rPr>
              <a:t>Illustration: ESA</a:t>
            </a:r>
            <a:endParaRPr lang="en-GB" sz="1600" b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7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IAWN/SMPAG Open Forum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52550"/>
            <a:ext cx="8215312" cy="4429125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A joint IAWN/SMPAG Open Forum will be held:</a:t>
            </a:r>
          </a:p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                                    on</a:t>
            </a:r>
          </a:p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Thursday, 18 February 2016, starting at 13:30</a:t>
            </a:r>
          </a:p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                                    in</a:t>
            </a:r>
          </a:p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Board Room D, 4</a:t>
            </a:r>
            <a:r>
              <a:rPr lang="en-US" altLang="en-US" baseline="30000" dirty="0" smtClean="0">
                <a:latin typeface="Verdana" pitchFamily="34" charset="0"/>
              </a:rPr>
              <a:t>th</a:t>
            </a:r>
            <a:r>
              <a:rPr lang="en-US" altLang="en-US" dirty="0" smtClean="0">
                <a:latin typeface="Verdana" pitchFamily="34" charset="0"/>
              </a:rPr>
              <a:t> floor (Room for STSC plenary sessions)</a:t>
            </a: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Brief overview presentations by IAWN and SMPAG will be followed by an open discussion.</a:t>
            </a: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All persons on site are invited to attend.</a:t>
            </a:r>
            <a:endParaRPr lang="en-US" altLang="en-US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0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38225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SMPAG </a:t>
            </a:r>
            <a:r>
              <a:rPr lang="it-IT" altLang="en-US" sz="2400" dirty="0" err="1" smtClean="0">
                <a:latin typeface="Verdana" pitchFamily="34" charset="0"/>
              </a:rPr>
              <a:t>purpose</a:t>
            </a:r>
            <a:r>
              <a:rPr lang="it-IT" altLang="en-US" sz="2400" dirty="0" smtClean="0">
                <a:latin typeface="Verdana" pitchFamily="34" charset="0"/>
              </a:rPr>
              <a:t> and </a:t>
            </a:r>
            <a:r>
              <a:rPr lang="it-IT" altLang="en-US" sz="2400" dirty="0" err="1" smtClean="0">
                <a:latin typeface="Verdana" pitchFamily="34" charset="0"/>
              </a:rPr>
              <a:t>membership</a:t>
            </a:r>
            <a:endParaRPr lang="en-US" altLang="en-US" sz="2400" dirty="0" smtClean="0"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141413"/>
            <a:ext cx="8015287" cy="4849812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The purpose of the SMPAG is to prepare for an international response to a NEO impact threat through the exchange of information, development of options for collaborative research and mission opportunities and NEO threat mitigation planning activities.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None/>
            </a:pPr>
            <a:r>
              <a:rPr lang="en-US" altLang="en-US" dirty="0">
                <a:latin typeface="Verdana" pitchFamily="34" charset="0"/>
              </a:rPr>
              <a:t>Membership is open to all national space agencies or governmental or inter-governmental entities that coordinate and fund space activities and are capable of contribution to or carrying out a space based NEO mitigation campaign.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Verdana" pitchFamily="34" charset="0"/>
              </a:rPr>
              <a:t>Impact crater</a:t>
            </a:r>
            <a:endParaRPr lang="en-GB" altLang="en-US" dirty="0" smtClean="0">
              <a:latin typeface="Verdana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968"/>
            <a:ext cx="597058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063" y="3395663"/>
            <a:ext cx="4932362" cy="2957512"/>
          </a:xfrm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90500" y="4391025"/>
            <a:ext cx="33718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5000"/>
              </a:spcBef>
              <a:buClr>
                <a:srgbClr val="EBE74F"/>
              </a:buClr>
              <a:buFont typeface="Wingdings" pitchFamily="2" charset="2"/>
              <a:buChar char="n"/>
              <a:defRPr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5000"/>
              </a:spcBef>
              <a:buClr>
                <a:srgbClr val="0098DB"/>
              </a:buClr>
              <a:buChar char="•"/>
              <a:defRPr sz="16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5000"/>
              </a:spcBef>
              <a:buFont typeface="Courier New" pitchFamily="49" charset="0"/>
              <a:buChar char="-"/>
              <a:defRPr sz="1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b="0" dirty="0">
                <a:solidFill>
                  <a:schemeClr val="tx1"/>
                </a:solidFill>
              </a:rPr>
              <a:t>Meteor Crater in Arizona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b="0" dirty="0">
                <a:solidFill>
                  <a:schemeClr val="tx1"/>
                </a:solidFill>
              </a:rPr>
              <a:t>1.2 km, 50 000 </a:t>
            </a:r>
            <a:r>
              <a:rPr lang="en-GB" altLang="en-US" b="0" dirty="0" err="1">
                <a:solidFill>
                  <a:schemeClr val="tx1"/>
                </a:solidFill>
              </a:rPr>
              <a:t>Jahre</a:t>
            </a:r>
            <a:endParaRPr lang="en-GB" altLang="en-US" b="0" dirty="0">
              <a:solidFill>
                <a:schemeClr val="tx1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57900" y="1674813"/>
            <a:ext cx="29559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5000"/>
              </a:spcBef>
              <a:buClr>
                <a:srgbClr val="EBE74F"/>
              </a:buClr>
              <a:buFont typeface="Wingdings" pitchFamily="2" charset="2"/>
              <a:buChar char="n"/>
              <a:defRPr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5000"/>
              </a:spcBef>
              <a:buClr>
                <a:srgbClr val="0098DB"/>
              </a:buClr>
              <a:buChar char="•"/>
              <a:defRPr sz="16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5000"/>
              </a:spcBef>
              <a:buFont typeface="Courier New" pitchFamily="49" charset="0"/>
              <a:buChar char="-"/>
              <a:defRPr sz="1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</a:rPr>
              <a:t>Nördlinger Ries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en-US" b="0">
                <a:solidFill>
                  <a:schemeClr val="tx1"/>
                </a:solidFill>
              </a:rPr>
              <a:t>25 km, 15 Mio Jahre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00125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SMPAG </a:t>
            </a:r>
            <a:r>
              <a:rPr lang="en-US" altLang="en-US" sz="2400" dirty="0" smtClean="0">
                <a:latin typeface="Verdana" pitchFamily="34" charset="0"/>
              </a:rPr>
              <a:t>formation</a:t>
            </a:r>
            <a:r>
              <a:rPr lang="it-IT" altLang="en-US" sz="2400" dirty="0" smtClean="0">
                <a:latin typeface="Verdana" pitchFamily="34" charset="0"/>
              </a:rPr>
              <a:t> and status</a:t>
            </a:r>
            <a:endParaRPr lang="en-US" altLang="en-US" sz="2400" dirty="0" smtClean="0">
              <a:latin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590675"/>
            <a:ext cx="8215312" cy="4095750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The SMPAG was officially established in February 2014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SMPAG Terms of References were finalized in June 2014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SMPAG has established a work plan in November 2015 which is a living document 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</a:rPr>
              <a:t>SMPAG works in close coordination with IAWN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52499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SMPAG </a:t>
            </a:r>
            <a:r>
              <a:rPr lang="it-IT" altLang="en-US" sz="2400" dirty="0" err="1" smtClean="0">
                <a:latin typeface="Verdana" pitchFamily="34" charset="0"/>
              </a:rPr>
              <a:t>Membership</a:t>
            </a:r>
            <a:r>
              <a:rPr lang="it-IT" altLang="en-US" sz="2400" dirty="0" smtClean="0">
                <a:latin typeface="Verdana" pitchFamily="34" charset="0"/>
              </a:rPr>
              <a:t/>
            </a:r>
            <a:br>
              <a:rPr lang="it-IT" altLang="en-US" sz="2400" dirty="0" smtClean="0">
                <a:latin typeface="Verdana" pitchFamily="34" charset="0"/>
              </a:rPr>
            </a:br>
            <a:r>
              <a:rPr lang="it-IT" altLang="en-US" sz="2400" dirty="0" smtClean="0">
                <a:latin typeface="Verdana" pitchFamily="34" charset="0"/>
              </a:rPr>
              <a:t>(</a:t>
            </a:r>
            <a:r>
              <a:rPr lang="it-IT" altLang="en-US" sz="1800" dirty="0" smtClean="0">
                <a:latin typeface="Verdana" pitchFamily="34" charset="0"/>
              </a:rPr>
              <a:t>Status 16 </a:t>
            </a:r>
            <a:r>
              <a:rPr lang="it-IT" altLang="en-US" sz="1800" dirty="0" err="1" smtClean="0">
                <a:latin typeface="Verdana" pitchFamily="34" charset="0"/>
              </a:rPr>
              <a:t>February</a:t>
            </a:r>
            <a:r>
              <a:rPr lang="it-IT" altLang="en-US" sz="1800" dirty="0" smtClean="0">
                <a:latin typeface="Verdana" pitchFamily="34" charset="0"/>
              </a:rPr>
              <a:t> 2016)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981075"/>
            <a:ext cx="8215312" cy="5210175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</a:pPr>
            <a:r>
              <a:rPr lang="en-US" altLang="en-US" sz="1600" dirty="0" smtClean="0">
                <a:latin typeface="Verdana" pitchFamily="34" charset="0"/>
              </a:rPr>
              <a:t>Official members with nominated delegations: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AEM (Mexico)     			ESA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ASI (Italy) 			NASA (USA)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err="1" smtClean="0">
                <a:latin typeface="Verdana" pitchFamily="34" charset="0"/>
              </a:rPr>
              <a:t>Belspo</a:t>
            </a:r>
            <a:r>
              <a:rPr lang="en-US" altLang="en-US" sz="1600" b="0" dirty="0" smtClean="0">
                <a:latin typeface="Verdana" pitchFamily="34" charset="0"/>
              </a:rPr>
              <a:t> (Belgium) 		ROSA (Romania)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CNES (France) 			ROSCOSMOS (Russian Federation)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DLR (Germany) 			SSAU (Ukraine)</a:t>
            </a:r>
          </a:p>
          <a:p>
            <a:pPr marL="15875" indent="0">
              <a:buNone/>
            </a:pPr>
            <a:r>
              <a:rPr lang="en-US" altLang="en-US" sz="1600" b="0" dirty="0" smtClean="0">
                <a:latin typeface="Verdana" pitchFamily="34" charset="0"/>
              </a:rPr>
              <a:t>IAWN (ex officio)	</a:t>
            </a:r>
            <a:r>
              <a:rPr lang="en-US" altLang="en-US" sz="1600" b="0" dirty="0">
                <a:latin typeface="Verdana" pitchFamily="34" charset="0"/>
              </a:rPr>
              <a:t>		SUPARCO (Pakistan</a:t>
            </a:r>
            <a:r>
              <a:rPr lang="en-US" altLang="en-US" sz="1600" b="0" dirty="0" smtClean="0">
                <a:latin typeface="Verdana" pitchFamily="34" charset="0"/>
              </a:rPr>
              <a:t>)</a:t>
            </a:r>
          </a:p>
          <a:p>
            <a:pPr marL="15875" indent="0">
              <a:buNone/>
            </a:pPr>
            <a:r>
              <a:rPr lang="en-US" altLang="en-US" sz="1600" b="0" dirty="0" smtClean="0">
                <a:latin typeface="Verdana" pitchFamily="34" charset="0"/>
              </a:rPr>
              <a:t>ISA (Israel)	</a:t>
            </a:r>
            <a:r>
              <a:rPr lang="en-US" altLang="en-US" sz="1600" b="0" dirty="0">
                <a:latin typeface="Verdana" pitchFamily="34" charset="0"/>
              </a:rPr>
              <a:t>		</a:t>
            </a:r>
            <a:r>
              <a:rPr lang="en-US" altLang="en-US" sz="1600" b="0" dirty="0" smtClean="0">
                <a:latin typeface="Verdana" pitchFamily="34" charset="0"/>
              </a:rPr>
              <a:t>UKSA </a:t>
            </a:r>
            <a:r>
              <a:rPr lang="en-US" altLang="en-US" sz="1600" b="0" dirty="0">
                <a:latin typeface="Verdana" pitchFamily="34" charset="0"/>
              </a:rPr>
              <a:t>(UK)</a:t>
            </a:r>
            <a:endParaRPr lang="en-US" altLang="en-US" sz="1600" b="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JAXA (Japan)						</a:t>
            </a:r>
            <a:endParaRPr lang="en-US" altLang="en-US" sz="160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160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dirty="0" smtClean="0">
                <a:latin typeface="Verdana" pitchFamily="34" charset="0"/>
              </a:rPr>
              <a:t>Official Application received: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South Korea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dirty="0" smtClean="0">
                <a:latin typeface="Verdana" pitchFamily="34" charset="0"/>
              </a:rPr>
              <a:t>Intention of Membership indicated: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CSA (Canada)</a:t>
            </a:r>
          </a:p>
          <a:p>
            <a:pPr marL="15875" indent="0">
              <a:buFont typeface="Wingdings" pitchFamily="2" charset="2"/>
              <a:buNone/>
            </a:pPr>
            <a:r>
              <a:rPr lang="en-US" altLang="en-US" sz="1600" b="0" dirty="0" smtClean="0">
                <a:latin typeface="Verdana" pitchFamily="34" charset="0"/>
              </a:rPr>
              <a:t>China</a:t>
            </a: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pPr algn="ctr"/>
            <a:r>
              <a:rPr lang="it-IT" altLang="en-US" sz="2400" dirty="0" err="1" smtClean="0">
                <a:latin typeface="Verdana" pitchFamily="34" charset="0"/>
              </a:rPr>
              <a:t>Threshold</a:t>
            </a:r>
            <a:r>
              <a:rPr lang="it-IT" altLang="en-US" sz="2400" dirty="0">
                <a:latin typeface="Verdana" pitchFamily="34" charset="0"/>
              </a:rPr>
              <a:t> </a:t>
            </a:r>
            <a:r>
              <a:rPr lang="it-IT" altLang="en-US" sz="2400" dirty="0" err="1" smtClean="0">
                <a:latin typeface="Verdana" pitchFamily="34" charset="0"/>
              </a:rPr>
              <a:t>criteria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52550"/>
            <a:ext cx="8215312" cy="4429125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518575"/>
            <a:ext cx="4618610" cy="289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_21_meteorite_peru 9-17-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43024"/>
            <a:ext cx="41350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5" y="4727913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t>Crater with 14-m diameter formed by impact from space in 2007 in </a:t>
            </a:r>
            <a:r>
              <a:rPr lang="en-GB" sz="1600" dirty="0" err="1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t>Carancas</a:t>
            </a:r>
            <a:r>
              <a:rPr lang="en-GB" sz="1600" dirty="0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t>Peru (NEO size : few m)</a:t>
            </a:r>
            <a:endParaRPr lang="en-GB" sz="1600" dirty="0">
              <a:solidFill>
                <a:srgbClr val="000000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9630" y="2065930"/>
            <a:ext cx="344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latin typeface="Verdana" pitchFamily="34" charset="0"/>
              </a:rPr>
              <a:t>Chelyabinsk impact event </a:t>
            </a:r>
            <a:r>
              <a:rPr lang="en-US" altLang="en-US" sz="1800" dirty="0" smtClean="0">
                <a:latin typeface="Verdana" pitchFamily="34" charset="0"/>
              </a:rPr>
              <a:t>(NEO size: 20-m)</a:t>
            </a:r>
            <a:r>
              <a:rPr lang="en-US" altLang="en-US" sz="1800" dirty="0">
                <a:latin typeface="Verdana" pitchFamily="34" charset="0"/>
              </a:rPr>
              <a:t/>
            </a:r>
            <a:br>
              <a:rPr lang="en-US" altLang="en-US" sz="1800" dirty="0">
                <a:latin typeface="Verdana" pitchFamily="34" charset="0"/>
              </a:rPr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103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pPr algn="ctr"/>
            <a:r>
              <a:rPr lang="it-IT" altLang="en-US" sz="2400" dirty="0" err="1" smtClean="0">
                <a:latin typeface="Verdana" pitchFamily="34" charset="0"/>
              </a:rPr>
              <a:t>Comparison</a:t>
            </a:r>
            <a:r>
              <a:rPr lang="it-IT" altLang="en-US" sz="2400" dirty="0" smtClean="0">
                <a:latin typeface="Verdana" pitchFamily="34" charset="0"/>
              </a:rPr>
              <a:t> of </a:t>
            </a:r>
            <a:r>
              <a:rPr lang="it-IT" altLang="en-US" sz="2400" dirty="0" err="1" smtClean="0">
                <a:latin typeface="Verdana" pitchFamily="34" charset="0"/>
              </a:rPr>
              <a:t>sizes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52550"/>
            <a:ext cx="8215312" cy="4429125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214438"/>
            <a:ext cx="49180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8124" y="1417667"/>
            <a:ext cx="33623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45000"/>
              </a:spcBef>
              <a:buClr>
                <a:srgbClr val="EBE74F"/>
              </a:buClr>
              <a:buFont typeface="Wingdings" pitchFamily="2" charset="2"/>
              <a:buChar char="n"/>
              <a:defRPr b="1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5000"/>
              </a:spcBef>
              <a:buClr>
                <a:srgbClr val="0098DB"/>
              </a:buClr>
              <a:buChar char="•"/>
              <a:defRPr sz="16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5000"/>
              </a:spcBef>
              <a:buFont typeface="Courier New" pitchFamily="49" charset="0"/>
              <a:buChar char="-"/>
              <a:defRPr sz="1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Asteroid 2005 YU 55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Diameter ≈ 300 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Passed within Lunar distance in November 2011.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(rom SWF Report 2012, illustration by Michael Carrol)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chemeClr val="tx1"/>
              </a:solidFill>
              <a:latin typeface="NotesEsa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chemeClr val="tx1"/>
              </a:solidFill>
              <a:latin typeface="NotesEs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6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90600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SMPAG work </a:t>
            </a:r>
            <a:r>
              <a:rPr lang="it-IT" altLang="en-US" sz="2400" dirty="0" err="1" smtClean="0">
                <a:latin typeface="Verdana" pitchFamily="34" charset="0"/>
              </a:rPr>
              <a:t>plan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047751"/>
            <a:ext cx="8215312" cy="4933950"/>
          </a:xfrm>
        </p:spPr>
        <p:txBody>
          <a:bodyPr/>
          <a:lstStyle/>
          <a:p>
            <a:pPr marL="15875" indent="0">
              <a:buFont typeface="Wingdings" pitchFamily="2" charset="2"/>
              <a:buNone/>
              <a:defRPr/>
            </a:pPr>
            <a:r>
              <a:rPr lang="en-US" altLang="en-US" dirty="0" smtClean="0">
                <a:latin typeface="Verdana" pitchFamily="34" charset="0"/>
              </a:rPr>
              <a:t>A list of 11 activities has been identified by SMPAG:</a:t>
            </a: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358775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>
                <a:latin typeface="Verdana" pitchFamily="34" charset="0"/>
              </a:rPr>
              <a:t>C</a:t>
            </a:r>
            <a:r>
              <a:rPr lang="en-US" altLang="en-US" dirty="0" smtClean="0">
                <a:latin typeface="Verdana" pitchFamily="34" charset="0"/>
              </a:rPr>
              <a:t>riteria and thresholds for </a:t>
            </a:r>
            <a:r>
              <a:rPr lang="en-US" altLang="en-US" dirty="0">
                <a:latin typeface="Verdana" pitchFamily="34" charset="0"/>
              </a:rPr>
              <a:t>i</a:t>
            </a:r>
            <a:r>
              <a:rPr lang="en-US" altLang="en-US" dirty="0" smtClean="0">
                <a:latin typeface="Verdana" pitchFamily="34" charset="0"/>
              </a:rPr>
              <a:t>mpact </a:t>
            </a:r>
            <a:r>
              <a:rPr lang="en-US" altLang="en-US" dirty="0">
                <a:latin typeface="Verdana" pitchFamily="34" charset="0"/>
              </a:rPr>
              <a:t>t</a:t>
            </a:r>
            <a:r>
              <a:rPr lang="en-US" altLang="en-US" dirty="0" smtClean="0">
                <a:latin typeface="Verdana" pitchFamily="34" charset="0"/>
              </a:rPr>
              <a:t>hreat response actions.   (Lead: NASA)</a:t>
            </a:r>
          </a:p>
          <a:p>
            <a:pPr marL="358775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Mitigation Mission Types and technologies to be considered  (Lead: UKSA) </a:t>
            </a:r>
          </a:p>
          <a:p>
            <a:pPr marL="358775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Mapping of threat scenarios to mission types (Lead: ESA) </a:t>
            </a:r>
          </a:p>
          <a:p>
            <a:pPr marL="358775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Reference missions for different NEO threat scenarios (Lead: ASI)</a:t>
            </a:r>
          </a:p>
          <a:p>
            <a:pPr marL="358775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>
                <a:latin typeface="Verdana" pitchFamily="34" charset="0"/>
              </a:rPr>
              <a:t>A</a:t>
            </a:r>
            <a:r>
              <a:rPr lang="en-US" altLang="en-US" dirty="0" smtClean="0">
                <a:latin typeface="Verdana" pitchFamily="34" charset="0"/>
              </a:rPr>
              <a:t> plan for SMPAG action in case of a credible threat               (Lead: NASA/IAA) </a:t>
            </a: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pPr algn="ctr"/>
            <a:r>
              <a:rPr lang="it-IT" altLang="en-US" sz="2400" dirty="0" smtClean="0">
                <a:latin typeface="Verdana" pitchFamily="34" charset="0"/>
              </a:rPr>
              <a:t>SMPAG work </a:t>
            </a:r>
            <a:r>
              <a:rPr lang="it-IT" altLang="en-US" sz="2400" dirty="0" err="1" smtClean="0">
                <a:latin typeface="Verdana" pitchFamily="34" charset="0"/>
              </a:rPr>
              <a:t>plan</a:t>
            </a:r>
            <a:r>
              <a:rPr lang="it-IT" altLang="en-US" sz="2400" dirty="0" smtClean="0">
                <a:latin typeface="Verdana" pitchFamily="34" charset="0"/>
              </a:rPr>
              <a:t>, </a:t>
            </a:r>
            <a:r>
              <a:rPr lang="it-IT" altLang="en-US" sz="2400" dirty="0" err="1" smtClean="0">
                <a:latin typeface="Verdana" pitchFamily="34" charset="0"/>
              </a:rPr>
              <a:t>cont</a:t>
            </a:r>
            <a:r>
              <a:rPr lang="it-IT" altLang="en-US" sz="2400" dirty="0" smtClean="0">
                <a:latin typeface="Verdana" pitchFamily="34" charset="0"/>
              </a:rPr>
              <a:t>.</a:t>
            </a:r>
            <a:endParaRPr lang="en-US" altLang="en-US" sz="1800" dirty="0" smtClean="0">
              <a:latin typeface="Verdana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352550"/>
            <a:ext cx="8215312" cy="4429125"/>
          </a:xfrm>
        </p:spPr>
        <p:txBody>
          <a:bodyPr/>
          <a:lstStyle/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>
                <a:latin typeface="Verdana" pitchFamily="34" charset="0"/>
              </a:rPr>
              <a:t>Communication guidelines in case of a credible threat           (Lead: NASA</a:t>
            </a:r>
            <a:r>
              <a:rPr lang="en-US" altLang="en-US" dirty="0" smtClean="0">
                <a:latin typeface="Verdana" pitchFamily="34" charset="0"/>
              </a:rPr>
              <a:t>)</a:t>
            </a:r>
          </a:p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Produce </a:t>
            </a:r>
            <a:r>
              <a:rPr lang="en-US" altLang="en-US" dirty="0">
                <a:latin typeface="Verdana" pitchFamily="34" charset="0"/>
              </a:rPr>
              <a:t>a ‘road map’ for future work on planetary defense    (Lead: DLR</a:t>
            </a:r>
            <a:r>
              <a:rPr lang="en-US" altLang="en-US" dirty="0" smtClean="0">
                <a:latin typeface="Verdana" pitchFamily="34" charset="0"/>
              </a:rPr>
              <a:t>)</a:t>
            </a:r>
          </a:p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Consequences, including failure, of NEO mitigation space missions (Lead: TBD)</a:t>
            </a:r>
          </a:p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>
                <a:latin typeface="Verdana" pitchFamily="34" charset="0"/>
              </a:rPr>
              <a:t>C</a:t>
            </a:r>
            <a:r>
              <a:rPr lang="en-US" altLang="en-US" dirty="0" smtClean="0">
                <a:latin typeface="Verdana" pitchFamily="34" charset="0"/>
              </a:rPr>
              <a:t>riteria for deflection targeting (Lead: TBD)</a:t>
            </a:r>
          </a:p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Study the nuclear device option (Lead TBD)</a:t>
            </a:r>
          </a:p>
          <a:p>
            <a:pPr marL="301625" indent="-285750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dirty="0" smtClean="0">
                <a:latin typeface="Verdana" pitchFamily="34" charset="0"/>
              </a:rPr>
              <a:t>Toolbox for a characterization payload (Lead: CNES)</a:t>
            </a: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dirty="0" smtClean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>
              <a:latin typeface="Verdana" pitchFamily="34" charset="0"/>
            </a:endParaRPr>
          </a:p>
          <a:p>
            <a:pPr marL="15875" indent="0">
              <a:buFont typeface="Wingdings" pitchFamily="2" charset="2"/>
              <a:buNone/>
              <a:defRPr/>
            </a:pPr>
            <a:endParaRPr lang="en-US" altLang="en-US" sz="2000" dirty="0" smtClean="0">
              <a:latin typeface="Verdana" pitchFamily="34" charset="0"/>
            </a:endParaRPr>
          </a:p>
          <a:p>
            <a:pPr marL="468313" lvl="1" algn="ctr">
              <a:buFontTx/>
              <a:buNone/>
              <a:defRPr/>
            </a:pPr>
            <a:endParaRPr lang="en-GB" altLang="en-US" sz="1800" dirty="0" smtClean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SMPAG Report, Feb 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_Ebook_image_lowcolour">
  <a:themeElements>
    <a:clrScheme name="1_Default Design 4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8542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2B0"/>
      </a:accent5>
      <a:accent6>
        <a:srgbClr val="C1C2BE"/>
      </a:accent6>
      <a:hlink>
        <a:srgbClr val="8B8D8E"/>
      </a:hlink>
      <a:folHlink>
        <a:srgbClr val="9A9B9C"/>
      </a:folHlink>
    </a:clrScheme>
    <a:fontScheme name="1_Default Design">
      <a:majorFont>
        <a:latin typeface="NotesEsa"/>
        <a:ea typeface=""/>
        <a:cs typeface=""/>
      </a:majorFont>
      <a:minorFont>
        <a:latin typeface="NotesEs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</Words>
  <Application>Microsoft Macintosh PowerPoint</Application>
  <PresentationFormat>On-screen Show (4:3)</PresentationFormat>
  <Paragraphs>135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14_Ebook_image_lowcolour</vt:lpstr>
      <vt:lpstr>Paint Shop Pro Image</vt:lpstr>
      <vt:lpstr>Picture</vt:lpstr>
      <vt:lpstr>    </vt:lpstr>
      <vt:lpstr>SMPAG purpose and membership</vt:lpstr>
      <vt:lpstr>Impact crater</vt:lpstr>
      <vt:lpstr>SMPAG formation and status</vt:lpstr>
      <vt:lpstr>SMPAG Membership (Status 16 February 2016)</vt:lpstr>
      <vt:lpstr>Threshold criteria</vt:lpstr>
      <vt:lpstr>Comparison of sizes</vt:lpstr>
      <vt:lpstr>SMPAG work plan</vt:lpstr>
      <vt:lpstr>SMPAG work plan, cont.</vt:lpstr>
      <vt:lpstr>Possible NEO deflection strategies (Illustrationen von L. Cano, Deimos)</vt:lpstr>
      <vt:lpstr>NEO deflection  </vt:lpstr>
      <vt:lpstr>IAWN/SMPAG Open Forum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 Space Situational Awareness Programme</dc:title>
  <dc:creator>Detlef Koschny</dc:creator>
  <cp:lastModifiedBy>Detlef Koschny</cp:lastModifiedBy>
  <cp:revision>1191</cp:revision>
  <cp:lastPrinted>2015-01-30T15:51:14Z</cp:lastPrinted>
  <dcterms:created xsi:type="dcterms:W3CDTF">2008-09-08T13:59:13Z</dcterms:created>
  <dcterms:modified xsi:type="dcterms:W3CDTF">2016-02-15T21:02:28Z</dcterms:modified>
</cp:coreProperties>
</file>