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ohan De Keys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D736AA-1A65-43A4-8C50-0063A8140587}">
  <a:tblStyle styleId="{D8D736AA-1A65-43A4-8C50-0063A814058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schemas.openxmlformats.org/officeDocument/2006/relationships/slide" Target="slides/slide17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commentAuthors" Target="commentAuthors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1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5-10T14:42:42.786">
    <p:pos x="6000" y="0"/>
    <p:text>Dust impact on spacecraft: Since the flyby speed is known, momentum can directly be translated into mass. Angular momentum cannot, since one does not know the dust impact location; however, in a statistical sense one may still obtain a mass distribution. This would only apply for larger mass particles for which the change in attitude is detectable. (always hoping we do not encounter too large dust particles)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5-10T14:52:11.684">
    <p:pos x="196" y="725"/>
    <p:text>For a DN comet, any measurement is new, even if it is single-point. If we stick to a backup target, we should do better. Both 2- and 3-points are new (the Philae-Rosetta pair does not really qualify as an example of 2-point plasma measurements). In terms of gradient estimation, 3 points + a time stationarity assumption provide a 3D spatial gradient. With 2 points, an additional assumption is needed. But in either case it is new and interesting characteristics can be determined.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afc8793b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afc8793b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8aec60ef3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8aec60ef3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8aec60ef3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8aec60ef3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afc8793b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afc8793b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8aec60ef3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8aec60ef3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8aec60ef3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8aec60ef3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8aec60ef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8aec60ef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afc8793b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afc8793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8aec60ef3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8aec60ef3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8aec60ef3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8aec60ef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8aec60ef3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8aec60ef3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afc8793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afc8793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8aec60ef3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8aec60ef3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afc8793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afc8793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8aec60ef3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8aec60ef3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8aec60ef3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8aec60ef3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744575"/>
            <a:ext cx="9025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CI’s </a:t>
            </a:r>
            <a:br>
              <a:rPr lang="en-GB">
                <a:solidFill>
                  <a:srgbClr val="FFFF00"/>
                </a:solidFill>
              </a:rPr>
            </a:br>
            <a:r>
              <a:rPr lang="en-GB">
                <a:solidFill>
                  <a:srgbClr val="FFFF00"/>
                </a:solidFill>
              </a:rPr>
              <a:t>Far-Env. Working Group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10 May 2021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344750" y="3955675"/>
            <a:ext cx="645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</a:rPr>
              <a:t>Compiled for the FEWG by Cyril Simon Wedlund and Jessica Agarwal</a:t>
            </a:r>
            <a:endParaRPr>
              <a:solidFill>
                <a:srgbClr val="CCCC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</a:rPr>
              <a:t>Edited after the Telecon discussion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Plasma</a:t>
            </a:r>
            <a:r>
              <a:rPr lang="en-GB"/>
              <a:t>: </a:t>
            </a:r>
            <a:r>
              <a:rPr b="1" lang="en-GB">
                <a:solidFill>
                  <a:srgbClr val="FFFF00"/>
                </a:solidFill>
              </a:rPr>
              <a:t>A+B1 option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Comments</a:t>
            </a:r>
            <a:r>
              <a:rPr lang="en-GB">
                <a:solidFill>
                  <a:schemeClr val="dk1"/>
                </a:solidFill>
              </a:rPr>
              <a:t>:</a:t>
            </a:r>
            <a:r>
              <a:rPr lang="en-GB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2 points are good, 3 points are better! </a:t>
            </a:r>
            <a:r>
              <a:rPr lang="en-GB" sz="1600">
                <a:solidFill>
                  <a:schemeClr val="dk1"/>
                </a:solidFill>
              </a:rPr>
              <a:t>This is especially the case for non-DN comets.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Plasma waves cannot be constrained too well with measurements along line A-B, so 3-point measurements was a real advantage.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A+B1 vs A+B2 options not necessarily symmetric in losses.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Distance of probe critical to measurements inside the coma, for diamagnetic cavity, etc.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Remaining B probe distance will be adjusted later when target/outgassing is known.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Mitigation strategy to explore</a:t>
            </a:r>
            <a:endParaRPr>
              <a:solidFill>
                <a:schemeClr val="accent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To be discussed at a later date.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Plasma: </a:t>
            </a:r>
            <a:r>
              <a:rPr b="1" lang="en-GB">
                <a:solidFill>
                  <a:srgbClr val="FFFF00"/>
                </a:solidFill>
              </a:rPr>
              <a:t>A+B2 option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5" name="Google Shape;125;p23"/>
          <p:cNvGraphicFramePr/>
          <p:nvPr/>
        </p:nvGraphicFramePr>
        <p:xfrm>
          <a:off x="311625" y="71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{D8D736AA-1A65-43A4-8C50-0063A8140587}</a:tableStyleId>
              </a:tblPr>
              <a:tblGrid>
                <a:gridCol w="1073125"/>
                <a:gridCol w="1405800"/>
                <a:gridCol w="1073125"/>
                <a:gridCol w="2275025"/>
                <a:gridCol w="1073125"/>
                <a:gridCol w="1620425"/>
              </a:tblGrid>
              <a:tr h="1040975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R0-C-60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characterise the plasma environment around the target, determine any resulting boundaries and assess energy, mass and momentum transfer.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R1-C-90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electron, ion, ENA, E and B field environment around the comet.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A-DFP-FGM, A-DFP-LEES, A-DFP-COMPLIMENT, A-DFP-SCIENA,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B1-PS-MAG, B1-PS-CIMS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B2-DFP-FGM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B1, no measurement in the intermediate cometocentric range. </a:t>
                      </a:r>
                      <a:r>
                        <a:rPr b="1" lang="en-GB" sz="800">
                          <a:solidFill>
                            <a:srgbClr val="00FF00"/>
                          </a:solidFill>
                        </a:rPr>
                        <a:t>Partial coverage with B2-DFP-FGM. </a:t>
                      </a:r>
                      <a:endParaRPr b="1" sz="800">
                        <a:solidFill>
                          <a:srgbClr val="00FF00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--&gt; Reduction to 2-point obs.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12928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R1-C-95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assess and quantify coupling between neutral, dust and plasma, including potential assessment of dust charging.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A-DFP-FGM, A-DFP-LEES, A-DFP-COMPLIMENT, A-DFP-SCIENA, A-DFP-DISC, A-MANiaC,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B1-PS-MAG, B1-PS-CIMS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B2-DFP-FGM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B1, no measurement in the intermediate cometocentric range. </a:t>
                      </a:r>
                      <a:r>
                        <a:rPr b="1" lang="en-GB" sz="800">
                          <a:solidFill>
                            <a:srgbClr val="00FF00"/>
                          </a:solidFill>
                        </a:rPr>
                        <a:t>Partial coverage with B2-DFP-FGM. </a:t>
                      </a:r>
                      <a:br>
                        <a:rPr b="1" lang="en-GB" sz="800">
                          <a:solidFill>
                            <a:srgbClr val="00FF00"/>
                          </a:solidFill>
                        </a:rPr>
                      </a:b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--&gt; Reduction to 2-point obs.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10409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R1-C-100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identify structures and boundaries and characterise, where possible, with multipoint measurements.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A-DFP-FGM, A-DFP-LEES, A-DFP-COMPLIMENT, A-DFP-SCIENA,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B1-PS-MAG, B1-PS-CIMS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B2-DFP-FGM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B1, no B-field and ion measurement in the intermediate cometocentric range. </a:t>
                      </a:r>
                      <a:r>
                        <a:rPr b="1" lang="en-GB" sz="800">
                          <a:solidFill>
                            <a:srgbClr val="00FF00"/>
                          </a:solidFill>
                        </a:rPr>
                        <a:t>Partial coverage with B2-DFP-FGM. </a:t>
                      </a: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--&gt; Reduction to 2-point obs, some boundaries may not be crossed!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7891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R1-C-105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characterise the plasma wave environment to constrain energy and momentum transfer across the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A-DFP-FGM,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B1-PS-MAG, 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B2-DFP-FGM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B1, no B-field measurement in the intermediate cometocentric range. </a:t>
                      </a:r>
                      <a:r>
                        <a:rPr b="1" lang="en-GB" sz="800">
                          <a:solidFill>
                            <a:srgbClr val="00FF00"/>
                          </a:solidFill>
                        </a:rPr>
                        <a:t>Partial coverage with B2-DFP-FGM. </a:t>
                      </a:r>
                      <a:endParaRPr b="1" sz="800">
                        <a:solidFill>
                          <a:srgbClr val="00FF00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--&gt; Reduction to 2-point obs.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plasma-dust-gas: </a:t>
            </a:r>
            <a:r>
              <a:rPr b="1" lang="en-GB">
                <a:solidFill>
                  <a:srgbClr val="FFFF00"/>
                </a:solidFill>
              </a:rPr>
              <a:t>A+B1 option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Note: R1-C-85 may indeed be lost because it cannot be supported by R1-C-80 observations, which EnVisS is the only instrument capable of doing.</a:t>
            </a:r>
            <a:endParaRPr/>
          </a:p>
        </p:txBody>
      </p:sp>
      <p:graphicFrame>
        <p:nvGraphicFramePr>
          <p:cNvPr id="132" name="Google Shape;132;p24"/>
          <p:cNvGraphicFramePr/>
          <p:nvPr/>
        </p:nvGraphicFramePr>
        <p:xfrm>
          <a:off x="311688" y="1662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{D8D736AA-1A65-43A4-8C50-0063A8140587}</a:tableStyleId>
              </a:tblPr>
              <a:tblGrid>
                <a:gridCol w="1073125"/>
                <a:gridCol w="1405800"/>
                <a:gridCol w="1073125"/>
                <a:gridCol w="2275025"/>
                <a:gridCol w="1073125"/>
                <a:gridCol w="1620425"/>
              </a:tblGrid>
              <a:tr h="8266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R0-C-50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motion and evolution of ion rays and other coma and tail features including dust and gas.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R1-C-80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produce maps of ion rays via wide field imaging of the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B2-EnVisS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Not possible without EnVisS [Note: Child requirement for R1-C-80 is only R2-P-265, which appears nowhere in the SciRDv3]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0000"/>
                    </a:solidFill>
                  </a:tcPr>
                </a:tc>
              </a:tr>
              <a:tr h="8266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R1-C-85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existence (or not) of local in-situ signatures correlating to features observed through wide field imaging of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A-DFP-FGM,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A-DFP-SCIENA,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B1-PS-MAG,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B2-DFP-FGM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dk1"/>
                          </a:solidFill>
                        </a:rPr>
                        <a:t>Without B2-FGM, no measurement closer to the comet</a:t>
                      </a:r>
                      <a:r>
                        <a:rPr b="1" lang="en-GB" sz="80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b="1" lang="en-GB" sz="800">
                          <a:solidFill>
                            <a:srgbClr val="00FF00"/>
                          </a:solidFill>
                        </a:rPr>
                        <a:t>Partial coverage with B1-PS?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However, without R1-C-80 no correlations between plasma observations and tail features.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plasma-dust-gas: </a:t>
            </a:r>
            <a:r>
              <a:rPr b="1" lang="en-GB">
                <a:solidFill>
                  <a:srgbClr val="FFFF00"/>
                </a:solidFill>
              </a:rPr>
              <a:t>A+B1 option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Comments</a:t>
            </a:r>
            <a:r>
              <a:rPr lang="en-GB">
                <a:solidFill>
                  <a:schemeClr val="dk1"/>
                </a:solidFill>
              </a:rPr>
              <a:t>:</a:t>
            </a:r>
            <a:r>
              <a:rPr lang="en-GB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EnVisS linked intimately to the two goals.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B1-WAC may help seeing these ion rays.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A modification to the SciRD v3 is needed if we want to add this aspect.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Mitigation strategy to explore</a:t>
            </a:r>
            <a:endParaRPr>
              <a:solidFill>
                <a:schemeClr val="accent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To be discussed at a later date.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plasma-dust-gas: </a:t>
            </a:r>
            <a:r>
              <a:rPr b="1" lang="en-GB">
                <a:solidFill>
                  <a:srgbClr val="FFFF00"/>
                </a:solidFill>
              </a:rPr>
              <a:t>A+B2 option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5" name="Google Shape;145;p26"/>
          <p:cNvGraphicFramePr/>
          <p:nvPr/>
        </p:nvGraphicFramePr>
        <p:xfrm>
          <a:off x="311700" y="168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{D8D736AA-1A65-43A4-8C50-0063A8140587}</a:tableStyleId>
              </a:tblPr>
              <a:tblGrid>
                <a:gridCol w="1073125"/>
                <a:gridCol w="1405800"/>
                <a:gridCol w="1073125"/>
                <a:gridCol w="2275025"/>
                <a:gridCol w="1073125"/>
                <a:gridCol w="1620425"/>
              </a:tblGrid>
              <a:tr h="679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R0-C-50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motion and evolution of ion rays and other coma and tail features including dust and gas.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R1-C-80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produce maps of ion rays via wide field imaging of the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B2-EnVisS?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Child requirement for R1-C-80 is only R2-P-265, which appears nowhere in the SciRDv3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9987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R1-C-85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existence (or not) of local in-situ signatures correlating to features observed through wide field imaging of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A-DFP-FGM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B1-PS-MAG 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B2-DFP-FGM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E69138"/>
                          </a:solidFill>
                        </a:rPr>
                        <a:t>Without B1-PS-MAG, no measurement in the intermediate range</a:t>
                      </a:r>
                      <a:r>
                        <a:rPr b="1" lang="en-GB" sz="800"/>
                        <a:t>. Complementary coverage with B2-DFP-FGM. </a:t>
                      </a:r>
                      <a:endParaRPr b="1" sz="800">
                        <a:solidFill>
                          <a:srgbClr val="BF9000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preliminary thoughts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-GB">
                <a:solidFill>
                  <a:srgbClr val="F3F3F3"/>
                </a:solidFill>
              </a:rPr>
              <a:t>This is </a:t>
            </a:r>
            <a:r>
              <a:rPr lang="en-GB">
                <a:solidFill>
                  <a:srgbClr val="FFFF00"/>
                </a:solidFill>
              </a:rPr>
              <a:t>NOT</a:t>
            </a:r>
            <a:r>
              <a:rPr lang="en-GB">
                <a:solidFill>
                  <a:srgbClr val="F3F3F3"/>
                </a:solidFill>
              </a:rPr>
              <a:t> a matter of one option “better” than the other!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-GB">
                <a:solidFill>
                  <a:srgbClr val="F3F3F3"/>
                </a:solidFill>
              </a:rPr>
              <a:t>If we are more aware → more prepared → solutions to mitigate the Science losses</a:t>
            </a:r>
            <a:endParaRPr>
              <a:solidFill>
                <a:srgbClr val="F6B26B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800"/>
              <a:buChar char="●"/>
            </a:pPr>
            <a:r>
              <a:rPr lang="en-GB">
                <a:solidFill>
                  <a:srgbClr val="F6B26B"/>
                </a:solidFill>
              </a:rPr>
              <a:t>P</a:t>
            </a:r>
            <a:r>
              <a:rPr lang="en-GB">
                <a:solidFill>
                  <a:srgbClr val="F6B26B"/>
                </a:solidFill>
              </a:rPr>
              <a:t>arts of FEWG science goals are impacted, but many goals unaffected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-GB">
                <a:solidFill>
                  <a:srgbClr val="F3F3F3"/>
                </a:solidFill>
              </a:rPr>
              <a:t>Preliminaries: </a:t>
            </a:r>
            <a:r>
              <a:rPr lang="en-GB">
                <a:solidFill>
                  <a:srgbClr val="F3F3F3"/>
                </a:solidFill>
              </a:rPr>
              <a:t>most affected science goals are:</a:t>
            </a:r>
            <a:endParaRPr>
              <a:solidFill>
                <a:srgbClr val="F3F3F3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■"/>
            </a:pPr>
            <a:r>
              <a:rPr i="1" lang="en-GB">
                <a:solidFill>
                  <a:srgbClr val="F3F3F3"/>
                </a:solidFill>
              </a:rPr>
              <a:t>Dust</a:t>
            </a:r>
            <a:r>
              <a:rPr lang="en-GB">
                <a:solidFill>
                  <a:srgbClr val="F3F3F3"/>
                </a:solidFill>
              </a:rPr>
              <a:t> (R0-C-30 and R0-C40) </a:t>
            </a:r>
            <a:endParaRPr>
              <a:solidFill>
                <a:srgbClr val="F3F3F3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■"/>
            </a:pPr>
            <a:r>
              <a:rPr i="1" lang="en-GB">
                <a:solidFill>
                  <a:srgbClr val="F3F3F3"/>
                </a:solidFill>
              </a:rPr>
              <a:t>Plasma</a:t>
            </a:r>
            <a:r>
              <a:rPr lang="en-GB">
                <a:solidFill>
                  <a:srgbClr val="F3F3F3"/>
                </a:solidFill>
              </a:rPr>
              <a:t> (R0-C-60)</a:t>
            </a:r>
            <a:endParaRPr>
              <a:solidFill>
                <a:srgbClr val="F3F3F3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■"/>
            </a:pPr>
            <a:r>
              <a:rPr lang="en-GB">
                <a:solidFill>
                  <a:srgbClr val="F3F3F3"/>
                </a:solidFill>
              </a:rPr>
              <a:t>and </a:t>
            </a:r>
            <a:r>
              <a:rPr i="1" lang="en-GB">
                <a:solidFill>
                  <a:srgbClr val="F3F3F3"/>
                </a:solidFill>
              </a:rPr>
              <a:t>Links Plasma-Dust-Gas </a:t>
            </a:r>
            <a:r>
              <a:rPr lang="en-GB">
                <a:solidFill>
                  <a:srgbClr val="F3F3F3"/>
                </a:solidFill>
              </a:rPr>
              <a:t>(R0-C-50)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-GB">
                <a:solidFill>
                  <a:srgbClr val="F9CB9C"/>
                </a:solidFill>
              </a:rPr>
              <a:t>Nucleus and NEWG</a:t>
            </a:r>
            <a:r>
              <a:rPr lang="en-GB">
                <a:solidFill>
                  <a:srgbClr val="F3F3F3"/>
                </a:solidFill>
              </a:rPr>
              <a:t> will have other parts of their science affected too, not considered here 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-GB">
                <a:solidFill>
                  <a:srgbClr val="F3F3F3"/>
                </a:solidFill>
              </a:rPr>
              <a:t>The SciRD will have to be </a:t>
            </a:r>
            <a:r>
              <a:rPr lang="en-GB">
                <a:solidFill>
                  <a:schemeClr val="accent6"/>
                </a:solidFill>
              </a:rPr>
              <a:t>updated</a:t>
            </a:r>
            <a:r>
              <a:rPr lang="en-GB">
                <a:solidFill>
                  <a:srgbClr val="F3F3F3"/>
                </a:solidFill>
              </a:rPr>
              <a:t> once decisions at ESA and JAXA levels are made (around Autumn 2021)</a:t>
            </a:r>
            <a:br>
              <a:rPr lang="en-GB">
                <a:solidFill>
                  <a:srgbClr val="F3F3F3"/>
                </a:solidFill>
              </a:rPr>
            </a:b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-GB">
                <a:solidFill>
                  <a:srgbClr val="FFFF00"/>
                </a:solidFill>
              </a:rPr>
              <a:t>Where do we go from here? </a:t>
            </a:r>
            <a:endParaRPr>
              <a:solidFill>
                <a:srgbClr val="FFFF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-GB">
                <a:solidFill>
                  <a:srgbClr val="F9CB9C"/>
                </a:solidFill>
              </a:rPr>
              <a:t>Mitigation strategies needed!</a:t>
            </a:r>
            <a:r>
              <a:rPr lang="en-GB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-GB">
                <a:solidFill>
                  <a:srgbClr val="F3F3F3"/>
                </a:solidFill>
              </a:rPr>
              <a:t>Let’s make CI the </a:t>
            </a:r>
            <a:r>
              <a:rPr lang="en-GB">
                <a:solidFill>
                  <a:schemeClr val="accent5"/>
                </a:solidFill>
              </a:rPr>
              <a:t>best</a:t>
            </a:r>
            <a:r>
              <a:rPr lang="en-GB">
                <a:solidFill>
                  <a:srgbClr val="F3F3F3"/>
                </a:solidFill>
              </a:rPr>
              <a:t> mission possible!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theme by theme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2CC"/>
                </a:solidFill>
              </a:rPr>
              <a:t>What is the composition of the coma, its connection to nucleus activity and the nature of its interaction with the solar wind?</a:t>
            </a:r>
            <a:r>
              <a:rPr lang="en-GB"/>
              <a:t> (SciRD v3, p. 7).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9CB9C"/>
                </a:solidFill>
              </a:rPr>
              <a:t>Target</a:t>
            </a:r>
            <a:r>
              <a:rPr lang="en-GB"/>
              <a:t>: </a:t>
            </a:r>
            <a:r>
              <a:rPr lang="en-GB">
                <a:solidFill>
                  <a:srgbClr val="D0E0E3"/>
                </a:solidFill>
              </a:rPr>
              <a:t>long-period</a:t>
            </a:r>
            <a:r>
              <a:rPr lang="en-GB"/>
              <a:t> comet, possibly </a:t>
            </a:r>
            <a:r>
              <a:rPr lang="en-GB">
                <a:solidFill>
                  <a:srgbClr val="D0E0E3"/>
                </a:solidFill>
              </a:rPr>
              <a:t>dynamically new</a:t>
            </a:r>
            <a:endParaRPr>
              <a:solidFill>
                <a:srgbClr val="D0E0E3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800"/>
              <a:buAutoNum type="arabicParenBoth"/>
            </a:pPr>
            <a:r>
              <a:rPr lang="en-GB">
                <a:solidFill>
                  <a:srgbClr val="F3F3F3"/>
                </a:solidFill>
              </a:rPr>
              <a:t>Gas and isotopes                                   [10 min]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AutoNum type="arabicParenBoth"/>
            </a:pPr>
            <a:r>
              <a:rPr lang="en-GB">
                <a:solidFill>
                  <a:srgbClr val="F3F3F3"/>
                </a:solidFill>
              </a:rPr>
              <a:t>Dust (characteristics and properties)     [10 min]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AutoNum type="arabicParenBoth"/>
            </a:pPr>
            <a:r>
              <a:rPr lang="en-GB">
                <a:solidFill>
                  <a:srgbClr val="F3F3F3"/>
                </a:solidFill>
              </a:rPr>
              <a:t>Plasma                                                   [10 min]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AutoNum type="arabicParenBoth"/>
            </a:pPr>
            <a:r>
              <a:rPr lang="en-GB">
                <a:solidFill>
                  <a:srgbClr val="F3F3F3"/>
                </a:solidFill>
              </a:rPr>
              <a:t>Link plasma-gas-dust                             [  5 min]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points discussed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GB">
                <a:solidFill>
                  <a:schemeClr val="accent6"/>
                </a:solidFill>
              </a:rPr>
              <a:t>Time scales</a:t>
            </a:r>
            <a:r>
              <a:rPr lang="en-GB">
                <a:solidFill>
                  <a:schemeClr val="accent2"/>
                </a:solidFill>
              </a:rPr>
              <a:t>: </a:t>
            </a:r>
            <a:r>
              <a:rPr lang="en-GB">
                <a:solidFill>
                  <a:schemeClr val="accent2"/>
                </a:solidFill>
              </a:rPr>
              <a:t>Unfortunately, the decision about removing one of the two probes will be taken </a:t>
            </a:r>
            <a:r>
              <a:rPr lang="en-GB">
                <a:solidFill>
                  <a:schemeClr val="accent2"/>
                </a:solidFill>
              </a:rPr>
              <a:t>after </a:t>
            </a:r>
            <a:r>
              <a:rPr lang="en-GB">
                <a:solidFill>
                  <a:schemeClr val="accent2"/>
                </a:solidFill>
              </a:rPr>
              <a:t>any </a:t>
            </a:r>
            <a:r>
              <a:rPr lang="en-GB">
                <a:solidFill>
                  <a:schemeClr val="accent2"/>
                </a:solidFill>
              </a:rPr>
              <a:t>significant</a:t>
            </a:r>
            <a:r>
              <a:rPr lang="en-GB">
                <a:solidFill>
                  <a:schemeClr val="accent2"/>
                </a:solidFill>
              </a:rPr>
              <a:t> changes in the remaining instruments can be done</a:t>
            </a:r>
            <a:r>
              <a:rPr lang="en-GB">
                <a:solidFill>
                  <a:schemeClr val="accent2"/>
                </a:solidFill>
              </a:rPr>
              <a:t>, so no mitigation strategy is possible anyway</a:t>
            </a:r>
            <a:r>
              <a:rPr lang="en-GB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GB">
                <a:solidFill>
                  <a:schemeClr val="accent2"/>
                </a:solidFill>
              </a:rPr>
              <a:t>Exploring the </a:t>
            </a:r>
            <a:r>
              <a:rPr lang="en-GB">
                <a:solidFill>
                  <a:schemeClr val="accent2"/>
                </a:solidFill>
              </a:rPr>
              <a:t>possibility</a:t>
            </a:r>
            <a:r>
              <a:rPr lang="en-GB">
                <a:solidFill>
                  <a:schemeClr val="accent2"/>
                </a:solidFill>
              </a:rPr>
              <a:t> of cubesats to replace B2 does not seem to be a possibility at this stage, due to ESA constraints.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GB">
                <a:solidFill>
                  <a:srgbClr val="FFF2CC"/>
                </a:solidFill>
              </a:rPr>
              <a:t>Independently</a:t>
            </a:r>
            <a:r>
              <a:rPr lang="en-GB">
                <a:solidFill>
                  <a:srgbClr val="FFF2CC"/>
                </a:solidFill>
              </a:rPr>
              <a:t> of the option, u</a:t>
            </a:r>
            <a:r>
              <a:rPr lang="en-GB">
                <a:solidFill>
                  <a:srgbClr val="FFF2CC"/>
                </a:solidFill>
              </a:rPr>
              <a:t>sing the S/C and probe as dust detectors</a:t>
            </a:r>
            <a:r>
              <a:rPr lang="en-GB">
                <a:solidFill>
                  <a:schemeClr val="accent2"/>
                </a:solidFill>
              </a:rPr>
              <a:t> is a direction to further explore. </a:t>
            </a:r>
            <a:endParaRPr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D966"/>
                </a:solidFill>
              </a:rPr>
              <a:t>Agenda: Examining the 1-Spacecraft-1-Probe option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-GB">
                <a:solidFill>
                  <a:srgbClr val="EFEFEF"/>
                </a:solidFill>
              </a:rPr>
              <a:t>Discussion </a:t>
            </a:r>
            <a:r>
              <a:rPr lang="en-GB">
                <a:solidFill>
                  <a:srgbClr val="EFEFEF"/>
                </a:solidFill>
              </a:rPr>
              <a:t>following</a:t>
            </a:r>
            <a:r>
              <a:rPr lang="en-GB">
                <a:solidFill>
                  <a:srgbClr val="EFEFEF"/>
                </a:solidFill>
              </a:rPr>
              <a:t> </a:t>
            </a:r>
            <a:r>
              <a:rPr lang="en-GB">
                <a:solidFill>
                  <a:srgbClr val="F9CB9C"/>
                </a:solidFill>
              </a:rPr>
              <a:t>Full Team Meeting</a:t>
            </a:r>
            <a:r>
              <a:rPr lang="en-GB">
                <a:solidFill>
                  <a:srgbClr val="EFEFEF"/>
                </a:solidFill>
              </a:rPr>
              <a:t> on 15 April 2021</a:t>
            </a:r>
            <a:endParaRPr>
              <a:solidFill>
                <a:srgbClr val="EFEFEF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-GB" sz="1600">
                <a:solidFill>
                  <a:srgbClr val="A4C2F4"/>
                </a:solidFill>
              </a:rPr>
              <a:t>1S1P option</a:t>
            </a:r>
            <a:r>
              <a:rPr lang="en-GB" sz="1600">
                <a:solidFill>
                  <a:srgbClr val="EFEFEF"/>
                </a:solidFill>
              </a:rPr>
              <a:t> currently favoured by ESA (mass/∆V constraints), i.e. A+B1 or A+B2</a:t>
            </a:r>
            <a:r>
              <a:rPr lang="en-GB">
                <a:solidFill>
                  <a:srgbClr val="EFEFEF"/>
                </a:solidFill>
              </a:rPr>
              <a:t> 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-GB">
                <a:solidFill>
                  <a:srgbClr val="FFF2CC"/>
                </a:solidFill>
              </a:rPr>
              <a:t>How does that affect our science</a:t>
            </a:r>
            <a:r>
              <a:rPr lang="en-GB">
                <a:solidFill>
                  <a:srgbClr val="EFEFEF"/>
                </a:solidFill>
              </a:rPr>
              <a:t>?</a:t>
            </a:r>
            <a:endParaRPr>
              <a:solidFill>
                <a:srgbClr val="EFEFE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○"/>
            </a:pPr>
            <a:r>
              <a:rPr lang="en-GB" sz="1600">
                <a:solidFill>
                  <a:srgbClr val="EFEFEF"/>
                </a:solidFill>
              </a:rPr>
              <a:t>Science Requirements Document v3</a:t>
            </a:r>
            <a:endParaRPr sz="1600">
              <a:solidFill>
                <a:srgbClr val="EFEFE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○"/>
            </a:pPr>
            <a:r>
              <a:rPr lang="en-GB" sz="1600">
                <a:solidFill>
                  <a:srgbClr val="F1C232"/>
                </a:solidFill>
              </a:rPr>
              <a:t>Topics</a:t>
            </a:r>
            <a:r>
              <a:rPr lang="en-GB" sz="1600">
                <a:solidFill>
                  <a:srgbClr val="EFEFEF"/>
                </a:solidFill>
              </a:rPr>
              <a:t>, following prioritisation discussions in Dec. 2020</a:t>
            </a:r>
            <a:endParaRPr sz="1600">
              <a:solidFill>
                <a:srgbClr val="EFEFE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825" y="2869724"/>
            <a:ext cx="4116525" cy="198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8950" y="3661950"/>
            <a:ext cx="2366325" cy="11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700500" y="3085825"/>
            <a:ext cx="23664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2CC"/>
                </a:solidFill>
              </a:rPr>
              <a:t>The traffic light of </a:t>
            </a:r>
            <a:r>
              <a:rPr lang="en-GB" sz="1600">
                <a:solidFill>
                  <a:srgbClr val="FFF2CC"/>
                </a:solidFill>
              </a:rPr>
              <a:t>Science status</a:t>
            </a:r>
            <a:endParaRPr sz="1600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Gas: </a:t>
            </a:r>
            <a:r>
              <a:rPr b="1" lang="en-GB">
                <a:solidFill>
                  <a:srgbClr val="FFFF00"/>
                </a:solidFill>
              </a:rPr>
              <a:t>A+B1 option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2" name="Google Shape;72;p15"/>
          <p:cNvGraphicFramePr/>
          <p:nvPr/>
        </p:nvGraphicFramePr>
        <p:xfrm>
          <a:off x="311700" y="10177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{D8D736AA-1A65-43A4-8C50-0063A8140587}</a:tableStyleId>
              </a:tblPr>
              <a:tblGrid>
                <a:gridCol w="1073125"/>
                <a:gridCol w="1405825"/>
                <a:gridCol w="1073125"/>
                <a:gridCol w="2275000"/>
                <a:gridCol w="1073125"/>
                <a:gridCol w="1620400"/>
              </a:tblGrid>
              <a:tr h="243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Req. ID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Science Objective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Req. ID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Science Requirement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800"/>
                        <a:t>(Bold for B2 inst.)</a:t>
                      </a:r>
                      <a:endParaRPr b="1" i="1"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</a:tr>
              <a:tr h="535500"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R0-C-10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characterise and map the bulk neutral composition of the coma and determine any local structure and connection to the nucleus.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R1-C-01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map coma volatiles including H2O, CO and CO2 with an accuracy of 300 m.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A-MIRMIS, A-CoCa (for nucleus position)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6691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R1-C-05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absolute and relative densities of volatiles (e.g. H2O, CO, and CO2) along the fly-by trajectory.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A-MANiaC, B1-PS-CIMS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5107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R1-C-10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detect minor species (e.g O2) and potential distributed sources.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A-MANiaC, B1-PS-CIMS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3693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R1-C-15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make Hydrogen Lyman-alpha observations of the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B1-HI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5355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R1-C-27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large-scale gas coma activity, morphology and any variability therein.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A-CoCa, A-MIRMIS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3693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R0-C-20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isotopic composition of the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R1-C-30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D/H and 18O/16O ratios in H2O.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A-MANiaC, B1-HI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5355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R1-C-35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investigate isotopes in other species including 34S/32S and 13C/12C.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A-MANiaC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Gas: </a:t>
            </a:r>
            <a:r>
              <a:rPr b="1" lang="en-GB">
                <a:solidFill>
                  <a:srgbClr val="FFFF00"/>
                </a:solidFill>
              </a:rPr>
              <a:t>A+B2 option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9" name="Google Shape;79;p16"/>
          <p:cNvGraphicFramePr/>
          <p:nvPr/>
        </p:nvGraphicFramePr>
        <p:xfrm>
          <a:off x="311650" y="10176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{D8D736AA-1A65-43A4-8C50-0063A8140587}</a:tableStyleId>
              </a:tblPr>
              <a:tblGrid>
                <a:gridCol w="1073125"/>
                <a:gridCol w="1405800"/>
                <a:gridCol w="1073125"/>
                <a:gridCol w="2275025"/>
                <a:gridCol w="1073125"/>
                <a:gridCol w="1620425"/>
              </a:tblGrid>
              <a:tr h="250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Req. ID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Science Objective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Req. ID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Science Requirement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800"/>
                        <a:t>(Bold for B1 inst.)</a:t>
                      </a:r>
                      <a:endParaRPr b="1" i="1" sz="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</a:tr>
              <a:tr h="550525"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R0-C-10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characterise and map the bulk neutral composition of the coma and determine any local structure and connection to the nucleus.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R1-C-01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map coma volatiles including H2O, CO and CO2 with an accuracy of 300 m.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A-MIRMIS, A-CoCa (for nucleus position)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604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R1-C-05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absolute and relative densities of volatiles (e.g. H2O, CO, and CO2) along the fly-by trajectory.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A-MANiaC,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B1-PS-CIMS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Without B1, no measurement closer to the comet. Marginal loss?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4611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R1-C-10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detect minor species (e.g O2) and potential distributed sources.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A-MANiaC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B1-PS-CIMS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Without B1, no measurement closer to the comet. </a:t>
                      </a:r>
                      <a:r>
                        <a:rPr b="1" lang="en-GB" sz="800"/>
                        <a:t>Marginal</a:t>
                      </a:r>
                      <a:r>
                        <a:rPr b="1" lang="en-GB" sz="800"/>
                        <a:t> loss?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4611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R1-C-15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make Hydrogen Lyman-alpha observations of the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B1-HI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B1-HI, no Ly-alpha observations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0000"/>
                    </a:solidFill>
                  </a:tcPr>
                </a:tc>
              </a:tr>
              <a:tr h="604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R1-C-27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large-scale gas coma activity, morphology and any variability therein.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A-CoCa, A-MIRMIS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4540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R0-C-20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isotopic composition of the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R1-C-30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D/H and 18O/16O ratios in H2O.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A-MANiaC,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B1-HI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Without B1-HI supporting, no measurement closer to the comet.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5505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R1-C-35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investigate isotopes in other species including 34S/32S and 13C/12C.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A-MANiaC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Gas</a:t>
            </a:r>
            <a:r>
              <a:rPr lang="en-GB"/>
              <a:t>: </a:t>
            </a:r>
            <a:r>
              <a:rPr b="1" lang="en-GB">
                <a:solidFill>
                  <a:srgbClr val="FFFF00"/>
                </a:solidFill>
              </a:rPr>
              <a:t>A+B2 option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Comments</a:t>
            </a:r>
            <a:r>
              <a:rPr lang="en-GB">
                <a:solidFill>
                  <a:schemeClr val="dk1"/>
                </a:solidFill>
              </a:rPr>
              <a:t>:</a:t>
            </a:r>
            <a:r>
              <a:rPr lang="en-GB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D/H ratio also measured with B1-H1, albeit with low accuracy. However 2-point measurements quite valuable, hence orange-shaded.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Mitigation strategy to explore</a:t>
            </a:r>
            <a:endParaRPr>
              <a:solidFill>
                <a:schemeClr val="accent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None so far.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Dust: </a:t>
            </a:r>
            <a:r>
              <a:rPr b="1" lang="en-GB">
                <a:solidFill>
                  <a:srgbClr val="FFFF00"/>
                </a:solidFill>
              </a:rPr>
              <a:t>A+B1 option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2" name="Google Shape;92;p18"/>
          <p:cNvGraphicFramePr/>
          <p:nvPr/>
        </p:nvGraphicFramePr>
        <p:xfrm>
          <a:off x="311675" y="1017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{D8D736AA-1A65-43A4-8C50-0063A8140587}</a:tableStyleId>
              </a:tblPr>
              <a:tblGrid>
                <a:gridCol w="1073125"/>
                <a:gridCol w="1405800"/>
                <a:gridCol w="1073125"/>
                <a:gridCol w="2275025"/>
                <a:gridCol w="1073125"/>
                <a:gridCol w="1620425"/>
              </a:tblGrid>
              <a:tr h="6372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R0-C-30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characterise the structure of the dust environment of the coma and determine any connection to the nucleus.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R1-C-40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large-scale dust coma activity, morphology and any variability therein.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A-MIRMIS, A-CoCa, B1-WAC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7881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R1-C-55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existence (or not) of local dust structures in the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A-CoCa, A-DFP-DISC, A-DFP-COMPLIMENT,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B2-OPIC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B2-DFP-DISC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B1-WAC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B2-DISC+OPIC, no measurement closer to the comet, no global/local coma structure. 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--&gt; 1-point measurement only!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486325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R0-C-40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characterise the coma dust properties, including reflectance and polarimetric properties and determine dust fluxes.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R1-C-60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measure the mass and fluence of dust in the range 1-200 microm.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A-DFP-DISC, A-DFP-COMPLIMENT,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B2-DFP-DISC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B2-DISC, no measurement closer to the comet, </a:t>
                      </a: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heavy reliance on models (direct/reflected dust)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6624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R1-C-65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search for the existence of, and, if found, characterise dust particles in the range centimetre – decimetre (chunks and snowballs).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B2-OPIC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A-CoCa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B2-OPIC, no quantitative measurement of large dust grains at any distance. A-CoCa provides upper limit brightness.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4863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R1-C-70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compositional diversity of the dust within the comet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A-CoCa, A-MIRMIS, A-MANiaC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5366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R1-C-75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coma dust reflectance and polarimetric properties at visible wavelengths.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B2-EnVisS</a:t>
                      </a: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A-CoCa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B2-EnVisS, no polarimetric measurement. A-CoCa measures phase function only.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Dust: </a:t>
            </a:r>
            <a:r>
              <a:rPr b="1" lang="en-GB">
                <a:solidFill>
                  <a:srgbClr val="FFFF00"/>
                </a:solidFill>
              </a:rPr>
              <a:t>A+B1 option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Comments</a:t>
            </a:r>
            <a:r>
              <a:rPr lang="en-GB">
                <a:solidFill>
                  <a:schemeClr val="dk1"/>
                </a:solidFill>
              </a:rPr>
              <a:t>:</a:t>
            </a:r>
            <a:r>
              <a:rPr lang="en-GB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Without DISC, mass distribution difficult to obtain (impossible to distinguish betw. direct /reflected dust fluxes).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Fluxes at A are </a:t>
            </a:r>
            <a:r>
              <a:rPr lang="en-GB" sz="1600">
                <a:solidFill>
                  <a:schemeClr val="dk1"/>
                </a:solidFill>
              </a:rPr>
              <a:t>expected</a:t>
            </a:r>
            <a:r>
              <a:rPr lang="en-GB" sz="1600">
                <a:solidFill>
                  <a:schemeClr val="dk1"/>
                </a:solidFill>
              </a:rPr>
              <a:t> to be sufficient to measure statistically significant dust mass/spatial distribution.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Flyby </a:t>
            </a:r>
            <a:r>
              <a:rPr lang="en-GB" sz="1600">
                <a:solidFill>
                  <a:schemeClr val="dk1"/>
                </a:solidFill>
              </a:rPr>
              <a:t>distance</a:t>
            </a:r>
            <a:r>
              <a:rPr lang="en-GB" sz="1600">
                <a:solidFill>
                  <a:schemeClr val="dk1"/>
                </a:solidFill>
              </a:rPr>
              <a:t> linked to safety s/c distance so scaled according to dust activity.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Mitigation strategy to explore</a:t>
            </a:r>
            <a:endParaRPr>
              <a:solidFill>
                <a:schemeClr val="accent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Using ALL S/C platforms as dust detectors! For that, we need rather high-precision attitude </a:t>
            </a:r>
            <a:r>
              <a:rPr lang="en-GB" sz="1600">
                <a:solidFill>
                  <a:schemeClr val="dk1"/>
                </a:solidFill>
              </a:rPr>
              <a:t>reconstruction. We can learn from past missions such as Suisei and Giotto (Gaia mentioned but precision incomparable).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B1 team to discuss this internally.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Dust: </a:t>
            </a:r>
            <a:r>
              <a:rPr b="1" lang="en-GB">
                <a:solidFill>
                  <a:srgbClr val="FFFF00"/>
                </a:solidFill>
              </a:rPr>
              <a:t>A+B2 option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5" name="Google Shape;105;p20"/>
          <p:cNvGraphicFramePr/>
          <p:nvPr/>
        </p:nvGraphicFramePr>
        <p:xfrm>
          <a:off x="311700" y="101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{D8D736AA-1A65-43A4-8C50-0063A8140587}</a:tableStyleId>
              </a:tblPr>
              <a:tblGrid>
                <a:gridCol w="1073125"/>
                <a:gridCol w="1405800"/>
                <a:gridCol w="1073125"/>
                <a:gridCol w="2275025"/>
                <a:gridCol w="1073125"/>
                <a:gridCol w="1620425"/>
              </a:tblGrid>
              <a:tr h="6634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R0-C-30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characterise the structure of the dust environment of the coma and determine any connection to the nucleus.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R1-C-40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large-scale dust coma activity, morphology and any variability therein.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A-MIRMIS, A-CoCa,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B1-WAC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B1-WAC, no wide-field imaging of dust grains closer to the comet.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8205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R1-C-55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existence (or not) of local dust structures in the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A-CoCa, A-DFP-DISC, A-DFP-COMPLIMENT, B2-OPIC, B2-DFP-DISC,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B1-WAC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B1-WAC, intermediate scales may be inaccessible.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5723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R0-C-40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characterise the coma dust properties, including reflectance and polarimetric properties and determine dust fluxes.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R1-C-60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measure the mass and fluence of dust in the range 1-200 microm.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A-DFP-DISC, A-DFP-COMPLIMENT, B2-DFP-DISC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7499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R1-C-65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search for the existence of, and, if found, characterise dust particles in the range centimetre – decimetre (chunks and snowballs).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B2-OPIC, A-CoCa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572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R1-C-70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coma dust reflectance and polarimetric properties at visible wavelengths.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A-CoCa, A-MIRMIS, A-MANiaC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  <a:tr h="506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R1-C-75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coma dust reflectance and polarimetric properties.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B2-EnVisS, A-CoCa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OK</a:t>
                      </a:r>
                      <a:endParaRPr b="1" sz="800"/>
                    </a:p>
                  </a:txBody>
                  <a:tcPr marT="19050" marB="19050" marR="28575" marL="28575" anchor="ctr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Plasma: </a:t>
            </a:r>
            <a:r>
              <a:rPr b="1" lang="en-GB">
                <a:solidFill>
                  <a:srgbClr val="FFFF00"/>
                </a:solidFill>
              </a:rPr>
              <a:t>A+B1 option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2" name="Google Shape;112;p21"/>
          <p:cNvGraphicFramePr/>
          <p:nvPr/>
        </p:nvGraphicFramePr>
        <p:xfrm>
          <a:off x="311675" y="71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{D8D736AA-1A65-43A4-8C50-0063A8140587}</a:tableStyleId>
              </a:tblPr>
              <a:tblGrid>
                <a:gridCol w="1073125"/>
                <a:gridCol w="1405800"/>
                <a:gridCol w="1073125"/>
                <a:gridCol w="2275025"/>
                <a:gridCol w="1073125"/>
                <a:gridCol w="1620425"/>
              </a:tblGrid>
              <a:tr h="10382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R0-C-60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characterise the plasma environment around the target, determine any resulting boundaries and assess energy, mass and momentum transfer.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R1-C-90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determine the electron, ion, ENA, E and B field environment around the comet.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A-DFP-FGM, A-DFP-LEES, A-DFP-COMPLIMENT, A-DFP-SCIENA, B1-PS-MAG, B1-PS-CIMS,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B2-DFP-FGM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B2-FGM, no measurement closer to the comet. </a:t>
                      </a:r>
                      <a:r>
                        <a:rPr b="1" lang="en-GB" sz="800">
                          <a:solidFill>
                            <a:srgbClr val="00FF00"/>
                          </a:solidFill>
                        </a:rPr>
                        <a:t>With B1-PS, B-field, ion measurements at intermediate range. </a:t>
                      </a:r>
                      <a:endParaRPr b="1" sz="800">
                        <a:solidFill>
                          <a:srgbClr val="00FF00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--&gt; Reduction to 2-point obs.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14668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R1-C-95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assess and quantify coupling between neutral, dust and plasma, including potential assessment of dust charging.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A-DFP-FGM, A-DFP-LEES, A-DFP-COMPLIMENT, A-DFP-SCIENA, A-DFP-DISC, A-MANiaC, B1-PS-MAG, B1-PS-CIMS, 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B2-DFP-FGM, B2-DFP-DISC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B2-DFP, no measurement closer to the comet. </a:t>
                      </a:r>
                      <a:r>
                        <a:rPr b="1" lang="en-GB" sz="800">
                          <a:solidFill>
                            <a:srgbClr val="00FF00"/>
                          </a:solidFill>
                        </a:rPr>
                        <a:t>With B1-PS, B-field, ion measurements at intermediate range possible. </a:t>
                      </a:r>
                      <a:endParaRPr b="1" sz="800">
                        <a:solidFill>
                          <a:srgbClr val="00FF00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--&gt; Reduction to 2-point obs.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10382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R1-C-100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identify structures and boundaries and characterise, where possible, with multipoint measurements.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A-DFP-FGM, A-DFP-LEES, A-DFP-COMPLIMENT, A-DFP-SCIENA, B1-PS-MAG, B1-PS-CIMS,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B2-DFP-FGM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B2-DFP, no simultaneous 3-point measurements of large-scale structures. </a:t>
                      </a:r>
                      <a:r>
                        <a:rPr b="1" lang="en-GB" sz="800">
                          <a:solidFill>
                            <a:srgbClr val="00FF00"/>
                          </a:solidFill>
                        </a:rPr>
                        <a:t>Partial coverage with B1-PS. </a:t>
                      </a:r>
                      <a:endParaRPr b="1" sz="800">
                        <a:solidFill>
                          <a:srgbClr val="00FF00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--&gt; Reduction to 2-point obs.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  <a:tr h="7524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R1-C-105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Comet Interceptor shall characterise the plasma wave environment to constrain energy and momentum transfer across the coma.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A-DFP-FGM, B1-PS-MAG,</a:t>
                      </a:r>
                      <a:r>
                        <a:rPr b="1"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B2-DFP-FGM</a:t>
                      </a:r>
                      <a:endParaRPr b="1"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</a:rPr>
                        <a:t>Without B2-FGM, part of the energy/momentum transfer ACROSS the coma will be lost. </a:t>
                      </a:r>
                      <a:r>
                        <a:rPr b="1" lang="en-GB" sz="800">
                          <a:solidFill>
                            <a:srgbClr val="00FF00"/>
                          </a:solidFill>
                        </a:rPr>
                        <a:t>Partial coverage with B1-PS. </a:t>
                      </a:r>
                      <a:r>
                        <a:rPr b="1" lang="en-GB" sz="800">
                          <a:solidFill>
                            <a:schemeClr val="lt1"/>
                          </a:solidFill>
                        </a:rPr>
                        <a:t>--&gt; Reduction to 2-point obs.</a:t>
                      </a:r>
                      <a:endParaRPr b="1" sz="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solidFill>
                      <a:srgbClr val="FF6D0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