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465" r:id="rId3"/>
    <p:sldId id="439" r:id="rId4"/>
    <p:sldId id="470" r:id="rId5"/>
    <p:sldId id="473" r:id="rId6"/>
    <p:sldId id="446" r:id="rId7"/>
    <p:sldId id="402" r:id="rId8"/>
    <p:sldId id="403" r:id="rId9"/>
    <p:sldId id="464" r:id="rId10"/>
    <p:sldId id="467" r:id="rId11"/>
    <p:sldId id="472" r:id="rId12"/>
    <p:sldId id="377" r:id="rId13"/>
    <p:sldId id="349" r:id="rId14"/>
    <p:sldId id="445" r:id="rId15"/>
    <p:sldId id="475" r:id="rId16"/>
    <p:sldId id="459" r:id="rId17"/>
    <p:sldId id="458" r:id="rId18"/>
    <p:sldId id="457" r:id="rId19"/>
    <p:sldId id="481" r:id="rId20"/>
    <p:sldId id="455" r:id="rId21"/>
    <p:sldId id="451" r:id="rId22"/>
    <p:sldId id="471" r:id="rId23"/>
    <p:sldId id="468" r:id="rId24"/>
    <p:sldId id="422" r:id="rId25"/>
    <p:sldId id="427" r:id="rId26"/>
    <p:sldId id="480" r:id="rId27"/>
    <p:sldId id="280" r:id="rId28"/>
    <p:sldId id="462" r:id="rId29"/>
    <p:sldId id="463" r:id="rId30"/>
    <p:sldId id="429" r:id="rId31"/>
    <p:sldId id="417" r:id="rId32"/>
    <p:sldId id="449" r:id="rId33"/>
    <p:sldId id="271" r:id="rId34"/>
    <p:sldId id="453" r:id="rId35"/>
    <p:sldId id="476" r:id="rId36"/>
    <p:sldId id="438" r:id="rId37"/>
    <p:sldId id="478" r:id="rId38"/>
    <p:sldId id="342" r:id="rId39"/>
    <p:sldId id="343" r:id="rId40"/>
    <p:sldId id="38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1C947D"/>
    <a:srgbClr val="FF8D04"/>
    <a:srgbClr val="C7EED9"/>
    <a:srgbClr val="00FFFF"/>
    <a:srgbClr val="FF5050"/>
    <a:srgbClr val="FF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68FD5-FCD9-47CE-AA07-FFD9C460226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3D5D9-FA81-49FD-A880-267D3B4845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EDD3F-0BE4-4B99-B93E-DB28682EFC0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24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3D5D9-FA81-49FD-A880-267D3B4845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97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3D5D9-FA81-49FD-A880-267D3B4845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15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EDD3F-0BE4-4B99-B93E-DB28682EFC0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32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3D5D9-FA81-49FD-A880-267D3B4845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4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6D5EC-B08D-41C5-82B1-94A93EC94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A8263D-63E6-4667-8D45-7125C1176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97513B-40E8-448B-AC96-04C302C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E42D9C-8F39-4017-9E0C-D7E8F691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E00BD8-1FF2-45B5-8D3F-A2152704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64FC24-A80B-412D-9D04-73278D64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F40CAF-E7B2-440A-BA2E-61DAA4636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D0852D-F5AA-44B8-8521-80C24762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C165E6-FF94-456F-A524-89F592C2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DB6666-4BF0-4AA3-AA6A-B9A17E1E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0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BF7AF77-F0A1-4751-8F2C-E1AEE2375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E1AACF-3815-4011-9D46-9DE5AAA9B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C0F935-FE32-4833-92AA-976138ED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8BBC30-785A-4E5F-899E-43D0B4F0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1293B6-ABE3-4C5D-9438-9240DEAD1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2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098B36-BBED-4CB2-85CB-E48B1F226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3A3B27-7026-4149-8E1E-60BF074D5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11B596-E0CE-42F6-AA92-21DCE851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A461F4-58F5-4731-A720-853D1339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35E242-E279-4CB9-B4AB-8FF97372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1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EA787F-8E3B-4DE1-BDA4-72B56C21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B91F50-1FC5-47FF-A674-0708F50C3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66DDF6-26B1-4BC3-B1D5-C9D76B3E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B33A1A-9581-40A7-A899-8693D1A6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7C9379-0BA4-4E73-988E-50D224E8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1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3B06F4-313E-4514-8194-6986B1C7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446224-1C31-40AC-B191-FF4D4F658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89DE35-EECC-4050-B2C1-EF74CAF3A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0F773F-D8F1-4C3C-B09D-1DEB5E96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01F67B-903C-499A-BD0C-1817CA369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4E7A28-A86D-4CED-9B64-4062378E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9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25564-990C-413C-8C35-F7500E9E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DF948D-C856-45A7-B3F9-295F4E425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9BACC5-285B-4838-8943-DD5E23099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95A5CC-CD6A-4E6E-A937-1D63DD88B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317D4A-5D36-4E19-AE35-AF4224184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5AA29C2-1E5A-44E3-A49A-CA3BA9BA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7DBBC6-E691-4597-AF61-1BDA7B90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80B77CF-4715-495F-B68F-3639996B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1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48DF9-A9AC-49EF-96FE-849326643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595571-B6C7-4D0C-B0B8-CFDB3338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2FF58E-09C9-4C17-A8F1-600B734D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7A58D2-753F-4FCD-A7BB-667FF0807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9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5F10D6-F010-4F47-8F9D-2FDD31C8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36AA6D-92AA-44B2-B757-C672F20A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07BB2B-8DB1-454D-8F42-A0890E6C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9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780A8-4773-42EC-A595-9168205AB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6FE3A-1FD9-40E6-8726-2671BB509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2F5B81-20FA-4A02-9F2C-AC69F3C67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6020A9-FF20-4090-A0C2-2AD44811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C3ACD1-EBF7-4E40-BAAD-1CA0690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D66E7E-E704-4561-8263-FEC58F3F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059E-F0CC-4E6F-91E8-DF5A4C95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5F76CB-4FB9-460D-ADFE-FF6463682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1131C3-27F0-4A7E-8BC0-3BF1B8333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4BE129-1216-4EE9-93F5-73C0F927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AD5F7E-E8FA-4516-8012-A6F693C93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B8F3D1-C6B6-4FB6-8DE6-0D565A9D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1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29CBC22-0AD1-447F-8B38-6248506F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7EC997-E2BF-4AAE-A3EC-0AFDD2E64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9E988B-9C3D-4D0F-B0C1-6C5BDC70B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7753B-890B-4B44-8645-2BD5D4CF667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CB5044-71F6-4B55-BB6B-0CB2B8CEC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114E1A-C38D-4BBA-89F8-244A04F70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182F3-95BA-4CE7-9BC0-6FB99F689A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5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01.png"/><Relationship Id="rId7" Type="http://schemas.openxmlformats.org/officeDocument/2006/relationships/image" Target="../media/image51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3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7.png"/><Relationship Id="rId7" Type="http://schemas.openxmlformats.org/officeDocument/2006/relationships/image" Target="../media/image10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0.png"/><Relationship Id="rId9" Type="http://schemas.openxmlformats.org/officeDocument/2006/relationships/image" Target="../media/image10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270.png"/><Relationship Id="rId7" Type="http://schemas.openxmlformats.org/officeDocument/2006/relationships/image" Target="../media/image19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81.png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7" Type="http://schemas.openxmlformats.org/officeDocument/2006/relationships/image" Target="../media/image190.png"/><Relationship Id="rId1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30.png"/><Relationship Id="rId5" Type="http://schemas.openxmlformats.org/officeDocument/2006/relationships/image" Target="../media/image181.png"/><Relationship Id="rId10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C9DDFCA-1151-4F76-B9D6-CD0349DA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6C0F08-36F7-4BD3-A50E-8F308B5E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138" y="1127760"/>
            <a:ext cx="8546841" cy="1863028"/>
          </a:xfrm>
          <a:solidFill>
            <a:schemeClr val="tx1">
              <a:alpha val="2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3600" b="1" i="1" u="sng" dirty="0">
                <a:solidFill>
                  <a:schemeClr val="bg1"/>
                </a:solidFill>
                <a:latin typeface="+mn-lt"/>
              </a:rPr>
              <a:t>ECLIPSE </a:t>
            </a:r>
            <a:r>
              <a:rPr lang="fr-FR" sz="3600" b="1" i="1" u="sng" dirty="0" err="1">
                <a:solidFill>
                  <a:schemeClr val="bg1"/>
                </a:solidFill>
                <a:latin typeface="+mn-lt"/>
              </a:rPr>
              <a:t>Conference</a:t>
            </a:r>
            <a:br>
              <a:rPr lang="fr-FR" sz="3600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Testing the expansion factor - solar wind speed relation with </a:t>
            </a:r>
            <a:r>
              <a:rPr lang="en-US" sz="3600" b="1" dirty="0" err="1">
                <a:solidFill>
                  <a:schemeClr val="bg1"/>
                </a:solidFill>
              </a:rPr>
              <a:t>SolO</a:t>
            </a:r>
            <a:r>
              <a:rPr lang="en-US" sz="3600" b="1" dirty="0">
                <a:solidFill>
                  <a:schemeClr val="bg1"/>
                </a:solidFill>
              </a:rPr>
              <a:t> data.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8D95BF-3B7F-4EBC-8B0A-98F9E885E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0193" y="2990788"/>
            <a:ext cx="4087194" cy="1089199"/>
          </a:xfrm>
          <a:solidFill>
            <a:schemeClr val="tx1">
              <a:alpha val="26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600" dirty="0">
                <a:solidFill>
                  <a:schemeClr val="bg1"/>
                </a:solidFill>
              </a:rPr>
              <a:t>J-B Dakeyo, Alexis </a:t>
            </a:r>
            <a:r>
              <a:rPr lang="fr-FR" sz="1600" dirty="0" err="1">
                <a:solidFill>
                  <a:schemeClr val="bg1"/>
                </a:solidFill>
              </a:rPr>
              <a:t>Rouillard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600" dirty="0">
                <a:solidFill>
                  <a:schemeClr val="bg1"/>
                </a:solidFill>
              </a:rPr>
              <a:t>Milan </a:t>
            </a:r>
            <a:r>
              <a:rPr lang="fr-FR" sz="1600" dirty="0" err="1">
                <a:solidFill>
                  <a:schemeClr val="bg1"/>
                </a:solidFill>
              </a:rPr>
              <a:t>Maksimovic</a:t>
            </a:r>
            <a:r>
              <a:rPr lang="fr-FR" sz="1600" dirty="0">
                <a:solidFill>
                  <a:schemeClr val="bg1"/>
                </a:solidFill>
              </a:rPr>
              <a:t>, Victor Réville,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600" dirty="0">
                <a:solidFill>
                  <a:schemeClr val="bg1"/>
                </a:solidFill>
              </a:rPr>
              <a:t>Pascal </a:t>
            </a:r>
            <a:r>
              <a:rPr lang="fr-FR" sz="1600" dirty="0" err="1">
                <a:solidFill>
                  <a:schemeClr val="bg1"/>
                </a:solidFill>
              </a:rPr>
              <a:t>Démoulin</a:t>
            </a:r>
            <a:r>
              <a:rPr lang="fr-FR" sz="1600" dirty="0">
                <a:solidFill>
                  <a:schemeClr val="bg1"/>
                </a:solidFill>
              </a:rPr>
              <a:t>, Philippe </a:t>
            </a:r>
            <a:r>
              <a:rPr lang="fr-FR" sz="1600" dirty="0" err="1">
                <a:solidFill>
                  <a:schemeClr val="bg1"/>
                </a:solidFill>
              </a:rPr>
              <a:t>Louarn</a:t>
            </a:r>
            <a:endParaRPr lang="fr-FR" sz="16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fr-FR" sz="16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68374F-01CD-403F-87C2-E2F2B4B2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D30FD-3CC2-4702-A2AD-A308A287194B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E7B1D2-365A-4AE6-B7D1-CBFDC3ADB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96" y="5930764"/>
            <a:ext cx="843401" cy="8434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7464F5-2631-4E34-A68E-552E91B58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419" y="5949334"/>
            <a:ext cx="845543" cy="8140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578B7A-232E-4B09-81C4-5B1BB3951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22" y="6011932"/>
            <a:ext cx="2023568" cy="7622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C59DBFE-12D4-4F4C-9CBD-6117C83FE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" y="5949334"/>
            <a:ext cx="2892445" cy="80855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22C1596-7106-4908-BB85-D120CDAD8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439" y="5949334"/>
            <a:ext cx="2263942" cy="80855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5903910-4B66-4040-8C14-801ECFE2E5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392" y="5980293"/>
            <a:ext cx="2710134" cy="7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04D97D0-2775-4291-AB69-99355B2A5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59" y="13630"/>
            <a:ext cx="7570990" cy="549539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F32A55-21FE-4CDD-A898-7F603947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2577" y="6228217"/>
            <a:ext cx="3394349" cy="565352"/>
          </a:xfrm>
        </p:spPr>
        <p:txBody>
          <a:bodyPr/>
          <a:lstStyle/>
          <a:p>
            <a:fld id="{C04D30FD-3CC2-4702-A2AD-A308A287194B}" type="slidenum">
              <a:rPr lang="fr-FR" smtClean="0"/>
              <a:t>10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6957BC-314B-47BF-A2A4-366564CF7BFD}"/>
              </a:ext>
            </a:extLst>
          </p:cNvPr>
          <p:cNvSpPr txBox="1"/>
          <p:nvPr/>
        </p:nvSpPr>
        <p:spPr>
          <a:xfrm flipH="1">
            <a:off x="2247449" y="5509022"/>
            <a:ext cx="7697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From</a:t>
            </a:r>
            <a:r>
              <a:rPr lang="fr-FR" sz="2400" b="1" dirty="0"/>
              <a:t> </a:t>
            </a:r>
            <a:r>
              <a:rPr lang="fr-FR" sz="2400" b="1" dirty="0" err="1"/>
              <a:t>litterature</a:t>
            </a:r>
            <a:r>
              <a:rPr lang="fr-FR" sz="2400" b="1" dirty="0"/>
              <a:t> </a:t>
            </a:r>
            <a:r>
              <a:rPr lang="fr-FR" sz="2400" b="1" dirty="0" err="1"/>
              <a:t>knowledges</a:t>
            </a:r>
            <a:r>
              <a:rPr lang="fr-FR" sz="2400" b="1" dirty="0"/>
              <a:t> </a:t>
            </a:r>
            <a:r>
              <a:rPr lang="fr-FR" sz="2400" b="1" dirty="0" err="1"/>
              <a:t>we</a:t>
            </a:r>
            <a:r>
              <a:rPr lang="fr-FR" sz="2400" b="1" dirty="0"/>
              <a:t> </a:t>
            </a:r>
            <a:r>
              <a:rPr lang="fr-FR" sz="2400" b="1" dirty="0" err="1"/>
              <a:t>would</a:t>
            </a:r>
            <a:r>
              <a:rPr lang="fr-FR" sz="2400" b="1" dirty="0"/>
              <a:t> </a:t>
            </a:r>
            <a:r>
              <a:rPr lang="fr-FR" sz="2400" b="1" dirty="0" err="1"/>
              <a:t>expect</a:t>
            </a:r>
            <a:r>
              <a:rPr lang="fr-FR" sz="2400" b="1" dirty="0"/>
              <a:t> :</a:t>
            </a:r>
          </a:p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A global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anticorrelation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v-f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93112-3937-4676-B03D-9832CF5C8000}"/>
              </a:ext>
            </a:extLst>
          </p:cNvPr>
          <p:cNvSpPr/>
          <p:nvPr/>
        </p:nvSpPr>
        <p:spPr>
          <a:xfrm>
            <a:off x="3157728" y="140208"/>
            <a:ext cx="5352288" cy="46603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340032E-8559-48A6-825C-EFB13B31807E}"/>
              </a:ext>
            </a:extLst>
          </p:cNvPr>
          <p:cNvSpPr/>
          <p:nvPr/>
        </p:nvSpPr>
        <p:spPr>
          <a:xfrm rot="2245392">
            <a:off x="2790375" y="1402272"/>
            <a:ext cx="5563348" cy="1975304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CE9D375-C128-4817-AB3B-BEE7C59419EE}"/>
              </a:ext>
            </a:extLst>
          </p:cNvPr>
          <p:cNvCxnSpPr>
            <a:cxnSpLocks/>
          </p:cNvCxnSpPr>
          <p:nvPr/>
        </p:nvCxnSpPr>
        <p:spPr>
          <a:xfrm>
            <a:off x="3404681" y="428017"/>
            <a:ext cx="4552545" cy="3998068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80BF093-49DC-44EC-8418-9B85A024B73C}"/>
              </a:ext>
            </a:extLst>
          </p:cNvPr>
          <p:cNvSpPr txBox="1"/>
          <p:nvPr/>
        </p:nvSpPr>
        <p:spPr>
          <a:xfrm flipH="1">
            <a:off x="0" y="13630"/>
            <a:ext cx="2321334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M</a:t>
            </a:r>
            <a:r>
              <a:rPr lang="fr-FR" sz="2000" dirty="0">
                <a:solidFill>
                  <a:schemeClr val="tx1"/>
                </a:solidFill>
              </a:rPr>
              <a:t>agnetic </a:t>
            </a:r>
            <a:r>
              <a:rPr lang="fr-FR" sz="2000" dirty="0" err="1">
                <a:solidFill>
                  <a:schemeClr val="tx1"/>
                </a:solidFill>
              </a:rPr>
              <a:t>connectivity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from</a:t>
            </a:r>
            <a:r>
              <a:rPr lang="fr-FR" sz="2000" dirty="0">
                <a:solidFill>
                  <a:schemeClr val="tx1"/>
                </a:solidFill>
              </a:rPr>
              <a:t> 08/2020 to 03/2022 on Solar Orbiter (Minimal </a:t>
            </a:r>
            <a:r>
              <a:rPr lang="fr-FR" sz="2000" dirty="0" err="1">
                <a:solidFill>
                  <a:schemeClr val="tx1"/>
                </a:solidFill>
              </a:rPr>
              <a:t>solar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activity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period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04D97D0-2775-4291-AB69-99355B2A5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59" y="13630"/>
            <a:ext cx="7570990" cy="549539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F32A55-21FE-4CDD-A898-7F603947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2577" y="6228217"/>
            <a:ext cx="3394349" cy="565352"/>
          </a:xfrm>
        </p:spPr>
        <p:txBody>
          <a:bodyPr/>
          <a:lstStyle/>
          <a:p>
            <a:fld id="{C04D30FD-3CC2-4702-A2AD-A308A287194B}" type="slidenum">
              <a:rPr lang="fr-FR" smtClean="0"/>
              <a:t>11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6957BC-314B-47BF-A2A4-366564CF7BFD}"/>
              </a:ext>
            </a:extLst>
          </p:cNvPr>
          <p:cNvSpPr txBox="1"/>
          <p:nvPr/>
        </p:nvSpPr>
        <p:spPr>
          <a:xfrm flipH="1">
            <a:off x="2247449" y="5509022"/>
            <a:ext cx="7697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From</a:t>
            </a:r>
            <a:r>
              <a:rPr lang="fr-FR" sz="2400" b="1" dirty="0"/>
              <a:t> </a:t>
            </a:r>
            <a:r>
              <a:rPr lang="fr-FR" sz="2400" b="1" dirty="0" err="1"/>
              <a:t>litterature</a:t>
            </a:r>
            <a:r>
              <a:rPr lang="fr-FR" sz="2400" b="1" dirty="0"/>
              <a:t> </a:t>
            </a:r>
            <a:r>
              <a:rPr lang="fr-FR" sz="2400" b="1" dirty="0" err="1"/>
              <a:t>knowledges</a:t>
            </a:r>
            <a:r>
              <a:rPr lang="fr-FR" sz="2400" b="1" dirty="0"/>
              <a:t> </a:t>
            </a:r>
            <a:r>
              <a:rPr lang="fr-FR" sz="2400" b="1" dirty="0" err="1"/>
              <a:t>we</a:t>
            </a:r>
            <a:r>
              <a:rPr lang="fr-FR" sz="2400" b="1" dirty="0"/>
              <a:t> </a:t>
            </a:r>
            <a:r>
              <a:rPr lang="fr-FR" sz="2400" b="1" dirty="0" err="1"/>
              <a:t>would</a:t>
            </a:r>
            <a:r>
              <a:rPr lang="fr-FR" sz="2400" b="1" dirty="0"/>
              <a:t> </a:t>
            </a:r>
            <a:r>
              <a:rPr lang="fr-FR" sz="2400" b="1" dirty="0" err="1"/>
              <a:t>expect</a:t>
            </a:r>
            <a:r>
              <a:rPr lang="fr-FR" sz="2400" b="1" dirty="0"/>
              <a:t> :</a:t>
            </a:r>
          </a:p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A global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anticorrelation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v-f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93112-3937-4676-B03D-9832CF5C8000}"/>
              </a:ext>
            </a:extLst>
          </p:cNvPr>
          <p:cNvSpPr/>
          <p:nvPr/>
        </p:nvSpPr>
        <p:spPr>
          <a:xfrm>
            <a:off x="3157728" y="140208"/>
            <a:ext cx="5358384" cy="46603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340032E-8559-48A6-825C-EFB13B31807E}"/>
              </a:ext>
            </a:extLst>
          </p:cNvPr>
          <p:cNvSpPr/>
          <p:nvPr/>
        </p:nvSpPr>
        <p:spPr>
          <a:xfrm rot="2245392">
            <a:off x="2790375" y="1402272"/>
            <a:ext cx="5563348" cy="1975304"/>
          </a:xfrm>
          <a:prstGeom prst="ellipse">
            <a:avLst/>
          </a:prstGeom>
          <a:solidFill>
            <a:schemeClr val="accent6">
              <a:alpha val="29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CE9D375-C128-4817-AB3B-BEE7C59419EE}"/>
              </a:ext>
            </a:extLst>
          </p:cNvPr>
          <p:cNvCxnSpPr>
            <a:cxnSpLocks/>
          </p:cNvCxnSpPr>
          <p:nvPr/>
        </p:nvCxnSpPr>
        <p:spPr>
          <a:xfrm>
            <a:off x="3404681" y="428017"/>
            <a:ext cx="4552545" cy="3998068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80BF093-49DC-44EC-8418-9B85A024B73C}"/>
              </a:ext>
            </a:extLst>
          </p:cNvPr>
          <p:cNvSpPr txBox="1"/>
          <p:nvPr/>
        </p:nvSpPr>
        <p:spPr>
          <a:xfrm flipH="1">
            <a:off x="0" y="13630"/>
            <a:ext cx="2321334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M</a:t>
            </a:r>
            <a:r>
              <a:rPr lang="fr-FR" sz="2000" dirty="0">
                <a:solidFill>
                  <a:schemeClr val="tx1"/>
                </a:solidFill>
              </a:rPr>
              <a:t>agnetic </a:t>
            </a:r>
            <a:r>
              <a:rPr lang="fr-FR" sz="2000" dirty="0" err="1">
                <a:solidFill>
                  <a:schemeClr val="tx1"/>
                </a:solidFill>
              </a:rPr>
              <a:t>connectivity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from</a:t>
            </a:r>
            <a:r>
              <a:rPr lang="fr-FR" sz="2000" dirty="0">
                <a:solidFill>
                  <a:schemeClr val="tx1"/>
                </a:solidFill>
              </a:rPr>
              <a:t> 08/2020 to 03/2022 on Solar Orbiter (Minimal </a:t>
            </a:r>
            <a:r>
              <a:rPr lang="fr-FR" sz="2000" dirty="0" err="1">
                <a:solidFill>
                  <a:schemeClr val="tx1"/>
                </a:solidFill>
              </a:rPr>
              <a:t>solar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activity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period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04D97D0-2775-4291-AB69-99355B2A5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59" y="13630"/>
            <a:ext cx="7570990" cy="549539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F32A55-21FE-4CDD-A898-7F603947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7769" y="6266207"/>
            <a:ext cx="3394349" cy="565352"/>
          </a:xfrm>
        </p:spPr>
        <p:txBody>
          <a:bodyPr/>
          <a:lstStyle/>
          <a:p>
            <a:fld id="{C04D30FD-3CC2-4702-A2AD-A308A287194B}" type="slidenum">
              <a:rPr lang="fr-FR" smtClean="0"/>
              <a:t>12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6957BC-314B-47BF-A2A4-366564CF7BFD}"/>
              </a:ext>
            </a:extLst>
          </p:cNvPr>
          <p:cNvSpPr txBox="1"/>
          <p:nvPr/>
        </p:nvSpPr>
        <p:spPr>
          <a:xfrm flipH="1">
            <a:off x="0" y="13630"/>
            <a:ext cx="2321334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M</a:t>
            </a:r>
            <a:r>
              <a:rPr lang="fr-FR" sz="2000" dirty="0">
                <a:solidFill>
                  <a:schemeClr val="tx1"/>
                </a:solidFill>
              </a:rPr>
              <a:t>agnetic </a:t>
            </a:r>
            <a:r>
              <a:rPr lang="fr-FR" sz="2000" dirty="0" err="1">
                <a:solidFill>
                  <a:schemeClr val="tx1"/>
                </a:solidFill>
              </a:rPr>
              <a:t>connectivity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from</a:t>
            </a:r>
            <a:r>
              <a:rPr lang="fr-FR" sz="2000" dirty="0">
                <a:solidFill>
                  <a:schemeClr val="tx1"/>
                </a:solidFill>
              </a:rPr>
              <a:t> 08/2020 to 03/2022 on Solar Orbiter (Minimal </a:t>
            </a:r>
            <a:r>
              <a:rPr lang="fr-FR" sz="2000" dirty="0" err="1">
                <a:solidFill>
                  <a:schemeClr val="tx1"/>
                </a:solidFill>
              </a:rPr>
              <a:t>solar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activity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period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32BDC9E9-1B0C-4846-98D5-84E3D01A9B44}"/>
              </a:ext>
            </a:extLst>
          </p:cNvPr>
          <p:cNvSpPr/>
          <p:nvPr/>
        </p:nvSpPr>
        <p:spPr>
          <a:xfrm>
            <a:off x="3287949" y="846306"/>
            <a:ext cx="4348264" cy="3550595"/>
          </a:xfrm>
          <a:custGeom>
            <a:avLst/>
            <a:gdLst>
              <a:gd name="connsiteX0" fmla="*/ 3817997 w 3837137"/>
              <a:gd name="connsiteY0" fmla="*/ 3087279 h 3408028"/>
              <a:gd name="connsiteX1" fmla="*/ 2334637 w 3837137"/>
              <a:gd name="connsiteY1" fmla="*/ 405039 h 3408028"/>
              <a:gd name="connsiteX2" fmla="*/ 1277997 w 3837137"/>
              <a:gd name="connsiteY2" fmla="*/ 79919 h 3408028"/>
              <a:gd name="connsiteX3" fmla="*/ 68957 w 3837137"/>
              <a:gd name="connsiteY3" fmla="*/ 1095919 h 3408028"/>
              <a:gd name="connsiteX4" fmla="*/ 261997 w 3837137"/>
              <a:gd name="connsiteY4" fmla="*/ 2274479 h 3408028"/>
              <a:gd name="connsiteX5" fmla="*/ 1206877 w 3837137"/>
              <a:gd name="connsiteY5" fmla="*/ 3270159 h 3408028"/>
              <a:gd name="connsiteX6" fmla="*/ 3817997 w 3837137"/>
              <a:gd name="connsiteY6" fmla="*/ 3087279 h 34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7137" h="3408028">
                <a:moveTo>
                  <a:pt x="3817997" y="3087279"/>
                </a:moveTo>
                <a:cubicBezTo>
                  <a:pt x="4005957" y="2609759"/>
                  <a:pt x="2757970" y="906266"/>
                  <a:pt x="2334637" y="405039"/>
                </a:cubicBezTo>
                <a:cubicBezTo>
                  <a:pt x="1911304" y="-96188"/>
                  <a:pt x="1655610" y="-35228"/>
                  <a:pt x="1277997" y="79919"/>
                </a:cubicBezTo>
                <a:cubicBezTo>
                  <a:pt x="900384" y="195066"/>
                  <a:pt x="238290" y="730159"/>
                  <a:pt x="68957" y="1095919"/>
                </a:cubicBezTo>
                <a:cubicBezTo>
                  <a:pt x="-100376" y="1461679"/>
                  <a:pt x="72344" y="1912106"/>
                  <a:pt x="261997" y="2274479"/>
                </a:cubicBezTo>
                <a:cubicBezTo>
                  <a:pt x="451650" y="2636852"/>
                  <a:pt x="617597" y="3136386"/>
                  <a:pt x="1206877" y="3270159"/>
                </a:cubicBezTo>
                <a:cubicBezTo>
                  <a:pt x="1796157" y="3403932"/>
                  <a:pt x="3630037" y="3564799"/>
                  <a:pt x="3817997" y="3087279"/>
                </a:cubicBezTo>
                <a:close/>
              </a:path>
            </a:pathLst>
          </a:custGeom>
          <a:solidFill>
            <a:schemeClr val="bg1">
              <a:lumMod val="65000"/>
              <a:alpha val="2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5773745-638E-4A8B-8143-D703C32C64BA}"/>
              </a:ext>
            </a:extLst>
          </p:cNvPr>
          <p:cNvCxnSpPr>
            <a:cxnSpLocks/>
          </p:cNvCxnSpPr>
          <p:nvPr/>
        </p:nvCxnSpPr>
        <p:spPr>
          <a:xfrm>
            <a:off x="3611880" y="1714500"/>
            <a:ext cx="3878580" cy="239268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0FC3235-83AA-4530-AF69-395AE9233856}"/>
                  </a:ext>
                </a:extLst>
              </p:cNvPr>
              <p:cNvSpPr txBox="1"/>
              <p:nvPr/>
            </p:nvSpPr>
            <p:spPr>
              <a:xfrm flipH="1">
                <a:off x="2185123" y="5533220"/>
                <a:ext cx="92151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b="1" dirty="0" err="1"/>
                  <a:t>Correlation</a:t>
                </a:r>
                <a:r>
                  <a:rPr lang="fr-FR" sz="2000" b="1" dirty="0"/>
                  <a:t> coefficient </a:t>
                </a:r>
                <a:r>
                  <a:rPr lang="fr-FR" sz="2000" dirty="0"/>
                  <a:t>of the v-f distribution = - 0,27 </a:t>
                </a:r>
                <a:r>
                  <a:rPr lang="fr-FR" sz="2000" dirty="0">
                    <a:sym typeface="Wingdings" panose="05000000000000000000" pitchFamily="2" charset="2"/>
                  </a:rPr>
                  <a:t></a:t>
                </a:r>
                <a:r>
                  <a:rPr lang="en-US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>
                    <a:sym typeface="Wingdings" panose="05000000000000000000" pitchFamily="2" charset="2"/>
                  </a:rPr>
                  <a:t>No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evident</a:t>
                </a:r>
                <a:r>
                  <a:rPr lang="fr-FR" sz="2000" b="1" dirty="0">
                    <a:sym typeface="Wingdings" panose="05000000000000000000" pitchFamily="2" charset="2"/>
                  </a:rPr>
                  <a:t> anti-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correlation</a:t>
                </a:r>
                <a:endParaRPr lang="fr-FR" sz="2000" b="1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One speed value </a:t>
                </a:r>
                <a:r>
                  <a:rPr lang="fr-FR" sz="2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is</a:t>
                </a:r>
                <a:r>
                  <a:rPr lang="fr-FR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not </a:t>
                </a:r>
                <a:r>
                  <a:rPr lang="fr-FR" sz="2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directly</a:t>
                </a:r>
                <a:r>
                  <a:rPr lang="fr-FR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related</a:t>
                </a:r>
                <a:r>
                  <a:rPr lang="fr-FR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to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value</a:t>
                </a:r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0FC3235-83AA-4530-AF69-395AE9233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185123" y="5533220"/>
                <a:ext cx="9215122" cy="707886"/>
              </a:xfrm>
              <a:prstGeom prst="rect">
                <a:avLst/>
              </a:prstGeom>
              <a:blipFill>
                <a:blip r:embed="rId3"/>
                <a:stretch>
                  <a:fillRect l="-595" t="-6034" r="-529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06893197-B255-4DC4-AAF8-9D8C1B6C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59" y="13630"/>
            <a:ext cx="7570990" cy="549539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931F08-E727-4C1D-BE2E-7BD16150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8625" y="6286500"/>
            <a:ext cx="3554468" cy="454263"/>
          </a:xfrm>
        </p:spPr>
        <p:txBody>
          <a:bodyPr/>
          <a:lstStyle/>
          <a:p>
            <a:fld id="{C04D30FD-3CC2-4702-A2AD-A308A287194B}" type="slidenum">
              <a:rPr lang="fr-FR" smtClean="0"/>
              <a:t>13</a:t>
            </a:fld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9C2D12F-E583-4726-BA40-EC6CB8905FF2}"/>
              </a:ext>
            </a:extLst>
          </p:cNvPr>
          <p:cNvSpPr/>
          <p:nvPr/>
        </p:nvSpPr>
        <p:spPr>
          <a:xfrm>
            <a:off x="3340152" y="694228"/>
            <a:ext cx="1777234" cy="2388031"/>
          </a:xfrm>
          <a:prstGeom prst="roundRect">
            <a:avLst/>
          </a:prstGeom>
          <a:solidFill>
            <a:schemeClr val="bg1">
              <a:lumMod val="50000"/>
              <a:alpha val="1500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2B1875-710F-4A4C-8121-B546B7EABAA8}"/>
              </a:ext>
            </a:extLst>
          </p:cNvPr>
          <p:cNvSpPr/>
          <p:nvPr/>
        </p:nvSpPr>
        <p:spPr>
          <a:xfrm>
            <a:off x="5202127" y="396240"/>
            <a:ext cx="1419485" cy="2686019"/>
          </a:xfrm>
          <a:prstGeom prst="roundRect">
            <a:avLst/>
          </a:prstGeom>
          <a:solidFill>
            <a:schemeClr val="bg1">
              <a:lumMod val="50000"/>
              <a:alpha val="12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557BFAB-3CDC-474B-9915-12D10C979483}"/>
              </a:ext>
            </a:extLst>
          </p:cNvPr>
          <p:cNvSpPr/>
          <p:nvPr/>
        </p:nvSpPr>
        <p:spPr>
          <a:xfrm>
            <a:off x="5185252" y="3147060"/>
            <a:ext cx="2834431" cy="1359603"/>
          </a:xfrm>
          <a:prstGeom prst="roundRect">
            <a:avLst/>
          </a:prstGeom>
          <a:solidFill>
            <a:schemeClr val="bg1">
              <a:lumMod val="50000"/>
              <a:alpha val="1500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E41E47-F4F2-428D-9187-EDE4352F5DB6}"/>
              </a:ext>
            </a:extLst>
          </p:cNvPr>
          <p:cNvSpPr/>
          <p:nvPr/>
        </p:nvSpPr>
        <p:spPr>
          <a:xfrm>
            <a:off x="4307840" y="3147060"/>
            <a:ext cx="809546" cy="1359603"/>
          </a:xfrm>
          <a:prstGeom prst="roundRect">
            <a:avLst/>
          </a:prstGeom>
          <a:solidFill>
            <a:schemeClr val="bg1">
              <a:lumMod val="50000"/>
              <a:alpha val="12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058CA35-F198-4E19-AFCA-6530DBE387FC}"/>
                  </a:ext>
                </a:extLst>
              </p:cNvPr>
              <p:cNvSpPr txBox="1"/>
              <p:nvPr/>
            </p:nvSpPr>
            <p:spPr>
              <a:xfrm>
                <a:off x="218120" y="219794"/>
                <a:ext cx="1929971" cy="646331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Fast 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solar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wind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 (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low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058CA35-F198-4E19-AFCA-6530DBE38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20" y="219794"/>
                <a:ext cx="1929971" cy="646331"/>
              </a:xfrm>
              <a:prstGeom prst="rect">
                <a:avLst/>
              </a:prstGeom>
              <a:blipFill>
                <a:blip r:embed="rId3"/>
                <a:stretch>
                  <a:fillRect t="-3670" b="-11927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EFA38AA-01D3-44DB-9930-59C1030807C6}"/>
                  </a:ext>
                </a:extLst>
              </p:cNvPr>
              <p:cNvSpPr txBox="1"/>
              <p:nvPr/>
            </p:nvSpPr>
            <p:spPr>
              <a:xfrm>
                <a:off x="8295858" y="5001384"/>
                <a:ext cx="2033752" cy="646331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Slow 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solar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wind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 (high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EFA38AA-01D3-44DB-9930-59C103080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858" y="5001384"/>
                <a:ext cx="2033752" cy="646331"/>
              </a:xfrm>
              <a:prstGeom prst="rect">
                <a:avLst/>
              </a:prstGeom>
              <a:blipFill>
                <a:blip r:embed="rId4"/>
                <a:stretch>
                  <a:fillRect t="-3670" b="-11927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6870AF8-6ED2-48B1-9313-F0B42F329BEF}"/>
                  </a:ext>
                </a:extLst>
              </p:cNvPr>
              <p:cNvSpPr txBox="1"/>
              <p:nvPr/>
            </p:nvSpPr>
            <p:spPr>
              <a:xfrm>
                <a:off x="975512" y="5001384"/>
                <a:ext cx="2095645" cy="646331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Slow 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solar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wind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(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low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6870AF8-6ED2-48B1-9313-F0B42F329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12" y="5001384"/>
                <a:ext cx="2095645" cy="646331"/>
              </a:xfrm>
              <a:prstGeom prst="rect">
                <a:avLst/>
              </a:prstGeom>
              <a:blipFill>
                <a:blip r:embed="rId5"/>
                <a:stretch>
                  <a:fillRect t="-3670" b="-11927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97FDD5D-74AC-4E50-BB69-BFD9A43AD37E}"/>
                  </a:ext>
                </a:extLst>
              </p:cNvPr>
              <p:cNvSpPr txBox="1"/>
              <p:nvPr/>
            </p:nvSpPr>
            <p:spPr>
              <a:xfrm>
                <a:off x="7205147" y="822472"/>
                <a:ext cx="1306901" cy="92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Fast 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solar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fr-FR" b="1" dirty="0" err="1">
                    <a:solidFill>
                      <a:schemeClr val="bg1">
                        <a:lumMod val="50000"/>
                      </a:schemeClr>
                    </a:solidFill>
                  </a:rPr>
                  <a:t>wind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(high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b="1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97FDD5D-74AC-4E50-BB69-BFD9A43AD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147" y="822472"/>
                <a:ext cx="1306901" cy="923330"/>
              </a:xfrm>
              <a:prstGeom prst="rect">
                <a:avLst/>
              </a:prstGeom>
              <a:blipFill>
                <a:blip r:embed="rId6"/>
                <a:stretch>
                  <a:fillRect t="-3247" b="-8442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A8AB799-A5AB-454E-AF38-DCC33FB20652}"/>
              </a:ext>
            </a:extLst>
          </p:cNvPr>
          <p:cNvCxnSpPr>
            <a:cxnSpLocks/>
          </p:cNvCxnSpPr>
          <p:nvPr/>
        </p:nvCxnSpPr>
        <p:spPr>
          <a:xfrm>
            <a:off x="2194465" y="866125"/>
            <a:ext cx="1036561" cy="34416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706CDF8-E961-449B-9EA7-431A886C3511}"/>
              </a:ext>
            </a:extLst>
          </p:cNvPr>
          <p:cNvCxnSpPr>
            <a:cxnSpLocks/>
          </p:cNvCxnSpPr>
          <p:nvPr/>
        </p:nvCxnSpPr>
        <p:spPr>
          <a:xfrm flipH="1">
            <a:off x="6658618" y="1603789"/>
            <a:ext cx="509524" cy="11250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3991C9F-2154-49DC-B41F-E9061F5E70A7}"/>
              </a:ext>
            </a:extLst>
          </p:cNvPr>
          <p:cNvCxnSpPr>
            <a:cxnSpLocks/>
          </p:cNvCxnSpPr>
          <p:nvPr/>
        </p:nvCxnSpPr>
        <p:spPr>
          <a:xfrm flipV="1">
            <a:off x="3071157" y="4378976"/>
            <a:ext cx="1157612" cy="70102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7F3344E-E24C-47AE-9493-16A54F6C00BE}"/>
              </a:ext>
            </a:extLst>
          </p:cNvPr>
          <p:cNvCxnSpPr>
            <a:cxnSpLocks/>
          </p:cNvCxnSpPr>
          <p:nvPr/>
        </p:nvCxnSpPr>
        <p:spPr>
          <a:xfrm flipH="1" flipV="1">
            <a:off x="8048625" y="4506663"/>
            <a:ext cx="475615" cy="49472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E1DBA1F0-DDA4-4756-9B18-5C969B39BF71}"/>
              </a:ext>
            </a:extLst>
          </p:cNvPr>
          <p:cNvSpPr txBox="1"/>
          <p:nvPr/>
        </p:nvSpPr>
        <p:spPr>
          <a:xfrm>
            <a:off x="9559036" y="1033813"/>
            <a:ext cx="233835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i) </a:t>
            </a:r>
            <a:r>
              <a:rPr lang="fr-FR" b="1" dirty="0" err="1"/>
              <a:t>What</a:t>
            </a:r>
            <a:r>
              <a:rPr lang="fr-FR" b="1" dirty="0"/>
              <a:t> about accordance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previous</a:t>
            </a:r>
            <a:r>
              <a:rPr lang="fr-FR" b="1" dirty="0"/>
              <a:t> </a:t>
            </a:r>
            <a:r>
              <a:rPr lang="fr-FR" b="1" dirty="0" err="1"/>
              <a:t>studies</a:t>
            </a:r>
            <a:r>
              <a:rPr lang="fr-FR" b="1" dirty="0"/>
              <a:t> ?</a:t>
            </a:r>
            <a:br>
              <a:rPr lang="fr-FR" b="1" dirty="0">
                <a:solidFill>
                  <a:srgbClr val="FF0000"/>
                </a:solidFill>
              </a:rPr>
            </a:br>
            <a:endParaRPr lang="fr-FR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ii) Physical </a:t>
            </a:r>
            <a:r>
              <a:rPr lang="fr-FR" b="1" dirty="0" err="1"/>
              <a:t>explanations</a:t>
            </a:r>
            <a:r>
              <a:rPr lang="fr-FR" b="1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01E277F-E558-4FF6-ADAD-4B32E998E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93" y="599119"/>
            <a:ext cx="7527888" cy="6276857"/>
          </a:xfrm>
          <a:prstGeom prst="rect">
            <a:avLst/>
          </a:prstGeom>
        </p:spPr>
      </p:pic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3742A6F1-9A07-4A27-9046-E38DF7AD7CBA}"/>
              </a:ext>
            </a:extLst>
          </p:cNvPr>
          <p:cNvSpPr/>
          <p:nvPr/>
        </p:nvSpPr>
        <p:spPr>
          <a:xfrm>
            <a:off x="3360891" y="1416362"/>
            <a:ext cx="5367505" cy="4481518"/>
          </a:xfrm>
          <a:custGeom>
            <a:avLst/>
            <a:gdLst>
              <a:gd name="connsiteX0" fmla="*/ 3817997 w 3837137"/>
              <a:gd name="connsiteY0" fmla="*/ 3087279 h 3408028"/>
              <a:gd name="connsiteX1" fmla="*/ 2334637 w 3837137"/>
              <a:gd name="connsiteY1" fmla="*/ 405039 h 3408028"/>
              <a:gd name="connsiteX2" fmla="*/ 1277997 w 3837137"/>
              <a:gd name="connsiteY2" fmla="*/ 79919 h 3408028"/>
              <a:gd name="connsiteX3" fmla="*/ 68957 w 3837137"/>
              <a:gd name="connsiteY3" fmla="*/ 1095919 h 3408028"/>
              <a:gd name="connsiteX4" fmla="*/ 261997 w 3837137"/>
              <a:gd name="connsiteY4" fmla="*/ 2274479 h 3408028"/>
              <a:gd name="connsiteX5" fmla="*/ 1206877 w 3837137"/>
              <a:gd name="connsiteY5" fmla="*/ 3270159 h 3408028"/>
              <a:gd name="connsiteX6" fmla="*/ 3817997 w 3837137"/>
              <a:gd name="connsiteY6" fmla="*/ 3087279 h 34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7137" h="3408028">
                <a:moveTo>
                  <a:pt x="3817997" y="3087279"/>
                </a:moveTo>
                <a:cubicBezTo>
                  <a:pt x="4005957" y="2609759"/>
                  <a:pt x="2757970" y="906266"/>
                  <a:pt x="2334637" y="405039"/>
                </a:cubicBezTo>
                <a:cubicBezTo>
                  <a:pt x="1911304" y="-96188"/>
                  <a:pt x="1655610" y="-35228"/>
                  <a:pt x="1277997" y="79919"/>
                </a:cubicBezTo>
                <a:cubicBezTo>
                  <a:pt x="900384" y="195066"/>
                  <a:pt x="238290" y="730159"/>
                  <a:pt x="68957" y="1095919"/>
                </a:cubicBezTo>
                <a:cubicBezTo>
                  <a:pt x="-100376" y="1461679"/>
                  <a:pt x="72344" y="1912106"/>
                  <a:pt x="261997" y="2274479"/>
                </a:cubicBezTo>
                <a:cubicBezTo>
                  <a:pt x="451650" y="2636852"/>
                  <a:pt x="617597" y="3136386"/>
                  <a:pt x="1206877" y="3270159"/>
                </a:cubicBezTo>
                <a:cubicBezTo>
                  <a:pt x="1796157" y="3403932"/>
                  <a:pt x="3630037" y="3564799"/>
                  <a:pt x="3817997" y="3087279"/>
                </a:cubicBezTo>
                <a:close/>
              </a:path>
            </a:pathLst>
          </a:custGeom>
          <a:solidFill>
            <a:schemeClr val="tx1">
              <a:alpha val="8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B891D3-D5CB-4A8F-B934-ED2008D724B2}"/>
              </a:ext>
            </a:extLst>
          </p:cNvPr>
          <p:cNvSpPr txBox="1"/>
          <p:nvPr/>
        </p:nvSpPr>
        <p:spPr>
          <a:xfrm>
            <a:off x="6890900" y="5768560"/>
            <a:ext cx="275336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Classification by latitude</a:t>
            </a:r>
            <a:endParaRPr lang="en-US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DBBC8A-8BA2-4186-8663-513D73889619}"/>
              </a:ext>
            </a:extLst>
          </p:cNvPr>
          <p:cNvSpPr txBox="1"/>
          <p:nvPr/>
        </p:nvSpPr>
        <p:spPr>
          <a:xfrm>
            <a:off x="2420375" y="36890"/>
            <a:ext cx="78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Accordance </a:t>
            </a:r>
            <a:r>
              <a:rPr lang="fr-FR" sz="3200" b="1" dirty="0" err="1"/>
              <a:t>with</a:t>
            </a:r>
            <a:r>
              <a:rPr lang="fr-FR" sz="3200" b="1" dirty="0"/>
              <a:t> large </a:t>
            </a:r>
            <a:r>
              <a:rPr lang="fr-FR" sz="3200" b="1" dirty="0" err="1"/>
              <a:t>scale</a:t>
            </a:r>
            <a:r>
              <a:rPr lang="fr-FR" sz="3200" b="1" dirty="0"/>
              <a:t> v-f </a:t>
            </a:r>
            <a:r>
              <a:rPr lang="fr-FR" sz="3200" b="1" dirty="0" err="1"/>
              <a:t>studies</a:t>
            </a:r>
            <a:r>
              <a:rPr lang="fr-FR" sz="3200" b="1" dirty="0"/>
              <a:t> ?</a:t>
            </a:r>
            <a:endParaRPr lang="en-US" sz="32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37FB47-4C68-467C-BDFD-EE21DE6771FE}"/>
              </a:ext>
            </a:extLst>
          </p:cNvPr>
          <p:cNvSpPr txBox="1"/>
          <p:nvPr/>
        </p:nvSpPr>
        <p:spPr>
          <a:xfrm>
            <a:off x="214086" y="697223"/>
            <a:ext cx="226601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B0F0"/>
                </a:solidFill>
              </a:rPr>
              <a:t>Global </a:t>
            </a:r>
            <a:r>
              <a:rPr lang="fr-FR" dirty="0" err="1">
                <a:solidFill>
                  <a:srgbClr val="00B0F0"/>
                </a:solidFill>
              </a:rPr>
              <a:t>correlation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lang="fr-FR" dirty="0" err="1">
                <a:solidFill>
                  <a:srgbClr val="00B0F0"/>
                </a:solidFill>
              </a:rPr>
              <a:t>coeff</a:t>
            </a:r>
            <a:r>
              <a:rPr lang="fr-FR" dirty="0">
                <a:solidFill>
                  <a:srgbClr val="00B0F0"/>
                </a:solidFill>
              </a:rPr>
              <a:t> : </a:t>
            </a:r>
            <a:r>
              <a:rPr lang="fr-FR" b="1" dirty="0">
                <a:solidFill>
                  <a:srgbClr val="00B0F0"/>
                </a:solidFill>
              </a:rPr>
              <a:t>- 0,27 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496E70-D8BB-488F-9377-B72286F91040}"/>
              </a:ext>
            </a:extLst>
          </p:cNvPr>
          <p:cNvSpPr txBox="1"/>
          <p:nvPr/>
        </p:nvSpPr>
        <p:spPr>
          <a:xfrm>
            <a:off x="9778481" y="1795760"/>
            <a:ext cx="2341984" cy="45243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/>
              <a:t>W&amp;S (1990) </a:t>
            </a:r>
            <a:r>
              <a:rPr lang="fr-FR" dirty="0">
                <a:sym typeface="Wingdings" panose="05000000000000000000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No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magnetic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connectivy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v-f anti-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correlation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set as an initial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assumption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, not a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consequence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ym typeface="Wingdings" panose="05000000000000000000" pitchFamily="2" charset="2"/>
              </a:rPr>
              <a:t>Involuntary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filtering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effect</a:t>
            </a:r>
            <a:br>
              <a:rPr lang="fr-FR" b="1" dirty="0">
                <a:sym typeface="Wingdings" panose="05000000000000000000" pitchFamily="2" charset="2"/>
              </a:rPr>
            </a:b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low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resolution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magnetograms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, long time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average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Remaining</a:t>
            </a:r>
            <a:r>
              <a:rPr lang="fr-FR" dirty="0">
                <a:sym typeface="Wingdings" panose="05000000000000000000" pitchFamily="2" charset="2"/>
              </a:rPr>
              <a:t> large </a:t>
            </a:r>
            <a:r>
              <a:rPr lang="fr-FR" dirty="0" err="1">
                <a:sym typeface="Wingdings" panose="05000000000000000000" pitchFamily="2" charset="2"/>
              </a:rPr>
              <a:t>scale</a:t>
            </a:r>
            <a:r>
              <a:rPr lang="fr-FR" dirty="0">
                <a:sym typeface="Wingdings" panose="05000000000000000000" pitchFamily="2" charset="2"/>
              </a:rPr>
              <a:t> and long </a:t>
            </a:r>
            <a:r>
              <a:rPr lang="fr-FR" dirty="0" err="1">
                <a:sym typeface="Wingdings" panose="05000000000000000000" pitchFamily="2" charset="2"/>
              </a:rPr>
              <a:t>term</a:t>
            </a:r>
            <a:r>
              <a:rPr lang="fr-FR" dirty="0">
                <a:sym typeface="Wingdings" panose="05000000000000000000" pitchFamily="2" charset="2"/>
              </a:rPr>
              <a:t> structures i.e.</a:t>
            </a:r>
            <a:r>
              <a:rPr lang="fr-FR" b="1" dirty="0">
                <a:sym typeface="Wingdings" panose="05000000000000000000" pitchFamily="2" charset="2"/>
              </a:rPr>
              <a:t> coronal </a:t>
            </a:r>
            <a:r>
              <a:rPr lang="fr-FR" b="1" dirty="0" err="1">
                <a:sym typeface="Wingdings" panose="05000000000000000000" pitchFamily="2" charset="2"/>
              </a:rPr>
              <a:t>holes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18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9723B5-DB36-4B07-A7FF-29B29B40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93" y="599119"/>
            <a:ext cx="7527888" cy="6276857"/>
          </a:xfrm>
          <a:prstGeom prst="rect">
            <a:avLst/>
          </a:prstGeom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8F43F620-F00A-4D8F-A133-C09CC1C11265}"/>
              </a:ext>
            </a:extLst>
          </p:cNvPr>
          <p:cNvSpPr/>
          <p:nvPr/>
        </p:nvSpPr>
        <p:spPr>
          <a:xfrm>
            <a:off x="3087606" y="2304338"/>
            <a:ext cx="4764541" cy="3137301"/>
          </a:xfrm>
          <a:custGeom>
            <a:avLst/>
            <a:gdLst>
              <a:gd name="connsiteX0" fmla="*/ 4663781 w 4673442"/>
              <a:gd name="connsiteY0" fmla="*/ 2629301 h 2968781"/>
              <a:gd name="connsiteX1" fmla="*/ 996021 w 4673442"/>
              <a:gd name="connsiteY1" fmla="*/ 201061 h 2968781"/>
              <a:gd name="connsiteX2" fmla="*/ 40981 w 4673442"/>
              <a:gd name="connsiteY2" fmla="*/ 424581 h 2968781"/>
              <a:gd name="connsiteX3" fmla="*/ 2001861 w 4673442"/>
              <a:gd name="connsiteY3" fmla="*/ 2710581 h 2968781"/>
              <a:gd name="connsiteX4" fmla="*/ 4663781 w 4673442"/>
              <a:gd name="connsiteY4" fmla="*/ 2629301 h 296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2968781">
                <a:moveTo>
                  <a:pt x="4663781" y="2629301"/>
                </a:moveTo>
                <a:cubicBezTo>
                  <a:pt x="4496141" y="2211048"/>
                  <a:pt x="1766488" y="568514"/>
                  <a:pt x="996021" y="201061"/>
                </a:cubicBezTo>
                <a:cubicBezTo>
                  <a:pt x="225554" y="-166392"/>
                  <a:pt x="-126659" y="6328"/>
                  <a:pt x="40981" y="424581"/>
                </a:cubicBezTo>
                <a:cubicBezTo>
                  <a:pt x="208621" y="842834"/>
                  <a:pt x="1231394" y="2336354"/>
                  <a:pt x="2001861" y="2710581"/>
                </a:cubicBezTo>
                <a:cubicBezTo>
                  <a:pt x="2772328" y="3084808"/>
                  <a:pt x="4831421" y="3047554"/>
                  <a:pt x="4663781" y="2629301"/>
                </a:cubicBezTo>
                <a:close/>
              </a:path>
            </a:pathLst>
          </a:custGeom>
          <a:solidFill>
            <a:schemeClr val="tx1">
              <a:alpha val="8000"/>
            </a:schemeClr>
          </a:solidFill>
          <a:ln w="222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662E436-09D9-4CD4-9569-C84B2955927F}"/>
              </a:ext>
            </a:extLst>
          </p:cNvPr>
          <p:cNvSpPr txBox="1"/>
          <p:nvPr/>
        </p:nvSpPr>
        <p:spPr>
          <a:xfrm>
            <a:off x="2420375" y="36890"/>
            <a:ext cx="785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Accordance </a:t>
            </a:r>
            <a:r>
              <a:rPr lang="fr-FR" sz="3200" b="1" dirty="0" err="1"/>
              <a:t>with</a:t>
            </a:r>
            <a:r>
              <a:rPr lang="fr-FR" sz="3200" b="1" dirty="0"/>
              <a:t> large </a:t>
            </a:r>
            <a:r>
              <a:rPr lang="fr-FR" sz="3200" b="1" dirty="0" err="1"/>
              <a:t>scale</a:t>
            </a:r>
            <a:r>
              <a:rPr lang="fr-FR" sz="3200" b="1" dirty="0"/>
              <a:t> v-f </a:t>
            </a:r>
            <a:r>
              <a:rPr lang="fr-FR" sz="3200" b="1" dirty="0" err="1"/>
              <a:t>studies</a:t>
            </a:r>
            <a:r>
              <a:rPr lang="fr-FR" sz="3200" b="1" dirty="0"/>
              <a:t> ?</a:t>
            </a:r>
            <a:endParaRPr lang="en-US" sz="32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4870AA-E548-4F96-A32C-A17D2057DFF9}"/>
              </a:ext>
            </a:extLst>
          </p:cNvPr>
          <p:cNvSpPr txBox="1"/>
          <p:nvPr/>
        </p:nvSpPr>
        <p:spPr>
          <a:xfrm>
            <a:off x="214086" y="697223"/>
            <a:ext cx="226601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B0F0"/>
                </a:solidFill>
              </a:rPr>
              <a:t>Global </a:t>
            </a:r>
            <a:r>
              <a:rPr lang="fr-FR" dirty="0" err="1">
                <a:solidFill>
                  <a:srgbClr val="00B0F0"/>
                </a:solidFill>
              </a:rPr>
              <a:t>correlation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lang="fr-FR" dirty="0" err="1">
                <a:solidFill>
                  <a:srgbClr val="00B0F0"/>
                </a:solidFill>
              </a:rPr>
              <a:t>coeff</a:t>
            </a:r>
            <a:r>
              <a:rPr lang="fr-FR" dirty="0">
                <a:solidFill>
                  <a:srgbClr val="00B0F0"/>
                </a:solidFill>
              </a:rPr>
              <a:t> : </a:t>
            </a:r>
            <a:r>
              <a:rPr lang="fr-FR" b="1" dirty="0">
                <a:solidFill>
                  <a:srgbClr val="00B0F0"/>
                </a:solidFill>
              </a:rPr>
              <a:t>- 0,27 </a:t>
            </a:r>
            <a:endParaRPr lang="fr-FR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3742A6F1-9A07-4A27-9046-E38DF7AD7CBA}"/>
              </a:ext>
            </a:extLst>
          </p:cNvPr>
          <p:cNvSpPr/>
          <p:nvPr/>
        </p:nvSpPr>
        <p:spPr>
          <a:xfrm>
            <a:off x="3360891" y="1416362"/>
            <a:ext cx="5367505" cy="4481518"/>
          </a:xfrm>
          <a:custGeom>
            <a:avLst/>
            <a:gdLst>
              <a:gd name="connsiteX0" fmla="*/ 3817997 w 3837137"/>
              <a:gd name="connsiteY0" fmla="*/ 3087279 h 3408028"/>
              <a:gd name="connsiteX1" fmla="*/ 2334637 w 3837137"/>
              <a:gd name="connsiteY1" fmla="*/ 405039 h 3408028"/>
              <a:gd name="connsiteX2" fmla="*/ 1277997 w 3837137"/>
              <a:gd name="connsiteY2" fmla="*/ 79919 h 3408028"/>
              <a:gd name="connsiteX3" fmla="*/ 68957 w 3837137"/>
              <a:gd name="connsiteY3" fmla="*/ 1095919 h 3408028"/>
              <a:gd name="connsiteX4" fmla="*/ 261997 w 3837137"/>
              <a:gd name="connsiteY4" fmla="*/ 2274479 h 3408028"/>
              <a:gd name="connsiteX5" fmla="*/ 1206877 w 3837137"/>
              <a:gd name="connsiteY5" fmla="*/ 3270159 h 3408028"/>
              <a:gd name="connsiteX6" fmla="*/ 3817997 w 3837137"/>
              <a:gd name="connsiteY6" fmla="*/ 3087279 h 34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7137" h="3408028">
                <a:moveTo>
                  <a:pt x="3817997" y="3087279"/>
                </a:moveTo>
                <a:cubicBezTo>
                  <a:pt x="4005957" y="2609759"/>
                  <a:pt x="2757970" y="906266"/>
                  <a:pt x="2334637" y="405039"/>
                </a:cubicBezTo>
                <a:cubicBezTo>
                  <a:pt x="1911304" y="-96188"/>
                  <a:pt x="1655610" y="-35228"/>
                  <a:pt x="1277997" y="79919"/>
                </a:cubicBezTo>
                <a:cubicBezTo>
                  <a:pt x="900384" y="195066"/>
                  <a:pt x="238290" y="730159"/>
                  <a:pt x="68957" y="1095919"/>
                </a:cubicBezTo>
                <a:cubicBezTo>
                  <a:pt x="-100376" y="1461679"/>
                  <a:pt x="72344" y="1912106"/>
                  <a:pt x="261997" y="2274479"/>
                </a:cubicBezTo>
                <a:cubicBezTo>
                  <a:pt x="451650" y="2636852"/>
                  <a:pt x="617597" y="3136386"/>
                  <a:pt x="1206877" y="3270159"/>
                </a:cubicBezTo>
                <a:cubicBezTo>
                  <a:pt x="1796157" y="3403932"/>
                  <a:pt x="3630037" y="3564799"/>
                  <a:pt x="3817997" y="3087279"/>
                </a:cubicBezTo>
                <a:close/>
              </a:path>
            </a:pathLst>
          </a:custGeom>
          <a:solidFill>
            <a:schemeClr val="tx1">
              <a:alpha val="8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E21E5-6110-4890-AD52-10EA69CAB62A}"/>
              </a:ext>
            </a:extLst>
          </p:cNvPr>
          <p:cNvSpPr/>
          <p:nvPr/>
        </p:nvSpPr>
        <p:spPr>
          <a:xfrm>
            <a:off x="210787" y="1573972"/>
            <a:ext cx="2266013" cy="64633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High </a:t>
            </a:r>
            <a:r>
              <a:rPr lang="fr-FR" dirty="0" err="1"/>
              <a:t>lat</a:t>
            </a:r>
            <a:r>
              <a:rPr lang="fr-FR" dirty="0"/>
              <a:t> </a:t>
            </a:r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coeff</a:t>
            </a:r>
            <a:r>
              <a:rPr lang="fr-FR" dirty="0"/>
              <a:t> : </a:t>
            </a:r>
            <a:r>
              <a:rPr lang="fr-FR" b="1" dirty="0"/>
              <a:t>- 0,51</a:t>
            </a: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A2F793-77C4-4682-9DC0-35BCADD62637}"/>
              </a:ext>
            </a:extLst>
          </p:cNvPr>
          <p:cNvSpPr/>
          <p:nvPr/>
        </p:nvSpPr>
        <p:spPr>
          <a:xfrm>
            <a:off x="219962" y="2462954"/>
            <a:ext cx="2266013" cy="64633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8D04"/>
                </a:solidFill>
              </a:rPr>
              <a:t>Low </a:t>
            </a:r>
            <a:r>
              <a:rPr lang="fr-FR" dirty="0" err="1">
                <a:solidFill>
                  <a:srgbClr val="FF8D04"/>
                </a:solidFill>
              </a:rPr>
              <a:t>lat</a:t>
            </a:r>
            <a:r>
              <a:rPr lang="fr-FR" dirty="0">
                <a:solidFill>
                  <a:srgbClr val="FF8D04"/>
                </a:solidFill>
              </a:rPr>
              <a:t> </a:t>
            </a:r>
            <a:r>
              <a:rPr lang="fr-FR" dirty="0" err="1">
                <a:solidFill>
                  <a:srgbClr val="FF8D04"/>
                </a:solidFill>
              </a:rPr>
              <a:t>correlation</a:t>
            </a:r>
            <a:r>
              <a:rPr lang="fr-FR" dirty="0">
                <a:solidFill>
                  <a:srgbClr val="FF8D04"/>
                </a:solidFill>
              </a:rPr>
              <a:t> </a:t>
            </a:r>
            <a:r>
              <a:rPr lang="fr-FR" dirty="0" err="1">
                <a:solidFill>
                  <a:srgbClr val="FF8D04"/>
                </a:solidFill>
              </a:rPr>
              <a:t>coeff</a:t>
            </a:r>
            <a:r>
              <a:rPr lang="fr-FR" dirty="0">
                <a:solidFill>
                  <a:srgbClr val="FF8D04"/>
                </a:solidFill>
              </a:rPr>
              <a:t> : </a:t>
            </a:r>
            <a:r>
              <a:rPr lang="fr-FR" b="1" dirty="0">
                <a:solidFill>
                  <a:srgbClr val="FF8D04"/>
                </a:solidFill>
              </a:rPr>
              <a:t>- 0,24</a:t>
            </a:r>
            <a:endParaRPr lang="en-US" b="1" dirty="0">
              <a:solidFill>
                <a:srgbClr val="FF8D04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6B0046B-7B36-4A43-A37F-EEFE153371ED}"/>
              </a:ext>
            </a:extLst>
          </p:cNvPr>
          <p:cNvSpPr/>
          <p:nvPr/>
        </p:nvSpPr>
        <p:spPr>
          <a:xfrm>
            <a:off x="3851200" y="1461937"/>
            <a:ext cx="4391314" cy="4276909"/>
          </a:xfrm>
          <a:custGeom>
            <a:avLst/>
            <a:gdLst>
              <a:gd name="connsiteX0" fmla="*/ 4391100 w 4391314"/>
              <a:gd name="connsiteY0" fmla="*/ 3685062 h 4276909"/>
              <a:gd name="connsiteX1" fmla="*/ 2643580 w 4391314"/>
              <a:gd name="connsiteY1" fmla="*/ 291622 h 4276909"/>
              <a:gd name="connsiteX2" fmla="*/ 987500 w 4391314"/>
              <a:gd name="connsiteY2" fmla="*/ 372902 h 4276909"/>
              <a:gd name="connsiteX3" fmla="*/ 93420 w 4391314"/>
              <a:gd name="connsiteY3" fmla="*/ 1988342 h 4276909"/>
              <a:gd name="connsiteX4" fmla="*/ 327100 w 4391314"/>
              <a:gd name="connsiteY4" fmla="*/ 3989862 h 4276909"/>
              <a:gd name="connsiteX5" fmla="*/ 2745180 w 4391314"/>
              <a:gd name="connsiteY5" fmla="*/ 4233702 h 4276909"/>
              <a:gd name="connsiteX6" fmla="*/ 4391100 w 4391314"/>
              <a:gd name="connsiteY6" fmla="*/ 3685062 h 427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1314" h="4276909">
                <a:moveTo>
                  <a:pt x="4391100" y="3685062"/>
                </a:moveTo>
                <a:cubicBezTo>
                  <a:pt x="4374167" y="3028049"/>
                  <a:pt x="3210847" y="843649"/>
                  <a:pt x="2643580" y="291622"/>
                </a:cubicBezTo>
                <a:cubicBezTo>
                  <a:pt x="2076313" y="-260405"/>
                  <a:pt x="1412527" y="90115"/>
                  <a:pt x="987500" y="372902"/>
                </a:cubicBezTo>
                <a:cubicBezTo>
                  <a:pt x="562473" y="655689"/>
                  <a:pt x="203487" y="1385515"/>
                  <a:pt x="93420" y="1988342"/>
                </a:cubicBezTo>
                <a:cubicBezTo>
                  <a:pt x="-16647" y="2591169"/>
                  <a:pt x="-114860" y="3615635"/>
                  <a:pt x="327100" y="3989862"/>
                </a:cubicBezTo>
                <a:cubicBezTo>
                  <a:pt x="769060" y="4364089"/>
                  <a:pt x="2069540" y="4282809"/>
                  <a:pt x="2745180" y="4233702"/>
                </a:cubicBezTo>
                <a:cubicBezTo>
                  <a:pt x="3420820" y="4184595"/>
                  <a:pt x="4408033" y="4342075"/>
                  <a:pt x="4391100" y="3685062"/>
                </a:cubicBezTo>
                <a:close/>
              </a:path>
            </a:pathLst>
          </a:custGeom>
          <a:solidFill>
            <a:srgbClr val="FFC000">
              <a:alpha val="11000"/>
            </a:srgb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68278F-F313-436A-8EFB-117744A832C2}"/>
              </a:ext>
            </a:extLst>
          </p:cNvPr>
          <p:cNvSpPr txBox="1"/>
          <p:nvPr/>
        </p:nvSpPr>
        <p:spPr>
          <a:xfrm>
            <a:off x="6890900" y="5768560"/>
            <a:ext cx="275336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Classification by latitude</a:t>
            </a:r>
            <a:endParaRPr lang="en-US" sz="2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BF4F9FD-9479-47FB-A030-69C369FD6A88}"/>
              </a:ext>
            </a:extLst>
          </p:cNvPr>
          <p:cNvSpPr txBox="1"/>
          <p:nvPr/>
        </p:nvSpPr>
        <p:spPr>
          <a:xfrm>
            <a:off x="7205150" y="1624637"/>
            <a:ext cx="2334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ym typeface="Wingdings" panose="05000000000000000000" pitchFamily="2" charset="2"/>
              </a:rPr>
              <a:t>In accordance </a:t>
            </a:r>
            <a:r>
              <a:rPr lang="fr-FR" sz="2000" b="1" dirty="0" err="1">
                <a:sym typeface="Wingdings" panose="05000000000000000000" pitchFamily="2" charset="2"/>
              </a:rPr>
              <a:t>with</a:t>
            </a:r>
            <a:r>
              <a:rPr lang="fr-FR" sz="2000" b="1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fr-FR" sz="2000" b="1" dirty="0">
                <a:sym typeface="Wingdings" panose="05000000000000000000" pitchFamily="2" charset="2"/>
              </a:rPr>
              <a:t>v-f coronal </a:t>
            </a:r>
            <a:r>
              <a:rPr lang="fr-FR" sz="2000" b="1" dirty="0" err="1">
                <a:sym typeface="Wingdings" panose="05000000000000000000" pitchFamily="2" charset="2"/>
              </a:rPr>
              <a:t>holes</a:t>
            </a:r>
            <a:r>
              <a:rPr lang="fr-FR" sz="2000" b="1" dirty="0">
                <a:sym typeface="Wingdings" panose="05000000000000000000" pitchFamily="2" charset="2"/>
              </a:rPr>
              <a:t> relation (W&amp;S1990, Arge2000)</a:t>
            </a:r>
            <a:endParaRPr lang="en-US" sz="20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19A24F2-945C-4D70-BFB9-5B1946140767}"/>
              </a:ext>
            </a:extLst>
          </p:cNvPr>
          <p:cNvSpPr txBox="1"/>
          <p:nvPr/>
        </p:nvSpPr>
        <p:spPr>
          <a:xfrm>
            <a:off x="9778481" y="1795760"/>
            <a:ext cx="2341984" cy="45243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/>
              <a:t>W&amp;S (1990) </a:t>
            </a:r>
            <a:r>
              <a:rPr lang="fr-FR" dirty="0">
                <a:sym typeface="Wingdings" panose="05000000000000000000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No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magnetic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connectivy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v-f anti-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correlation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set as an initial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assumption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, not a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consequence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ym typeface="Wingdings" panose="05000000000000000000" pitchFamily="2" charset="2"/>
              </a:rPr>
              <a:t>Involuntary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filtering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effect</a:t>
            </a:r>
            <a:br>
              <a:rPr lang="fr-FR" b="1" dirty="0">
                <a:sym typeface="Wingdings" panose="05000000000000000000" pitchFamily="2" charset="2"/>
              </a:rPr>
            </a:b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low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resolution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magnetograms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, long time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average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Remaining</a:t>
            </a:r>
            <a:r>
              <a:rPr lang="fr-FR" dirty="0">
                <a:sym typeface="Wingdings" panose="05000000000000000000" pitchFamily="2" charset="2"/>
              </a:rPr>
              <a:t> large </a:t>
            </a:r>
            <a:r>
              <a:rPr lang="fr-FR" dirty="0" err="1">
                <a:sym typeface="Wingdings" panose="05000000000000000000" pitchFamily="2" charset="2"/>
              </a:rPr>
              <a:t>scale</a:t>
            </a:r>
            <a:r>
              <a:rPr lang="fr-FR" dirty="0">
                <a:sym typeface="Wingdings" panose="05000000000000000000" pitchFamily="2" charset="2"/>
              </a:rPr>
              <a:t> and long </a:t>
            </a:r>
            <a:r>
              <a:rPr lang="fr-FR" dirty="0" err="1">
                <a:sym typeface="Wingdings" panose="05000000000000000000" pitchFamily="2" charset="2"/>
              </a:rPr>
              <a:t>term</a:t>
            </a:r>
            <a:r>
              <a:rPr lang="fr-FR" dirty="0">
                <a:sym typeface="Wingdings" panose="05000000000000000000" pitchFamily="2" charset="2"/>
              </a:rPr>
              <a:t> structures i.e.</a:t>
            </a:r>
            <a:r>
              <a:rPr lang="fr-FR" b="1" dirty="0">
                <a:sym typeface="Wingdings" panose="05000000000000000000" pitchFamily="2" charset="2"/>
              </a:rPr>
              <a:t> coronal </a:t>
            </a:r>
            <a:r>
              <a:rPr lang="fr-FR" b="1" dirty="0" err="1">
                <a:sym typeface="Wingdings" panose="05000000000000000000" pitchFamily="2" charset="2"/>
              </a:rPr>
              <a:t>holes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477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7" grpId="0" animBg="1"/>
      <p:bldP spid="19" grpId="0" animBg="1"/>
      <p:bldP spid="20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0C066D1-7D52-453C-99A8-BCC2F865D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53" y="959534"/>
            <a:ext cx="6804355" cy="493893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F6870FE-3C0C-4FF3-9C89-D2B68487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979" y="6313407"/>
            <a:ext cx="2743200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16</a:t>
            </a:fld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140A09-1A7F-4C6B-8881-6F6EB89BA182}"/>
              </a:ext>
            </a:extLst>
          </p:cNvPr>
          <p:cNvSpPr/>
          <p:nvPr/>
        </p:nvSpPr>
        <p:spPr>
          <a:xfrm>
            <a:off x="6537115" y="1248346"/>
            <a:ext cx="1450874" cy="2457165"/>
          </a:xfrm>
          <a:prstGeom prst="roundRect">
            <a:avLst/>
          </a:prstGeom>
          <a:solidFill>
            <a:schemeClr val="bg1">
              <a:lumMod val="50000"/>
              <a:alpha val="12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DAA259-1E40-4ADB-972E-526FAD65AEBB}"/>
              </a:ext>
            </a:extLst>
          </p:cNvPr>
          <p:cNvSpPr txBox="1"/>
          <p:nvPr/>
        </p:nvSpPr>
        <p:spPr>
          <a:xfrm>
            <a:off x="4716469" y="1073110"/>
            <a:ext cx="1450874" cy="92333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Fast </a:t>
            </a:r>
            <a:r>
              <a:rPr lang="fr-FR" b="1" dirty="0" err="1"/>
              <a:t>solar</a:t>
            </a:r>
            <a:r>
              <a:rPr lang="fr-FR" b="1" dirty="0"/>
              <a:t> </a:t>
            </a:r>
            <a:r>
              <a:rPr lang="fr-FR" b="1" dirty="0" err="1"/>
              <a:t>wind</a:t>
            </a:r>
            <a:endParaRPr lang="fr-FR" b="1" dirty="0"/>
          </a:p>
          <a:p>
            <a:pPr algn="ctr"/>
            <a:r>
              <a:rPr lang="fr-FR" b="1" dirty="0" err="1"/>
              <a:t>with</a:t>
            </a:r>
            <a:r>
              <a:rPr lang="fr-FR" b="1" dirty="0"/>
              <a:t> large f</a:t>
            </a:r>
          </a:p>
        </p:txBody>
      </p:sp>
      <p:sp>
        <p:nvSpPr>
          <p:cNvPr id="3" name="AutoShape 4" descr="The What Meme Generator - Piñata Farms - The best meme generator and meme  maker for video &amp; image memes">
            <a:extLst>
              <a:ext uri="{FF2B5EF4-FFF2-40B4-BE49-F238E27FC236}">
                <a16:creationId xmlns:a16="http://schemas.microsoft.com/office/drawing/2014/main" id="{672AF4BB-98D9-429B-A96B-E16060AD3A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3109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321C554B-3CCD-4E34-B799-B435228D9F9C}"/>
              </a:ext>
            </a:extLst>
          </p:cNvPr>
          <p:cNvSpPr/>
          <p:nvPr/>
        </p:nvSpPr>
        <p:spPr>
          <a:xfrm rot="2063024">
            <a:off x="6186496" y="2072984"/>
            <a:ext cx="672566" cy="30480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285CE59-D8B8-4B4B-A7E9-196BB393AF31}"/>
                  </a:ext>
                </a:extLst>
              </p:cNvPr>
              <p:cNvSpPr txBox="1"/>
              <p:nvPr/>
            </p:nvSpPr>
            <p:spPr>
              <a:xfrm>
                <a:off x="4716469" y="544592"/>
                <a:ext cx="4815840" cy="49173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h𝑒𝑎𝑡𝑖𝑛𝑔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fr-FR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(Wang 1993)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285CE59-D8B8-4B4B-A7E9-196BB393A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469" y="544592"/>
                <a:ext cx="4815840" cy="491738"/>
              </a:xfrm>
              <a:prstGeom prst="rect">
                <a:avLst/>
              </a:prstGeom>
              <a:blipFill>
                <a:blip r:embed="rId3"/>
                <a:stretch>
                  <a:fillRect b="-1084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531734BA-C8EE-4187-B398-EC9EFE33D8A8}"/>
              </a:ext>
            </a:extLst>
          </p:cNvPr>
          <p:cNvSpPr/>
          <p:nvPr/>
        </p:nvSpPr>
        <p:spPr>
          <a:xfrm>
            <a:off x="1012523" y="2494697"/>
            <a:ext cx="26463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/>
              <a:t>Physical </a:t>
            </a:r>
          </a:p>
          <a:p>
            <a:pPr algn="ctr"/>
            <a:r>
              <a:rPr lang="fr-FR" sz="3200" b="1" dirty="0" err="1"/>
              <a:t>explanations</a:t>
            </a:r>
            <a:r>
              <a:rPr lang="fr-FR" sz="3200" b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404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316290E3-3BF5-4877-B8E9-2447F0F862D0}"/>
              </a:ext>
            </a:extLst>
          </p:cNvPr>
          <p:cNvSpPr/>
          <p:nvPr/>
        </p:nvSpPr>
        <p:spPr>
          <a:xfrm>
            <a:off x="3273686" y="3210849"/>
            <a:ext cx="3491984" cy="531255"/>
          </a:xfrm>
          <a:custGeom>
            <a:avLst/>
            <a:gdLst>
              <a:gd name="connsiteX0" fmla="*/ 0 w 3135086"/>
              <a:gd name="connsiteY0" fmla="*/ 0 h 1231641"/>
              <a:gd name="connsiteX1" fmla="*/ 3135086 w 3135086"/>
              <a:gd name="connsiteY1" fmla="*/ 1231641 h 1231641"/>
              <a:gd name="connsiteX2" fmla="*/ 3135086 w 3135086"/>
              <a:gd name="connsiteY2" fmla="*/ 1231641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6" h="1231641">
                <a:moveTo>
                  <a:pt x="0" y="0"/>
                </a:moveTo>
                <a:lnTo>
                  <a:pt x="3135086" y="1231641"/>
                </a:lnTo>
                <a:lnTo>
                  <a:pt x="3135086" y="1231641"/>
                </a:lnTo>
              </a:path>
            </a:pathLst>
          </a:custGeom>
          <a:noFill/>
          <a:ln w="53975" cap="rnd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1AE04126-612B-4009-A032-417D2C4D6B48}"/>
              </a:ext>
            </a:extLst>
          </p:cNvPr>
          <p:cNvSpPr/>
          <p:nvPr/>
        </p:nvSpPr>
        <p:spPr>
          <a:xfrm rot="19013290">
            <a:off x="3492916" y="1645444"/>
            <a:ext cx="3053521" cy="1847826"/>
          </a:xfrm>
          <a:custGeom>
            <a:avLst/>
            <a:gdLst>
              <a:gd name="connsiteX0" fmla="*/ 0 w 3135086"/>
              <a:gd name="connsiteY0" fmla="*/ 0 h 1231641"/>
              <a:gd name="connsiteX1" fmla="*/ 3135086 w 3135086"/>
              <a:gd name="connsiteY1" fmla="*/ 1231641 h 1231641"/>
              <a:gd name="connsiteX2" fmla="*/ 3135086 w 3135086"/>
              <a:gd name="connsiteY2" fmla="*/ 1231641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6" h="1231641">
                <a:moveTo>
                  <a:pt x="0" y="0"/>
                </a:moveTo>
                <a:lnTo>
                  <a:pt x="3135086" y="1231641"/>
                </a:lnTo>
                <a:lnTo>
                  <a:pt x="3135086" y="1231641"/>
                </a:lnTo>
              </a:path>
            </a:pathLst>
          </a:custGeom>
          <a:noFill/>
          <a:ln w="53975" cap="rnd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AE7F8BA-0C5B-4341-8A23-9CA3BE566134}"/>
              </a:ext>
            </a:extLst>
          </p:cNvPr>
          <p:cNvCxnSpPr>
            <a:cxnSpLocks/>
          </p:cNvCxnSpPr>
          <p:nvPr/>
        </p:nvCxnSpPr>
        <p:spPr>
          <a:xfrm>
            <a:off x="3273685" y="3108099"/>
            <a:ext cx="884088" cy="11624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F9495A9-9A88-45C0-AD3A-43FDCD0AC710}"/>
              </a:ext>
            </a:extLst>
          </p:cNvPr>
          <p:cNvCxnSpPr>
            <a:cxnSpLocks/>
          </p:cNvCxnSpPr>
          <p:nvPr/>
        </p:nvCxnSpPr>
        <p:spPr>
          <a:xfrm>
            <a:off x="4635643" y="3258970"/>
            <a:ext cx="576178" cy="886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3B09CAD-C739-4EE5-B789-B3E4E5F549CF}"/>
              </a:ext>
            </a:extLst>
          </p:cNvPr>
          <p:cNvCxnSpPr>
            <a:cxnSpLocks/>
          </p:cNvCxnSpPr>
          <p:nvPr/>
        </p:nvCxnSpPr>
        <p:spPr>
          <a:xfrm flipV="1">
            <a:off x="3273685" y="2866669"/>
            <a:ext cx="884088" cy="16095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5C78205-7401-4F06-97D4-F25D09B7E171}"/>
              </a:ext>
            </a:extLst>
          </p:cNvPr>
          <p:cNvCxnSpPr>
            <a:cxnSpLocks/>
          </p:cNvCxnSpPr>
          <p:nvPr/>
        </p:nvCxnSpPr>
        <p:spPr>
          <a:xfrm flipV="1">
            <a:off x="3273685" y="3027623"/>
            <a:ext cx="884088" cy="3816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22E9A00-43CC-4158-8083-DAAC7C98C51E}"/>
              </a:ext>
            </a:extLst>
          </p:cNvPr>
          <p:cNvCxnSpPr>
            <a:cxnSpLocks/>
          </p:cNvCxnSpPr>
          <p:nvPr/>
        </p:nvCxnSpPr>
        <p:spPr>
          <a:xfrm flipV="1">
            <a:off x="4635643" y="3032703"/>
            <a:ext cx="576178" cy="111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64146FC-4B54-4B02-8F17-AF6C90027AAA}"/>
              </a:ext>
            </a:extLst>
          </p:cNvPr>
          <p:cNvCxnSpPr>
            <a:cxnSpLocks/>
          </p:cNvCxnSpPr>
          <p:nvPr/>
        </p:nvCxnSpPr>
        <p:spPr>
          <a:xfrm flipV="1">
            <a:off x="4635643" y="2718851"/>
            <a:ext cx="576178" cy="11296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807620C-FE51-47FB-B737-E4626FB2FFD2}"/>
              </a:ext>
            </a:extLst>
          </p:cNvPr>
          <p:cNvCxnSpPr>
            <a:cxnSpLocks/>
          </p:cNvCxnSpPr>
          <p:nvPr/>
        </p:nvCxnSpPr>
        <p:spPr>
          <a:xfrm flipV="1">
            <a:off x="5701538" y="2500120"/>
            <a:ext cx="353264" cy="48169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95268E9-5D58-4395-B8F8-C8B3A6DA8033}"/>
              </a:ext>
            </a:extLst>
          </p:cNvPr>
          <p:cNvCxnSpPr>
            <a:cxnSpLocks/>
          </p:cNvCxnSpPr>
          <p:nvPr/>
        </p:nvCxnSpPr>
        <p:spPr>
          <a:xfrm>
            <a:off x="5703392" y="3015241"/>
            <a:ext cx="353264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4892E36-8853-4184-927E-45DB0C6C0B1B}"/>
              </a:ext>
            </a:extLst>
          </p:cNvPr>
          <p:cNvCxnSpPr>
            <a:cxnSpLocks/>
          </p:cNvCxnSpPr>
          <p:nvPr/>
        </p:nvCxnSpPr>
        <p:spPr>
          <a:xfrm>
            <a:off x="5701538" y="3452926"/>
            <a:ext cx="355118" cy="63529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4CBE9E7-9D60-4E81-949E-50B0E0754A98}"/>
              </a:ext>
            </a:extLst>
          </p:cNvPr>
          <p:cNvCxnSpPr>
            <a:cxnSpLocks/>
          </p:cNvCxnSpPr>
          <p:nvPr/>
        </p:nvCxnSpPr>
        <p:spPr>
          <a:xfrm>
            <a:off x="6468136" y="3015241"/>
            <a:ext cx="203200" cy="1720"/>
          </a:xfrm>
          <a:prstGeom prst="straightConnector1">
            <a:avLst/>
          </a:prstGeom>
          <a:ln w="95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6E0DE28-F05C-4271-AF54-AE2CF93FD511}"/>
              </a:ext>
            </a:extLst>
          </p:cNvPr>
          <p:cNvCxnSpPr>
            <a:cxnSpLocks/>
          </p:cNvCxnSpPr>
          <p:nvPr/>
        </p:nvCxnSpPr>
        <p:spPr>
          <a:xfrm>
            <a:off x="6488430" y="3566160"/>
            <a:ext cx="182906" cy="37627"/>
          </a:xfrm>
          <a:prstGeom prst="straightConnector1">
            <a:avLst/>
          </a:prstGeom>
          <a:ln w="95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2D095DB-CD08-4497-888D-B956B30B4C81}"/>
              </a:ext>
            </a:extLst>
          </p:cNvPr>
          <p:cNvCxnSpPr>
            <a:cxnSpLocks/>
          </p:cNvCxnSpPr>
          <p:nvPr/>
        </p:nvCxnSpPr>
        <p:spPr>
          <a:xfrm flipV="1">
            <a:off x="6445630" y="2369347"/>
            <a:ext cx="225706" cy="51581"/>
          </a:xfrm>
          <a:prstGeom prst="straightConnector1">
            <a:avLst/>
          </a:prstGeom>
          <a:ln w="95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4C15AA07-A90A-4561-9C57-05B1778DDE38}"/>
              </a:ext>
            </a:extLst>
          </p:cNvPr>
          <p:cNvCxnSpPr>
            <a:cxnSpLocks/>
          </p:cNvCxnSpPr>
          <p:nvPr/>
        </p:nvCxnSpPr>
        <p:spPr>
          <a:xfrm>
            <a:off x="11215607" y="-1207398"/>
            <a:ext cx="203200" cy="491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orme libre : forme 114">
            <a:extLst>
              <a:ext uri="{FF2B5EF4-FFF2-40B4-BE49-F238E27FC236}">
                <a16:creationId xmlns:a16="http://schemas.microsoft.com/office/drawing/2014/main" id="{971CC7A1-5E13-4A0C-99A8-46E4BA9AEFBA}"/>
              </a:ext>
            </a:extLst>
          </p:cNvPr>
          <p:cNvSpPr/>
          <p:nvPr/>
        </p:nvSpPr>
        <p:spPr>
          <a:xfrm>
            <a:off x="8091427" y="2225476"/>
            <a:ext cx="3491985" cy="502347"/>
          </a:xfrm>
          <a:custGeom>
            <a:avLst/>
            <a:gdLst>
              <a:gd name="connsiteX0" fmla="*/ 0 w 3135086"/>
              <a:gd name="connsiteY0" fmla="*/ 0 h 1231641"/>
              <a:gd name="connsiteX1" fmla="*/ 3135086 w 3135086"/>
              <a:gd name="connsiteY1" fmla="*/ 1231641 h 1231641"/>
              <a:gd name="connsiteX2" fmla="*/ 3135086 w 3135086"/>
              <a:gd name="connsiteY2" fmla="*/ 1231641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6" h="1231641">
                <a:moveTo>
                  <a:pt x="0" y="0"/>
                </a:moveTo>
                <a:lnTo>
                  <a:pt x="3135086" y="1231641"/>
                </a:lnTo>
                <a:lnTo>
                  <a:pt x="3135086" y="1231641"/>
                </a:lnTo>
              </a:path>
            </a:pathLst>
          </a:custGeom>
          <a:noFill/>
          <a:ln w="53975" cap="rnd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orme libre : forme 115">
            <a:extLst>
              <a:ext uri="{FF2B5EF4-FFF2-40B4-BE49-F238E27FC236}">
                <a16:creationId xmlns:a16="http://schemas.microsoft.com/office/drawing/2014/main" id="{6318FAF9-A69B-471C-B20A-0D2BA38FB4DB}"/>
              </a:ext>
            </a:extLst>
          </p:cNvPr>
          <p:cNvSpPr/>
          <p:nvPr/>
        </p:nvSpPr>
        <p:spPr>
          <a:xfrm rot="19013290">
            <a:off x="8328132" y="2496329"/>
            <a:ext cx="3018575" cy="1885156"/>
          </a:xfrm>
          <a:custGeom>
            <a:avLst/>
            <a:gdLst>
              <a:gd name="connsiteX0" fmla="*/ 0 w 3135086"/>
              <a:gd name="connsiteY0" fmla="*/ 0 h 1231641"/>
              <a:gd name="connsiteX1" fmla="*/ 3135086 w 3135086"/>
              <a:gd name="connsiteY1" fmla="*/ 1231641 h 1231641"/>
              <a:gd name="connsiteX2" fmla="*/ 3135086 w 3135086"/>
              <a:gd name="connsiteY2" fmla="*/ 1231641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6" h="1231641">
                <a:moveTo>
                  <a:pt x="0" y="0"/>
                </a:moveTo>
                <a:lnTo>
                  <a:pt x="3135086" y="1231641"/>
                </a:lnTo>
                <a:lnTo>
                  <a:pt x="3135086" y="1231641"/>
                </a:lnTo>
              </a:path>
            </a:pathLst>
          </a:custGeom>
          <a:noFill/>
          <a:ln w="53975" cap="rnd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45E5BD77-D5C1-456C-A645-16AD5766FACE}"/>
              </a:ext>
            </a:extLst>
          </p:cNvPr>
          <p:cNvCxnSpPr>
            <a:cxnSpLocks/>
          </p:cNvCxnSpPr>
          <p:nvPr/>
        </p:nvCxnSpPr>
        <p:spPr>
          <a:xfrm flipV="1">
            <a:off x="10535995" y="2994725"/>
            <a:ext cx="912175" cy="15233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D4750FD2-74E3-4675-8D22-0D61A12B4F6F}"/>
              </a:ext>
            </a:extLst>
          </p:cNvPr>
          <p:cNvCxnSpPr>
            <a:cxnSpLocks/>
          </p:cNvCxnSpPr>
          <p:nvPr/>
        </p:nvCxnSpPr>
        <p:spPr>
          <a:xfrm flipV="1">
            <a:off x="9521716" y="3268853"/>
            <a:ext cx="541429" cy="1111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8CA89B43-59B0-4C34-9F0F-20D24610E165}"/>
              </a:ext>
            </a:extLst>
          </p:cNvPr>
          <p:cNvCxnSpPr>
            <a:cxnSpLocks/>
          </p:cNvCxnSpPr>
          <p:nvPr/>
        </p:nvCxnSpPr>
        <p:spPr>
          <a:xfrm>
            <a:off x="10535995" y="2721422"/>
            <a:ext cx="915184" cy="11786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966DD9B8-9BB8-4935-B42D-A8973E7C4078}"/>
              </a:ext>
            </a:extLst>
          </p:cNvPr>
          <p:cNvCxnSpPr>
            <a:cxnSpLocks/>
          </p:cNvCxnSpPr>
          <p:nvPr/>
        </p:nvCxnSpPr>
        <p:spPr>
          <a:xfrm flipV="1">
            <a:off x="10535995" y="2927842"/>
            <a:ext cx="915184" cy="200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B5965100-1917-4C51-AF42-D06990A5191E}"/>
              </a:ext>
            </a:extLst>
          </p:cNvPr>
          <p:cNvCxnSpPr>
            <a:cxnSpLocks/>
          </p:cNvCxnSpPr>
          <p:nvPr/>
        </p:nvCxnSpPr>
        <p:spPr>
          <a:xfrm flipV="1">
            <a:off x="9486967" y="2954050"/>
            <a:ext cx="576178" cy="111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1FDFA6D8-227C-4CD5-A372-662A76AD3921}"/>
              </a:ext>
            </a:extLst>
          </p:cNvPr>
          <p:cNvCxnSpPr>
            <a:cxnSpLocks/>
          </p:cNvCxnSpPr>
          <p:nvPr/>
        </p:nvCxnSpPr>
        <p:spPr>
          <a:xfrm>
            <a:off x="9521716" y="2576828"/>
            <a:ext cx="541429" cy="796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3FA04DC3-9405-4E5B-870D-5063B94D0F61}"/>
              </a:ext>
            </a:extLst>
          </p:cNvPr>
          <p:cNvCxnSpPr>
            <a:cxnSpLocks/>
          </p:cNvCxnSpPr>
          <p:nvPr/>
        </p:nvCxnSpPr>
        <p:spPr>
          <a:xfrm>
            <a:off x="8736522" y="2450607"/>
            <a:ext cx="353264" cy="6718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BBB61731-2582-495C-A219-DF9BEB4B73C8}"/>
              </a:ext>
            </a:extLst>
          </p:cNvPr>
          <p:cNvCxnSpPr>
            <a:cxnSpLocks/>
          </p:cNvCxnSpPr>
          <p:nvPr/>
        </p:nvCxnSpPr>
        <p:spPr>
          <a:xfrm>
            <a:off x="8723926" y="2989996"/>
            <a:ext cx="353264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3204B3E5-F4B5-43D6-B9B0-2E3FCC1372E9}"/>
              </a:ext>
            </a:extLst>
          </p:cNvPr>
          <p:cNvCxnSpPr>
            <a:cxnSpLocks/>
          </p:cNvCxnSpPr>
          <p:nvPr/>
        </p:nvCxnSpPr>
        <p:spPr>
          <a:xfrm flipV="1">
            <a:off x="8736522" y="3460985"/>
            <a:ext cx="353264" cy="7488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DA6F4AFA-CBEA-461B-88BD-B083C56F836A}"/>
              </a:ext>
            </a:extLst>
          </p:cNvPr>
          <p:cNvCxnSpPr>
            <a:cxnSpLocks/>
          </p:cNvCxnSpPr>
          <p:nvPr/>
        </p:nvCxnSpPr>
        <p:spPr>
          <a:xfrm>
            <a:off x="8171839" y="2989996"/>
            <a:ext cx="203200" cy="1720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4C002D27-6F9D-49F5-9273-49A0EC73D93B}"/>
              </a:ext>
            </a:extLst>
          </p:cNvPr>
          <p:cNvCxnSpPr>
            <a:cxnSpLocks/>
          </p:cNvCxnSpPr>
          <p:nvPr/>
        </p:nvCxnSpPr>
        <p:spPr>
          <a:xfrm flipV="1">
            <a:off x="8171839" y="3608250"/>
            <a:ext cx="203200" cy="45320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85B99B41-C16F-47C4-8933-C21BE7289D7C}"/>
              </a:ext>
            </a:extLst>
          </p:cNvPr>
          <p:cNvCxnSpPr>
            <a:cxnSpLocks/>
          </p:cNvCxnSpPr>
          <p:nvPr/>
        </p:nvCxnSpPr>
        <p:spPr>
          <a:xfrm>
            <a:off x="8135569" y="2367820"/>
            <a:ext cx="240162" cy="35961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orme libre : forme 128">
            <a:extLst>
              <a:ext uri="{FF2B5EF4-FFF2-40B4-BE49-F238E27FC236}">
                <a16:creationId xmlns:a16="http://schemas.microsoft.com/office/drawing/2014/main" id="{85979DE4-614C-488E-B90A-A60C3E7D078B}"/>
              </a:ext>
            </a:extLst>
          </p:cNvPr>
          <p:cNvSpPr/>
          <p:nvPr/>
        </p:nvSpPr>
        <p:spPr>
          <a:xfrm>
            <a:off x="3263526" y="5984529"/>
            <a:ext cx="3491984" cy="531255"/>
          </a:xfrm>
          <a:custGeom>
            <a:avLst/>
            <a:gdLst>
              <a:gd name="connsiteX0" fmla="*/ 0 w 3135086"/>
              <a:gd name="connsiteY0" fmla="*/ 0 h 1231641"/>
              <a:gd name="connsiteX1" fmla="*/ 3135086 w 3135086"/>
              <a:gd name="connsiteY1" fmla="*/ 1231641 h 1231641"/>
              <a:gd name="connsiteX2" fmla="*/ 3135086 w 3135086"/>
              <a:gd name="connsiteY2" fmla="*/ 1231641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6" h="1231641">
                <a:moveTo>
                  <a:pt x="0" y="0"/>
                </a:moveTo>
                <a:lnTo>
                  <a:pt x="3135086" y="1231641"/>
                </a:lnTo>
                <a:lnTo>
                  <a:pt x="3135086" y="1231641"/>
                </a:lnTo>
              </a:path>
            </a:pathLst>
          </a:custGeom>
          <a:noFill/>
          <a:ln w="53975" cap="rnd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orme libre : forme 129">
            <a:extLst>
              <a:ext uri="{FF2B5EF4-FFF2-40B4-BE49-F238E27FC236}">
                <a16:creationId xmlns:a16="http://schemas.microsoft.com/office/drawing/2014/main" id="{D08D7FDA-37A3-40C3-9495-F18CE29AC980}"/>
              </a:ext>
            </a:extLst>
          </p:cNvPr>
          <p:cNvSpPr/>
          <p:nvPr/>
        </p:nvSpPr>
        <p:spPr>
          <a:xfrm rot="19013290">
            <a:off x="3482756" y="4419124"/>
            <a:ext cx="3053521" cy="1847826"/>
          </a:xfrm>
          <a:custGeom>
            <a:avLst/>
            <a:gdLst>
              <a:gd name="connsiteX0" fmla="*/ 0 w 3135086"/>
              <a:gd name="connsiteY0" fmla="*/ 0 h 1231641"/>
              <a:gd name="connsiteX1" fmla="*/ 3135086 w 3135086"/>
              <a:gd name="connsiteY1" fmla="*/ 1231641 h 1231641"/>
              <a:gd name="connsiteX2" fmla="*/ 3135086 w 3135086"/>
              <a:gd name="connsiteY2" fmla="*/ 1231641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6" h="1231641">
                <a:moveTo>
                  <a:pt x="0" y="0"/>
                </a:moveTo>
                <a:lnTo>
                  <a:pt x="3135086" y="1231641"/>
                </a:lnTo>
                <a:lnTo>
                  <a:pt x="3135086" y="1231641"/>
                </a:lnTo>
              </a:path>
            </a:pathLst>
          </a:custGeom>
          <a:noFill/>
          <a:ln w="53975" cap="rnd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1DF6B4F8-8637-416C-A8A3-664D45CB107B}"/>
              </a:ext>
            </a:extLst>
          </p:cNvPr>
          <p:cNvCxnSpPr>
            <a:cxnSpLocks/>
          </p:cNvCxnSpPr>
          <p:nvPr/>
        </p:nvCxnSpPr>
        <p:spPr>
          <a:xfrm>
            <a:off x="5722557" y="6215482"/>
            <a:ext cx="884088" cy="11624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E32DA9EF-C8A0-43AD-93CF-290686C57B9F}"/>
              </a:ext>
            </a:extLst>
          </p:cNvPr>
          <p:cNvCxnSpPr>
            <a:cxnSpLocks/>
          </p:cNvCxnSpPr>
          <p:nvPr/>
        </p:nvCxnSpPr>
        <p:spPr>
          <a:xfrm>
            <a:off x="4847824" y="6114351"/>
            <a:ext cx="576178" cy="886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EE948996-708E-44A5-A976-5876E5B7188D}"/>
              </a:ext>
            </a:extLst>
          </p:cNvPr>
          <p:cNvCxnSpPr>
            <a:cxnSpLocks/>
          </p:cNvCxnSpPr>
          <p:nvPr/>
        </p:nvCxnSpPr>
        <p:spPr>
          <a:xfrm flipV="1">
            <a:off x="5733469" y="5215824"/>
            <a:ext cx="884088" cy="1609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7B44F19A-15F7-4064-81EE-BAF2DEB9D0B8}"/>
              </a:ext>
            </a:extLst>
          </p:cNvPr>
          <p:cNvCxnSpPr>
            <a:cxnSpLocks/>
          </p:cNvCxnSpPr>
          <p:nvPr/>
        </p:nvCxnSpPr>
        <p:spPr>
          <a:xfrm flipV="1">
            <a:off x="5733469" y="5788429"/>
            <a:ext cx="925353" cy="1113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952396D9-61D2-4DAF-9523-5D61CDEE0CE2}"/>
              </a:ext>
            </a:extLst>
          </p:cNvPr>
          <p:cNvCxnSpPr>
            <a:cxnSpLocks/>
          </p:cNvCxnSpPr>
          <p:nvPr/>
        </p:nvCxnSpPr>
        <p:spPr>
          <a:xfrm flipV="1">
            <a:off x="4847824" y="5801807"/>
            <a:ext cx="576178" cy="111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2CB02C91-07D3-4D5C-854C-5AC5D0A9AA78}"/>
              </a:ext>
            </a:extLst>
          </p:cNvPr>
          <p:cNvCxnSpPr>
            <a:cxnSpLocks/>
          </p:cNvCxnSpPr>
          <p:nvPr/>
        </p:nvCxnSpPr>
        <p:spPr>
          <a:xfrm flipV="1">
            <a:off x="4847824" y="5413644"/>
            <a:ext cx="576178" cy="1129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16A6774D-C4BA-4FF3-A11F-F188D2661D70}"/>
              </a:ext>
            </a:extLst>
          </p:cNvPr>
          <p:cNvCxnSpPr>
            <a:cxnSpLocks/>
          </p:cNvCxnSpPr>
          <p:nvPr/>
        </p:nvCxnSpPr>
        <p:spPr>
          <a:xfrm flipV="1">
            <a:off x="4015533" y="5598261"/>
            <a:ext cx="353264" cy="6370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1CC14845-49C7-4904-814B-B31CAE138E88}"/>
              </a:ext>
            </a:extLst>
          </p:cNvPr>
          <p:cNvCxnSpPr>
            <a:cxnSpLocks/>
          </p:cNvCxnSpPr>
          <p:nvPr/>
        </p:nvCxnSpPr>
        <p:spPr>
          <a:xfrm>
            <a:off x="4015533" y="5823246"/>
            <a:ext cx="353264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7F44449E-E8BB-4E6F-B7A0-18057C5666E1}"/>
              </a:ext>
            </a:extLst>
          </p:cNvPr>
          <p:cNvCxnSpPr>
            <a:cxnSpLocks/>
          </p:cNvCxnSpPr>
          <p:nvPr/>
        </p:nvCxnSpPr>
        <p:spPr>
          <a:xfrm>
            <a:off x="4015533" y="5998902"/>
            <a:ext cx="353264" cy="5177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18189A3B-B52D-410D-AE6E-5DC626BA8C49}"/>
              </a:ext>
            </a:extLst>
          </p:cNvPr>
          <p:cNvCxnSpPr>
            <a:cxnSpLocks/>
          </p:cNvCxnSpPr>
          <p:nvPr/>
        </p:nvCxnSpPr>
        <p:spPr>
          <a:xfrm>
            <a:off x="3294957" y="5846633"/>
            <a:ext cx="203200" cy="0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DF0BDB08-7858-4DEC-A4B2-0575AB222737}"/>
              </a:ext>
            </a:extLst>
          </p:cNvPr>
          <p:cNvCxnSpPr>
            <a:cxnSpLocks/>
          </p:cNvCxnSpPr>
          <p:nvPr/>
        </p:nvCxnSpPr>
        <p:spPr>
          <a:xfrm>
            <a:off x="3294957" y="5906057"/>
            <a:ext cx="203200" cy="24579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491BC41A-A1EF-4D74-9C6F-EFB9B1D5B9E9}"/>
              </a:ext>
            </a:extLst>
          </p:cNvPr>
          <p:cNvCxnSpPr>
            <a:cxnSpLocks/>
          </p:cNvCxnSpPr>
          <p:nvPr/>
        </p:nvCxnSpPr>
        <p:spPr>
          <a:xfrm flipV="1">
            <a:off x="3293864" y="5764340"/>
            <a:ext cx="204293" cy="31052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Forme libre : forme 143">
            <a:extLst>
              <a:ext uri="{FF2B5EF4-FFF2-40B4-BE49-F238E27FC236}">
                <a16:creationId xmlns:a16="http://schemas.microsoft.com/office/drawing/2014/main" id="{D06AA8EA-55DE-4D6D-9ECB-B3F5EBCC6B10}"/>
              </a:ext>
            </a:extLst>
          </p:cNvPr>
          <p:cNvSpPr/>
          <p:nvPr/>
        </p:nvSpPr>
        <p:spPr>
          <a:xfrm>
            <a:off x="8081267" y="4999156"/>
            <a:ext cx="3491985" cy="502347"/>
          </a:xfrm>
          <a:custGeom>
            <a:avLst/>
            <a:gdLst>
              <a:gd name="connsiteX0" fmla="*/ 0 w 3135086"/>
              <a:gd name="connsiteY0" fmla="*/ 0 h 1231641"/>
              <a:gd name="connsiteX1" fmla="*/ 3135086 w 3135086"/>
              <a:gd name="connsiteY1" fmla="*/ 1231641 h 1231641"/>
              <a:gd name="connsiteX2" fmla="*/ 3135086 w 3135086"/>
              <a:gd name="connsiteY2" fmla="*/ 1231641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6" h="1231641">
                <a:moveTo>
                  <a:pt x="0" y="0"/>
                </a:moveTo>
                <a:lnTo>
                  <a:pt x="3135086" y="1231641"/>
                </a:lnTo>
                <a:lnTo>
                  <a:pt x="3135086" y="1231641"/>
                </a:lnTo>
              </a:path>
            </a:pathLst>
          </a:custGeom>
          <a:noFill/>
          <a:ln w="53975" cap="rnd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orme libre : forme 144">
            <a:extLst>
              <a:ext uri="{FF2B5EF4-FFF2-40B4-BE49-F238E27FC236}">
                <a16:creationId xmlns:a16="http://schemas.microsoft.com/office/drawing/2014/main" id="{96563211-E827-46E2-9011-F1905F0B6F51}"/>
              </a:ext>
            </a:extLst>
          </p:cNvPr>
          <p:cNvSpPr/>
          <p:nvPr/>
        </p:nvSpPr>
        <p:spPr>
          <a:xfrm rot="19013290">
            <a:off x="8317972" y="5270009"/>
            <a:ext cx="3018575" cy="1885156"/>
          </a:xfrm>
          <a:custGeom>
            <a:avLst/>
            <a:gdLst>
              <a:gd name="connsiteX0" fmla="*/ 0 w 3135086"/>
              <a:gd name="connsiteY0" fmla="*/ 0 h 1231641"/>
              <a:gd name="connsiteX1" fmla="*/ 3135086 w 3135086"/>
              <a:gd name="connsiteY1" fmla="*/ 1231641 h 1231641"/>
              <a:gd name="connsiteX2" fmla="*/ 3135086 w 3135086"/>
              <a:gd name="connsiteY2" fmla="*/ 1231641 h 123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6" h="1231641">
                <a:moveTo>
                  <a:pt x="0" y="0"/>
                </a:moveTo>
                <a:lnTo>
                  <a:pt x="3135086" y="1231641"/>
                </a:lnTo>
                <a:lnTo>
                  <a:pt x="3135086" y="1231641"/>
                </a:lnTo>
              </a:path>
            </a:pathLst>
          </a:custGeom>
          <a:noFill/>
          <a:ln w="53975" cap="rnd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2E0CAFC2-536C-497B-B478-3A53685971BD}"/>
              </a:ext>
            </a:extLst>
          </p:cNvPr>
          <p:cNvSpPr txBox="1"/>
          <p:nvPr/>
        </p:nvSpPr>
        <p:spPr>
          <a:xfrm>
            <a:off x="-81855" y="21593"/>
            <a:ext cx="759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DeLaval</a:t>
            </a:r>
            <a:r>
              <a:rPr lang="fr-FR" sz="3200" b="1" dirty="0"/>
              <a:t> </a:t>
            </a:r>
            <a:r>
              <a:rPr lang="fr-FR" sz="3200" b="1" dirty="0" err="1"/>
              <a:t>Nozzle</a:t>
            </a:r>
            <a:r>
              <a:rPr lang="fr-FR" sz="3200" b="1" dirty="0"/>
              <a:t> </a:t>
            </a:r>
            <a:r>
              <a:rPr lang="fr-FR" sz="3200" b="1" dirty="0" err="1"/>
              <a:t>effect</a:t>
            </a:r>
            <a:r>
              <a:rPr lang="fr-FR" sz="3600" b="1" dirty="0"/>
              <a:t> </a:t>
            </a:r>
            <a:r>
              <a:rPr lang="fr-FR" sz="2800" b="1" dirty="0"/>
              <a:t>(</a:t>
            </a:r>
            <a:r>
              <a:rPr lang="fr-FR" sz="2800" b="1" dirty="0" err="1"/>
              <a:t>Hugoniot</a:t>
            </a:r>
            <a:r>
              <a:rPr lang="fr-FR" sz="2800" b="1" dirty="0"/>
              <a:t> </a:t>
            </a:r>
            <a:r>
              <a:rPr lang="fr-FR" sz="2800" b="1" dirty="0" err="1"/>
              <a:t>equations</a:t>
            </a:r>
            <a:r>
              <a:rPr lang="fr-FR" sz="2800" b="1" dirty="0"/>
              <a:t>)</a:t>
            </a:r>
            <a:endParaRPr lang="en-US" sz="2800" b="1" dirty="0"/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2439DAD6-CFCB-4C07-B38B-96745BD23C23}"/>
              </a:ext>
            </a:extLst>
          </p:cNvPr>
          <p:cNvSpPr txBox="1"/>
          <p:nvPr/>
        </p:nvSpPr>
        <p:spPr>
          <a:xfrm>
            <a:off x="634811" y="2655374"/>
            <a:ext cx="1810609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Subsonic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flow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id="{250BAD29-F7C7-4074-B116-459360333E79}"/>
              </a:ext>
            </a:extLst>
          </p:cNvPr>
          <p:cNvSpPr txBox="1"/>
          <p:nvPr/>
        </p:nvSpPr>
        <p:spPr>
          <a:xfrm>
            <a:off x="568092" y="5328961"/>
            <a:ext cx="1934215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Supersonic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flow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3DA1C6E5-E27A-47EB-BC84-D41CF2F1BA3A}"/>
              </a:ext>
            </a:extLst>
          </p:cNvPr>
          <p:cNvSpPr txBox="1"/>
          <p:nvPr/>
        </p:nvSpPr>
        <p:spPr>
          <a:xfrm>
            <a:off x="3082141" y="2097951"/>
            <a:ext cx="17657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7030A0"/>
                </a:solidFill>
              </a:rPr>
              <a:t>Deceleration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012B8B2C-59CE-4148-AEA8-ADDECCD1001B}"/>
              </a:ext>
            </a:extLst>
          </p:cNvPr>
          <p:cNvSpPr txBox="1"/>
          <p:nvPr/>
        </p:nvSpPr>
        <p:spPr>
          <a:xfrm>
            <a:off x="9964659" y="4763192"/>
            <a:ext cx="17657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7030A0"/>
                </a:solidFill>
              </a:rPr>
              <a:t>Deceleration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C5C186D7-B7E5-4CBF-8D3C-6C69645B79F9}"/>
              </a:ext>
            </a:extLst>
          </p:cNvPr>
          <p:cNvSpPr txBox="1"/>
          <p:nvPr/>
        </p:nvSpPr>
        <p:spPr>
          <a:xfrm>
            <a:off x="3082140" y="4840246"/>
            <a:ext cx="17657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B050"/>
                </a:solidFill>
              </a:rPr>
              <a:t>Acceleration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2DE7DA4A-710C-4152-9B47-4884716BC819}"/>
              </a:ext>
            </a:extLst>
          </p:cNvPr>
          <p:cNvSpPr txBox="1"/>
          <p:nvPr/>
        </p:nvSpPr>
        <p:spPr>
          <a:xfrm>
            <a:off x="9964659" y="1984057"/>
            <a:ext cx="17657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B050"/>
                </a:solidFill>
              </a:rPr>
              <a:t>Acceleration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32AADDD2-FD96-4C40-8B64-126F0276008A}"/>
              </a:ext>
            </a:extLst>
          </p:cNvPr>
          <p:cNvSpPr txBox="1"/>
          <p:nvPr/>
        </p:nvSpPr>
        <p:spPr>
          <a:xfrm>
            <a:off x="3824085" y="1149030"/>
            <a:ext cx="2055939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Diverging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flow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09147FE2-793A-4997-A1FB-845753A1F9BC}"/>
              </a:ext>
            </a:extLst>
          </p:cNvPr>
          <p:cNvSpPr txBox="1"/>
          <p:nvPr/>
        </p:nvSpPr>
        <p:spPr>
          <a:xfrm>
            <a:off x="8814809" y="1111265"/>
            <a:ext cx="2278818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Converging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flow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7" name="Ellipse 266">
            <a:extLst>
              <a:ext uri="{FF2B5EF4-FFF2-40B4-BE49-F238E27FC236}">
                <a16:creationId xmlns:a16="http://schemas.microsoft.com/office/drawing/2014/main" id="{E2D9700B-466A-4E70-8F27-2148B201C820}"/>
              </a:ext>
            </a:extLst>
          </p:cNvPr>
          <p:cNvSpPr/>
          <p:nvPr/>
        </p:nvSpPr>
        <p:spPr>
          <a:xfrm>
            <a:off x="6711738" y="2184111"/>
            <a:ext cx="157440" cy="1563481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A1C24130-3694-484B-911F-461E06565663}"/>
              </a:ext>
            </a:extLst>
          </p:cNvPr>
          <p:cNvSpPr/>
          <p:nvPr/>
        </p:nvSpPr>
        <p:spPr>
          <a:xfrm>
            <a:off x="7992674" y="2223631"/>
            <a:ext cx="157440" cy="1563481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B76AD755-847F-4851-931F-D1AE3803EC73}"/>
              </a:ext>
            </a:extLst>
          </p:cNvPr>
          <p:cNvSpPr/>
          <p:nvPr/>
        </p:nvSpPr>
        <p:spPr>
          <a:xfrm>
            <a:off x="6706554" y="4955727"/>
            <a:ext cx="139892" cy="155234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E911D156-D530-4D9E-8DC5-6F1BF90DEEF4}"/>
              </a:ext>
            </a:extLst>
          </p:cNvPr>
          <p:cNvSpPr/>
          <p:nvPr/>
        </p:nvSpPr>
        <p:spPr>
          <a:xfrm>
            <a:off x="8005634" y="4990789"/>
            <a:ext cx="157440" cy="1563481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5B1AC3B5-075E-4C05-98D8-42EECC3EA781}"/>
              </a:ext>
            </a:extLst>
          </p:cNvPr>
          <p:cNvSpPr/>
          <p:nvPr/>
        </p:nvSpPr>
        <p:spPr>
          <a:xfrm>
            <a:off x="3218230" y="2929851"/>
            <a:ext cx="85748" cy="29166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23C80FD4-A8A1-46FB-9224-ED959E2F4A5D}"/>
              </a:ext>
            </a:extLst>
          </p:cNvPr>
          <p:cNvSpPr/>
          <p:nvPr/>
        </p:nvSpPr>
        <p:spPr>
          <a:xfrm>
            <a:off x="3214267" y="5698005"/>
            <a:ext cx="85748" cy="29166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6A2D2B99-6266-448B-B3B8-DFEB4554FAEB}"/>
              </a:ext>
            </a:extLst>
          </p:cNvPr>
          <p:cNvSpPr/>
          <p:nvPr/>
        </p:nvSpPr>
        <p:spPr>
          <a:xfrm>
            <a:off x="11555009" y="2717663"/>
            <a:ext cx="85748" cy="383636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4C10E289-B89F-4FDE-A5FD-F3450CF88D34}"/>
              </a:ext>
            </a:extLst>
          </p:cNvPr>
          <p:cNvSpPr/>
          <p:nvPr/>
        </p:nvSpPr>
        <p:spPr>
          <a:xfrm>
            <a:off x="11538160" y="5491990"/>
            <a:ext cx="85748" cy="383636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3" name="Connecteur droit 282">
            <a:extLst>
              <a:ext uri="{FF2B5EF4-FFF2-40B4-BE49-F238E27FC236}">
                <a16:creationId xmlns:a16="http://schemas.microsoft.com/office/drawing/2014/main" id="{E0AA8BAB-6ECF-4ED3-A24E-E7D44BD15DE7}"/>
              </a:ext>
            </a:extLst>
          </p:cNvPr>
          <p:cNvCxnSpPr>
            <a:cxnSpLocks/>
          </p:cNvCxnSpPr>
          <p:nvPr/>
        </p:nvCxnSpPr>
        <p:spPr>
          <a:xfrm>
            <a:off x="7432806" y="1027265"/>
            <a:ext cx="3999" cy="573438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Connecteur droit 285">
            <a:extLst>
              <a:ext uri="{FF2B5EF4-FFF2-40B4-BE49-F238E27FC236}">
                <a16:creationId xmlns:a16="http://schemas.microsoft.com/office/drawing/2014/main" id="{3BB9FA20-551A-405A-89F0-47E6DCB04580}"/>
              </a:ext>
            </a:extLst>
          </p:cNvPr>
          <p:cNvCxnSpPr>
            <a:cxnSpLocks/>
          </p:cNvCxnSpPr>
          <p:nvPr/>
        </p:nvCxnSpPr>
        <p:spPr>
          <a:xfrm flipH="1">
            <a:off x="3214267" y="4211553"/>
            <a:ext cx="8340742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ZoneTexte 265">
            <a:extLst>
              <a:ext uri="{FF2B5EF4-FFF2-40B4-BE49-F238E27FC236}">
                <a16:creationId xmlns:a16="http://schemas.microsoft.com/office/drawing/2014/main" id="{09ED776E-417E-4245-9476-E22C2F9A0418}"/>
              </a:ext>
            </a:extLst>
          </p:cNvPr>
          <p:cNvSpPr txBox="1"/>
          <p:nvPr/>
        </p:nvSpPr>
        <p:spPr>
          <a:xfrm>
            <a:off x="5715088" y="3969380"/>
            <a:ext cx="34066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err="1"/>
              <a:t>Correlation</a:t>
            </a:r>
            <a:r>
              <a:rPr lang="fr-FR" sz="2000" b="1" u="sng" dirty="0"/>
              <a:t> / Anti-</a:t>
            </a:r>
            <a:r>
              <a:rPr lang="fr-FR" sz="2000" b="1" u="sng" dirty="0" err="1"/>
              <a:t>correlation</a:t>
            </a:r>
            <a:r>
              <a:rPr lang="fr-FR" sz="2000" b="1" u="sng" dirty="0"/>
              <a:t>: </a:t>
            </a:r>
          </a:p>
          <a:p>
            <a:pPr algn="ctr"/>
            <a:r>
              <a:rPr lang="fr-FR" sz="2000" b="1" dirty="0"/>
              <a:t>Expansion - flow speed</a:t>
            </a:r>
            <a:endParaRPr lang="en-US" sz="2000" b="1" dirty="0"/>
          </a:p>
        </p:txBody>
      </p:sp>
      <p:cxnSp>
        <p:nvCxnSpPr>
          <p:cNvPr id="293" name="Connecteur droit avec flèche 292">
            <a:extLst>
              <a:ext uri="{FF2B5EF4-FFF2-40B4-BE49-F238E27FC236}">
                <a16:creationId xmlns:a16="http://schemas.microsoft.com/office/drawing/2014/main" id="{6A9F6C57-4A8E-4A55-828A-50105D51845D}"/>
              </a:ext>
            </a:extLst>
          </p:cNvPr>
          <p:cNvCxnSpPr>
            <a:cxnSpLocks/>
          </p:cNvCxnSpPr>
          <p:nvPr/>
        </p:nvCxnSpPr>
        <p:spPr>
          <a:xfrm>
            <a:off x="8193102" y="5174471"/>
            <a:ext cx="884088" cy="11624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avec flèche 293">
            <a:extLst>
              <a:ext uri="{FF2B5EF4-FFF2-40B4-BE49-F238E27FC236}">
                <a16:creationId xmlns:a16="http://schemas.microsoft.com/office/drawing/2014/main" id="{A8866933-8125-424D-BBC6-3BDFC43C1A74}"/>
              </a:ext>
            </a:extLst>
          </p:cNvPr>
          <p:cNvCxnSpPr>
            <a:cxnSpLocks/>
          </p:cNvCxnSpPr>
          <p:nvPr/>
        </p:nvCxnSpPr>
        <p:spPr>
          <a:xfrm>
            <a:off x="9426601" y="5345994"/>
            <a:ext cx="561977" cy="8484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avec flèche 294">
            <a:extLst>
              <a:ext uri="{FF2B5EF4-FFF2-40B4-BE49-F238E27FC236}">
                <a16:creationId xmlns:a16="http://schemas.microsoft.com/office/drawing/2014/main" id="{6B45CEF0-BEFC-46DC-AF81-3AD3B7752F81}"/>
              </a:ext>
            </a:extLst>
          </p:cNvPr>
          <p:cNvCxnSpPr>
            <a:cxnSpLocks/>
          </p:cNvCxnSpPr>
          <p:nvPr/>
        </p:nvCxnSpPr>
        <p:spPr>
          <a:xfrm flipV="1">
            <a:off x="8203143" y="6209894"/>
            <a:ext cx="884088" cy="16095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avec flèche 295">
            <a:extLst>
              <a:ext uri="{FF2B5EF4-FFF2-40B4-BE49-F238E27FC236}">
                <a16:creationId xmlns:a16="http://schemas.microsoft.com/office/drawing/2014/main" id="{FF3FBA82-4749-4E26-89F4-8128AB0E32FA}"/>
              </a:ext>
            </a:extLst>
          </p:cNvPr>
          <p:cNvCxnSpPr>
            <a:cxnSpLocks/>
          </p:cNvCxnSpPr>
          <p:nvPr/>
        </p:nvCxnSpPr>
        <p:spPr>
          <a:xfrm>
            <a:off x="8203143" y="5728381"/>
            <a:ext cx="874047" cy="703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Connecteur droit avec flèche 296">
            <a:extLst>
              <a:ext uri="{FF2B5EF4-FFF2-40B4-BE49-F238E27FC236}">
                <a16:creationId xmlns:a16="http://schemas.microsoft.com/office/drawing/2014/main" id="{A8A4A0F4-0C87-47C5-9628-3F6CD755912D}"/>
              </a:ext>
            </a:extLst>
          </p:cNvPr>
          <p:cNvCxnSpPr>
            <a:cxnSpLocks/>
          </p:cNvCxnSpPr>
          <p:nvPr/>
        </p:nvCxnSpPr>
        <p:spPr>
          <a:xfrm>
            <a:off x="9423834" y="5720763"/>
            <a:ext cx="564744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avec flèche 297">
            <a:extLst>
              <a:ext uri="{FF2B5EF4-FFF2-40B4-BE49-F238E27FC236}">
                <a16:creationId xmlns:a16="http://schemas.microsoft.com/office/drawing/2014/main" id="{200192A6-95CE-4866-A557-8C9A0AFE3860}"/>
              </a:ext>
            </a:extLst>
          </p:cNvPr>
          <p:cNvCxnSpPr>
            <a:cxnSpLocks/>
          </p:cNvCxnSpPr>
          <p:nvPr/>
        </p:nvCxnSpPr>
        <p:spPr>
          <a:xfrm flipV="1">
            <a:off x="9412400" y="6035567"/>
            <a:ext cx="576178" cy="11296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avec flèche 298">
            <a:extLst>
              <a:ext uri="{FF2B5EF4-FFF2-40B4-BE49-F238E27FC236}">
                <a16:creationId xmlns:a16="http://schemas.microsoft.com/office/drawing/2014/main" id="{773A928D-EB0E-46DE-AF0A-96A55E3A6114}"/>
              </a:ext>
            </a:extLst>
          </p:cNvPr>
          <p:cNvCxnSpPr>
            <a:cxnSpLocks/>
          </p:cNvCxnSpPr>
          <p:nvPr/>
        </p:nvCxnSpPr>
        <p:spPr>
          <a:xfrm flipV="1">
            <a:off x="10409171" y="5936360"/>
            <a:ext cx="353264" cy="48169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avec flèche 299">
            <a:extLst>
              <a:ext uri="{FF2B5EF4-FFF2-40B4-BE49-F238E27FC236}">
                <a16:creationId xmlns:a16="http://schemas.microsoft.com/office/drawing/2014/main" id="{96F29704-9B10-4D0D-88E8-0588FD111B7B}"/>
              </a:ext>
            </a:extLst>
          </p:cNvPr>
          <p:cNvCxnSpPr>
            <a:cxnSpLocks/>
          </p:cNvCxnSpPr>
          <p:nvPr/>
        </p:nvCxnSpPr>
        <p:spPr>
          <a:xfrm>
            <a:off x="10409171" y="5717379"/>
            <a:ext cx="353264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avec flèche 300">
            <a:extLst>
              <a:ext uri="{FF2B5EF4-FFF2-40B4-BE49-F238E27FC236}">
                <a16:creationId xmlns:a16="http://schemas.microsoft.com/office/drawing/2014/main" id="{A7C661C1-D6F9-4C94-B698-A1F1E1E38EBC}"/>
              </a:ext>
            </a:extLst>
          </p:cNvPr>
          <p:cNvCxnSpPr>
            <a:cxnSpLocks/>
          </p:cNvCxnSpPr>
          <p:nvPr/>
        </p:nvCxnSpPr>
        <p:spPr>
          <a:xfrm>
            <a:off x="10409171" y="5454410"/>
            <a:ext cx="345387" cy="5442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avec flèche 301">
            <a:extLst>
              <a:ext uri="{FF2B5EF4-FFF2-40B4-BE49-F238E27FC236}">
                <a16:creationId xmlns:a16="http://schemas.microsoft.com/office/drawing/2014/main" id="{F31A33A3-61EB-4D9A-930B-FF3D3DA5BE75}"/>
              </a:ext>
            </a:extLst>
          </p:cNvPr>
          <p:cNvCxnSpPr>
            <a:cxnSpLocks/>
          </p:cNvCxnSpPr>
          <p:nvPr/>
        </p:nvCxnSpPr>
        <p:spPr>
          <a:xfrm>
            <a:off x="11260772" y="5705187"/>
            <a:ext cx="203200" cy="1720"/>
          </a:xfrm>
          <a:prstGeom prst="straightConnector1">
            <a:avLst/>
          </a:prstGeom>
          <a:ln w="95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droit avec flèche 302">
            <a:extLst>
              <a:ext uri="{FF2B5EF4-FFF2-40B4-BE49-F238E27FC236}">
                <a16:creationId xmlns:a16="http://schemas.microsoft.com/office/drawing/2014/main" id="{667E233E-30EC-4896-A15E-5ADCE6584CA8}"/>
              </a:ext>
            </a:extLst>
          </p:cNvPr>
          <p:cNvCxnSpPr>
            <a:cxnSpLocks/>
          </p:cNvCxnSpPr>
          <p:nvPr/>
        </p:nvCxnSpPr>
        <p:spPr>
          <a:xfrm>
            <a:off x="11260772" y="5582715"/>
            <a:ext cx="203200" cy="29977"/>
          </a:xfrm>
          <a:prstGeom prst="straightConnector1">
            <a:avLst/>
          </a:prstGeom>
          <a:ln w="95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avec flèche 303">
            <a:extLst>
              <a:ext uri="{FF2B5EF4-FFF2-40B4-BE49-F238E27FC236}">
                <a16:creationId xmlns:a16="http://schemas.microsoft.com/office/drawing/2014/main" id="{C55B506E-9B80-4D30-A619-38D7016FDF6A}"/>
              </a:ext>
            </a:extLst>
          </p:cNvPr>
          <p:cNvCxnSpPr>
            <a:cxnSpLocks/>
          </p:cNvCxnSpPr>
          <p:nvPr/>
        </p:nvCxnSpPr>
        <p:spPr>
          <a:xfrm flipV="1">
            <a:off x="11260772" y="5801808"/>
            <a:ext cx="199629" cy="37281"/>
          </a:xfrm>
          <a:prstGeom prst="straightConnector1">
            <a:avLst/>
          </a:prstGeom>
          <a:ln w="95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6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29" grpId="0" animBg="1"/>
      <p:bldP spid="130" grpId="0" animBg="1"/>
      <p:bldP spid="144" grpId="0" animBg="1"/>
      <p:bldP spid="145" grpId="0" animBg="1"/>
      <p:bldP spid="160" grpId="0" animBg="1"/>
      <p:bldP spid="195" grpId="0" animBg="1"/>
      <p:bldP spid="196" grpId="0" animBg="1"/>
      <p:bldP spid="197" grpId="0" animBg="1"/>
      <p:bldP spid="198" grpId="0" animBg="1"/>
      <p:bldP spid="201" grpId="0" animBg="1"/>
      <p:bldP spid="268" grpId="0" animBg="1"/>
      <p:bldP spid="269" grpId="0" animBg="1"/>
      <p:bldP spid="270" grpId="0" animBg="1"/>
      <p:bldP spid="272" grpId="0" animBg="1"/>
      <p:bldP spid="273" grpId="0" animBg="1"/>
      <p:bldP spid="275" grpId="0" animBg="1"/>
      <p:bldP spid="2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DD2ACE9A-F6FC-4CD5-A2B5-B0D68944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4" y="1347681"/>
            <a:ext cx="7044735" cy="74434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E933EB-F1EB-4725-9AD7-CC6F38A69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1" r="20419" b="21343"/>
          <a:stretch/>
        </p:blipFill>
        <p:spPr>
          <a:xfrm>
            <a:off x="34368" y="2356760"/>
            <a:ext cx="6158591" cy="441617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74DC8B-74CD-4372-B770-1F8C18A9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5685" y="6469209"/>
            <a:ext cx="2743200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18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384DF3-FE8D-4958-84AD-29A8E93DDF5C}"/>
              </a:ext>
            </a:extLst>
          </p:cNvPr>
          <p:cNvSpPr txBox="1"/>
          <p:nvPr/>
        </p:nvSpPr>
        <p:spPr>
          <a:xfrm>
            <a:off x="-1" y="96562"/>
            <a:ext cx="9114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What</a:t>
            </a:r>
            <a:r>
              <a:rPr lang="fr-FR" sz="2800" dirty="0"/>
              <a:t> about </a:t>
            </a:r>
            <a:r>
              <a:rPr lang="fr-FR" sz="2800" dirty="0" err="1"/>
              <a:t>physical</a:t>
            </a:r>
            <a:r>
              <a:rPr lang="fr-FR" sz="2800" dirty="0"/>
              <a:t> </a:t>
            </a:r>
            <a:r>
              <a:rPr lang="fr-FR" sz="2800" dirty="0" err="1"/>
              <a:t>explanations</a:t>
            </a:r>
            <a:r>
              <a:rPr lang="fr-FR" sz="2800" dirty="0"/>
              <a:t> ?</a:t>
            </a:r>
            <a:r>
              <a:rPr lang="fr-FR" sz="2800" b="1" dirty="0"/>
              <a:t> : </a:t>
            </a:r>
            <a:r>
              <a:rPr lang="fr-FR" sz="2800" b="1" dirty="0" err="1"/>
              <a:t>Hugoniot</a:t>
            </a:r>
            <a:r>
              <a:rPr lang="fr-FR" sz="2800" b="1" dirty="0"/>
              <a:t> </a:t>
            </a:r>
            <a:r>
              <a:rPr lang="fr-FR" sz="2800" b="1" dirty="0" err="1"/>
              <a:t>equations</a:t>
            </a:r>
            <a:endParaRPr lang="fr-FR" sz="28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0EFB27-3A1D-445A-898E-FC16D0CAB057}"/>
              </a:ext>
            </a:extLst>
          </p:cNvPr>
          <p:cNvSpPr txBox="1"/>
          <p:nvPr/>
        </p:nvSpPr>
        <p:spPr>
          <a:xfrm>
            <a:off x="-11138" y="802904"/>
            <a:ext cx="713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Two</a:t>
            </a:r>
            <a:r>
              <a:rPr lang="fr-FR" sz="2400" b="1" dirty="0"/>
              <a:t> super-radial expansion solutions for </a:t>
            </a:r>
            <a:r>
              <a:rPr lang="fr-FR" sz="2400" b="1" dirty="0" err="1"/>
              <a:t>wind</a:t>
            </a:r>
            <a:r>
              <a:rPr lang="fr-FR" sz="2400" b="1" dirty="0"/>
              <a:t> </a:t>
            </a:r>
            <a:r>
              <a:rPr lang="fr-FR" sz="2400" b="1" dirty="0" err="1"/>
              <a:t>models</a:t>
            </a:r>
            <a:endParaRPr lang="fr-FR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7F95ADE-03FC-4AF9-B6CD-F7385141E6B7}"/>
                  </a:ext>
                </a:extLst>
              </p:cNvPr>
              <p:cNvSpPr txBox="1"/>
              <p:nvPr/>
            </p:nvSpPr>
            <p:spPr>
              <a:xfrm>
                <a:off x="6580014" y="5797893"/>
                <a:ext cx="4515896" cy="83099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i="1" dirty="0">
                    <a:solidFill>
                      <a:srgbClr val="92D050"/>
                    </a:solidFill>
                  </a:rPr>
                  <a:t>Easier to model fast </a:t>
                </a:r>
                <a:r>
                  <a:rPr lang="fr-FR" sz="2400" b="1" i="1" dirty="0" err="1">
                    <a:solidFill>
                      <a:srgbClr val="92D050"/>
                    </a:solidFill>
                  </a:rPr>
                  <a:t>wind</a:t>
                </a:r>
                <a:r>
                  <a:rPr lang="fr-FR" sz="2400" b="1" i="1" dirty="0">
                    <a:solidFill>
                      <a:srgbClr val="92D050"/>
                    </a:solidFill>
                  </a:rPr>
                  <a:t> </a:t>
                </a:r>
                <a:r>
                  <a:rPr lang="fr-FR" sz="2400" b="1" i="1" dirty="0" err="1">
                    <a:solidFill>
                      <a:srgbClr val="92D050"/>
                    </a:solidFill>
                  </a:rPr>
                  <a:t>with</a:t>
                </a:r>
                <a:r>
                  <a:rPr lang="fr-FR" sz="2400" b="1" i="1" dirty="0">
                    <a:solidFill>
                      <a:srgbClr val="92D050"/>
                    </a:solidFill>
                  </a:rPr>
                  <a:t>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fr-FR" sz="2400" b="1" i="1" dirty="0">
                    <a:solidFill>
                      <a:srgbClr val="92D05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7F95ADE-03FC-4AF9-B6CD-F7385141E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4" y="5797893"/>
                <a:ext cx="4515896" cy="830997"/>
              </a:xfrm>
              <a:prstGeom prst="rect">
                <a:avLst/>
              </a:prstGeom>
              <a:blipFill>
                <a:blip r:embed="rId4"/>
                <a:stretch>
                  <a:fillRect t="-4255" b="-1347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21B4A508-1FCB-46B6-932F-A3DCB3488E45}"/>
              </a:ext>
            </a:extLst>
          </p:cNvPr>
          <p:cNvSpPr txBox="1"/>
          <p:nvPr/>
        </p:nvSpPr>
        <p:spPr>
          <a:xfrm>
            <a:off x="7128497" y="1521016"/>
            <a:ext cx="268222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Kopp &amp; </a:t>
            </a:r>
            <a:r>
              <a:rPr lang="fr-FR" b="1" i="1" dirty="0" err="1">
                <a:solidFill>
                  <a:schemeClr val="bg1">
                    <a:lumMod val="50000"/>
                  </a:schemeClr>
                </a:solidFill>
              </a:rPr>
              <a:t>Holzer</a:t>
            </a:r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 1976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02846F88-4DAA-4810-A891-074866221F8D}"/>
              </a:ext>
            </a:extLst>
          </p:cNvPr>
          <p:cNvSpPr/>
          <p:nvPr/>
        </p:nvSpPr>
        <p:spPr>
          <a:xfrm>
            <a:off x="1130673" y="4421224"/>
            <a:ext cx="4894208" cy="1075963"/>
          </a:xfrm>
          <a:custGeom>
            <a:avLst/>
            <a:gdLst>
              <a:gd name="connsiteX0" fmla="*/ 0 w 4015740"/>
              <a:gd name="connsiteY0" fmla="*/ 605790 h 885524"/>
              <a:gd name="connsiteX1" fmla="*/ 121920 w 4015740"/>
              <a:gd name="connsiteY1" fmla="*/ 140970 h 885524"/>
              <a:gd name="connsiteX2" fmla="*/ 152400 w 4015740"/>
              <a:gd name="connsiteY2" fmla="*/ 99060 h 885524"/>
              <a:gd name="connsiteX3" fmla="*/ 201930 w 4015740"/>
              <a:gd name="connsiteY3" fmla="*/ 205740 h 885524"/>
              <a:gd name="connsiteX4" fmla="*/ 240030 w 4015740"/>
              <a:gd name="connsiteY4" fmla="*/ 384810 h 885524"/>
              <a:gd name="connsiteX5" fmla="*/ 320040 w 4015740"/>
              <a:gd name="connsiteY5" fmla="*/ 643890 h 885524"/>
              <a:gd name="connsiteX6" fmla="*/ 434340 w 4015740"/>
              <a:gd name="connsiteY6" fmla="*/ 834390 h 885524"/>
              <a:gd name="connsiteX7" fmla="*/ 514350 w 4015740"/>
              <a:gd name="connsiteY7" fmla="*/ 880110 h 885524"/>
              <a:gd name="connsiteX8" fmla="*/ 697230 w 4015740"/>
              <a:gd name="connsiteY8" fmla="*/ 857250 h 885524"/>
              <a:gd name="connsiteX9" fmla="*/ 1283970 w 4015740"/>
              <a:gd name="connsiteY9" fmla="*/ 636270 h 885524"/>
              <a:gd name="connsiteX10" fmla="*/ 1764030 w 4015740"/>
              <a:gd name="connsiteY10" fmla="*/ 480060 h 885524"/>
              <a:gd name="connsiteX11" fmla="*/ 2537460 w 4015740"/>
              <a:gd name="connsiteY11" fmla="*/ 274320 h 885524"/>
              <a:gd name="connsiteX12" fmla="*/ 3139440 w 4015740"/>
              <a:gd name="connsiteY12" fmla="*/ 156210 h 885524"/>
              <a:gd name="connsiteX13" fmla="*/ 3810000 w 4015740"/>
              <a:gd name="connsiteY13" fmla="*/ 30480 h 885524"/>
              <a:gd name="connsiteX14" fmla="*/ 4015740 w 4015740"/>
              <a:gd name="connsiteY14" fmla="*/ 0 h 88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15740" h="885524">
                <a:moveTo>
                  <a:pt x="0" y="605790"/>
                </a:moveTo>
                <a:cubicBezTo>
                  <a:pt x="48260" y="415607"/>
                  <a:pt x="96520" y="225425"/>
                  <a:pt x="121920" y="140970"/>
                </a:cubicBezTo>
                <a:cubicBezTo>
                  <a:pt x="147320" y="56515"/>
                  <a:pt x="139065" y="88265"/>
                  <a:pt x="152400" y="99060"/>
                </a:cubicBezTo>
                <a:cubicBezTo>
                  <a:pt x="165735" y="109855"/>
                  <a:pt x="187325" y="158115"/>
                  <a:pt x="201930" y="205740"/>
                </a:cubicBezTo>
                <a:cubicBezTo>
                  <a:pt x="216535" y="253365"/>
                  <a:pt x="220345" y="311785"/>
                  <a:pt x="240030" y="384810"/>
                </a:cubicBezTo>
                <a:cubicBezTo>
                  <a:pt x="259715" y="457835"/>
                  <a:pt x="287655" y="568960"/>
                  <a:pt x="320040" y="643890"/>
                </a:cubicBezTo>
                <a:cubicBezTo>
                  <a:pt x="352425" y="718820"/>
                  <a:pt x="401955" y="795020"/>
                  <a:pt x="434340" y="834390"/>
                </a:cubicBezTo>
                <a:cubicBezTo>
                  <a:pt x="466725" y="873760"/>
                  <a:pt x="470535" y="876300"/>
                  <a:pt x="514350" y="880110"/>
                </a:cubicBezTo>
                <a:cubicBezTo>
                  <a:pt x="558165" y="883920"/>
                  <a:pt x="568960" y="897890"/>
                  <a:pt x="697230" y="857250"/>
                </a:cubicBezTo>
                <a:cubicBezTo>
                  <a:pt x="825500" y="816610"/>
                  <a:pt x="1106170" y="699135"/>
                  <a:pt x="1283970" y="636270"/>
                </a:cubicBezTo>
                <a:cubicBezTo>
                  <a:pt x="1461770" y="573405"/>
                  <a:pt x="1555115" y="540385"/>
                  <a:pt x="1764030" y="480060"/>
                </a:cubicBezTo>
                <a:cubicBezTo>
                  <a:pt x="1972945" y="419735"/>
                  <a:pt x="2308225" y="328295"/>
                  <a:pt x="2537460" y="274320"/>
                </a:cubicBezTo>
                <a:cubicBezTo>
                  <a:pt x="2766695" y="220345"/>
                  <a:pt x="3139440" y="156210"/>
                  <a:pt x="3139440" y="156210"/>
                </a:cubicBezTo>
                <a:lnTo>
                  <a:pt x="3810000" y="30480"/>
                </a:lnTo>
                <a:cubicBezTo>
                  <a:pt x="3956050" y="4445"/>
                  <a:pt x="3985895" y="2222"/>
                  <a:pt x="4015740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  <a:endParaRPr lang="en-US" dirty="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2A79501-CABE-4391-AF77-50E818BCB07A}"/>
              </a:ext>
            </a:extLst>
          </p:cNvPr>
          <p:cNvSpPr/>
          <p:nvPr/>
        </p:nvSpPr>
        <p:spPr>
          <a:xfrm>
            <a:off x="1150554" y="3235467"/>
            <a:ext cx="4894208" cy="1906172"/>
          </a:xfrm>
          <a:custGeom>
            <a:avLst/>
            <a:gdLst>
              <a:gd name="connsiteX0" fmla="*/ 0 w 4008120"/>
              <a:gd name="connsiteY0" fmla="*/ 1568791 h 1568791"/>
              <a:gd name="connsiteX1" fmla="*/ 316230 w 4008120"/>
              <a:gd name="connsiteY1" fmla="*/ 319111 h 1568791"/>
              <a:gd name="connsiteX2" fmla="*/ 422910 w 4008120"/>
              <a:gd name="connsiteY2" fmla="*/ 63841 h 1568791"/>
              <a:gd name="connsiteX3" fmla="*/ 502920 w 4008120"/>
              <a:gd name="connsiteY3" fmla="*/ 2881 h 1568791"/>
              <a:gd name="connsiteX4" fmla="*/ 640080 w 4008120"/>
              <a:gd name="connsiteY4" fmla="*/ 29551 h 1568791"/>
              <a:gd name="connsiteX5" fmla="*/ 796290 w 4008120"/>
              <a:gd name="connsiteY5" fmla="*/ 197191 h 1568791"/>
              <a:gd name="connsiteX6" fmla="*/ 982980 w 4008120"/>
              <a:gd name="connsiteY6" fmla="*/ 345781 h 1568791"/>
              <a:gd name="connsiteX7" fmla="*/ 1272540 w 4008120"/>
              <a:gd name="connsiteY7" fmla="*/ 547711 h 1568791"/>
              <a:gd name="connsiteX8" fmla="*/ 1623060 w 4008120"/>
              <a:gd name="connsiteY8" fmla="*/ 757261 h 1568791"/>
              <a:gd name="connsiteX9" fmla="*/ 1962150 w 4008120"/>
              <a:gd name="connsiteY9" fmla="*/ 917281 h 1568791"/>
              <a:gd name="connsiteX10" fmla="*/ 2339340 w 4008120"/>
              <a:gd name="connsiteY10" fmla="*/ 1016341 h 1568791"/>
              <a:gd name="connsiteX11" fmla="*/ 2727960 w 4008120"/>
              <a:gd name="connsiteY11" fmla="*/ 1069681 h 1568791"/>
              <a:gd name="connsiteX12" fmla="*/ 3055620 w 4008120"/>
              <a:gd name="connsiteY12" fmla="*/ 1077301 h 1568791"/>
              <a:gd name="connsiteX13" fmla="*/ 3390900 w 4008120"/>
              <a:gd name="connsiteY13" fmla="*/ 1043011 h 1568791"/>
              <a:gd name="connsiteX14" fmla="*/ 3764280 w 4008120"/>
              <a:gd name="connsiteY14" fmla="*/ 974431 h 1568791"/>
              <a:gd name="connsiteX15" fmla="*/ 4008120 w 4008120"/>
              <a:gd name="connsiteY15" fmla="*/ 932521 h 156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8120" h="1568791">
                <a:moveTo>
                  <a:pt x="0" y="1568791"/>
                </a:moveTo>
                <a:cubicBezTo>
                  <a:pt x="122872" y="1069363"/>
                  <a:pt x="245745" y="569936"/>
                  <a:pt x="316230" y="319111"/>
                </a:cubicBezTo>
                <a:cubicBezTo>
                  <a:pt x="386715" y="68286"/>
                  <a:pt x="391795" y="116546"/>
                  <a:pt x="422910" y="63841"/>
                </a:cubicBezTo>
                <a:cubicBezTo>
                  <a:pt x="454025" y="11136"/>
                  <a:pt x="466725" y="8596"/>
                  <a:pt x="502920" y="2881"/>
                </a:cubicBezTo>
                <a:cubicBezTo>
                  <a:pt x="539115" y="-2834"/>
                  <a:pt x="591185" y="-2834"/>
                  <a:pt x="640080" y="29551"/>
                </a:cubicBezTo>
                <a:cubicBezTo>
                  <a:pt x="688975" y="61936"/>
                  <a:pt x="739140" y="144486"/>
                  <a:pt x="796290" y="197191"/>
                </a:cubicBezTo>
                <a:cubicBezTo>
                  <a:pt x="853440" y="249896"/>
                  <a:pt x="903605" y="287361"/>
                  <a:pt x="982980" y="345781"/>
                </a:cubicBezTo>
                <a:cubicBezTo>
                  <a:pt x="1062355" y="404201"/>
                  <a:pt x="1165860" y="479131"/>
                  <a:pt x="1272540" y="547711"/>
                </a:cubicBezTo>
                <a:cubicBezTo>
                  <a:pt x="1379220" y="616291"/>
                  <a:pt x="1508125" y="695666"/>
                  <a:pt x="1623060" y="757261"/>
                </a:cubicBezTo>
                <a:cubicBezTo>
                  <a:pt x="1737995" y="818856"/>
                  <a:pt x="1842770" y="874101"/>
                  <a:pt x="1962150" y="917281"/>
                </a:cubicBezTo>
                <a:cubicBezTo>
                  <a:pt x="2081530" y="960461"/>
                  <a:pt x="2211705" y="990941"/>
                  <a:pt x="2339340" y="1016341"/>
                </a:cubicBezTo>
                <a:cubicBezTo>
                  <a:pt x="2466975" y="1041741"/>
                  <a:pt x="2608580" y="1059521"/>
                  <a:pt x="2727960" y="1069681"/>
                </a:cubicBezTo>
                <a:cubicBezTo>
                  <a:pt x="2847340" y="1079841"/>
                  <a:pt x="2945130" y="1081746"/>
                  <a:pt x="3055620" y="1077301"/>
                </a:cubicBezTo>
                <a:cubicBezTo>
                  <a:pt x="3166110" y="1072856"/>
                  <a:pt x="3272790" y="1060156"/>
                  <a:pt x="3390900" y="1043011"/>
                </a:cubicBezTo>
                <a:cubicBezTo>
                  <a:pt x="3509010" y="1025866"/>
                  <a:pt x="3764280" y="974431"/>
                  <a:pt x="3764280" y="974431"/>
                </a:cubicBezTo>
                <a:lnTo>
                  <a:pt x="4008120" y="932521"/>
                </a:ln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651CCE6-44E3-48BE-8B9E-00AAB2B84316}"/>
              </a:ext>
            </a:extLst>
          </p:cNvPr>
          <p:cNvSpPr/>
          <p:nvPr/>
        </p:nvSpPr>
        <p:spPr>
          <a:xfrm>
            <a:off x="3341370" y="4029503"/>
            <a:ext cx="317071" cy="319596"/>
          </a:xfrm>
          <a:prstGeom prst="ellipse">
            <a:avLst/>
          </a:prstGeom>
          <a:solidFill>
            <a:srgbClr val="FF0000">
              <a:alpha val="1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4D2346B-1008-4925-ACAE-A7CE4943EA94}"/>
                  </a:ext>
                </a:extLst>
              </p:cNvPr>
              <p:cNvSpPr/>
              <p:nvPr/>
            </p:nvSpPr>
            <p:spPr>
              <a:xfrm>
                <a:off x="6276309" y="4137347"/>
                <a:ext cx="567649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i="1" dirty="0"/>
                  <a:t>Fast </a:t>
                </a:r>
                <a:r>
                  <a:rPr lang="fr-FR" sz="2400" i="1" dirty="0" err="1"/>
                  <a:t>wind</a:t>
                </a:r>
                <a:r>
                  <a:rPr lang="fr-FR" sz="2400" i="1" dirty="0"/>
                  <a:t> </a:t>
                </a:r>
                <a:r>
                  <a:rPr lang="fr-FR" sz="2400" i="1" dirty="0" err="1"/>
                  <a:t>with</a:t>
                </a:r>
                <a:r>
                  <a:rPr lang="fr-FR" sz="2400" i="1" dirty="0"/>
                  <a:t>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fr-FR" sz="2400" i="1" dirty="0"/>
                  <a:t> </a:t>
                </a:r>
              </a:p>
              <a:p>
                <a:pPr algn="ctr"/>
                <a:r>
                  <a:rPr lang="fr-FR" sz="2400" i="1" dirty="0" err="1"/>
                  <a:t>theoretically</a:t>
                </a:r>
                <a:r>
                  <a:rPr lang="fr-FR" sz="2400" i="1" dirty="0"/>
                  <a:t> </a:t>
                </a:r>
                <a:r>
                  <a:rPr lang="fr-FR" sz="2400" i="1" dirty="0" err="1"/>
                  <a:t>exists</a:t>
                </a:r>
                <a:r>
                  <a:rPr lang="fr-FR" sz="2400" i="1" dirty="0"/>
                  <a:t> </a:t>
                </a:r>
                <a:r>
                  <a:rPr lang="fr-FR" sz="2400" i="1" dirty="0">
                    <a:solidFill>
                      <a:schemeClr val="tx1"/>
                    </a:solidFill>
                  </a:rPr>
                  <a:t>(</a:t>
                </a:r>
                <a:r>
                  <a:rPr lang="fr-FR" sz="2400" i="1" dirty="0" err="1">
                    <a:solidFill>
                      <a:schemeClr val="tx1"/>
                    </a:solidFill>
                  </a:rPr>
                  <a:t>depends</a:t>
                </a:r>
                <a:r>
                  <a:rPr lang="fr-FR" sz="2400" i="1" dirty="0">
                    <a:solidFill>
                      <a:schemeClr val="tx1"/>
                    </a:solidFill>
                  </a:rPr>
                  <a:t> </a:t>
                </a:r>
                <a:r>
                  <a:rPr lang="fr-FR" sz="2400" i="1" dirty="0" err="1">
                    <a:solidFill>
                      <a:schemeClr val="tx1"/>
                    </a:solidFill>
                  </a:rPr>
                  <a:t>also</a:t>
                </a:r>
                <a:r>
                  <a:rPr lang="fr-FR" sz="2400" i="1" dirty="0">
                    <a:solidFill>
                      <a:schemeClr val="tx1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fr-FR" sz="2400" i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i="1" dirty="0">
                    <a:solidFill>
                      <a:schemeClr val="tx1"/>
                    </a:solidFill>
                  </a:rPr>
                  <a:t> </a:t>
                </a:r>
                <a:endParaRPr lang="fr-FR" sz="2400" i="1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4D2346B-1008-4925-ACAE-A7CE4943EA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309" y="4137347"/>
                <a:ext cx="5676490" cy="830997"/>
              </a:xfrm>
              <a:prstGeom prst="rect">
                <a:avLst/>
              </a:prstGeom>
              <a:blipFill>
                <a:blip r:embed="rId5"/>
                <a:stretch>
                  <a:fillRect l="-752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3267F97C-A8CA-425B-B46D-013D5128FCE1}"/>
              </a:ext>
            </a:extLst>
          </p:cNvPr>
          <p:cNvSpPr/>
          <p:nvPr/>
        </p:nvSpPr>
        <p:spPr>
          <a:xfrm>
            <a:off x="8662216" y="5217509"/>
            <a:ext cx="351493" cy="461665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32C573A-D8BF-4DF7-9F95-2E5517A16567}"/>
                  </a:ext>
                </a:extLst>
              </p:cNvPr>
              <p:cNvSpPr txBox="1"/>
              <p:nvPr/>
            </p:nvSpPr>
            <p:spPr>
              <a:xfrm>
                <a:off x="6296834" y="3302216"/>
                <a:ext cx="1516908" cy="4616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32C573A-D8BF-4DF7-9F95-2E5517A16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834" y="3302216"/>
                <a:ext cx="1516908" cy="461665"/>
              </a:xfrm>
              <a:prstGeom prst="rect">
                <a:avLst/>
              </a:prstGeom>
              <a:blipFill>
                <a:blip r:embed="rId6"/>
                <a:stretch>
                  <a:fillRect b="-1866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BBD41C1-1B30-4CB4-9A51-A1622877F604}"/>
                  </a:ext>
                </a:extLst>
              </p:cNvPr>
              <p:cNvSpPr txBox="1"/>
              <p:nvPr/>
            </p:nvSpPr>
            <p:spPr>
              <a:xfrm>
                <a:off x="6276309" y="2372301"/>
                <a:ext cx="37848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err="1"/>
                  <a:t>From</a:t>
                </a:r>
                <a:r>
                  <a:rPr lang="fr-FR" sz="2000" dirty="0"/>
                  <a:t> an </a:t>
                </a:r>
                <a:r>
                  <a:rPr lang="fr-FR" sz="2000" dirty="0" err="1"/>
                  <a:t>empirical</a:t>
                </a:r>
                <a:r>
                  <a:rPr lang="fr-FR" sz="2000" dirty="0"/>
                  <a:t> expansion profil </a:t>
                </a:r>
              </a:p>
              <a:p>
                <a:r>
                  <a:rPr lang="fr-FR" sz="2000" dirty="0">
                    <a:sym typeface="Wingdings" panose="05000000000000000000" pitchFamily="2" charset="2"/>
                  </a:rPr>
                  <a:t> </a:t>
                </a:r>
                <a:r>
                  <a:rPr lang="fr-FR" sz="2000" b="1" dirty="0">
                    <a:solidFill>
                      <a:srgbClr val="92D050"/>
                    </a:solidFill>
                  </a:rPr>
                  <a:t>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92D050"/>
                    </a:solidFill>
                  </a:rPr>
                  <a:t> value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BBD41C1-1B30-4CB4-9A51-A1622877F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309" y="2372301"/>
                <a:ext cx="3784833" cy="707886"/>
              </a:xfrm>
              <a:prstGeom prst="rect">
                <a:avLst/>
              </a:prstGeom>
              <a:blipFill>
                <a:blip r:embed="rId7"/>
                <a:stretch>
                  <a:fillRect l="-1774" t="-4310" r="-2581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64268E2A-D955-4701-8D3F-F47D6FB34FB1}"/>
              </a:ext>
            </a:extLst>
          </p:cNvPr>
          <p:cNvSpPr txBox="1"/>
          <p:nvPr/>
        </p:nvSpPr>
        <p:spPr>
          <a:xfrm>
            <a:off x="7878335" y="3324143"/>
            <a:ext cx="815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with</a:t>
            </a:r>
            <a:endParaRPr lang="en-US" sz="20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44AAB46-64D2-4E52-87B8-174629A66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216" y="3139970"/>
            <a:ext cx="3163721" cy="795716"/>
          </a:xfrm>
          <a:prstGeom prst="rect">
            <a:avLst/>
          </a:prstGeom>
          <a:ln w="22225">
            <a:noFill/>
          </a:ln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9792474-FC2A-46D7-B5E5-32EAFB501FD7}"/>
              </a:ext>
            </a:extLst>
          </p:cNvPr>
          <p:cNvSpPr/>
          <p:nvPr/>
        </p:nvSpPr>
        <p:spPr>
          <a:xfrm>
            <a:off x="60781" y="1376990"/>
            <a:ext cx="1422641" cy="679802"/>
          </a:xfrm>
          <a:prstGeom prst="roundRect">
            <a:avLst/>
          </a:prstGeom>
          <a:solidFill>
            <a:srgbClr val="00B050">
              <a:alpha val="1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B272177-FCAD-4595-8C35-26A758770639}"/>
              </a:ext>
            </a:extLst>
          </p:cNvPr>
          <p:cNvSpPr/>
          <p:nvPr/>
        </p:nvSpPr>
        <p:spPr>
          <a:xfrm>
            <a:off x="4054429" y="1412227"/>
            <a:ext cx="407843" cy="679803"/>
          </a:xfrm>
          <a:prstGeom prst="roundRect">
            <a:avLst/>
          </a:prstGeom>
          <a:solidFill>
            <a:srgbClr val="00B050">
              <a:alpha val="1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D62CDD3-6AB9-4A0C-8CFB-979DCAAF572A}"/>
              </a:ext>
            </a:extLst>
          </p:cNvPr>
          <p:cNvSpPr/>
          <p:nvPr/>
        </p:nvSpPr>
        <p:spPr>
          <a:xfrm>
            <a:off x="1423047" y="4856925"/>
            <a:ext cx="317303" cy="293132"/>
          </a:xfrm>
          <a:prstGeom prst="ellipse">
            <a:avLst/>
          </a:prstGeom>
          <a:solidFill>
            <a:schemeClr val="bg1">
              <a:lumMod val="50000"/>
              <a:alpha val="1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FB7C16A-1B71-472B-8602-0430CE595143}"/>
              </a:ext>
            </a:extLst>
          </p:cNvPr>
          <p:cNvSpPr/>
          <p:nvPr/>
        </p:nvSpPr>
        <p:spPr>
          <a:xfrm>
            <a:off x="9698737" y="3179793"/>
            <a:ext cx="426098" cy="400110"/>
          </a:xfrm>
          <a:prstGeom prst="ellipse">
            <a:avLst/>
          </a:prstGeom>
          <a:solidFill>
            <a:schemeClr val="accent6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B928F83-83F4-4C16-880E-885794D2CA95}"/>
              </a:ext>
            </a:extLst>
          </p:cNvPr>
          <p:cNvSpPr/>
          <p:nvPr/>
        </p:nvSpPr>
        <p:spPr>
          <a:xfrm>
            <a:off x="34368" y="1333704"/>
            <a:ext cx="951263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143EA13-F65C-4A32-BA09-C1D0533E93F3}"/>
              </a:ext>
            </a:extLst>
          </p:cNvPr>
          <p:cNvCxnSpPr>
            <a:cxnSpLocks/>
          </p:cNvCxnSpPr>
          <p:nvPr/>
        </p:nvCxnSpPr>
        <p:spPr>
          <a:xfrm>
            <a:off x="1130673" y="4547616"/>
            <a:ext cx="489420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3BD960-0450-47E6-93C2-B9DB2D29607C}"/>
                  </a:ext>
                </a:extLst>
              </p:cNvPr>
              <p:cNvSpPr/>
              <p:nvPr/>
            </p:nvSpPr>
            <p:spPr>
              <a:xfrm>
                <a:off x="631388" y="4246873"/>
                <a:ext cx="5696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3BD960-0450-47E6-93C2-B9DB2D2960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88" y="4246873"/>
                <a:ext cx="56964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70B06FAC-174D-44E0-8642-E34A5BD71DAA}"/>
              </a:ext>
            </a:extLst>
          </p:cNvPr>
          <p:cNvSpPr/>
          <p:nvPr/>
        </p:nvSpPr>
        <p:spPr>
          <a:xfrm>
            <a:off x="1150554" y="2628900"/>
            <a:ext cx="1455486" cy="3238499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5C6FAAD-DBA1-4D1D-928B-9ADFA75118A2}"/>
              </a:ext>
            </a:extLst>
          </p:cNvPr>
          <p:cNvSpPr txBox="1"/>
          <p:nvPr/>
        </p:nvSpPr>
        <p:spPr>
          <a:xfrm>
            <a:off x="2551753" y="2939304"/>
            <a:ext cx="157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‘‘f-</a:t>
            </a:r>
            <a:r>
              <a:rPr lang="fr-FR" b="1" dirty="0" err="1">
                <a:solidFill>
                  <a:srgbClr val="FF0000"/>
                </a:solidFill>
              </a:rPr>
              <a:t>supersonic</a:t>
            </a:r>
            <a:r>
              <a:rPr lang="fr-FR" b="1" dirty="0">
                <a:solidFill>
                  <a:srgbClr val="FF0000"/>
                </a:solidFill>
              </a:rPr>
              <a:t>’’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598831-AEC9-4DCC-88FD-D0788F4AD2C1}"/>
              </a:ext>
            </a:extLst>
          </p:cNvPr>
          <p:cNvSpPr txBox="1"/>
          <p:nvPr/>
        </p:nvSpPr>
        <p:spPr>
          <a:xfrm>
            <a:off x="2606040" y="5226050"/>
            <a:ext cx="13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‘‘f-</a:t>
            </a:r>
            <a:r>
              <a:rPr lang="fr-FR" b="1" dirty="0" err="1"/>
              <a:t>subsonic</a:t>
            </a:r>
            <a:r>
              <a:rPr lang="fr-FR" b="1" dirty="0"/>
              <a:t>’’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02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4" grpId="0" animBg="1"/>
      <p:bldP spid="6" grpId="0" animBg="1"/>
      <p:bldP spid="15" grpId="0" animBg="1"/>
      <p:bldP spid="16" grpId="0"/>
      <p:bldP spid="17" grpId="0" animBg="1"/>
      <p:bldP spid="19" grpId="0" animBg="1"/>
      <p:bldP spid="21" grpId="0"/>
      <p:bldP spid="23" grpId="0"/>
      <p:bldP spid="26" grpId="0" animBg="1"/>
      <p:bldP spid="27" grpId="0" animBg="1"/>
      <p:bldP spid="11" grpId="0" animBg="1"/>
      <p:bldP spid="18" grpId="0" animBg="1"/>
      <p:bldP spid="8" grpId="0" animBg="1"/>
      <p:bldP spid="22" grpId="0"/>
      <p:bldP spid="33" grpId="0" animBg="1"/>
      <p:bldP spid="2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CF56443-1A3A-4E75-A935-96CB5B7D216F}"/>
              </a:ext>
            </a:extLst>
          </p:cNvPr>
          <p:cNvSpPr txBox="1"/>
          <p:nvPr/>
        </p:nvSpPr>
        <p:spPr>
          <a:xfrm>
            <a:off x="6366590" y="857869"/>
            <a:ext cx="487920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What</a:t>
            </a:r>
            <a:r>
              <a:rPr lang="fr-FR" sz="2400" dirty="0"/>
              <a:t> about super expansion of f(r) profiles </a:t>
            </a:r>
            <a:r>
              <a:rPr lang="fr-FR" sz="2400" dirty="0" err="1"/>
              <a:t>from</a:t>
            </a:r>
            <a:r>
              <a:rPr lang="fr-FR" sz="2400" dirty="0"/>
              <a:t> PFSS ?  </a:t>
            </a:r>
            <a:endParaRPr lang="en-US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513DD1-5F43-4B9E-8079-B4B476BD9B1F}"/>
              </a:ext>
            </a:extLst>
          </p:cNvPr>
          <p:cNvSpPr txBox="1"/>
          <p:nvPr/>
        </p:nvSpPr>
        <p:spPr>
          <a:xfrm>
            <a:off x="1902095" y="5008065"/>
            <a:ext cx="7690477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/>
              <a:t>identify</a:t>
            </a:r>
            <a:r>
              <a:rPr lang="fr-FR" sz="2400" dirty="0"/>
              <a:t> if </a:t>
            </a:r>
            <a:r>
              <a:rPr lang="fr-FR" sz="2400" b="1" dirty="0"/>
              <a:t>observations </a:t>
            </a:r>
            <a:r>
              <a:rPr lang="fr-FR" sz="2400" dirty="0"/>
              <a:t>are</a:t>
            </a:r>
            <a:r>
              <a:rPr lang="fr-FR" sz="2400" b="1" dirty="0"/>
              <a:t> </a:t>
            </a:r>
            <a:r>
              <a:rPr lang="fr-FR" sz="2400" b="1" dirty="0" err="1"/>
              <a:t>modeled</a:t>
            </a:r>
            <a:r>
              <a:rPr lang="fr-FR" sz="2400" b="1" dirty="0"/>
              <a:t> by f-</a:t>
            </a:r>
            <a:r>
              <a:rPr lang="fr-FR" sz="2400" b="1" dirty="0" err="1"/>
              <a:t>subsonic</a:t>
            </a:r>
            <a:r>
              <a:rPr lang="fr-FR" sz="2400" b="1" dirty="0"/>
              <a:t> or f-</a:t>
            </a:r>
            <a:r>
              <a:rPr lang="fr-FR" sz="2400" b="1" dirty="0" err="1"/>
              <a:t>supersonic</a:t>
            </a:r>
            <a:r>
              <a:rPr lang="fr-FR" sz="2400" b="1" dirty="0"/>
              <a:t> solutions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36B08BD-8EBE-4C05-82BC-D7BE47492053}"/>
                  </a:ext>
                </a:extLst>
              </p:cNvPr>
              <p:cNvSpPr txBox="1"/>
              <p:nvPr/>
            </p:nvSpPr>
            <p:spPr>
              <a:xfrm>
                <a:off x="1097770" y="919425"/>
                <a:ext cx="47276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>
                    <a:sym typeface="Wingdings" panose="05000000000000000000" pitchFamily="2" charset="2"/>
                  </a:rPr>
                  <a:t>   </a:t>
                </a:r>
                <a:r>
                  <a:rPr lang="fr-FR" sz="2000" dirty="0"/>
                  <a:t>Kopp &amp; </a:t>
                </a:r>
                <a:r>
                  <a:rPr lang="fr-FR" sz="2000" dirty="0" err="1"/>
                  <a:t>Holzer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mainly represent coronal holes like expansion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36B08BD-8EBE-4C05-82BC-D7BE47492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770" y="919425"/>
                <a:ext cx="4727642" cy="707886"/>
              </a:xfrm>
              <a:prstGeom prst="rect">
                <a:avLst/>
              </a:prstGeom>
              <a:blipFill>
                <a:blip r:embed="rId2"/>
                <a:stretch>
                  <a:fillRect t="-6034" r="-387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que 5" descr="Avertissement">
            <a:extLst>
              <a:ext uri="{FF2B5EF4-FFF2-40B4-BE49-F238E27FC236}">
                <a16:creationId xmlns:a16="http://schemas.microsoft.com/office/drawing/2014/main" id="{7F47EF0B-641B-4BB4-B329-32E353C4A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166" y="791901"/>
            <a:ext cx="707886" cy="7078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13D60E4-D4C7-410E-9D82-D47179548ECE}"/>
              </a:ext>
            </a:extLst>
          </p:cNvPr>
          <p:cNvSpPr txBox="1"/>
          <p:nvPr/>
        </p:nvSpPr>
        <p:spPr>
          <a:xfrm>
            <a:off x="4232756" y="4246847"/>
            <a:ext cx="291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Dakeyo et al. 2024b (in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prep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107D4DD-9193-4995-A38E-4B74E87B8FFF}"/>
              </a:ext>
            </a:extLst>
          </p:cNvPr>
          <p:cNvSpPr txBox="1"/>
          <p:nvPr/>
        </p:nvSpPr>
        <p:spPr>
          <a:xfrm>
            <a:off x="3617166" y="2252770"/>
            <a:ext cx="4416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err="1"/>
              <a:t>Isopoly</a:t>
            </a:r>
            <a:r>
              <a:rPr lang="fr-FR" sz="2400" b="1" u="sng" dirty="0"/>
              <a:t> </a:t>
            </a:r>
            <a:r>
              <a:rPr lang="fr-FR" sz="2400" b="1" u="sng" dirty="0" err="1"/>
              <a:t>equation</a:t>
            </a:r>
            <a:r>
              <a:rPr lang="fr-FR" sz="2400" b="1" u="sng" dirty="0"/>
              <a:t> </a:t>
            </a:r>
            <a:r>
              <a:rPr lang="fr-FR" sz="2400" b="1" u="sng" dirty="0" err="1"/>
              <a:t>with</a:t>
            </a:r>
            <a:r>
              <a:rPr lang="fr-FR" sz="2400" b="1" u="sng" dirty="0"/>
              <a:t> super expansion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864692-539E-4659-91AF-1668C128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026" y="3128524"/>
            <a:ext cx="4950617" cy="104885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057667-EC6C-40A1-8BBD-EA27F04FCD32}"/>
              </a:ext>
            </a:extLst>
          </p:cNvPr>
          <p:cNvSpPr txBox="1"/>
          <p:nvPr/>
        </p:nvSpPr>
        <p:spPr>
          <a:xfrm>
            <a:off x="-1" y="96562"/>
            <a:ext cx="108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What</a:t>
            </a:r>
            <a:r>
              <a:rPr lang="fr-FR" sz="2800" dirty="0"/>
              <a:t> about observations modeling ?</a:t>
            </a:r>
            <a:r>
              <a:rPr lang="fr-FR" sz="2800" b="1" dirty="0"/>
              <a:t> : New set of </a:t>
            </a:r>
            <a:r>
              <a:rPr lang="fr-FR" sz="2800" b="1" dirty="0" err="1"/>
              <a:t>isopoly</a:t>
            </a:r>
            <a:r>
              <a:rPr lang="fr-FR" sz="2800" b="1" dirty="0"/>
              <a:t> </a:t>
            </a:r>
            <a:r>
              <a:rPr lang="fr-FR" sz="2800" b="1" dirty="0" err="1"/>
              <a:t>equations</a:t>
            </a:r>
            <a:endParaRPr lang="fr-FR" sz="28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237D76-E436-4ACF-B4E2-BF126750D728}"/>
              </a:ext>
            </a:extLst>
          </p:cNvPr>
          <p:cNvSpPr txBox="1"/>
          <p:nvPr/>
        </p:nvSpPr>
        <p:spPr>
          <a:xfrm>
            <a:off x="8679842" y="3128524"/>
            <a:ext cx="247056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Same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wind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isopoly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input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</a:rPr>
              <a:t>parameters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 + f(r)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  <p:bldP spid="1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5A3B3F0-1FA8-46AD-B942-B0DB51755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8"/>
                    </a14:imgEffect>
                    <a14:imgEffect>
                      <a14:sharpenSoften amount="-100000"/>
                    </a14:imgEffect>
                    <a14:imgEffect>
                      <a14:saturation sat="33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alpha val="0"/>
              </a:schemeClr>
            </a:glow>
            <a:outerShdw dir="5400000" algn="ctr" rotWithShape="0">
              <a:srgbClr val="000000"/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BFD16A-68EB-43F6-8897-9E0E94C4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82" y="517809"/>
            <a:ext cx="6622916" cy="952973"/>
          </a:xfrm>
        </p:spPr>
        <p:txBody>
          <a:bodyPr/>
          <a:lstStyle/>
          <a:p>
            <a:r>
              <a:rPr lang="fr-FR" b="1" u="sng" dirty="0" err="1">
                <a:solidFill>
                  <a:schemeClr val="bg2"/>
                </a:solidFill>
              </a:rPr>
              <a:t>Context</a:t>
            </a:r>
            <a:r>
              <a:rPr lang="fr-FR" b="1" u="sng" dirty="0">
                <a:solidFill>
                  <a:schemeClr val="bg2"/>
                </a:solidFill>
              </a:rPr>
              <a:t> and Objectives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1B518F4-F161-4537-B5AF-38E1EA02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D30FD-3CC2-4702-A2AD-A308A287194B}" type="slidenum">
              <a:rPr lang="fr-FR" smtClean="0"/>
              <a:t>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272C5C-F420-4917-996E-9D60918E706C}"/>
              </a:ext>
            </a:extLst>
          </p:cNvPr>
          <p:cNvSpPr txBox="1"/>
          <p:nvPr/>
        </p:nvSpPr>
        <p:spPr>
          <a:xfrm>
            <a:off x="656681" y="1988590"/>
            <a:ext cx="111838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chemeClr val="bg2"/>
                </a:solidFill>
              </a:rPr>
              <a:t>Better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  <a:r>
              <a:rPr lang="fr-FR" sz="2800" dirty="0" err="1">
                <a:solidFill>
                  <a:schemeClr val="bg2"/>
                </a:solidFill>
              </a:rPr>
              <a:t>understand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  <a:r>
              <a:rPr lang="fr-FR" sz="2800" dirty="0" err="1">
                <a:solidFill>
                  <a:schemeClr val="bg2"/>
                </a:solidFill>
              </a:rPr>
              <a:t>solar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  <a:r>
              <a:rPr lang="fr-FR" sz="2800" dirty="0" err="1">
                <a:solidFill>
                  <a:schemeClr val="bg2"/>
                </a:solidFill>
              </a:rPr>
              <a:t>wind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  <a:r>
              <a:rPr lang="fr-FR" sz="2800" dirty="0" err="1">
                <a:solidFill>
                  <a:schemeClr val="bg2"/>
                </a:solidFill>
              </a:rPr>
              <a:t>acceleration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  <a:r>
              <a:rPr lang="fr-FR" sz="2800" dirty="0" err="1">
                <a:solidFill>
                  <a:schemeClr val="bg2"/>
                </a:solidFill>
              </a:rPr>
              <a:t>mechanisms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  <a:r>
              <a:rPr lang="fr-FR" sz="2800" dirty="0" err="1">
                <a:solidFill>
                  <a:schemeClr val="bg2"/>
                </a:solidFill>
              </a:rPr>
              <a:t>with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  <a:r>
              <a:rPr lang="fr-FR" sz="2800" dirty="0" err="1">
                <a:solidFill>
                  <a:schemeClr val="bg2"/>
                </a:solidFill>
              </a:rPr>
              <a:t>its</a:t>
            </a:r>
            <a:r>
              <a:rPr lang="fr-FR" sz="2800" dirty="0">
                <a:solidFill>
                  <a:schemeClr val="bg2"/>
                </a:solidFill>
              </a:rPr>
              <a:t> source </a:t>
            </a:r>
            <a:r>
              <a:rPr lang="fr-FR" sz="2800" dirty="0" err="1">
                <a:solidFill>
                  <a:schemeClr val="bg2"/>
                </a:solidFill>
              </a:rPr>
              <a:t>characteristics</a:t>
            </a:r>
            <a:r>
              <a:rPr lang="fr-FR" sz="2800" dirty="0">
                <a:solidFill>
                  <a:schemeClr val="bg2"/>
                </a:solidFill>
              </a:rPr>
              <a:t> :</a:t>
            </a:r>
          </a:p>
          <a:p>
            <a:endParaRPr lang="fr-FR" sz="2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chemeClr val="bg2"/>
                </a:solidFill>
              </a:rPr>
              <a:t>Connecting</a:t>
            </a:r>
            <a:r>
              <a:rPr lang="fr-FR" sz="2800" dirty="0">
                <a:solidFill>
                  <a:schemeClr val="bg2"/>
                </a:solidFill>
              </a:rPr>
              <a:t> In-situ (</a:t>
            </a:r>
            <a:r>
              <a:rPr lang="fr-FR" sz="2800" dirty="0" err="1">
                <a:solidFill>
                  <a:schemeClr val="bg2"/>
                </a:solidFill>
              </a:rPr>
              <a:t>vp</a:t>
            </a:r>
            <a:r>
              <a:rPr lang="fr-FR" sz="2800" dirty="0">
                <a:solidFill>
                  <a:schemeClr val="bg2"/>
                </a:solidFill>
              </a:rPr>
              <a:t>, </a:t>
            </a:r>
            <a:r>
              <a:rPr lang="fr-FR" sz="2800" dirty="0" err="1">
                <a:solidFill>
                  <a:schemeClr val="bg2"/>
                </a:solidFill>
              </a:rPr>
              <a:t>Tp</a:t>
            </a:r>
            <a:r>
              <a:rPr lang="fr-FR" sz="2800" dirty="0">
                <a:solidFill>
                  <a:schemeClr val="bg2"/>
                </a:solidFill>
              </a:rPr>
              <a:t>, </a:t>
            </a:r>
            <a:r>
              <a:rPr lang="fr-FR" sz="2800" dirty="0" err="1">
                <a:solidFill>
                  <a:schemeClr val="bg2"/>
                </a:solidFill>
              </a:rPr>
              <a:t>np</a:t>
            </a:r>
            <a:r>
              <a:rPr lang="fr-FR" sz="2800" dirty="0">
                <a:solidFill>
                  <a:schemeClr val="bg2"/>
                </a:solidFill>
              </a:rPr>
              <a:t>) to </a:t>
            </a:r>
            <a:r>
              <a:rPr lang="fr-FR" sz="2800" dirty="0" err="1">
                <a:solidFill>
                  <a:schemeClr val="bg2"/>
                </a:solidFill>
              </a:rPr>
              <a:t>remote</a:t>
            </a:r>
            <a:r>
              <a:rPr lang="fr-FR" sz="2800" dirty="0">
                <a:solidFill>
                  <a:schemeClr val="bg2"/>
                </a:solidFill>
              </a:rPr>
              <a:t> </a:t>
            </a:r>
            <a:r>
              <a:rPr lang="fr-FR" sz="2800" dirty="0" err="1">
                <a:solidFill>
                  <a:schemeClr val="bg2"/>
                </a:solidFill>
              </a:rPr>
              <a:t>sensing</a:t>
            </a:r>
            <a:r>
              <a:rPr lang="fr-FR" sz="2800" dirty="0">
                <a:solidFill>
                  <a:schemeClr val="bg2"/>
                </a:solidFill>
              </a:rPr>
              <a:t> observations (</a:t>
            </a:r>
            <a:r>
              <a:rPr lang="fr-FR" sz="2800" dirty="0" err="1">
                <a:solidFill>
                  <a:schemeClr val="bg2"/>
                </a:solidFill>
              </a:rPr>
              <a:t>magnetograms</a:t>
            </a:r>
            <a:r>
              <a:rPr lang="fr-FR" sz="2800" dirty="0">
                <a:solidFill>
                  <a:schemeClr val="bg2"/>
                </a:solidFill>
              </a:rPr>
              <a:t>)</a:t>
            </a:r>
          </a:p>
          <a:p>
            <a:endParaRPr lang="fr-FR" sz="2800" dirty="0">
              <a:solidFill>
                <a:schemeClr val="bg2"/>
              </a:solidFill>
            </a:endParaRPr>
          </a:p>
          <a:p>
            <a:endParaRPr lang="fr-FR" sz="2800" dirty="0">
              <a:solidFill>
                <a:schemeClr val="bg2"/>
              </a:solidFill>
            </a:endParaRPr>
          </a:p>
          <a:p>
            <a:r>
              <a:rPr lang="fr-FR" sz="3200" b="1" dirty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fr-FR" sz="3200" b="1" dirty="0" err="1">
                <a:solidFill>
                  <a:schemeClr val="bg2"/>
                </a:solidFill>
                <a:sym typeface="Wingdings" panose="05000000000000000000" pitchFamily="2" charset="2"/>
              </a:rPr>
              <a:t>Testing</a:t>
            </a:r>
            <a:r>
              <a:rPr lang="fr-FR" sz="3200" b="1" dirty="0">
                <a:solidFill>
                  <a:schemeClr val="bg2"/>
                </a:solidFill>
                <a:sym typeface="Wingdings" panose="05000000000000000000" pitchFamily="2" charset="2"/>
              </a:rPr>
              <a:t> the v-f </a:t>
            </a:r>
            <a:r>
              <a:rPr lang="fr-FR" sz="3200" b="1" dirty="0" err="1">
                <a:solidFill>
                  <a:schemeClr val="bg2"/>
                </a:solidFill>
                <a:sym typeface="Wingdings" panose="05000000000000000000" pitchFamily="2" charset="2"/>
              </a:rPr>
              <a:t>correlation</a:t>
            </a:r>
            <a:endParaRPr lang="fr-FR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09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00361A0-608C-4134-90C7-01FA15364012}"/>
              </a:ext>
            </a:extLst>
          </p:cNvPr>
          <p:cNvSpPr txBox="1"/>
          <p:nvPr/>
        </p:nvSpPr>
        <p:spPr>
          <a:xfrm>
            <a:off x="977871" y="378538"/>
            <a:ext cx="605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Isopoly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models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including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f(r) of PFSS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32B4DC-2F41-4165-8C70-6F86CE6E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7" y="1147864"/>
            <a:ext cx="6772651" cy="55102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4AB6E3-EA5D-4851-B672-D28740E42E85}"/>
              </a:ext>
            </a:extLst>
          </p:cNvPr>
          <p:cNvSpPr txBox="1"/>
          <p:nvPr/>
        </p:nvSpPr>
        <p:spPr>
          <a:xfrm>
            <a:off x="7285082" y="1409121"/>
            <a:ext cx="38716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More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dirty="0" err="1"/>
              <a:t>half</a:t>
            </a:r>
            <a:r>
              <a:rPr lang="fr-FR" sz="2000" dirty="0"/>
              <a:t> of the observations are </a:t>
            </a:r>
            <a:r>
              <a:rPr lang="fr-FR" sz="2000" dirty="0" err="1"/>
              <a:t>assumed</a:t>
            </a:r>
            <a:r>
              <a:rPr lang="fr-FR" sz="2000" dirty="0"/>
              <a:t> f-</a:t>
            </a:r>
            <a:r>
              <a:rPr lang="fr-FR" sz="2000" dirty="0" err="1"/>
              <a:t>supersonic</a:t>
            </a:r>
            <a:r>
              <a:rPr lang="fr-FR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f-</a:t>
            </a:r>
            <a:r>
              <a:rPr lang="fr-FR" sz="2000" dirty="0" err="1"/>
              <a:t>subsonic</a:t>
            </a:r>
            <a:r>
              <a:rPr lang="fr-FR" sz="2000" dirty="0"/>
              <a:t> </a:t>
            </a: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 err="1">
                <a:sym typeface="Wingdings" panose="05000000000000000000" pitchFamily="2" charset="2"/>
              </a:rPr>
              <a:t>mainly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/>
              <a:t>slow </a:t>
            </a:r>
            <a:r>
              <a:rPr lang="fr-FR" sz="2000" dirty="0" err="1"/>
              <a:t>wind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f-</a:t>
            </a:r>
            <a:r>
              <a:rPr lang="fr-FR" sz="2000" dirty="0" err="1"/>
              <a:t>supersonic</a:t>
            </a:r>
            <a:r>
              <a:rPr lang="fr-FR" sz="2000" dirty="0"/>
              <a:t> </a:t>
            </a: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 err="1">
                <a:sym typeface="Wingdings" panose="05000000000000000000" pitchFamily="2" charset="2"/>
              </a:rPr>
              <a:t>mainly</a:t>
            </a:r>
            <a:r>
              <a:rPr lang="fr-FR" sz="2000" dirty="0">
                <a:sym typeface="Wingdings" panose="05000000000000000000" pitchFamily="2" charset="2"/>
              </a:rPr>
              <a:t> fast </a:t>
            </a:r>
            <a:r>
              <a:rPr lang="fr-FR" sz="2000" dirty="0" err="1">
                <a:sym typeface="Wingdings" panose="05000000000000000000" pitchFamily="2" charset="2"/>
              </a:rPr>
              <a:t>wind</a:t>
            </a:r>
            <a:br>
              <a:rPr lang="fr-FR" sz="2000" dirty="0">
                <a:sym typeface="Wingdings" panose="05000000000000000000" pitchFamily="2" charset="2"/>
              </a:rPr>
            </a:br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Separtion</a:t>
            </a:r>
            <a:r>
              <a:rPr lang="fr-FR" sz="2000" dirty="0"/>
              <a:t>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dirty="0" err="1"/>
              <a:t>both</a:t>
            </a:r>
            <a:r>
              <a:rPr lang="fr-FR" sz="2000" dirty="0"/>
              <a:t> solution type </a:t>
            </a:r>
            <a:r>
              <a:rPr lang="fr-FR" sz="2000" dirty="0" err="1"/>
              <a:t>vary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i="1" dirty="0"/>
              <a:t>v </a:t>
            </a:r>
            <a:r>
              <a:rPr lang="fr-FR" sz="2000" dirty="0"/>
              <a:t>and </a:t>
            </a:r>
            <a:r>
              <a:rPr lang="fr-FR" sz="2000" i="1" dirty="0"/>
              <a:t>f</a:t>
            </a:r>
            <a:endParaRPr lang="fr-FR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508D7-CBAD-4FDC-80B7-B7FD22E979AD}"/>
              </a:ext>
            </a:extLst>
          </p:cNvPr>
          <p:cNvSpPr/>
          <p:nvPr/>
        </p:nvSpPr>
        <p:spPr>
          <a:xfrm>
            <a:off x="7153001" y="5033380"/>
            <a:ext cx="4298977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Differences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on f-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subsonic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and f-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</a:rPr>
              <a:t>supersonic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 expansion profiles ? 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A0EFF96-0EEB-4F51-B052-400DD6BB7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446" y="1077683"/>
            <a:ext cx="6325456" cy="5251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520EAC5-E739-4783-8EBB-91553DAF9B40}"/>
                  </a:ext>
                </a:extLst>
              </p:cNvPr>
              <p:cNvSpPr txBox="1"/>
              <p:nvPr/>
            </p:nvSpPr>
            <p:spPr>
              <a:xfrm>
                <a:off x="155509" y="1897481"/>
                <a:ext cx="5567267" cy="31372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 err="1"/>
                  <a:t>We</a:t>
                </a:r>
                <a:r>
                  <a:rPr lang="fr-FR" sz="2400" dirty="0"/>
                  <a:t> </a:t>
                </a:r>
                <a:r>
                  <a:rPr lang="fr-FR" sz="2400" dirty="0" err="1"/>
                  <a:t>define</a:t>
                </a:r>
                <a:r>
                  <a:rPr lang="fr-FR" sz="2400" dirty="0"/>
                  <a:t> the </a:t>
                </a:r>
                <a:r>
                  <a:rPr lang="fr-FR" sz="2400" b="1" dirty="0"/>
                  <a:t>expansion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2400" b="0" i="1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</m:oMath>
                </a14:m>
                <a:r>
                  <a:rPr lang="fr-FR" sz="2400" dirty="0"/>
                  <a:t> for a </a:t>
                </a:r>
                <a:r>
                  <a:rPr lang="fr-FR" sz="2400" dirty="0" err="1"/>
                  <a:t>given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fr-FR" sz="2400" dirty="0"/>
                  <a:t> profile : </a:t>
                </a:r>
              </a:p>
              <a:p>
                <a:pPr algn="ctr"/>
                <a:endParaRPr lang="fr-FR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400" dirty="0"/>
                  <a:t>     where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(r) = 0 </a:t>
                </a:r>
              </a:p>
              <a:p>
                <a:pPr algn="ctr"/>
                <a:endParaRPr lang="fr-FR" sz="2400" dirty="0"/>
              </a:p>
              <a:p>
                <a:pPr algn="ctr"/>
                <a:r>
                  <a:rPr lang="fr-FR" sz="2400" dirty="0"/>
                  <a:t>as the radius at the </a:t>
                </a:r>
                <a:r>
                  <a:rPr lang="fr-FR" sz="2400" dirty="0" err="1"/>
                  <a:t>inflection</a:t>
                </a:r>
                <a:r>
                  <a:rPr lang="fr-FR" sz="2400" dirty="0"/>
                  <a:t> point.</a:t>
                </a:r>
              </a:p>
              <a:p>
                <a:pPr algn="ctr"/>
                <a:endParaRPr lang="fr-FR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𝑠𝑢𝑝𝑒𝑟</m:t>
                          </m:r>
                        </m:sub>
                      </m:sSub>
                    </m:oMath>
                  </m:oMathPara>
                </a14:m>
                <a:endParaRPr lang="fr-FR" sz="2400" b="0" dirty="0"/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520EAC5-E739-4783-8EBB-91553DAF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09" y="1897481"/>
                <a:ext cx="5567267" cy="3137205"/>
              </a:xfrm>
              <a:prstGeom prst="rect">
                <a:avLst/>
              </a:prstGeom>
              <a:blipFill>
                <a:blip r:embed="rId3"/>
                <a:stretch>
                  <a:fillRect t="-1158" r="-546" b="-57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FFEA774-B3AF-4AD5-AEAA-4F960AC08F6D}"/>
              </a:ext>
            </a:extLst>
          </p:cNvPr>
          <p:cNvSpPr/>
          <p:nvPr/>
        </p:nvSpPr>
        <p:spPr>
          <a:xfrm>
            <a:off x="965717" y="2957658"/>
            <a:ext cx="3946850" cy="55473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11F058-CD1A-493B-A647-3BC0EA3B6F51}"/>
              </a:ext>
            </a:extLst>
          </p:cNvPr>
          <p:cNvSpPr txBox="1"/>
          <p:nvPr/>
        </p:nvSpPr>
        <p:spPr>
          <a:xfrm>
            <a:off x="10422294" y="529117"/>
            <a:ext cx="156464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Possible HCS and PFSS modeling </a:t>
            </a:r>
            <a:r>
              <a:rPr lang="fr-FR" dirty="0" err="1"/>
              <a:t>discrepancies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0A5009-2E82-4F18-B6A7-44E531C3A6F2}"/>
              </a:ext>
            </a:extLst>
          </p:cNvPr>
          <p:cNvSpPr/>
          <p:nvPr/>
        </p:nvSpPr>
        <p:spPr>
          <a:xfrm>
            <a:off x="111760" y="600630"/>
            <a:ext cx="572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</a:rPr>
              <a:t>Difference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</a:rPr>
              <a:t> on f-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</a:rPr>
              <a:t>subsonic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</a:rPr>
              <a:t> and f-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</a:rPr>
              <a:t>supersonic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</a:rPr>
              <a:t> expansion profiles ? </a:t>
            </a:r>
            <a:r>
              <a:rPr lang="fr-FR" sz="2800" b="1" i="1" dirty="0">
                <a:solidFill>
                  <a:schemeClr val="bg1">
                    <a:lumMod val="50000"/>
                  </a:schemeClr>
                </a:solidFill>
              </a:rPr>
              <a:t>YES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1D2B32-2CC9-4FE4-81E7-3DED4A7B8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1925" y="1645919"/>
                <a:ext cx="12030075" cy="5075555"/>
              </a:xfrm>
            </p:spPr>
            <p:txBody>
              <a:bodyPr>
                <a:noAutofit/>
              </a:bodyPr>
              <a:lstStyle/>
              <a:p>
                <a:r>
                  <a:rPr lang="fr-FR" sz="2000" dirty="0">
                    <a:solidFill>
                      <a:schemeClr val="tx1"/>
                    </a:solidFill>
                  </a:rPr>
                  <a:t>There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is</a:t>
                </a:r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no global 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clear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anti-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correlation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  <m:r>
                      <a:rPr lang="fr-FR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fr-FR" sz="2000" b="1" dirty="0">
                    <a:solidFill>
                      <a:schemeClr val="tx1"/>
                    </a:solidFill>
                  </a:rPr>
                  <a:t> </a:t>
                </a:r>
                <a:br>
                  <a:rPr lang="fr-FR" sz="2000" dirty="0"/>
                </a:br>
                <a:r>
                  <a:rPr lang="fr-FR" sz="2000" dirty="0">
                    <a:solidFill>
                      <a:srgbClr val="92D050"/>
                    </a:solidFill>
                    <a:sym typeface="Wingdings" panose="05000000000000000000" pitchFamily="2" charset="2"/>
                  </a:rPr>
                  <a:t> But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v</m:t>
                    </m:r>
                    <m:r>
                      <a:rPr lang="fr-FR" sz="2000" b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a:rPr lang="fr-FR" sz="2000" b="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sz="2000" dirty="0">
                    <a:solidFill>
                      <a:srgbClr val="92D050"/>
                    </a:solidFill>
                  </a:rPr>
                  <a:t> </a:t>
                </a:r>
                <a:r>
                  <a:rPr lang="fr-FR" sz="2000" dirty="0">
                    <a:solidFill>
                      <a:srgbClr val="92D050"/>
                    </a:solidFill>
                    <a:sym typeface="Wingdings" panose="05000000000000000000" pitchFamily="2" charset="2"/>
                  </a:rPr>
                  <a:t>anti-correlation</a:t>
                </a:r>
                <a:r>
                  <a:rPr lang="fr-FR" sz="2000" dirty="0">
                    <a:solidFill>
                      <a:srgbClr val="92D050"/>
                    </a:solidFill>
                  </a:rPr>
                  <a:t> for high latitude sources (i.e. coronal </a:t>
                </a:r>
                <a:r>
                  <a:rPr lang="fr-FR" sz="2000" dirty="0" err="1">
                    <a:solidFill>
                      <a:srgbClr val="92D050"/>
                    </a:solidFill>
                  </a:rPr>
                  <a:t>holes</a:t>
                </a:r>
                <a:r>
                  <a:rPr lang="fr-FR" sz="2000" dirty="0">
                    <a:solidFill>
                      <a:srgbClr val="92D050"/>
                    </a:solidFill>
                  </a:rPr>
                  <a:t> like in </a:t>
                </a:r>
                <a:r>
                  <a:rPr lang="fr-FR" sz="2000" dirty="0" err="1">
                    <a:solidFill>
                      <a:srgbClr val="92D050"/>
                    </a:solidFill>
                  </a:rPr>
                  <a:t>solar</a:t>
                </a:r>
                <a:r>
                  <a:rPr lang="fr-FR" sz="2000" dirty="0">
                    <a:solidFill>
                      <a:srgbClr val="92D050"/>
                    </a:solidFill>
                  </a:rPr>
                  <a:t> minimum)</a:t>
                </a:r>
                <a:br>
                  <a:rPr lang="fr-FR" sz="2000" dirty="0">
                    <a:solidFill>
                      <a:srgbClr val="92D050"/>
                    </a:solidFill>
                  </a:rPr>
                </a:br>
                <a:endParaRPr lang="fr-FR" sz="2000" dirty="0">
                  <a:solidFill>
                    <a:srgbClr val="92D050"/>
                  </a:solidFill>
                </a:endParaRPr>
              </a:p>
              <a:p>
                <a:r>
                  <a:rPr lang="en-US" sz="2000" dirty="0"/>
                  <a:t>Existence of </a:t>
                </a:r>
                <a:r>
                  <a:rPr lang="fr-FR" sz="2000" b="1" dirty="0">
                    <a:sym typeface="Wingdings" panose="05000000000000000000" pitchFamily="2" charset="2"/>
                  </a:rPr>
                  <a:t>fast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solar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wind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with</a:t>
                </a:r>
                <a:r>
                  <a:rPr lang="fr-FR" sz="2000" b="1" dirty="0">
                    <a:sym typeface="Wingdings" panose="05000000000000000000" pitchFamily="2" charset="2"/>
                  </a:rPr>
                  <a:t> large expansion factor </a:t>
                </a:r>
                <a:r>
                  <a:rPr lang="fr-FR" sz="2000" dirty="0">
                    <a:sym typeface="Wingdings" panose="05000000000000000000" pitchFamily="2" charset="2"/>
                  </a:rPr>
                  <a:t>(</a:t>
                </a:r>
                <a:r>
                  <a:rPr lang="fr-FR" sz="2000" dirty="0" err="1">
                    <a:sym typeface="Wingdings" panose="05000000000000000000" pitchFamily="2" charset="2"/>
                  </a:rPr>
                  <a:t>statistically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well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represented</a:t>
                </a:r>
                <a:r>
                  <a:rPr lang="fr-FR" sz="2000" dirty="0">
                    <a:sym typeface="Wingdings" panose="05000000000000000000" pitchFamily="2" charset="2"/>
                  </a:rPr>
                  <a:t>) </a:t>
                </a:r>
                <a:r>
                  <a:rPr lang="fr-FR" sz="2000" dirty="0" err="1">
                    <a:sym typeface="Wingdings" panose="05000000000000000000" pitchFamily="2" charset="2"/>
                  </a:rPr>
                  <a:t>originating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from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low</a:t>
                </a:r>
                <a:r>
                  <a:rPr lang="fr-FR" sz="2000" b="1" dirty="0">
                    <a:sym typeface="Wingdings" panose="05000000000000000000" pitchFamily="2" charset="2"/>
                  </a:rPr>
                  <a:t> latitudes</a:t>
                </a:r>
                <a:br>
                  <a:rPr lang="fr-FR" sz="2000" b="1" dirty="0">
                    <a:sym typeface="Wingdings" panose="05000000000000000000" pitchFamily="2" charset="2"/>
                  </a:rPr>
                </a:br>
                <a:endParaRPr lang="fr-FR" sz="2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>
                    <a:sym typeface="Wingdings" panose="05000000000000000000" pitchFamily="2" charset="2"/>
                  </a:rPr>
                  <a:t>The </a:t>
                </a:r>
                <a:r>
                  <a:rPr lang="fr-FR" sz="2000" b="1" dirty="0">
                    <a:sym typeface="Wingdings" panose="05000000000000000000" pitchFamily="2" charset="2"/>
                  </a:rPr>
                  <a:t>global v-f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correlation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could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be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blurred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>
                    <a:sym typeface="Wingdings" panose="05000000000000000000" pitchFamily="2" charset="2"/>
                  </a:rPr>
                  <a:t>by</a:t>
                </a:r>
                <a:r>
                  <a:rPr lang="fr-FR" sz="2000" dirty="0">
                    <a:sym typeface="Wingdings" panose="05000000000000000000" pitchFamily="2" charset="2"/>
                  </a:rPr>
                  <a:t> the superposition of the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two</a:t>
                </a:r>
                <a:r>
                  <a:rPr lang="fr-FR" sz="2000" b="1" dirty="0">
                    <a:sym typeface="Wingdings" panose="05000000000000000000" pitchFamily="2" charset="2"/>
                  </a:rPr>
                  <a:t> super-radial expansion solutions </a:t>
                </a:r>
                <a:br>
                  <a:rPr lang="fr-FR" sz="2000" b="1" dirty="0">
                    <a:sym typeface="Wingdings" panose="05000000000000000000" pitchFamily="2" charset="2"/>
                  </a:rPr>
                </a:br>
                <a:r>
                  <a:rPr lang="fr-FR" sz="2000" b="1" dirty="0">
                    <a:sym typeface="Wingdings" panose="05000000000000000000" pitchFamily="2" charset="2"/>
                  </a:rPr>
                  <a:t>(f-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subsonic</a:t>
                </a:r>
                <a:r>
                  <a:rPr lang="fr-FR" sz="2000" b="1" dirty="0">
                    <a:sym typeface="Wingdings" panose="05000000000000000000" pitchFamily="2" charset="2"/>
                  </a:rPr>
                  <a:t> and f-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supersonic</a:t>
                </a:r>
                <a:r>
                  <a:rPr lang="fr-FR" sz="2000" b="1" dirty="0">
                    <a:sym typeface="Wingdings" panose="05000000000000000000" pitchFamily="2" charset="2"/>
                  </a:rPr>
                  <a:t> solutions)</a:t>
                </a:r>
                <a:br>
                  <a:rPr lang="fr-FR" sz="2000" dirty="0">
                    <a:sym typeface="Wingdings" panose="05000000000000000000" pitchFamily="2" charset="2"/>
                  </a:rPr>
                </a:b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value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is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not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appropriate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to relate a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wind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speed</a:t>
                </a:r>
                <a:b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</a:b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need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to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consider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expansion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e>
                      <m:sub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𝑒𝑥𝑝</m:t>
                        </m:r>
                      </m:sub>
                    </m:sSub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b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</a:br>
                <a:endParaRPr lang="fr-FR" sz="2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f-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supersonic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solutions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𝒔𝒔</m:t>
                        </m:r>
                      </m:sub>
                    </m:sSub>
                  </m:oMath>
                </a14:m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should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be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more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seriously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considered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for the fast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solar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wind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modeling </a:t>
                </a:r>
              </a:p>
              <a:p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sz="2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allow</a:t>
                </a:r>
                <a:r>
                  <a:rPr lang="fr-FR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to </a:t>
                </a:r>
                <a:r>
                  <a:rPr lang="fr-FR" sz="2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reach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higher</a:t>
                </a:r>
                <a:r>
                  <a:rPr lang="fr-FR" sz="2000" dirty="0">
                    <a:sym typeface="Wingdings" panose="05000000000000000000" pitchFamily="2" charset="2"/>
                  </a:rPr>
                  <a:t> speeds</a:t>
                </a:r>
                <a:br>
                  <a:rPr lang="fr-FR" sz="20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</a:br>
                <a:endParaRPr lang="fr-FR" sz="2000" b="1" dirty="0">
                  <a:solidFill>
                    <a:schemeClr val="bg1">
                      <a:lumMod val="50000"/>
                    </a:schemeClr>
                  </a:solidFill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fr-FR" sz="2000" b="1" dirty="0">
                  <a:solidFill>
                    <a:schemeClr val="bg1">
                      <a:lumMod val="50000"/>
                    </a:schemeClr>
                  </a:solidFill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fr-FR" sz="2000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1D2B32-2CC9-4FE4-81E7-3DED4A7B8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925" y="1645919"/>
                <a:ext cx="12030075" cy="5075555"/>
              </a:xfrm>
              <a:blipFill>
                <a:blip r:embed="rId3"/>
                <a:stretch>
                  <a:fillRect l="-456" t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4B56A4-20B7-4A4F-9A0F-96DC64A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D30FD-3CC2-4702-A2AD-A308A287194B}" type="slidenum">
              <a:rPr lang="fr-FR" smtClean="0"/>
              <a:t>22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AD9025-4CAB-420F-B808-18590B6B9E50}"/>
              </a:ext>
            </a:extLst>
          </p:cNvPr>
          <p:cNvSpPr txBox="1"/>
          <p:nvPr/>
        </p:nvSpPr>
        <p:spPr>
          <a:xfrm>
            <a:off x="2791361" y="365760"/>
            <a:ext cx="630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/>
              <a:t>Conclusion on the v-f </a:t>
            </a:r>
            <a:r>
              <a:rPr lang="fr-FR" sz="3600" b="1" u="sng" dirty="0" err="1"/>
              <a:t>study</a:t>
            </a:r>
            <a:r>
              <a:rPr lang="fr-FR" sz="3600" b="1" u="sng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41634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66CCA-EE2A-4082-9AF1-4FD8D1EA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B1A304-601C-45DE-859E-13B72A16D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17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74DC8B-74CD-4372-B770-1F8C18A9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398"/>
            <a:ext cx="2743200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24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384DF3-FE8D-4958-84AD-29A8E93DDF5C}"/>
              </a:ext>
            </a:extLst>
          </p:cNvPr>
          <p:cNvSpPr txBox="1"/>
          <p:nvPr/>
        </p:nvSpPr>
        <p:spPr>
          <a:xfrm>
            <a:off x="1230126" y="99572"/>
            <a:ext cx="9456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Parametric</a:t>
            </a:r>
            <a:r>
              <a:rPr lang="fr-FR" sz="2800" b="1" dirty="0"/>
              <a:t> </a:t>
            </a:r>
            <a:r>
              <a:rPr lang="fr-FR" sz="2800" b="1" dirty="0" err="1"/>
              <a:t>study</a:t>
            </a:r>
            <a:r>
              <a:rPr lang="fr-FR" sz="2800" b="1" dirty="0"/>
              <a:t> of the influence of the flow super expansion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0EFB27-3A1D-445A-898E-FC16D0CAB057}"/>
              </a:ext>
            </a:extLst>
          </p:cNvPr>
          <p:cNvSpPr txBox="1"/>
          <p:nvPr/>
        </p:nvSpPr>
        <p:spPr>
          <a:xfrm>
            <a:off x="715157" y="1339642"/>
            <a:ext cx="476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Super-radial expansion modeling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4A508-1FCB-46B6-932F-A3DCB3488E45}"/>
              </a:ext>
            </a:extLst>
          </p:cNvPr>
          <p:cNvSpPr txBox="1"/>
          <p:nvPr/>
        </p:nvSpPr>
        <p:spPr>
          <a:xfrm>
            <a:off x="369520" y="3110204"/>
            <a:ext cx="268222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Kopp &amp; </a:t>
            </a:r>
            <a:r>
              <a:rPr lang="fr-FR" b="1" i="1" dirty="0" err="1">
                <a:solidFill>
                  <a:schemeClr val="bg1">
                    <a:lumMod val="50000"/>
                  </a:schemeClr>
                </a:solidFill>
              </a:rPr>
              <a:t>Holzer</a:t>
            </a:r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 1976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32C573A-D8BF-4DF7-9F95-2E5517A16567}"/>
                  </a:ext>
                </a:extLst>
              </p:cNvPr>
              <p:cNvSpPr txBox="1"/>
              <p:nvPr/>
            </p:nvSpPr>
            <p:spPr>
              <a:xfrm>
                <a:off x="239294" y="2469842"/>
                <a:ext cx="1471339" cy="4001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32C573A-D8BF-4DF7-9F95-2E5517A16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94" y="2469842"/>
                <a:ext cx="1471339" cy="400110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ED1995FF-879B-4C14-8CB6-FBF3B6E3E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40" y="1962914"/>
            <a:ext cx="2953584" cy="742863"/>
          </a:xfrm>
          <a:prstGeom prst="rect">
            <a:avLst/>
          </a:prstGeom>
          <a:ln w="22225"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268E2A-D955-4701-8D3F-F47D6FB34FB1}"/>
              </a:ext>
            </a:extLst>
          </p:cNvPr>
          <p:cNvSpPr txBox="1"/>
          <p:nvPr/>
        </p:nvSpPr>
        <p:spPr>
          <a:xfrm>
            <a:off x="1502287" y="2469842"/>
            <a:ext cx="815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with</a:t>
            </a:r>
            <a:endParaRPr lang="en-US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0C4BB0-9396-4FA1-9C8D-1B6BC72DC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939" y="2931134"/>
            <a:ext cx="3105197" cy="413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EC93E0B-6A2B-4F95-BC57-7BF0CB5CDF99}"/>
                  </a:ext>
                </a:extLst>
              </p:cNvPr>
              <p:cNvSpPr txBox="1"/>
              <p:nvPr/>
            </p:nvSpPr>
            <p:spPr>
              <a:xfrm>
                <a:off x="5635009" y="5229820"/>
                <a:ext cx="510631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	 </a:t>
                </a:r>
                <a:r>
                  <a:rPr lang="fr-FR" sz="2400" dirty="0">
                    <a:sym typeface="Wingdings" panose="05000000000000000000" pitchFamily="2" charset="2"/>
                  </a:rPr>
                  <a:t> 	</a:t>
                </a:r>
                <a:r>
                  <a:rPr lang="fr-FR" sz="2000" dirty="0"/>
                  <a:t>Expansion amplitude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  	 </a:t>
                </a:r>
                <a:r>
                  <a:rPr lang="fr-FR" sz="2400" dirty="0">
                    <a:sym typeface="Wingdings" panose="05000000000000000000" pitchFamily="2" charset="2"/>
                  </a:rPr>
                  <a:t>	</a:t>
                </a:r>
                <a:r>
                  <a:rPr lang="fr-FR" sz="2000" dirty="0"/>
                  <a:t>Expansion radius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	 </a:t>
                </a:r>
                <a:r>
                  <a:rPr lang="fr-FR" sz="2400" dirty="0">
                    <a:sym typeface="Wingdings" panose="05000000000000000000" pitchFamily="2" charset="2"/>
                  </a:rPr>
                  <a:t> 	</a:t>
                </a:r>
                <a:r>
                  <a:rPr lang="fr-FR" sz="2000" dirty="0"/>
                  <a:t>Expansion </a:t>
                </a:r>
                <a:r>
                  <a:rPr lang="fr-FR" sz="2000" dirty="0" err="1"/>
                  <a:t>length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EC93E0B-6A2B-4F95-BC57-7BF0CB5CD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009" y="5229820"/>
                <a:ext cx="5106319" cy="1200329"/>
              </a:xfrm>
              <a:prstGeom prst="rect">
                <a:avLst/>
              </a:prstGeom>
              <a:blipFill>
                <a:blip r:embed="rId6"/>
                <a:stretch>
                  <a:fillRect l="-1551" t="-4569"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93096009-9F1B-4914-9BE3-7968BB88786F}"/>
              </a:ext>
            </a:extLst>
          </p:cNvPr>
          <p:cNvSpPr/>
          <p:nvPr/>
        </p:nvSpPr>
        <p:spPr>
          <a:xfrm>
            <a:off x="2441161" y="2026337"/>
            <a:ext cx="318554" cy="135888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33B8F6-B317-4682-875B-60181574C64B}"/>
              </a:ext>
            </a:extLst>
          </p:cNvPr>
          <p:cNvSpPr txBox="1"/>
          <p:nvPr/>
        </p:nvSpPr>
        <p:spPr>
          <a:xfrm>
            <a:off x="2759715" y="4445044"/>
            <a:ext cx="705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Testing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f-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subsonic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and f-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supersonic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isopoly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solutions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5DC4E5-5AE9-4E00-A298-7036D94CB10A}"/>
              </a:ext>
            </a:extLst>
          </p:cNvPr>
          <p:cNvSpPr/>
          <p:nvPr/>
        </p:nvSpPr>
        <p:spPr>
          <a:xfrm>
            <a:off x="2538057" y="5413433"/>
            <a:ext cx="2985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Expansion </a:t>
            </a:r>
            <a:r>
              <a:rPr lang="fr-FR" sz="2000" dirty="0" err="1"/>
              <a:t>parameters</a:t>
            </a:r>
            <a:r>
              <a:rPr lang="fr-FR" sz="2000" dirty="0"/>
              <a:t> </a:t>
            </a:r>
            <a:r>
              <a:rPr lang="fr-FR" sz="2000" dirty="0" err="1"/>
              <a:t>effetc</a:t>
            </a:r>
            <a:r>
              <a:rPr lang="fr-FR" sz="2000" dirty="0"/>
              <a:t> 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3BDA2C3-6CA2-4985-8237-BD909EBB75FB}"/>
              </a:ext>
            </a:extLst>
          </p:cNvPr>
          <p:cNvSpPr txBox="1"/>
          <p:nvPr/>
        </p:nvSpPr>
        <p:spPr>
          <a:xfrm>
            <a:off x="7614197" y="3333719"/>
            <a:ext cx="291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Dakeyo et al. 2024b (in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prep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817E842-D9A8-40AC-8B1E-0E89D0512D27}"/>
              </a:ext>
            </a:extLst>
          </p:cNvPr>
          <p:cNvSpPr txBox="1"/>
          <p:nvPr/>
        </p:nvSpPr>
        <p:spPr>
          <a:xfrm>
            <a:off x="6998607" y="1339642"/>
            <a:ext cx="4416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err="1"/>
              <a:t>Isopoly</a:t>
            </a:r>
            <a:r>
              <a:rPr lang="fr-FR" sz="2400" b="1" u="sng" dirty="0"/>
              <a:t> </a:t>
            </a:r>
            <a:r>
              <a:rPr lang="fr-FR" sz="2400" b="1" u="sng" dirty="0" err="1"/>
              <a:t>equation</a:t>
            </a:r>
            <a:r>
              <a:rPr lang="fr-FR" sz="2400" b="1" u="sng" dirty="0"/>
              <a:t> </a:t>
            </a:r>
            <a:r>
              <a:rPr lang="fr-FR" sz="2400" b="1" u="sng" dirty="0" err="1"/>
              <a:t>with</a:t>
            </a:r>
            <a:r>
              <a:rPr lang="fr-FR" sz="2400" b="1" u="sng" dirty="0"/>
              <a:t> super expansion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245CF33-A77C-4A4C-978F-47D1D235ABC8}"/>
              </a:ext>
            </a:extLst>
          </p:cNvPr>
          <p:cNvCxnSpPr/>
          <p:nvPr/>
        </p:nvCxnSpPr>
        <p:spPr>
          <a:xfrm>
            <a:off x="6226630" y="1046923"/>
            <a:ext cx="0" cy="28458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487984D-C42F-43EF-AB3E-1B28A5F30DF0}"/>
              </a:ext>
            </a:extLst>
          </p:cNvPr>
          <p:cNvSpPr/>
          <p:nvPr/>
        </p:nvSpPr>
        <p:spPr>
          <a:xfrm>
            <a:off x="239293" y="1065670"/>
            <a:ext cx="11791627" cy="28458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1BC37D-B013-4B5C-A073-4B21FCCB7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467" y="2215396"/>
            <a:ext cx="4950617" cy="1048859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5AD584C3-18CD-4D34-934E-2C601D2DA999}"/>
              </a:ext>
            </a:extLst>
          </p:cNvPr>
          <p:cNvSpPr/>
          <p:nvPr/>
        </p:nvSpPr>
        <p:spPr>
          <a:xfrm>
            <a:off x="5958384" y="2530448"/>
            <a:ext cx="571280" cy="235936"/>
          </a:xfrm>
          <a:prstGeom prst="right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3D39C1CD-E481-4A00-A92E-AD3D1305409E}"/>
              </a:ext>
            </a:extLst>
          </p:cNvPr>
          <p:cNvSpPr/>
          <p:nvPr/>
        </p:nvSpPr>
        <p:spPr>
          <a:xfrm rot="5400000">
            <a:off x="5995797" y="3805269"/>
            <a:ext cx="461665" cy="317406"/>
          </a:xfrm>
          <a:prstGeom prst="right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5" grpId="0"/>
      <p:bldP spid="1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A905F09F-CE52-4F3A-9B3A-157118DB0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270" y="4045819"/>
            <a:ext cx="4092730" cy="28618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4F8792-58DB-4133-BCD4-2C5BFDAB1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724" y="4059686"/>
            <a:ext cx="4096971" cy="28648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718F9B-4124-4796-A717-5AF07CB8C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1" y="4076520"/>
            <a:ext cx="4048824" cy="28311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F997D4-4163-47F8-A479-F8D984F2F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15" y="1216504"/>
            <a:ext cx="4096971" cy="28543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F89868-4EDE-44BC-ADFD-580CA422C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374" y="1196022"/>
            <a:ext cx="4117251" cy="28685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DEE212-B139-4CF1-9C29-98655E233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640" y="1166095"/>
            <a:ext cx="4096971" cy="2904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85DB8F9-A079-43A1-B87E-BB31132AB420}"/>
                  </a:ext>
                </a:extLst>
              </p:cNvPr>
              <p:cNvSpPr txBox="1"/>
              <p:nvPr/>
            </p:nvSpPr>
            <p:spPr>
              <a:xfrm>
                <a:off x="1166836" y="19638"/>
                <a:ext cx="44211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/>
                  <a:t>Isopoly </a:t>
                </a:r>
                <a:r>
                  <a:rPr lang="fr-FR" sz="2000" b="1" dirty="0" err="1"/>
                  <a:t>parametric</a:t>
                </a:r>
                <a:r>
                  <a:rPr lang="fr-FR" sz="2000" b="1" dirty="0"/>
                  <a:t> </a:t>
                </a:r>
                <a:r>
                  <a:rPr lang="fr-FR" sz="2000" b="1" dirty="0" err="1"/>
                  <a:t>study</a:t>
                </a:r>
                <a:r>
                  <a:rPr lang="fr-FR" sz="2000" b="1" dirty="0"/>
                  <a:t> </a:t>
                </a:r>
                <a:r>
                  <a:rPr lang="fr-FR" sz="2000" b="1" dirty="0" err="1"/>
                  <a:t>with</a:t>
                </a:r>
                <a:r>
                  <a:rPr lang="fr-FR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sub>
                    </m:sSub>
                  </m:oMath>
                </a14:m>
                <a:r>
                  <a:rPr lang="fr-FR" sz="2000" b="1" dirty="0"/>
                  <a:t> profile (</a:t>
                </a:r>
                <a:r>
                  <a:rPr lang="fr-FR" sz="2000" b="1" i="1" dirty="0"/>
                  <a:t>Kopp &amp; </a:t>
                </a:r>
                <a:r>
                  <a:rPr lang="fr-FR" sz="2000" b="1" i="1" dirty="0" err="1"/>
                  <a:t>Holzer</a:t>
                </a:r>
                <a:r>
                  <a:rPr lang="fr-FR" sz="2000" b="1" i="1" dirty="0"/>
                  <a:t> 1976) </a:t>
                </a:r>
                <a:endParaRPr lang="en-US" sz="2000" b="1" i="1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85DB8F9-A079-43A1-B87E-BB31132AB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836" y="19638"/>
                <a:ext cx="4421108" cy="707886"/>
              </a:xfrm>
              <a:prstGeom prst="rect">
                <a:avLst/>
              </a:prstGeom>
              <a:blipFill>
                <a:blip r:embed="rId9"/>
                <a:stretch>
                  <a:fillRect l="-1377" t="-4310" r="-2479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08F67A8-7AEC-419B-97CE-397CB574588A}"/>
                  </a:ext>
                </a:extLst>
              </p:cNvPr>
              <p:cNvSpPr txBox="1"/>
              <p:nvPr/>
            </p:nvSpPr>
            <p:spPr>
              <a:xfrm>
                <a:off x="2296174" y="3279894"/>
                <a:ext cx="1607457" cy="3693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</a:rPr>
                  <a:t>Influence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08F67A8-7AEC-419B-97CE-397CB5745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174" y="3279894"/>
                <a:ext cx="1607457" cy="369332"/>
              </a:xfrm>
              <a:prstGeom prst="rect">
                <a:avLst/>
              </a:prstGeom>
              <a:blipFill>
                <a:blip r:embed="rId10"/>
                <a:stretch>
                  <a:fillRect l="-3008" t="-6250" b="-2031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F03ABEE-A3A9-4454-BCD6-8C69278D397A}"/>
                  </a:ext>
                </a:extLst>
              </p:cNvPr>
              <p:cNvSpPr txBox="1"/>
              <p:nvPr/>
            </p:nvSpPr>
            <p:spPr>
              <a:xfrm>
                <a:off x="6353783" y="3274814"/>
                <a:ext cx="1649403" cy="3693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</a:rPr>
                  <a:t>Influence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F03ABEE-A3A9-4454-BCD6-8C69278D3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783" y="3274814"/>
                <a:ext cx="1649403" cy="369332"/>
              </a:xfrm>
              <a:prstGeom prst="rect">
                <a:avLst/>
              </a:prstGeom>
              <a:blipFill>
                <a:blip r:embed="rId11"/>
                <a:stretch>
                  <a:fillRect l="-2555" t="-6250" b="-2031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53AC735-C5D7-4941-97D4-4B615F6570B8}"/>
                  </a:ext>
                </a:extLst>
              </p:cNvPr>
              <p:cNvSpPr txBox="1"/>
              <p:nvPr/>
            </p:nvSpPr>
            <p:spPr>
              <a:xfrm>
                <a:off x="10407657" y="3279894"/>
                <a:ext cx="1603526" cy="3693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</a:rPr>
                  <a:t>Influence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53AC735-C5D7-4941-97D4-4B615F657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657" y="3279894"/>
                <a:ext cx="1603526" cy="369332"/>
              </a:xfrm>
              <a:prstGeom prst="rect">
                <a:avLst/>
              </a:prstGeom>
              <a:blipFill>
                <a:blip r:embed="rId12"/>
                <a:stretch>
                  <a:fillRect l="-2632" t="-6250" b="-2031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0AB4873-A70B-4F1B-B9C5-09CCF761D2A0}"/>
                  </a:ext>
                </a:extLst>
              </p:cNvPr>
              <p:cNvSpPr txBox="1"/>
              <p:nvPr/>
            </p:nvSpPr>
            <p:spPr>
              <a:xfrm>
                <a:off x="1563359" y="739226"/>
                <a:ext cx="3628063" cy="3693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Expansion </a:t>
                </a:r>
                <a:r>
                  <a:rPr lang="fr-FR" dirty="0" err="1"/>
                  <a:t>parameters</a:t>
                </a:r>
                <a:r>
                  <a:rPr lang="fr-FR" dirty="0"/>
                  <a:t> :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0AB4873-A70B-4F1B-B9C5-09CCF761D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359" y="739226"/>
                <a:ext cx="3628063" cy="369332"/>
              </a:xfrm>
              <a:prstGeom prst="rect">
                <a:avLst/>
              </a:prstGeom>
              <a:blipFill>
                <a:blip r:embed="rId13"/>
                <a:stretch>
                  <a:fillRect t="-6250" b="-2031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E27B023D-2166-4F31-994B-BA5F4F10C405}"/>
              </a:ext>
            </a:extLst>
          </p:cNvPr>
          <p:cNvSpPr txBox="1"/>
          <p:nvPr/>
        </p:nvSpPr>
        <p:spPr>
          <a:xfrm>
            <a:off x="490325" y="4138906"/>
            <a:ext cx="118513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Expansion amplitude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1791395-102D-4F36-BBED-90A397EC0699}"/>
              </a:ext>
            </a:extLst>
          </p:cNvPr>
          <p:cNvSpPr txBox="1"/>
          <p:nvPr/>
        </p:nvSpPr>
        <p:spPr>
          <a:xfrm>
            <a:off x="6852920" y="5881624"/>
            <a:ext cx="115026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Expansion radius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8EC55C6-8EE3-454B-A515-1C4DE5303AFF}"/>
              </a:ext>
            </a:extLst>
          </p:cNvPr>
          <p:cNvSpPr txBox="1"/>
          <p:nvPr/>
        </p:nvSpPr>
        <p:spPr>
          <a:xfrm>
            <a:off x="10851451" y="5866384"/>
            <a:ext cx="118513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Expansion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length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4B148712-F03F-4668-9390-825B56ADD3CE}"/>
              </a:ext>
            </a:extLst>
          </p:cNvPr>
          <p:cNvSpPr/>
          <p:nvPr/>
        </p:nvSpPr>
        <p:spPr>
          <a:xfrm>
            <a:off x="5587944" y="471737"/>
            <a:ext cx="555233" cy="24467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D2A48B4-440D-48B8-9347-5571772F6CB5}"/>
                  </a:ext>
                </a:extLst>
              </p:cNvPr>
              <p:cNvSpPr txBox="1"/>
              <p:nvPr/>
            </p:nvSpPr>
            <p:spPr>
              <a:xfrm>
                <a:off x="6550589" y="226379"/>
                <a:ext cx="5448194" cy="7353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chemeClr val="tx1"/>
                    </a:solidFill>
                  </a:rPr>
                  <a:t>For 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same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1au speed : f-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supersonic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solutions 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may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require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lower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sz="2000" b="1" dirty="0">
                    <a:solidFill>
                      <a:schemeClr val="tx1"/>
                    </a:solidFill>
                  </a:rPr>
                  <a:t>)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D2A48B4-440D-48B8-9347-5571772F6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589" y="226379"/>
                <a:ext cx="5448194" cy="735394"/>
              </a:xfrm>
              <a:prstGeom prst="rect">
                <a:avLst/>
              </a:prstGeom>
              <a:blipFill>
                <a:blip r:embed="rId14"/>
                <a:stretch>
                  <a:fillRect t="-3226" b="-8871"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88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9C45F88-48A3-41D8-AF06-D58FBDED06EA}"/>
              </a:ext>
            </a:extLst>
          </p:cNvPr>
          <p:cNvSpPr txBox="1"/>
          <p:nvPr/>
        </p:nvSpPr>
        <p:spPr>
          <a:xfrm>
            <a:off x="335902" y="172908"/>
            <a:ext cx="74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Far </a:t>
            </a:r>
            <a:r>
              <a:rPr lang="fr-FR" sz="2400" b="1" dirty="0" err="1"/>
              <a:t>from</a:t>
            </a:r>
            <a:r>
              <a:rPr lang="fr-FR" sz="2400" b="1" dirty="0"/>
              <a:t> the Sun : </a:t>
            </a:r>
            <a:r>
              <a:rPr lang="fr-FR" sz="2400" b="1" dirty="0" err="1"/>
              <a:t>Streamline</a:t>
            </a:r>
            <a:r>
              <a:rPr lang="fr-FR" sz="2400" b="1" dirty="0"/>
              <a:t> tracing </a:t>
            </a:r>
            <a:r>
              <a:rPr lang="fr-FR" sz="2400" b="1" dirty="0" err="1"/>
              <a:t>improuvment</a:t>
            </a:r>
            <a:r>
              <a:rPr lang="fr-FR" sz="24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091B944-E970-4B1A-9470-0291550A2C9B}"/>
                  </a:ext>
                </a:extLst>
              </p:cNvPr>
              <p:cNvSpPr txBox="1"/>
              <p:nvPr/>
            </p:nvSpPr>
            <p:spPr>
              <a:xfrm>
                <a:off x="6096000" y="760740"/>
                <a:ext cx="5357587" cy="1602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u="sng" dirty="0"/>
                  <a:t>« Standard </a:t>
                </a:r>
                <a:r>
                  <a:rPr lang="fr-FR" sz="2400" u="sng" dirty="0" err="1"/>
                  <a:t>method</a:t>
                </a:r>
                <a:r>
                  <a:rPr lang="fr-FR" sz="2400" u="sng" dirty="0"/>
                  <a:t> » (</a:t>
                </a:r>
                <a:r>
                  <a:rPr lang="fr-FR" sz="2400" u="sng" dirty="0" err="1"/>
                  <a:t>Ballistic</a:t>
                </a:r>
                <a:r>
                  <a:rPr lang="fr-FR" sz="2400" u="sng" dirty="0"/>
                  <a:t> mapping)</a:t>
                </a:r>
                <a:br>
                  <a:rPr lang="fr-FR" sz="2400" u="sng" dirty="0"/>
                </a:br>
                <a:endParaRPr lang="fr-FR" sz="2400" u="sng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Constant radial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𝑤𝑖𝑛𝑑</m:t>
                        </m:r>
                      </m:sub>
                    </m:sSub>
                  </m:oMath>
                </a14:m>
                <a:r>
                  <a:rPr lang="fr-FR" sz="24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No </a:t>
                </a:r>
                <a:r>
                  <a:rPr lang="fr-FR" sz="2400" dirty="0" err="1"/>
                  <a:t>tangential</a:t>
                </a:r>
                <a:r>
                  <a:rPr lang="fr-FR" sz="2400" dirty="0"/>
                  <a:t>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091B944-E970-4B1A-9470-0291550A2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760740"/>
                <a:ext cx="5357587" cy="1602555"/>
              </a:xfrm>
              <a:prstGeom prst="rect">
                <a:avLst/>
              </a:prstGeom>
              <a:blipFill>
                <a:blip r:embed="rId2"/>
                <a:stretch>
                  <a:fillRect l="-1706" t="-3042" b="-6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8EB2E8F-F28A-4C6C-A29F-C8606B9A0395}"/>
                  </a:ext>
                </a:extLst>
              </p:cNvPr>
              <p:cNvSpPr txBox="1"/>
              <p:nvPr/>
            </p:nvSpPr>
            <p:spPr>
              <a:xfrm>
                <a:off x="477924" y="760740"/>
                <a:ext cx="4668416" cy="165539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 err="1"/>
                  <a:t>Streamline</a:t>
                </a:r>
                <a:r>
                  <a:rPr lang="fr-FR" sz="2400" dirty="0"/>
                  <a:t> Spiral</a:t>
                </a:r>
              </a:p>
              <a:p>
                <a:pPr algn="ctr"/>
                <a:endParaRPr lang="fr-FR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𝑆𝑢𝑛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𝑆𝑢𝑛</m:t>
                              </m:r>
                            </m:sub>
                          </m:sSub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𝑠𝑢𝑛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𝑅𝑠𝑠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8EB2E8F-F28A-4C6C-A29F-C8606B9A0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24" y="760740"/>
                <a:ext cx="4668416" cy="1655390"/>
              </a:xfrm>
              <a:prstGeom prst="rect">
                <a:avLst/>
              </a:prstGeom>
              <a:blipFill>
                <a:blip r:embed="rId3"/>
                <a:stretch>
                  <a:fillRect t="-217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E414B272-3D51-4889-AD82-23D166A775AE}"/>
              </a:ext>
            </a:extLst>
          </p:cNvPr>
          <p:cNvSpPr txBox="1"/>
          <p:nvPr/>
        </p:nvSpPr>
        <p:spPr>
          <a:xfrm>
            <a:off x="7269480" y="4526677"/>
            <a:ext cx="450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400" dirty="0" err="1">
                <a:sym typeface="Wingdings" panose="05000000000000000000" pitchFamily="2" charset="2"/>
              </a:rPr>
              <a:t>Streamline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deviation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br>
              <a:rPr lang="fr-FR" sz="2400" dirty="0">
                <a:sym typeface="Wingdings" panose="05000000000000000000" pitchFamily="2" charset="2"/>
              </a:rPr>
            </a:br>
            <a:br>
              <a:rPr lang="fr-FR" sz="2400" dirty="0">
                <a:sym typeface="Wingdings" panose="05000000000000000000" pitchFamily="2" charset="2"/>
              </a:rPr>
            </a:br>
            <a:endParaRPr lang="fr-FR" sz="24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sz="2400" dirty="0">
              <a:sym typeface="Wingdings" panose="05000000000000000000" pitchFamily="2" charset="2"/>
            </a:endParaRPr>
          </a:p>
          <a:p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>
                <a:sym typeface="Wingdings" panose="05000000000000000000" pitchFamily="2" charset="2"/>
              </a:rPr>
              <a:t>Travel</a:t>
            </a:r>
            <a:r>
              <a:rPr lang="fr-FR" sz="2400" dirty="0">
                <a:sym typeface="Wingdings" panose="05000000000000000000" pitchFamily="2" charset="2"/>
              </a:rPr>
              <a:t> time </a:t>
            </a:r>
            <a:r>
              <a:rPr lang="fr-FR" sz="2400" dirty="0" err="1">
                <a:sym typeface="Wingdings" panose="05000000000000000000" pitchFamily="2" charset="2"/>
              </a:rPr>
              <a:t>underestimation</a:t>
            </a:r>
            <a:endParaRPr lang="en-US" sz="2400" dirty="0"/>
          </a:p>
        </p:txBody>
      </p:sp>
      <p:pic>
        <p:nvPicPr>
          <p:cNvPr id="9" name="Graphique 8" descr="Avertissement">
            <a:extLst>
              <a:ext uri="{FF2B5EF4-FFF2-40B4-BE49-F238E27FC236}">
                <a16:creationId xmlns:a16="http://schemas.microsoft.com/office/drawing/2014/main" id="{E8420C5F-A21B-4E61-BEBA-C61DEF51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6353" y="2752690"/>
            <a:ext cx="755967" cy="7559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C94C2D-3B09-44B6-A582-DC711E96E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50" y="3827749"/>
            <a:ext cx="6947764" cy="13978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71DBA5-684A-411E-906A-00B669123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82" y="5529923"/>
            <a:ext cx="6759901" cy="114645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07A0C67-47D2-456D-8B16-1CBA33E32DC4}"/>
              </a:ext>
            </a:extLst>
          </p:cNvPr>
          <p:cNvSpPr/>
          <p:nvPr/>
        </p:nvSpPr>
        <p:spPr>
          <a:xfrm>
            <a:off x="3017520" y="4414406"/>
            <a:ext cx="304800" cy="758954"/>
          </a:xfrm>
          <a:prstGeom prst="round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DAD8F6E-D6B4-4183-8014-590627C38529}"/>
              </a:ext>
            </a:extLst>
          </p:cNvPr>
          <p:cNvSpPr/>
          <p:nvPr/>
        </p:nvSpPr>
        <p:spPr>
          <a:xfrm>
            <a:off x="2598772" y="5848020"/>
            <a:ext cx="1038508" cy="786460"/>
          </a:xfrm>
          <a:prstGeom prst="round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2FA9331-D236-4C23-AAEE-9B8915D00D2B}"/>
              </a:ext>
            </a:extLst>
          </p:cNvPr>
          <p:cNvSpPr/>
          <p:nvPr/>
        </p:nvSpPr>
        <p:spPr>
          <a:xfrm>
            <a:off x="4287519" y="5848020"/>
            <a:ext cx="958347" cy="786460"/>
          </a:xfrm>
          <a:prstGeom prst="roundRect">
            <a:avLst/>
          </a:prstGeom>
          <a:solidFill>
            <a:srgbClr val="FFC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7B316DC-BF0E-4110-929B-6A42D26DF29A}"/>
                  </a:ext>
                </a:extLst>
              </p:cNvPr>
              <p:cNvSpPr txBox="1"/>
              <p:nvPr/>
            </p:nvSpPr>
            <p:spPr>
              <a:xfrm>
                <a:off x="3441033" y="2762976"/>
                <a:ext cx="6184614" cy="73539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Results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in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several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mapping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bias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compared</a:t>
                </a:r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to </a:t>
                </a:r>
                <a:r>
                  <a:rPr lang="fr-FR" sz="2000" b="1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considering</a:t>
                </a:r>
                <a:r>
                  <a:rPr lang="fr-FR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𝑐𝑠𝑡</m:t>
                    </m:r>
                  </m:oMath>
                </a14:m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and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fr-FR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200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(Dakeyo et al. 2024a)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7B316DC-BF0E-4110-929B-6A42D26DF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033" y="2762976"/>
                <a:ext cx="6184614" cy="735394"/>
              </a:xfrm>
              <a:prstGeom prst="rect">
                <a:avLst/>
              </a:prstGeom>
              <a:blipFill>
                <a:blip r:embed="rId8"/>
                <a:stretch>
                  <a:fillRect l="-688" t="-3226" r="-589" b="-8871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80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8B355F-C03C-4FB2-A956-C89764A41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02" y="3979"/>
            <a:ext cx="5024865" cy="36651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C6D78A-328C-46F8-8202-B508F1D25276}"/>
              </a:ext>
            </a:extLst>
          </p:cNvPr>
          <p:cNvSpPr txBox="1"/>
          <p:nvPr/>
        </p:nvSpPr>
        <p:spPr>
          <a:xfrm>
            <a:off x="1623526" y="95544"/>
            <a:ext cx="55050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+5°</a:t>
            </a:r>
            <a:endParaRPr lang="en-US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FA3274-E9EC-4CBD-AC81-DD78C4BAF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333" y="3980"/>
            <a:ext cx="5024865" cy="36651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4EC1550-33EB-4D64-A1B0-7AC1ADECA889}"/>
              </a:ext>
            </a:extLst>
          </p:cNvPr>
          <p:cNvSpPr txBox="1"/>
          <p:nvPr/>
        </p:nvSpPr>
        <p:spPr>
          <a:xfrm>
            <a:off x="6648391" y="95544"/>
            <a:ext cx="45232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-5°</a:t>
            </a:r>
            <a:endParaRPr lang="en-US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F94507-6A8F-4796-9B3E-13C44A2B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798" y="3204379"/>
            <a:ext cx="5024865" cy="36651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D9F496-6774-4753-995E-11AB4E12936E}"/>
              </a:ext>
            </a:extLst>
          </p:cNvPr>
          <p:cNvSpPr txBox="1"/>
          <p:nvPr/>
        </p:nvSpPr>
        <p:spPr>
          <a:xfrm>
            <a:off x="1623525" y="3277283"/>
            <a:ext cx="62515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+10°</a:t>
            </a:r>
            <a:endParaRPr lang="en-US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C2EFCE-4510-4AC6-B195-2B5F2CE6B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328" y="3204378"/>
            <a:ext cx="5024865" cy="36651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1D9219C-2D57-44CF-8CF3-704F5F65B3B0}"/>
              </a:ext>
            </a:extLst>
          </p:cNvPr>
          <p:cNvSpPr txBox="1"/>
          <p:nvPr/>
        </p:nvSpPr>
        <p:spPr>
          <a:xfrm>
            <a:off x="6657717" y="3295942"/>
            <a:ext cx="62515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-10°</a:t>
            </a:r>
            <a:endParaRPr lang="en-US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BA31D8-5AAD-4C9E-87B0-BCA1B05CD3E8}"/>
              </a:ext>
            </a:extLst>
          </p:cNvPr>
          <p:cNvSpPr txBox="1"/>
          <p:nvPr/>
        </p:nvSpPr>
        <p:spPr>
          <a:xfrm rot="21315388">
            <a:off x="3668916" y="2972776"/>
            <a:ext cx="502486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b="1" dirty="0"/>
              <a:t>Mapping </a:t>
            </a:r>
            <a:r>
              <a:rPr lang="fr-FR" sz="3600" b="1" dirty="0" err="1"/>
              <a:t>reliability</a:t>
            </a:r>
            <a:r>
              <a:rPr lang="fr-FR" sz="3600" b="1" dirty="0"/>
              <a:t> </a:t>
            </a:r>
            <a:r>
              <a:rPr lang="fr-FR" sz="3600" b="1" dirty="0">
                <a:sym typeface="Wingdings" panose="05000000000000000000" pitchFamily="2" charset="2"/>
              </a:rPr>
              <a:t> OK</a:t>
            </a:r>
            <a:endParaRPr lang="en-US" sz="3600" b="1" dirty="0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27971318-71EB-419B-A99D-89D9BC38BA3A}"/>
              </a:ext>
            </a:extLst>
          </p:cNvPr>
          <p:cNvSpPr/>
          <p:nvPr/>
        </p:nvSpPr>
        <p:spPr>
          <a:xfrm>
            <a:off x="1754155" y="395338"/>
            <a:ext cx="2743200" cy="2394515"/>
          </a:xfrm>
          <a:custGeom>
            <a:avLst/>
            <a:gdLst>
              <a:gd name="connsiteX0" fmla="*/ 3817997 w 3837137"/>
              <a:gd name="connsiteY0" fmla="*/ 3087279 h 3408028"/>
              <a:gd name="connsiteX1" fmla="*/ 2334637 w 3837137"/>
              <a:gd name="connsiteY1" fmla="*/ 405039 h 3408028"/>
              <a:gd name="connsiteX2" fmla="*/ 1277997 w 3837137"/>
              <a:gd name="connsiteY2" fmla="*/ 79919 h 3408028"/>
              <a:gd name="connsiteX3" fmla="*/ 68957 w 3837137"/>
              <a:gd name="connsiteY3" fmla="*/ 1095919 h 3408028"/>
              <a:gd name="connsiteX4" fmla="*/ 261997 w 3837137"/>
              <a:gd name="connsiteY4" fmla="*/ 2274479 h 3408028"/>
              <a:gd name="connsiteX5" fmla="*/ 1206877 w 3837137"/>
              <a:gd name="connsiteY5" fmla="*/ 3270159 h 3408028"/>
              <a:gd name="connsiteX6" fmla="*/ 3817997 w 3837137"/>
              <a:gd name="connsiteY6" fmla="*/ 3087279 h 34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7137" h="3408028">
                <a:moveTo>
                  <a:pt x="3817997" y="3087279"/>
                </a:moveTo>
                <a:cubicBezTo>
                  <a:pt x="4005957" y="2609759"/>
                  <a:pt x="2757970" y="906266"/>
                  <a:pt x="2334637" y="405039"/>
                </a:cubicBezTo>
                <a:cubicBezTo>
                  <a:pt x="1911304" y="-96188"/>
                  <a:pt x="1655610" y="-35228"/>
                  <a:pt x="1277997" y="79919"/>
                </a:cubicBezTo>
                <a:cubicBezTo>
                  <a:pt x="900384" y="195066"/>
                  <a:pt x="238290" y="730159"/>
                  <a:pt x="68957" y="1095919"/>
                </a:cubicBezTo>
                <a:cubicBezTo>
                  <a:pt x="-100376" y="1461679"/>
                  <a:pt x="72344" y="1912106"/>
                  <a:pt x="261997" y="2274479"/>
                </a:cubicBezTo>
                <a:cubicBezTo>
                  <a:pt x="451650" y="2636852"/>
                  <a:pt x="617597" y="3136386"/>
                  <a:pt x="1206877" y="3270159"/>
                </a:cubicBezTo>
                <a:cubicBezTo>
                  <a:pt x="1796157" y="3403932"/>
                  <a:pt x="3630037" y="3564799"/>
                  <a:pt x="3817997" y="3087279"/>
                </a:cubicBezTo>
                <a:close/>
              </a:path>
            </a:pathLst>
          </a:custGeom>
          <a:solidFill>
            <a:schemeClr val="bg1">
              <a:lumMod val="65000"/>
              <a:alpha val="2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726E364A-57F5-406F-B23C-F25DF23F716C}"/>
              </a:ext>
            </a:extLst>
          </p:cNvPr>
          <p:cNvSpPr/>
          <p:nvPr/>
        </p:nvSpPr>
        <p:spPr>
          <a:xfrm>
            <a:off x="6970293" y="423329"/>
            <a:ext cx="2743200" cy="2394515"/>
          </a:xfrm>
          <a:custGeom>
            <a:avLst/>
            <a:gdLst>
              <a:gd name="connsiteX0" fmla="*/ 3817997 w 3837137"/>
              <a:gd name="connsiteY0" fmla="*/ 3087279 h 3408028"/>
              <a:gd name="connsiteX1" fmla="*/ 2334637 w 3837137"/>
              <a:gd name="connsiteY1" fmla="*/ 405039 h 3408028"/>
              <a:gd name="connsiteX2" fmla="*/ 1277997 w 3837137"/>
              <a:gd name="connsiteY2" fmla="*/ 79919 h 3408028"/>
              <a:gd name="connsiteX3" fmla="*/ 68957 w 3837137"/>
              <a:gd name="connsiteY3" fmla="*/ 1095919 h 3408028"/>
              <a:gd name="connsiteX4" fmla="*/ 261997 w 3837137"/>
              <a:gd name="connsiteY4" fmla="*/ 2274479 h 3408028"/>
              <a:gd name="connsiteX5" fmla="*/ 1206877 w 3837137"/>
              <a:gd name="connsiteY5" fmla="*/ 3270159 h 3408028"/>
              <a:gd name="connsiteX6" fmla="*/ 3817997 w 3837137"/>
              <a:gd name="connsiteY6" fmla="*/ 3087279 h 34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7137" h="3408028">
                <a:moveTo>
                  <a:pt x="3817997" y="3087279"/>
                </a:moveTo>
                <a:cubicBezTo>
                  <a:pt x="4005957" y="2609759"/>
                  <a:pt x="2757970" y="906266"/>
                  <a:pt x="2334637" y="405039"/>
                </a:cubicBezTo>
                <a:cubicBezTo>
                  <a:pt x="1911304" y="-96188"/>
                  <a:pt x="1655610" y="-35228"/>
                  <a:pt x="1277997" y="79919"/>
                </a:cubicBezTo>
                <a:cubicBezTo>
                  <a:pt x="900384" y="195066"/>
                  <a:pt x="238290" y="730159"/>
                  <a:pt x="68957" y="1095919"/>
                </a:cubicBezTo>
                <a:cubicBezTo>
                  <a:pt x="-100376" y="1461679"/>
                  <a:pt x="72344" y="1912106"/>
                  <a:pt x="261997" y="2274479"/>
                </a:cubicBezTo>
                <a:cubicBezTo>
                  <a:pt x="451650" y="2636852"/>
                  <a:pt x="617597" y="3136386"/>
                  <a:pt x="1206877" y="3270159"/>
                </a:cubicBezTo>
                <a:cubicBezTo>
                  <a:pt x="1796157" y="3403932"/>
                  <a:pt x="3630037" y="3564799"/>
                  <a:pt x="3817997" y="3087279"/>
                </a:cubicBezTo>
                <a:close/>
              </a:path>
            </a:pathLst>
          </a:custGeom>
          <a:solidFill>
            <a:schemeClr val="bg1">
              <a:lumMod val="65000"/>
              <a:alpha val="2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E8C59DC4-BBA9-4CAA-8BC3-CA7CB7997579}"/>
              </a:ext>
            </a:extLst>
          </p:cNvPr>
          <p:cNvSpPr/>
          <p:nvPr/>
        </p:nvSpPr>
        <p:spPr>
          <a:xfrm>
            <a:off x="1898779" y="3605069"/>
            <a:ext cx="2743200" cy="2394515"/>
          </a:xfrm>
          <a:custGeom>
            <a:avLst/>
            <a:gdLst>
              <a:gd name="connsiteX0" fmla="*/ 3817997 w 3837137"/>
              <a:gd name="connsiteY0" fmla="*/ 3087279 h 3408028"/>
              <a:gd name="connsiteX1" fmla="*/ 2334637 w 3837137"/>
              <a:gd name="connsiteY1" fmla="*/ 405039 h 3408028"/>
              <a:gd name="connsiteX2" fmla="*/ 1277997 w 3837137"/>
              <a:gd name="connsiteY2" fmla="*/ 79919 h 3408028"/>
              <a:gd name="connsiteX3" fmla="*/ 68957 w 3837137"/>
              <a:gd name="connsiteY3" fmla="*/ 1095919 h 3408028"/>
              <a:gd name="connsiteX4" fmla="*/ 261997 w 3837137"/>
              <a:gd name="connsiteY4" fmla="*/ 2274479 h 3408028"/>
              <a:gd name="connsiteX5" fmla="*/ 1206877 w 3837137"/>
              <a:gd name="connsiteY5" fmla="*/ 3270159 h 3408028"/>
              <a:gd name="connsiteX6" fmla="*/ 3817997 w 3837137"/>
              <a:gd name="connsiteY6" fmla="*/ 3087279 h 34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7137" h="3408028">
                <a:moveTo>
                  <a:pt x="3817997" y="3087279"/>
                </a:moveTo>
                <a:cubicBezTo>
                  <a:pt x="4005957" y="2609759"/>
                  <a:pt x="2757970" y="906266"/>
                  <a:pt x="2334637" y="405039"/>
                </a:cubicBezTo>
                <a:cubicBezTo>
                  <a:pt x="1911304" y="-96188"/>
                  <a:pt x="1655610" y="-35228"/>
                  <a:pt x="1277997" y="79919"/>
                </a:cubicBezTo>
                <a:cubicBezTo>
                  <a:pt x="900384" y="195066"/>
                  <a:pt x="238290" y="730159"/>
                  <a:pt x="68957" y="1095919"/>
                </a:cubicBezTo>
                <a:cubicBezTo>
                  <a:pt x="-100376" y="1461679"/>
                  <a:pt x="72344" y="1912106"/>
                  <a:pt x="261997" y="2274479"/>
                </a:cubicBezTo>
                <a:cubicBezTo>
                  <a:pt x="451650" y="2636852"/>
                  <a:pt x="617597" y="3136386"/>
                  <a:pt x="1206877" y="3270159"/>
                </a:cubicBezTo>
                <a:cubicBezTo>
                  <a:pt x="1796157" y="3403932"/>
                  <a:pt x="3630037" y="3564799"/>
                  <a:pt x="3817997" y="3087279"/>
                </a:cubicBezTo>
                <a:close/>
              </a:path>
            </a:pathLst>
          </a:custGeom>
          <a:solidFill>
            <a:schemeClr val="bg1">
              <a:lumMod val="65000"/>
              <a:alpha val="2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FACA99A-DB8B-4FC6-B673-AA126F4AC2FD}"/>
              </a:ext>
            </a:extLst>
          </p:cNvPr>
          <p:cNvSpPr/>
          <p:nvPr/>
        </p:nvSpPr>
        <p:spPr>
          <a:xfrm>
            <a:off x="6965627" y="3605068"/>
            <a:ext cx="2743200" cy="2394515"/>
          </a:xfrm>
          <a:custGeom>
            <a:avLst/>
            <a:gdLst>
              <a:gd name="connsiteX0" fmla="*/ 3817997 w 3837137"/>
              <a:gd name="connsiteY0" fmla="*/ 3087279 h 3408028"/>
              <a:gd name="connsiteX1" fmla="*/ 2334637 w 3837137"/>
              <a:gd name="connsiteY1" fmla="*/ 405039 h 3408028"/>
              <a:gd name="connsiteX2" fmla="*/ 1277997 w 3837137"/>
              <a:gd name="connsiteY2" fmla="*/ 79919 h 3408028"/>
              <a:gd name="connsiteX3" fmla="*/ 68957 w 3837137"/>
              <a:gd name="connsiteY3" fmla="*/ 1095919 h 3408028"/>
              <a:gd name="connsiteX4" fmla="*/ 261997 w 3837137"/>
              <a:gd name="connsiteY4" fmla="*/ 2274479 h 3408028"/>
              <a:gd name="connsiteX5" fmla="*/ 1206877 w 3837137"/>
              <a:gd name="connsiteY5" fmla="*/ 3270159 h 3408028"/>
              <a:gd name="connsiteX6" fmla="*/ 3817997 w 3837137"/>
              <a:gd name="connsiteY6" fmla="*/ 3087279 h 340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7137" h="3408028">
                <a:moveTo>
                  <a:pt x="3817997" y="3087279"/>
                </a:moveTo>
                <a:cubicBezTo>
                  <a:pt x="4005957" y="2609759"/>
                  <a:pt x="2757970" y="906266"/>
                  <a:pt x="2334637" y="405039"/>
                </a:cubicBezTo>
                <a:cubicBezTo>
                  <a:pt x="1911304" y="-96188"/>
                  <a:pt x="1655610" y="-35228"/>
                  <a:pt x="1277997" y="79919"/>
                </a:cubicBezTo>
                <a:cubicBezTo>
                  <a:pt x="900384" y="195066"/>
                  <a:pt x="238290" y="730159"/>
                  <a:pt x="68957" y="1095919"/>
                </a:cubicBezTo>
                <a:cubicBezTo>
                  <a:pt x="-100376" y="1461679"/>
                  <a:pt x="72344" y="1912106"/>
                  <a:pt x="261997" y="2274479"/>
                </a:cubicBezTo>
                <a:cubicBezTo>
                  <a:pt x="451650" y="2636852"/>
                  <a:pt x="617597" y="3136386"/>
                  <a:pt x="1206877" y="3270159"/>
                </a:cubicBezTo>
                <a:cubicBezTo>
                  <a:pt x="1796157" y="3403932"/>
                  <a:pt x="3630037" y="3564799"/>
                  <a:pt x="3817997" y="3087279"/>
                </a:cubicBezTo>
                <a:close/>
              </a:path>
            </a:pathLst>
          </a:custGeom>
          <a:solidFill>
            <a:schemeClr val="bg1">
              <a:lumMod val="65000"/>
              <a:alpha val="2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5E9775-1715-4238-B207-8F9EB8E91831}"/>
              </a:ext>
            </a:extLst>
          </p:cNvPr>
          <p:cNvSpPr txBox="1"/>
          <p:nvPr/>
        </p:nvSpPr>
        <p:spPr>
          <a:xfrm>
            <a:off x="5271707" y="1236411"/>
            <a:ext cx="1557312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Artifical</a:t>
            </a:r>
            <a:r>
              <a:rPr lang="fr-FR" sz="2400" b="1" dirty="0"/>
              <a:t> mapping </a:t>
            </a:r>
            <a:r>
              <a:rPr lang="fr-FR" sz="2400" b="1" dirty="0" err="1"/>
              <a:t>variability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040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86EEF6-A6EA-4F9B-B638-4ACF6E9E5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0160"/>
            <a:ext cx="8319916" cy="6769054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1313026-69E7-4C65-ACC7-5D1D6B91938D}"/>
              </a:ext>
            </a:extLst>
          </p:cNvPr>
          <p:cNvCxnSpPr>
            <a:cxnSpLocks/>
          </p:cNvCxnSpPr>
          <p:nvPr/>
        </p:nvCxnSpPr>
        <p:spPr>
          <a:xfrm>
            <a:off x="2987040" y="182880"/>
            <a:ext cx="0" cy="575056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C413916-86F6-4A6E-953D-D18CFB2557F9}"/>
              </a:ext>
            </a:extLst>
          </p:cNvPr>
          <p:cNvCxnSpPr>
            <a:cxnSpLocks/>
          </p:cNvCxnSpPr>
          <p:nvPr/>
        </p:nvCxnSpPr>
        <p:spPr>
          <a:xfrm>
            <a:off x="3616960" y="147320"/>
            <a:ext cx="0" cy="575056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15C2AC3-8D6B-4FB3-B4AD-F300B5141623}"/>
              </a:ext>
            </a:extLst>
          </p:cNvPr>
          <p:cNvCxnSpPr>
            <a:cxnSpLocks/>
          </p:cNvCxnSpPr>
          <p:nvPr/>
        </p:nvCxnSpPr>
        <p:spPr>
          <a:xfrm>
            <a:off x="4175760" y="147320"/>
            <a:ext cx="0" cy="575056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F0B23BC-1A40-499E-9F42-9505113E18ED}"/>
              </a:ext>
            </a:extLst>
          </p:cNvPr>
          <p:cNvCxnSpPr>
            <a:cxnSpLocks/>
          </p:cNvCxnSpPr>
          <p:nvPr/>
        </p:nvCxnSpPr>
        <p:spPr>
          <a:xfrm>
            <a:off x="4622800" y="147320"/>
            <a:ext cx="0" cy="575056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34A478B-B953-48B8-A2C8-C727199BB943}"/>
              </a:ext>
            </a:extLst>
          </p:cNvPr>
          <p:cNvCxnSpPr>
            <a:cxnSpLocks/>
          </p:cNvCxnSpPr>
          <p:nvPr/>
        </p:nvCxnSpPr>
        <p:spPr>
          <a:xfrm>
            <a:off x="5151120" y="147320"/>
            <a:ext cx="0" cy="575056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3F0B48B-9EBE-42CF-B05D-E9AD1E9024EE}"/>
              </a:ext>
            </a:extLst>
          </p:cNvPr>
          <p:cNvCxnSpPr>
            <a:cxnSpLocks/>
          </p:cNvCxnSpPr>
          <p:nvPr/>
        </p:nvCxnSpPr>
        <p:spPr>
          <a:xfrm>
            <a:off x="1214120" y="4465320"/>
            <a:ext cx="7051040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F046855-7F9C-4B97-BF2E-5F699F89210A}"/>
              </a:ext>
            </a:extLst>
          </p:cNvPr>
          <p:cNvCxnSpPr>
            <a:cxnSpLocks/>
          </p:cNvCxnSpPr>
          <p:nvPr/>
        </p:nvCxnSpPr>
        <p:spPr>
          <a:xfrm>
            <a:off x="1214120" y="3764280"/>
            <a:ext cx="7040318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1362FD1-F0B6-45EA-9706-A8652D17797D}"/>
              </a:ext>
            </a:extLst>
          </p:cNvPr>
          <p:cNvCxnSpPr>
            <a:cxnSpLocks/>
          </p:cNvCxnSpPr>
          <p:nvPr/>
        </p:nvCxnSpPr>
        <p:spPr>
          <a:xfrm>
            <a:off x="1224842" y="2905760"/>
            <a:ext cx="7040318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B5ED261-8077-4462-90B3-7AECF01587EC}"/>
              </a:ext>
            </a:extLst>
          </p:cNvPr>
          <p:cNvCxnSpPr>
            <a:cxnSpLocks/>
          </p:cNvCxnSpPr>
          <p:nvPr/>
        </p:nvCxnSpPr>
        <p:spPr>
          <a:xfrm>
            <a:off x="1224842" y="2108200"/>
            <a:ext cx="7040318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ED31B23-B137-409D-9F46-7740151F93E3}"/>
                  </a:ext>
                </a:extLst>
              </p:cNvPr>
              <p:cNvSpPr txBox="1"/>
              <p:nvPr/>
            </p:nvSpPr>
            <p:spPr>
              <a:xfrm>
                <a:off x="8654633" y="1292592"/>
                <a:ext cx="286512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/>
                  <a:t>Data </a:t>
                </a:r>
                <a:r>
                  <a:rPr lang="fr-FR" sz="2000" b="1" dirty="0" err="1"/>
                  <a:t>compartimenting</a:t>
                </a:r>
                <a:endParaRPr lang="fr-FR" sz="2000" b="1" dirty="0"/>
              </a:p>
              <a:p>
                <a:r>
                  <a:rPr lang="fr-FR" sz="2000" dirty="0">
                    <a:sym typeface="Wingdings" panose="05000000000000000000" pitchFamily="2" charset="2"/>
                  </a:rPr>
                  <a:t> </a:t>
                </a:r>
                <a:r>
                  <a:rPr lang="fr-FR" sz="2000" dirty="0" err="1">
                    <a:sym typeface="Wingdings" panose="05000000000000000000" pitchFamily="2" charset="2"/>
                  </a:rPr>
                  <a:t>Mean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parameter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estimated</a:t>
                </a:r>
                <a:r>
                  <a:rPr lang="fr-FR" sz="2000" dirty="0">
                    <a:sym typeface="Wingdings" panose="05000000000000000000" pitchFamily="2" charset="2"/>
                  </a:rPr>
                  <a:t> on </a:t>
                </a:r>
                <a:r>
                  <a:rPr lang="fr-FR" sz="2000" dirty="0" err="1">
                    <a:sym typeface="Wingdings" panose="05000000000000000000" pitchFamily="2" charset="2"/>
                  </a:rPr>
                  <a:t>each</a:t>
                </a:r>
                <a:r>
                  <a:rPr lang="fr-FR" sz="2000" dirty="0">
                    <a:sym typeface="Wingdings" panose="05000000000000000000" pitchFamily="2" charset="2"/>
                  </a:rPr>
                  <a:t> quadrant for a </a:t>
                </a:r>
                <a:r>
                  <a:rPr lang="fr-FR" sz="2000" dirty="0" err="1">
                    <a:sym typeface="Wingdings" panose="05000000000000000000" pitchFamily="2" charset="2"/>
                  </a:rPr>
                  <a:t>given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mediam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𝑓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sz="2000" dirty="0"/>
                  <a:t> profile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ED31B23-B137-409D-9F46-7740151F9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633" y="1292592"/>
                <a:ext cx="2865120" cy="1631216"/>
              </a:xfrm>
              <a:prstGeom prst="rect">
                <a:avLst/>
              </a:prstGeom>
              <a:blipFill>
                <a:blip r:embed="rId3"/>
                <a:stretch>
                  <a:fillRect l="-2340"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32B00B1-4EF6-4E36-A335-A64B7EB04A1C}"/>
                  </a:ext>
                </a:extLst>
              </p:cNvPr>
              <p:cNvSpPr txBox="1"/>
              <p:nvPr/>
            </p:nvSpPr>
            <p:spPr>
              <a:xfrm>
                <a:off x="8765550" y="3429000"/>
                <a:ext cx="245588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6 </a:t>
                </a:r>
                <a:r>
                  <a:rPr lang="fr-FR" sz="2000" dirty="0" err="1"/>
                  <a:t>bins</a:t>
                </a:r>
                <a:r>
                  <a:rPr lang="fr-FR" sz="20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</m:oMath>
                </a14:m>
                <a:r>
                  <a:rPr lang="fr-FR" sz="2000" dirty="0"/>
                  <a:t>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5 </a:t>
                </a:r>
                <a:r>
                  <a:rPr lang="fr-FR" sz="2000" dirty="0" err="1"/>
                  <a:t>bins</a:t>
                </a:r>
                <a:r>
                  <a:rPr lang="fr-FR" sz="2000" dirty="0"/>
                  <a:t> in speed </a:t>
                </a:r>
              </a:p>
              <a:p>
                <a:r>
                  <a:rPr lang="fr-FR" sz="2000" dirty="0">
                    <a:sym typeface="Wingdings" panose="05000000000000000000" pitchFamily="2" charset="2"/>
                  </a:rPr>
                  <a:t></a:t>
                </a:r>
                <a:r>
                  <a:rPr lang="fr-FR" sz="2000" dirty="0"/>
                  <a:t> 30 </a:t>
                </a:r>
                <a:r>
                  <a:rPr lang="fr-FR" sz="2000" dirty="0" err="1"/>
                  <a:t>isopoly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median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models</a:t>
                </a:r>
                <a:r>
                  <a:rPr lang="fr-FR" sz="2000" dirty="0"/>
                  <a:t> in total</a:t>
                </a:r>
                <a:endParaRPr lang="en-US" sz="20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32B00B1-4EF6-4E36-A335-A64B7EB04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550" y="3429000"/>
                <a:ext cx="2455889" cy="1323439"/>
              </a:xfrm>
              <a:prstGeom prst="rect">
                <a:avLst/>
              </a:prstGeom>
              <a:blipFill>
                <a:blip r:embed="rId4"/>
                <a:stretch>
                  <a:fillRect l="-2730"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84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7E461DC-9ECC-472A-B9AF-F0A803D3A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" y="451762"/>
            <a:ext cx="6096000" cy="4336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8A03EFB9-C4D8-4DB7-8022-A68F434CB77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7758" y="4785122"/>
              <a:ext cx="11956483" cy="200444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965568">
                      <a:extLst>
                        <a:ext uri="{9D8B030D-6E8A-4147-A177-3AD203B41FA5}">
                          <a16:colId xmlns:a16="http://schemas.microsoft.com/office/drawing/2014/main" val="317042978"/>
                        </a:ext>
                      </a:extLst>
                    </a:gridCol>
                    <a:gridCol w="1514488">
                      <a:extLst>
                        <a:ext uri="{9D8B030D-6E8A-4147-A177-3AD203B41FA5}">
                          <a16:colId xmlns:a16="http://schemas.microsoft.com/office/drawing/2014/main" val="2445080637"/>
                        </a:ext>
                      </a:extLst>
                    </a:gridCol>
                    <a:gridCol w="1564307">
                      <a:extLst>
                        <a:ext uri="{9D8B030D-6E8A-4147-A177-3AD203B41FA5}">
                          <a16:colId xmlns:a16="http://schemas.microsoft.com/office/drawing/2014/main" val="2638980956"/>
                        </a:ext>
                      </a:extLst>
                    </a:gridCol>
                    <a:gridCol w="1614125">
                      <a:extLst>
                        <a:ext uri="{9D8B030D-6E8A-4147-A177-3AD203B41FA5}">
                          <a16:colId xmlns:a16="http://schemas.microsoft.com/office/drawing/2014/main" val="1649636075"/>
                        </a:ext>
                      </a:extLst>
                    </a:gridCol>
                    <a:gridCol w="1594198">
                      <a:extLst>
                        <a:ext uri="{9D8B030D-6E8A-4147-A177-3AD203B41FA5}">
                          <a16:colId xmlns:a16="http://schemas.microsoft.com/office/drawing/2014/main" val="1099937073"/>
                        </a:ext>
                      </a:extLst>
                    </a:gridCol>
                    <a:gridCol w="1703797">
                      <a:extLst>
                        <a:ext uri="{9D8B030D-6E8A-4147-A177-3AD203B41FA5}">
                          <a16:colId xmlns:a16="http://schemas.microsoft.com/office/drawing/2014/main" val="746247068"/>
                        </a:ext>
                      </a:extLst>
                    </a:gridCol>
                  </a:tblGrid>
                  <a:tr h="3397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Wind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B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0886794"/>
                      </a:ext>
                    </a:extLst>
                  </a:tr>
                  <a:tr h="3545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𝑀𝐾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0.65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0.9</a:t>
                          </a:r>
                          <a:r>
                            <a:rPr lang="fr-FR" dirty="0"/>
                            <a:t> – 1.1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1.08</a:t>
                          </a:r>
                          <a:r>
                            <a:rPr lang="fr-FR" dirty="0"/>
                            <a:t> – 1.63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1.56</a:t>
                          </a:r>
                          <a:r>
                            <a:rPr lang="fr-FR" b="1" dirty="0"/>
                            <a:t> </a:t>
                          </a:r>
                          <a:r>
                            <a:rPr lang="fr-FR" dirty="0"/>
                            <a:t>– 2.51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2.21</a:t>
                          </a:r>
                          <a:r>
                            <a:rPr lang="fr-FR" dirty="0"/>
                            <a:t> – 3.61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25856537"/>
                      </a:ext>
                    </a:extLst>
                  </a:tr>
                  <a:tr h="35770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𝑖𝑠𝑜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16.1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16.4 – 19.9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13.6 – 19.9 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9.2 – 15.2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2.9 – 8.9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4469669"/>
                      </a:ext>
                    </a:extLst>
                  </a:tr>
                  <a:tr h="3397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Speed at 1au (km/s)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292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352 - 370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406 - 416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492 - 527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623 - 645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15041692"/>
                      </a:ext>
                    </a:extLst>
                  </a:tr>
                  <a:tr h="4540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Bi-</a:t>
                          </a:r>
                          <a:r>
                            <a:rPr lang="fr-FR" dirty="0" err="1"/>
                            <a:t>fluid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err="1"/>
                            <a:t>mean</a:t>
                          </a:r>
                          <a:r>
                            <a:rPr lang="fr-FR" dirty="0"/>
                            <a:t>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𝑀𝐾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0.72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0.86</a:t>
                          </a:r>
                          <a:r>
                            <a:rPr lang="fr-FR" dirty="0"/>
                            <a:t> – 0.96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0.9</a:t>
                          </a:r>
                          <a:r>
                            <a:rPr lang="fr-FR" dirty="0"/>
                            <a:t> – 1.17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1.16</a:t>
                          </a:r>
                          <a:r>
                            <a:rPr lang="fr-FR" dirty="0"/>
                            <a:t> – 1.63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1.55</a:t>
                          </a:r>
                          <a:r>
                            <a:rPr lang="fr-FR" dirty="0"/>
                            <a:t> – 2.25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579555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8A03EFB9-C4D8-4DB7-8022-A68F434CB77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7758" y="4785122"/>
              <a:ext cx="11956483" cy="200444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965568">
                      <a:extLst>
                        <a:ext uri="{9D8B030D-6E8A-4147-A177-3AD203B41FA5}">
                          <a16:colId xmlns:a16="http://schemas.microsoft.com/office/drawing/2014/main" val="317042978"/>
                        </a:ext>
                      </a:extLst>
                    </a:gridCol>
                    <a:gridCol w="1514488">
                      <a:extLst>
                        <a:ext uri="{9D8B030D-6E8A-4147-A177-3AD203B41FA5}">
                          <a16:colId xmlns:a16="http://schemas.microsoft.com/office/drawing/2014/main" val="2445080637"/>
                        </a:ext>
                      </a:extLst>
                    </a:gridCol>
                    <a:gridCol w="1564307">
                      <a:extLst>
                        <a:ext uri="{9D8B030D-6E8A-4147-A177-3AD203B41FA5}">
                          <a16:colId xmlns:a16="http://schemas.microsoft.com/office/drawing/2014/main" val="2638980956"/>
                        </a:ext>
                      </a:extLst>
                    </a:gridCol>
                    <a:gridCol w="1614125">
                      <a:extLst>
                        <a:ext uri="{9D8B030D-6E8A-4147-A177-3AD203B41FA5}">
                          <a16:colId xmlns:a16="http://schemas.microsoft.com/office/drawing/2014/main" val="1649636075"/>
                        </a:ext>
                      </a:extLst>
                    </a:gridCol>
                    <a:gridCol w="1594198">
                      <a:extLst>
                        <a:ext uri="{9D8B030D-6E8A-4147-A177-3AD203B41FA5}">
                          <a16:colId xmlns:a16="http://schemas.microsoft.com/office/drawing/2014/main" val="1099937073"/>
                        </a:ext>
                      </a:extLst>
                    </a:gridCol>
                    <a:gridCol w="1703797">
                      <a:extLst>
                        <a:ext uri="{9D8B030D-6E8A-4147-A177-3AD203B41FA5}">
                          <a16:colId xmlns:a16="http://schemas.microsoft.com/office/drawing/2014/main" val="74624706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Wind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B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088679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4" t="-101563" r="-201690" b="-3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0.65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0.9</a:t>
                          </a:r>
                          <a:r>
                            <a:rPr lang="fr-FR" dirty="0"/>
                            <a:t> – 1.1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1.08</a:t>
                          </a:r>
                          <a:r>
                            <a:rPr lang="fr-FR" dirty="0"/>
                            <a:t> – 1.63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1.56</a:t>
                          </a:r>
                          <a:r>
                            <a:rPr lang="fr-FR" b="1" dirty="0"/>
                            <a:t> </a:t>
                          </a:r>
                          <a:r>
                            <a:rPr lang="fr-FR" dirty="0"/>
                            <a:t>– 2.51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2.21</a:t>
                          </a:r>
                          <a:r>
                            <a:rPr lang="fr-FR" dirty="0"/>
                            <a:t> – 3.61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25856537"/>
                      </a:ext>
                    </a:extLst>
                  </a:tr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4" t="-201563" r="-201690" b="-2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16.1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16.4 – 19.9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13.6 – 19.9 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9.2 – 15.2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2.9 – 8.9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446966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Speed at 1au (km/s)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292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352 - 370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406 - 416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492 - 527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623 - 645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15041692"/>
                      </a:ext>
                    </a:extLst>
                  </a:tr>
                  <a:tr h="4955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4" t="-308537" r="-201690" b="-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0.72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0.86</a:t>
                          </a:r>
                          <a:r>
                            <a:rPr lang="fr-FR" dirty="0"/>
                            <a:t> – 0.96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0.9</a:t>
                          </a:r>
                          <a:r>
                            <a:rPr lang="fr-FR" dirty="0"/>
                            <a:t> – 1.17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1.16</a:t>
                          </a:r>
                          <a:r>
                            <a:rPr lang="fr-FR" dirty="0"/>
                            <a:t> – 1.63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1.55</a:t>
                          </a:r>
                          <a:r>
                            <a:rPr lang="fr-FR" dirty="0"/>
                            <a:t> – 2.25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579555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3A1C8AF1-7803-49E5-8EDD-3B063936E290}"/>
              </a:ext>
            </a:extLst>
          </p:cNvPr>
          <p:cNvSpPr txBox="1"/>
          <p:nvPr/>
        </p:nvSpPr>
        <p:spPr>
          <a:xfrm>
            <a:off x="-282102" y="12032"/>
            <a:ext cx="930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Typical</a:t>
            </a:r>
            <a:r>
              <a:rPr lang="fr-FR" sz="2400" b="1" dirty="0"/>
              <a:t> </a:t>
            </a:r>
            <a:r>
              <a:rPr lang="fr-FR" sz="2400" b="1" dirty="0" err="1"/>
              <a:t>isopoly</a:t>
            </a:r>
            <a:r>
              <a:rPr lang="fr-FR" sz="2400" b="1" dirty="0"/>
              <a:t> speed profile </a:t>
            </a:r>
            <a:r>
              <a:rPr lang="fr-FR" sz="2400" b="1" dirty="0" err="1"/>
              <a:t>with</a:t>
            </a:r>
            <a:r>
              <a:rPr lang="fr-FR" sz="2400" b="1" dirty="0"/>
              <a:t> super radial expansion modeling 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FB0C0A-7CC0-4ECD-A8DB-A95CBC95FCCB}"/>
                  </a:ext>
                </a:extLst>
              </p:cNvPr>
              <p:cNvSpPr/>
              <p:nvPr/>
            </p:nvSpPr>
            <p:spPr>
              <a:xfrm>
                <a:off x="9826766" y="4342579"/>
                <a:ext cx="22474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∼0.7 − 0.9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𝑀𝐾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FB0C0A-7CC0-4ECD-A8DB-A95CBC95F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766" y="4342579"/>
                <a:ext cx="224747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38CD72C-2652-41CA-9F1D-7D76C8BB6CB3}"/>
                  </a:ext>
                </a:extLst>
              </p:cNvPr>
              <p:cNvSpPr txBox="1"/>
              <p:nvPr/>
            </p:nvSpPr>
            <p:spPr>
              <a:xfrm>
                <a:off x="7250348" y="1939628"/>
                <a:ext cx="4075889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f(r) modeling </a:t>
                </a:r>
                <a:r>
                  <a:rPr lang="fr-FR" dirty="0" err="1"/>
                  <a:t>low</a:t>
                </a:r>
                <a:r>
                  <a:rPr lang="fr-FR" dirty="0"/>
                  <a:t> down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5.61MK </a:t>
                </a:r>
                <a:r>
                  <a:rPr lang="fr-FR" dirty="0" err="1"/>
                  <a:t>until</a:t>
                </a:r>
                <a:r>
                  <a:rPr lang="fr-FR" dirty="0"/>
                  <a:t> 2.21 MK</a:t>
                </a:r>
                <a:br>
                  <a:rPr lang="fr-FR" dirty="0"/>
                </a:br>
                <a:endParaRPr lang="fr-FR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38CD72C-2652-41CA-9F1D-7D76C8BB6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348" y="1939628"/>
                <a:ext cx="4075889" cy="944746"/>
              </a:xfrm>
              <a:prstGeom prst="rect">
                <a:avLst/>
              </a:prstGeom>
              <a:blipFill>
                <a:blip r:embed="rId5"/>
                <a:stretch>
                  <a:fillRect l="-897" t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C0501D7-15A2-4E4E-85F2-893A9D2FA90B}"/>
                  </a:ext>
                </a:extLst>
              </p:cNvPr>
              <p:cNvSpPr txBox="1"/>
              <p:nvPr/>
            </p:nvSpPr>
            <p:spPr>
              <a:xfrm>
                <a:off x="7332499" y="1061856"/>
                <a:ext cx="3779520" cy="3907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=[0.65 , 1.1, 1.63, 2.51, 5.61]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C0501D7-15A2-4E4E-85F2-893A9D2FA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499" y="1061856"/>
                <a:ext cx="3779520" cy="390748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02B38068-8790-42AE-97DE-B5CC9EC76BDB}"/>
              </a:ext>
            </a:extLst>
          </p:cNvPr>
          <p:cNvSpPr txBox="1"/>
          <p:nvPr/>
        </p:nvSpPr>
        <p:spPr>
          <a:xfrm>
            <a:off x="7972579" y="692524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Dakeyo et al. 2022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B650F-BED7-46C2-8F2A-A5C785876E9D}"/>
              </a:ext>
            </a:extLst>
          </p:cNvPr>
          <p:cNvSpPr/>
          <p:nvPr/>
        </p:nvSpPr>
        <p:spPr>
          <a:xfrm>
            <a:off x="117758" y="5151120"/>
            <a:ext cx="11956483" cy="36576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651FCA-6D15-4643-9E99-38D34D728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86" y="2374014"/>
            <a:ext cx="4879407" cy="426756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A82DF7B-8455-4FE6-9CF5-6603798E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28" y="2145313"/>
            <a:ext cx="4691906" cy="470407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5E3211A-7B7D-427D-B9AD-71E3CB4D04B6}"/>
              </a:ext>
            </a:extLst>
          </p:cNvPr>
          <p:cNvSpPr/>
          <p:nvPr/>
        </p:nvSpPr>
        <p:spPr>
          <a:xfrm>
            <a:off x="2034072" y="2472047"/>
            <a:ext cx="3974671" cy="3993503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24C56B-B4DB-4AC1-86E4-9A3E332E53E7}"/>
              </a:ext>
            </a:extLst>
          </p:cNvPr>
          <p:cNvSpPr txBox="1"/>
          <p:nvPr/>
        </p:nvSpPr>
        <p:spPr>
          <a:xfrm flipH="1">
            <a:off x="8647251" y="2853199"/>
            <a:ext cx="86369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00FF"/>
                </a:solidFill>
              </a:rPr>
              <a:t>Solar Orbiter</a:t>
            </a: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37625863-5907-4B85-9EAC-CB9EECC3A69D}"/>
              </a:ext>
            </a:extLst>
          </p:cNvPr>
          <p:cNvSpPr/>
          <p:nvPr/>
        </p:nvSpPr>
        <p:spPr>
          <a:xfrm rot="16200000">
            <a:off x="9749313" y="2855549"/>
            <a:ext cx="251167" cy="545950"/>
          </a:xfrm>
          <a:prstGeom prst="downArrow">
            <a:avLst>
              <a:gd name="adj1" fmla="val 27478"/>
              <a:gd name="adj2" fmla="val 64966"/>
            </a:avLst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9FC9B11-D0B0-44D0-97F7-E3099B83CD3A}"/>
              </a:ext>
            </a:extLst>
          </p:cNvPr>
          <p:cNvSpPr txBox="1"/>
          <p:nvPr/>
        </p:nvSpPr>
        <p:spPr>
          <a:xfrm flipH="1">
            <a:off x="7177648" y="4645806"/>
            <a:ext cx="6256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Sun</a:t>
            </a:r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A8A89F13-CA62-4040-9A55-CAC657D1B9A3}"/>
              </a:ext>
            </a:extLst>
          </p:cNvPr>
          <p:cNvSpPr/>
          <p:nvPr/>
        </p:nvSpPr>
        <p:spPr>
          <a:xfrm>
            <a:off x="7371248" y="5182941"/>
            <a:ext cx="238465" cy="496932"/>
          </a:xfrm>
          <a:prstGeom prst="downArrow">
            <a:avLst>
              <a:gd name="adj1" fmla="val 27478"/>
              <a:gd name="adj2" fmla="val 64966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F8F6B1F-A517-4BF7-9B70-4EC7B2E1B1A9}"/>
              </a:ext>
            </a:extLst>
          </p:cNvPr>
          <p:cNvSpPr txBox="1"/>
          <p:nvPr/>
        </p:nvSpPr>
        <p:spPr>
          <a:xfrm>
            <a:off x="4267092" y="4923698"/>
            <a:ext cx="1271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PFSS </a:t>
            </a:r>
          </a:p>
          <a:p>
            <a:pPr algn="ctr"/>
            <a:r>
              <a:rPr lang="fr-FR" sz="1400" b="1" dirty="0"/>
              <a:t>reconstruction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500C4C2-F941-47BD-8E88-F74EF94C32A5}"/>
              </a:ext>
            </a:extLst>
          </p:cNvPr>
          <p:cNvSpPr txBox="1"/>
          <p:nvPr/>
        </p:nvSpPr>
        <p:spPr>
          <a:xfrm>
            <a:off x="5338081" y="4189547"/>
            <a:ext cx="1124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Parker Spiral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B1497B-A926-4996-AC72-B6AB0E4C6F00}"/>
                  </a:ext>
                </a:extLst>
              </p:cNvPr>
              <p:cNvSpPr txBox="1"/>
              <p:nvPr/>
            </p:nvSpPr>
            <p:spPr>
              <a:xfrm>
                <a:off x="4230670" y="5357478"/>
                <a:ext cx="13442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 err="1"/>
                  <a:t>magnetogram</a:t>
                </a:r>
                <a:r>
                  <a:rPr lang="fr-FR" sz="1200" dirty="0"/>
                  <a:t>)</a:t>
                </a: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B1497B-A926-4996-AC72-B6AB0E4C6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670" y="5357478"/>
                <a:ext cx="1344279" cy="276999"/>
              </a:xfrm>
              <a:prstGeom prst="rect">
                <a:avLst/>
              </a:prstGeom>
              <a:blipFill>
                <a:blip r:embed="rId4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34546430-9528-4A5F-8362-0AA34719693A}"/>
                  </a:ext>
                </a:extLst>
              </p:cNvPr>
              <p:cNvSpPr txBox="1"/>
              <p:nvPr/>
            </p:nvSpPr>
            <p:spPr>
              <a:xfrm>
                <a:off x="5496191" y="4382518"/>
                <a:ext cx="8592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fr-FR" sz="1200" dirty="0"/>
                  <a:t> in-situ)</a:t>
                </a: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34546430-9528-4A5F-8362-0AA347196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91" y="4382518"/>
                <a:ext cx="859210" cy="276999"/>
              </a:xfrm>
              <a:prstGeom prst="rect">
                <a:avLst/>
              </a:prstGeom>
              <a:blipFill>
                <a:blip r:embed="rId5"/>
                <a:stretch>
                  <a:fillRect l="-709"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1043ADAC-C380-4ED1-9E2D-33843B5C0DA6}"/>
              </a:ext>
            </a:extLst>
          </p:cNvPr>
          <p:cNvSpPr/>
          <p:nvPr/>
        </p:nvSpPr>
        <p:spPr>
          <a:xfrm rot="2663488">
            <a:off x="5438651" y="2579876"/>
            <a:ext cx="146019" cy="347099"/>
          </a:xfrm>
          <a:prstGeom prst="downArrow">
            <a:avLst>
              <a:gd name="adj1" fmla="val 27478"/>
              <a:gd name="adj2" fmla="val 64966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C7F5559-D2E7-48E0-8B02-5C97CF1C16E6}"/>
                  </a:ext>
                </a:extLst>
              </p:cNvPr>
              <p:cNvSpPr txBox="1"/>
              <p:nvPr/>
            </p:nvSpPr>
            <p:spPr>
              <a:xfrm>
                <a:off x="5553163" y="2357308"/>
                <a:ext cx="4182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fr-F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C7F5559-D2E7-48E0-8B02-5C97CF1C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163" y="2357308"/>
                <a:ext cx="418255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B0F5487B-BF6B-4504-B427-D93E1B8A4CD6}"/>
              </a:ext>
            </a:extLst>
          </p:cNvPr>
          <p:cNvSpPr txBox="1"/>
          <p:nvPr/>
        </p:nvSpPr>
        <p:spPr>
          <a:xfrm flipH="1">
            <a:off x="2358706" y="-41589"/>
            <a:ext cx="78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Magnetic Connectivity on Solar Orbiter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6134772-7DD8-41CD-B695-D23AE452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7367" y="6366531"/>
            <a:ext cx="612490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3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3FB68A-DF9C-4927-B225-A45E97558A7C}"/>
              </a:ext>
            </a:extLst>
          </p:cNvPr>
          <p:cNvSpPr txBox="1"/>
          <p:nvPr/>
        </p:nvSpPr>
        <p:spPr>
          <a:xfrm>
            <a:off x="7136979" y="1733769"/>
            <a:ext cx="36658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/>
              <a:t>Far </a:t>
            </a:r>
            <a:r>
              <a:rPr lang="fr-FR" sz="2000" b="1" dirty="0" err="1"/>
              <a:t>from</a:t>
            </a:r>
            <a:r>
              <a:rPr lang="fr-FR" sz="2000" b="1" dirty="0"/>
              <a:t> the Sun : </a:t>
            </a:r>
            <a:r>
              <a:rPr lang="fr-FR" sz="2000" b="1" dirty="0" err="1"/>
              <a:t>Streamline</a:t>
            </a:r>
            <a:r>
              <a:rPr lang="fr-FR" sz="2000" b="1" dirty="0"/>
              <a:t> tracing (</a:t>
            </a:r>
            <a:r>
              <a:rPr lang="fr-FR" sz="2000" b="1" dirty="0" err="1"/>
              <a:t>Parker’s</a:t>
            </a:r>
            <a:r>
              <a:rPr lang="fr-FR" sz="2000" b="1" dirty="0"/>
              <a:t> like spiral)</a:t>
            </a:r>
            <a:endParaRPr lang="fr-FR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106E4F-52CC-47ED-8961-B09C2861104B}"/>
              </a:ext>
            </a:extLst>
          </p:cNvPr>
          <p:cNvSpPr txBox="1"/>
          <p:nvPr/>
        </p:nvSpPr>
        <p:spPr>
          <a:xfrm>
            <a:off x="1756053" y="1740308"/>
            <a:ext cx="453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Close to the Sun : PFSS reconstruction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C5B1D1-BEF1-41CD-879D-74EF7693CA50}"/>
              </a:ext>
            </a:extLst>
          </p:cNvPr>
          <p:cNvSpPr txBox="1"/>
          <p:nvPr/>
        </p:nvSpPr>
        <p:spPr>
          <a:xfrm>
            <a:off x="1583084" y="847480"/>
            <a:ext cx="487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« Freeze in »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property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of the plasma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601810-AC12-495A-B530-9FD4056A26AE}"/>
              </a:ext>
            </a:extLst>
          </p:cNvPr>
          <p:cNvSpPr txBox="1"/>
          <p:nvPr/>
        </p:nvSpPr>
        <p:spPr>
          <a:xfrm>
            <a:off x="7415350" y="906030"/>
            <a:ext cx="3443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Field line = </a:t>
            </a:r>
            <a:r>
              <a:rPr lang="fr-FR" sz="2400" b="1" dirty="0" err="1">
                <a:solidFill>
                  <a:srgbClr val="FF0000"/>
                </a:solidFill>
              </a:rPr>
              <a:t>Trajectory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C930E83E-EE07-4EAD-8809-23DFC66EA1DB}"/>
              </a:ext>
            </a:extLst>
          </p:cNvPr>
          <p:cNvSpPr/>
          <p:nvPr/>
        </p:nvSpPr>
        <p:spPr>
          <a:xfrm rot="16200000">
            <a:off x="6861168" y="824188"/>
            <a:ext cx="255230" cy="584331"/>
          </a:xfrm>
          <a:prstGeom prst="downArrow">
            <a:avLst>
              <a:gd name="adj1" fmla="val 27480"/>
              <a:gd name="adj2" fmla="val 64966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1D45E462-09B6-43F9-89C7-96AA209FBFE5}"/>
              </a:ext>
            </a:extLst>
          </p:cNvPr>
          <p:cNvSpPr/>
          <p:nvPr/>
        </p:nvSpPr>
        <p:spPr>
          <a:xfrm rot="4415247">
            <a:off x="8392293" y="5737573"/>
            <a:ext cx="155028" cy="324299"/>
          </a:xfrm>
          <a:prstGeom prst="downArrow">
            <a:avLst>
              <a:gd name="adj1" fmla="val 27478"/>
              <a:gd name="adj2" fmla="val 64966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FDDF03B4-9DDC-49E4-9E8E-ABAA59FAB167}"/>
              </a:ext>
            </a:extLst>
          </p:cNvPr>
          <p:cNvSpPr/>
          <p:nvPr/>
        </p:nvSpPr>
        <p:spPr>
          <a:xfrm rot="2748070">
            <a:off x="9425573" y="5122297"/>
            <a:ext cx="155028" cy="324299"/>
          </a:xfrm>
          <a:prstGeom prst="downArrow">
            <a:avLst>
              <a:gd name="adj1" fmla="val 27478"/>
              <a:gd name="adj2" fmla="val 64966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70BC339A-8A96-4B71-AA2F-EE9AA2277A82}"/>
              </a:ext>
            </a:extLst>
          </p:cNvPr>
          <p:cNvSpPr/>
          <p:nvPr/>
        </p:nvSpPr>
        <p:spPr>
          <a:xfrm rot="1199448">
            <a:off x="10093343" y="4060117"/>
            <a:ext cx="136428" cy="368516"/>
          </a:xfrm>
          <a:prstGeom prst="downArrow">
            <a:avLst>
              <a:gd name="adj1" fmla="val 27478"/>
              <a:gd name="adj2" fmla="val 64966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93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25" grpId="0" animBg="1"/>
      <p:bldP spid="26" grpId="0" animBg="1"/>
      <p:bldP spid="30" grpId="0"/>
      <p:bldP spid="33" grpId="0"/>
      <p:bldP spid="34" grpId="0"/>
      <p:bldP spid="35" grpId="0"/>
      <p:bldP spid="36" grpId="0" animBg="1"/>
      <p:bldP spid="37" grpId="0"/>
      <p:bldP spid="4" grpId="0" animBg="1"/>
      <p:bldP spid="19" grpId="0"/>
      <p:bldP spid="5" grpId="0"/>
      <p:bldP spid="20" grpId="0"/>
      <p:bldP spid="21" grpId="0" animBg="1"/>
      <p:bldP spid="22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1D18F3A-23FA-4E58-AE12-F29047F36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" y="451762"/>
            <a:ext cx="6096000" cy="4336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8A03EFB9-C4D8-4DB7-8022-A68F434CB7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6329419"/>
                  </p:ext>
                </p:extLst>
              </p:nvPr>
            </p:nvGraphicFramePr>
            <p:xfrm>
              <a:off x="117758" y="4785122"/>
              <a:ext cx="11956483" cy="200444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965568">
                      <a:extLst>
                        <a:ext uri="{9D8B030D-6E8A-4147-A177-3AD203B41FA5}">
                          <a16:colId xmlns:a16="http://schemas.microsoft.com/office/drawing/2014/main" val="317042978"/>
                        </a:ext>
                      </a:extLst>
                    </a:gridCol>
                    <a:gridCol w="1514488">
                      <a:extLst>
                        <a:ext uri="{9D8B030D-6E8A-4147-A177-3AD203B41FA5}">
                          <a16:colId xmlns:a16="http://schemas.microsoft.com/office/drawing/2014/main" val="2445080637"/>
                        </a:ext>
                      </a:extLst>
                    </a:gridCol>
                    <a:gridCol w="1564307">
                      <a:extLst>
                        <a:ext uri="{9D8B030D-6E8A-4147-A177-3AD203B41FA5}">
                          <a16:colId xmlns:a16="http://schemas.microsoft.com/office/drawing/2014/main" val="2638980956"/>
                        </a:ext>
                      </a:extLst>
                    </a:gridCol>
                    <a:gridCol w="1614125">
                      <a:extLst>
                        <a:ext uri="{9D8B030D-6E8A-4147-A177-3AD203B41FA5}">
                          <a16:colId xmlns:a16="http://schemas.microsoft.com/office/drawing/2014/main" val="1649636075"/>
                        </a:ext>
                      </a:extLst>
                    </a:gridCol>
                    <a:gridCol w="1594198">
                      <a:extLst>
                        <a:ext uri="{9D8B030D-6E8A-4147-A177-3AD203B41FA5}">
                          <a16:colId xmlns:a16="http://schemas.microsoft.com/office/drawing/2014/main" val="1099937073"/>
                        </a:ext>
                      </a:extLst>
                    </a:gridCol>
                    <a:gridCol w="1703797">
                      <a:extLst>
                        <a:ext uri="{9D8B030D-6E8A-4147-A177-3AD203B41FA5}">
                          <a16:colId xmlns:a16="http://schemas.microsoft.com/office/drawing/2014/main" val="746247068"/>
                        </a:ext>
                      </a:extLst>
                    </a:gridCol>
                  </a:tblGrid>
                  <a:tr h="3397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Wind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B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0886794"/>
                      </a:ext>
                    </a:extLst>
                  </a:tr>
                  <a:tr h="3545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𝑀𝐾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0.65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0.9</a:t>
                          </a:r>
                          <a:r>
                            <a:rPr lang="fr-FR" dirty="0"/>
                            <a:t> – 1.1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1.08</a:t>
                          </a:r>
                          <a:r>
                            <a:rPr lang="fr-FR" dirty="0"/>
                            <a:t> – 1.63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1.56</a:t>
                          </a:r>
                          <a:r>
                            <a:rPr lang="fr-FR" b="1" dirty="0"/>
                            <a:t> </a:t>
                          </a:r>
                          <a:r>
                            <a:rPr lang="fr-FR" dirty="0"/>
                            <a:t>– 2.51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2.21</a:t>
                          </a:r>
                          <a:r>
                            <a:rPr lang="fr-FR" dirty="0"/>
                            <a:t> – 3.61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25856537"/>
                      </a:ext>
                    </a:extLst>
                  </a:tr>
                  <a:tr h="35770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𝑖𝑠𝑜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16.1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16.4 – 19.9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13.6 – 19.9 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9.2 – 15.2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2.9 – 8.9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4469669"/>
                      </a:ext>
                    </a:extLst>
                  </a:tr>
                  <a:tr h="3397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Speed at 1au (km/s)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292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352 - 370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406 - 416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492 - 527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623 - 645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15041692"/>
                      </a:ext>
                    </a:extLst>
                  </a:tr>
                  <a:tr h="4540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Bi-</a:t>
                          </a:r>
                          <a:r>
                            <a:rPr lang="fr-FR" dirty="0" err="1"/>
                            <a:t>fluid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err="1"/>
                            <a:t>mean</a:t>
                          </a:r>
                          <a:r>
                            <a:rPr lang="fr-FR" dirty="0"/>
                            <a:t>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𝑀𝐾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0.72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0.86</a:t>
                          </a:r>
                          <a:r>
                            <a:rPr lang="fr-FR" dirty="0"/>
                            <a:t> – 0.96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0.9</a:t>
                          </a:r>
                          <a:r>
                            <a:rPr lang="fr-FR" dirty="0"/>
                            <a:t> – 1.17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1.16</a:t>
                          </a:r>
                          <a:r>
                            <a:rPr lang="fr-FR" dirty="0"/>
                            <a:t> – 1.63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1.55</a:t>
                          </a:r>
                          <a:r>
                            <a:rPr lang="fr-FR" dirty="0"/>
                            <a:t> – 2.25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579555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8A03EFB9-C4D8-4DB7-8022-A68F434CB7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6329419"/>
                  </p:ext>
                </p:extLst>
              </p:nvPr>
            </p:nvGraphicFramePr>
            <p:xfrm>
              <a:off x="117758" y="4785122"/>
              <a:ext cx="11956483" cy="200444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965568">
                      <a:extLst>
                        <a:ext uri="{9D8B030D-6E8A-4147-A177-3AD203B41FA5}">
                          <a16:colId xmlns:a16="http://schemas.microsoft.com/office/drawing/2014/main" val="317042978"/>
                        </a:ext>
                      </a:extLst>
                    </a:gridCol>
                    <a:gridCol w="1514488">
                      <a:extLst>
                        <a:ext uri="{9D8B030D-6E8A-4147-A177-3AD203B41FA5}">
                          <a16:colId xmlns:a16="http://schemas.microsoft.com/office/drawing/2014/main" val="2445080637"/>
                        </a:ext>
                      </a:extLst>
                    </a:gridCol>
                    <a:gridCol w="1564307">
                      <a:extLst>
                        <a:ext uri="{9D8B030D-6E8A-4147-A177-3AD203B41FA5}">
                          <a16:colId xmlns:a16="http://schemas.microsoft.com/office/drawing/2014/main" val="2638980956"/>
                        </a:ext>
                      </a:extLst>
                    </a:gridCol>
                    <a:gridCol w="1614125">
                      <a:extLst>
                        <a:ext uri="{9D8B030D-6E8A-4147-A177-3AD203B41FA5}">
                          <a16:colId xmlns:a16="http://schemas.microsoft.com/office/drawing/2014/main" val="1649636075"/>
                        </a:ext>
                      </a:extLst>
                    </a:gridCol>
                    <a:gridCol w="1594198">
                      <a:extLst>
                        <a:ext uri="{9D8B030D-6E8A-4147-A177-3AD203B41FA5}">
                          <a16:colId xmlns:a16="http://schemas.microsoft.com/office/drawing/2014/main" val="1099937073"/>
                        </a:ext>
                      </a:extLst>
                    </a:gridCol>
                    <a:gridCol w="1703797">
                      <a:extLst>
                        <a:ext uri="{9D8B030D-6E8A-4147-A177-3AD203B41FA5}">
                          <a16:colId xmlns:a16="http://schemas.microsoft.com/office/drawing/2014/main" val="74624706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Wind type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A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B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D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0886794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4" t="-101563" r="-201690" b="-3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0.65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0.9</a:t>
                          </a:r>
                          <a:r>
                            <a:rPr lang="fr-FR" dirty="0"/>
                            <a:t> – 1.1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1.08</a:t>
                          </a:r>
                          <a:r>
                            <a:rPr lang="fr-FR" dirty="0"/>
                            <a:t> – 1.63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1.56</a:t>
                          </a:r>
                          <a:r>
                            <a:rPr lang="fr-FR" b="1" dirty="0"/>
                            <a:t> </a:t>
                          </a:r>
                          <a:r>
                            <a:rPr lang="fr-FR" dirty="0"/>
                            <a:t>– 2.51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2.21</a:t>
                          </a:r>
                          <a:r>
                            <a:rPr lang="fr-FR" dirty="0"/>
                            <a:t> – 3.61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25856537"/>
                      </a:ext>
                    </a:extLst>
                  </a:tr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4" t="-201563" r="-201690" b="-2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16.1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16.4 – 19.9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13.6 – 19.9 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9.2 – 15.2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2.9 – 8.9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446966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Speed at 1au (km/s)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292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352 - 370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406 - 416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492 - 527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623 - 645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15041692"/>
                      </a:ext>
                    </a:extLst>
                  </a:tr>
                  <a:tr h="4955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4" t="-308537" r="-201690" b="-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0.72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0.86</a:t>
                          </a:r>
                          <a:r>
                            <a:rPr lang="fr-FR" dirty="0"/>
                            <a:t> – 0.96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0.9</a:t>
                          </a:r>
                          <a:r>
                            <a:rPr lang="fr-FR" dirty="0"/>
                            <a:t> – 1.17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1.16</a:t>
                          </a:r>
                          <a:r>
                            <a:rPr lang="fr-FR" dirty="0"/>
                            <a:t> – 1.63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1.55</a:t>
                          </a:r>
                          <a:r>
                            <a:rPr lang="fr-FR" dirty="0"/>
                            <a:t> – 2.25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579555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3A1C8AF1-7803-49E5-8EDD-3B063936E290}"/>
              </a:ext>
            </a:extLst>
          </p:cNvPr>
          <p:cNvSpPr txBox="1"/>
          <p:nvPr/>
        </p:nvSpPr>
        <p:spPr>
          <a:xfrm>
            <a:off x="-282102" y="12032"/>
            <a:ext cx="930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Typical</a:t>
            </a:r>
            <a:r>
              <a:rPr lang="fr-FR" sz="2400" b="1" dirty="0"/>
              <a:t> </a:t>
            </a:r>
            <a:r>
              <a:rPr lang="fr-FR" sz="2400" b="1" dirty="0" err="1"/>
              <a:t>isopoly</a:t>
            </a:r>
            <a:r>
              <a:rPr lang="fr-FR" sz="2400" b="1" dirty="0"/>
              <a:t> speed profile </a:t>
            </a:r>
            <a:r>
              <a:rPr lang="fr-FR" sz="2400" b="1" dirty="0" err="1"/>
              <a:t>with</a:t>
            </a:r>
            <a:r>
              <a:rPr lang="fr-FR" sz="2400" b="1" dirty="0"/>
              <a:t> super radial expansion modeling 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FB0C0A-7CC0-4ECD-A8DB-A95CBC95FCCB}"/>
                  </a:ext>
                </a:extLst>
              </p:cNvPr>
              <p:cNvSpPr/>
              <p:nvPr/>
            </p:nvSpPr>
            <p:spPr>
              <a:xfrm>
                <a:off x="9826766" y="4342579"/>
                <a:ext cx="22474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∼0.7 − 0.9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𝑀𝐾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FB0C0A-7CC0-4ECD-A8DB-A95CBC95F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766" y="4342579"/>
                <a:ext cx="224747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38CD72C-2652-41CA-9F1D-7D76C8BB6CB3}"/>
                  </a:ext>
                </a:extLst>
              </p:cNvPr>
              <p:cNvSpPr txBox="1"/>
              <p:nvPr/>
            </p:nvSpPr>
            <p:spPr>
              <a:xfrm>
                <a:off x="7250348" y="1939628"/>
                <a:ext cx="4075889" cy="2329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f(r) modeling </a:t>
                </a:r>
                <a:r>
                  <a:rPr lang="fr-FR" dirty="0" err="1"/>
                  <a:t>low</a:t>
                </a:r>
                <a:r>
                  <a:rPr lang="fr-FR" dirty="0"/>
                  <a:t> down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5.61MK </a:t>
                </a:r>
                <a:r>
                  <a:rPr lang="fr-FR" dirty="0" err="1"/>
                  <a:t>until</a:t>
                </a:r>
                <a:r>
                  <a:rPr lang="fr-FR" dirty="0"/>
                  <a:t> 2.21 MK</a:t>
                </a:r>
                <a:br>
                  <a:rPr lang="fr-FR" dirty="0"/>
                </a:b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/>
                  <a:t>Mean</a:t>
                </a:r>
                <a:r>
                  <a:rPr lang="fr-FR" b="1" dirty="0"/>
                  <a:t> </a:t>
                </a:r>
                <a:r>
                  <a:rPr lang="fr-FR" b="1" dirty="0" err="1"/>
                  <a:t>temperature</a:t>
                </a:r>
                <a:r>
                  <a:rPr lang="fr-FR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r>
                  <a:rPr lang="fr-FR" b="1" dirty="0"/>
                  <a:t>MK </a:t>
                </a:r>
                <a:br>
                  <a:rPr lang="fr-FR" b="1" dirty="0"/>
                </a:br>
                <a:r>
                  <a:rPr lang="fr-FR" dirty="0"/>
                  <a:t>(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available</a:t>
                </a:r>
                <a:r>
                  <a:rPr lang="fr-FR" dirty="0"/>
                  <a:t> </a:t>
                </a:r>
                <a:r>
                  <a:rPr lang="fr-FR" dirty="0" err="1"/>
                  <a:t>energy</a:t>
                </a:r>
                <a:r>
                  <a:rPr lang="fr-FR" dirty="0"/>
                  <a:t> in the corona)</a:t>
                </a:r>
                <a:br>
                  <a:rPr lang="fr-FR" dirty="0"/>
                </a:b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Wind speed populations profiles </a:t>
                </a:r>
                <a:r>
                  <a:rPr lang="fr-FR" dirty="0" err="1"/>
                  <a:t>could</a:t>
                </a:r>
                <a:r>
                  <a:rPr lang="fr-FR" dirty="0"/>
                  <a:t> </a:t>
                </a:r>
                <a:r>
                  <a:rPr lang="fr-FR" dirty="0" err="1"/>
                  <a:t>overlap</a:t>
                </a:r>
                <a:r>
                  <a:rPr lang="fr-FR" dirty="0"/>
                  <a:t> </a:t>
                </a:r>
                <a:r>
                  <a:rPr lang="fr-FR" dirty="0" err="1"/>
                  <a:t>each</a:t>
                </a:r>
                <a:r>
                  <a:rPr lang="fr-FR" dirty="0"/>
                  <a:t> </a:t>
                </a:r>
                <a:r>
                  <a:rPr lang="fr-FR" dirty="0" err="1"/>
                  <a:t>other</a:t>
                </a:r>
                <a:r>
                  <a:rPr lang="fr-FR" dirty="0"/>
                  <a:t> </a:t>
                </a:r>
                <a:r>
                  <a:rPr lang="fr-FR" dirty="0" err="1"/>
                  <a:t>below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∼10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38CD72C-2652-41CA-9F1D-7D76C8BB6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348" y="1939628"/>
                <a:ext cx="4075889" cy="2329740"/>
              </a:xfrm>
              <a:prstGeom prst="rect">
                <a:avLst/>
              </a:prstGeom>
              <a:blipFill>
                <a:blip r:embed="rId5"/>
                <a:stretch>
                  <a:fillRect l="-897" t="-1047" r="-598" b="-3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C0501D7-15A2-4E4E-85F2-893A9D2FA90B}"/>
                  </a:ext>
                </a:extLst>
              </p:cNvPr>
              <p:cNvSpPr txBox="1"/>
              <p:nvPr/>
            </p:nvSpPr>
            <p:spPr>
              <a:xfrm>
                <a:off x="7332499" y="1061856"/>
                <a:ext cx="3779520" cy="3907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=[0.65 , 1.1, 1.63, 2.51, 5.61]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C0501D7-15A2-4E4E-85F2-893A9D2FA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499" y="1061856"/>
                <a:ext cx="3779520" cy="390748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02B38068-8790-42AE-97DE-B5CC9EC76BDB}"/>
              </a:ext>
            </a:extLst>
          </p:cNvPr>
          <p:cNvSpPr txBox="1"/>
          <p:nvPr/>
        </p:nvSpPr>
        <p:spPr>
          <a:xfrm>
            <a:off x="7972579" y="692524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Dakeyo et al. 2022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9452B4-1ED1-4D60-8A50-D7CB26F90E31}"/>
              </a:ext>
            </a:extLst>
          </p:cNvPr>
          <p:cNvSpPr/>
          <p:nvPr/>
        </p:nvSpPr>
        <p:spPr>
          <a:xfrm>
            <a:off x="117758" y="6301231"/>
            <a:ext cx="11956483" cy="4700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1D2B32-2CC9-4FE4-81E7-3DED4A7B8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1925" y="1645919"/>
                <a:ext cx="12030075" cy="5075555"/>
              </a:xfrm>
            </p:spPr>
            <p:txBody>
              <a:bodyPr>
                <a:noAutofit/>
              </a:bodyPr>
              <a:lstStyle/>
              <a:p>
                <a:r>
                  <a:rPr lang="fr-FR" sz="2000" dirty="0">
                    <a:solidFill>
                      <a:schemeClr val="tx1"/>
                    </a:solidFill>
                  </a:rPr>
                  <a:t>There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is</a:t>
                </a:r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no global 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clear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anti-</a:t>
                </a:r>
                <a:r>
                  <a:rPr lang="fr-FR" sz="2000" b="1" dirty="0" err="1">
                    <a:solidFill>
                      <a:schemeClr val="tx1"/>
                    </a:solidFill>
                  </a:rPr>
                  <a:t>correlation</a:t>
                </a:r>
                <a:r>
                  <a:rPr lang="fr-FR" sz="2000" b="1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  <m:r>
                      <a:rPr lang="fr-FR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fr-FR" sz="2000" b="1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dirty="0">
                    <a:solidFill>
                      <a:schemeClr val="tx1"/>
                    </a:solidFill>
                  </a:rPr>
                  <a:t>,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mixing</a:t>
                </a:r>
                <a:r>
                  <a:rPr lang="fr-FR" sz="2000" dirty="0">
                    <a:solidFill>
                      <a:schemeClr val="tx1"/>
                    </a:solidFill>
                  </a:rPr>
                  <a:t> all the type of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solar</a:t>
                </a:r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wind</a:t>
                </a:r>
                <a:r>
                  <a:rPr lang="fr-FR" sz="2000" dirty="0">
                    <a:solidFill>
                      <a:schemeClr val="tx1"/>
                    </a:solidFill>
                  </a:rPr>
                  <a:t> sources</a:t>
                </a:r>
                <a:br>
                  <a:rPr lang="fr-FR" sz="2000" dirty="0">
                    <a:solidFill>
                      <a:srgbClr val="FF0000"/>
                    </a:solidFill>
                  </a:rPr>
                </a:br>
                <a:r>
                  <a:rPr lang="fr-FR" sz="2000" dirty="0">
                    <a:solidFill>
                      <a:srgbClr val="92D050"/>
                    </a:solidFill>
                    <a:sym typeface="Wingdings" panose="05000000000000000000" pitchFamily="2" charset="2"/>
                  </a:rPr>
                  <a:t> But anti-</a:t>
                </a:r>
                <a:r>
                  <a:rPr lang="fr-FR" sz="2000" dirty="0" err="1">
                    <a:solidFill>
                      <a:srgbClr val="92D050"/>
                    </a:solidFill>
                    <a:sym typeface="Wingdings" panose="05000000000000000000" pitchFamily="2" charset="2"/>
                  </a:rPr>
                  <a:t>correlation</a:t>
                </a:r>
                <a:r>
                  <a:rPr lang="fr-FR" sz="2000" dirty="0">
                    <a:solidFill>
                      <a:srgbClr val="92D050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v</m:t>
                    </m:r>
                    <m:r>
                      <a:rPr lang="fr-FR" sz="2000" b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a:rPr lang="fr-FR" sz="2000" b="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sz="2000" dirty="0">
                    <a:solidFill>
                      <a:srgbClr val="92D050"/>
                    </a:solidFill>
                  </a:rPr>
                  <a:t> is visible for high latitude sources and </a:t>
                </a:r>
                <a:r>
                  <a:rPr lang="fr-FR" sz="2000" dirty="0" err="1">
                    <a:solidFill>
                      <a:srgbClr val="92D050"/>
                    </a:solidFill>
                  </a:rPr>
                  <a:t>angular</a:t>
                </a:r>
                <a:r>
                  <a:rPr lang="fr-FR" sz="2000" dirty="0">
                    <a:solidFill>
                      <a:srgbClr val="92D050"/>
                    </a:solidFill>
                  </a:rPr>
                  <a:t> </a:t>
                </a:r>
                <a:r>
                  <a:rPr lang="fr-FR" sz="2000" dirty="0" err="1">
                    <a:solidFill>
                      <a:srgbClr val="92D050"/>
                    </a:solidFill>
                  </a:rPr>
                  <a:t>extented</a:t>
                </a:r>
                <a:r>
                  <a:rPr lang="fr-FR" sz="2000" dirty="0">
                    <a:solidFill>
                      <a:srgbClr val="92D050"/>
                    </a:solidFill>
                  </a:rPr>
                  <a:t> sources (i.e. coronal </a:t>
                </a:r>
                <a:r>
                  <a:rPr lang="fr-FR" sz="2000" dirty="0" err="1">
                    <a:solidFill>
                      <a:srgbClr val="92D050"/>
                    </a:solidFill>
                  </a:rPr>
                  <a:t>holes</a:t>
                </a:r>
                <a:r>
                  <a:rPr lang="fr-FR" sz="2000" dirty="0">
                    <a:solidFill>
                      <a:srgbClr val="92D050"/>
                    </a:solidFill>
                  </a:rPr>
                  <a:t> like sources)</a:t>
                </a:r>
              </a:p>
              <a:p>
                <a:r>
                  <a:rPr lang="en-US" sz="2000" dirty="0"/>
                  <a:t>We observationally assume the existence of </a:t>
                </a:r>
                <a:r>
                  <a:rPr lang="fr-FR" sz="2000" b="1" dirty="0">
                    <a:sym typeface="Wingdings" panose="05000000000000000000" pitchFamily="2" charset="2"/>
                  </a:rPr>
                  <a:t>fast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solar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wind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with</a:t>
                </a:r>
                <a:r>
                  <a:rPr lang="fr-FR" sz="2000" b="1" dirty="0">
                    <a:sym typeface="Wingdings" panose="05000000000000000000" pitchFamily="2" charset="2"/>
                  </a:rPr>
                  <a:t> large expansion factor </a:t>
                </a:r>
                <a:r>
                  <a:rPr lang="fr-FR" sz="2000" dirty="0">
                    <a:sym typeface="Wingdings" panose="05000000000000000000" pitchFamily="2" charset="2"/>
                  </a:rPr>
                  <a:t>(</a:t>
                </a:r>
                <a:r>
                  <a:rPr lang="fr-FR" sz="2000" dirty="0" err="1">
                    <a:sym typeface="Wingdings" panose="05000000000000000000" pitchFamily="2" charset="2"/>
                  </a:rPr>
                  <a:t>statistically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well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represented</a:t>
                </a:r>
                <a:r>
                  <a:rPr lang="fr-FR" sz="2000" dirty="0">
                    <a:sym typeface="Wingdings" panose="05000000000000000000" pitchFamily="2" charset="2"/>
                  </a:rPr>
                  <a:t>) </a:t>
                </a:r>
                <a:r>
                  <a:rPr lang="fr-FR" sz="2000" dirty="0" err="1">
                    <a:sym typeface="Wingdings" panose="05000000000000000000" pitchFamily="2" charset="2"/>
                  </a:rPr>
                  <a:t>originating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from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low</a:t>
                </a:r>
                <a:r>
                  <a:rPr lang="fr-FR" sz="2000" b="1" dirty="0">
                    <a:sym typeface="Wingdings" panose="05000000000000000000" pitchFamily="2" charset="2"/>
                  </a:rPr>
                  <a:t> latitudes</a:t>
                </a:r>
                <a:endParaRPr lang="fr-FR" sz="2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>
                    <a:sym typeface="Wingdings" panose="05000000000000000000" pitchFamily="2" charset="2"/>
                  </a:rPr>
                  <a:t>The </a:t>
                </a:r>
                <a:r>
                  <a:rPr lang="fr-FR" sz="2000" b="1" dirty="0">
                    <a:sym typeface="Wingdings" panose="05000000000000000000" pitchFamily="2" charset="2"/>
                  </a:rPr>
                  <a:t>global v-f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correlation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could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be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blurred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>
                    <a:sym typeface="Wingdings" panose="05000000000000000000" pitchFamily="2" charset="2"/>
                  </a:rPr>
                  <a:t>by</a:t>
                </a:r>
                <a:r>
                  <a:rPr lang="fr-FR" sz="2000" dirty="0">
                    <a:sym typeface="Wingdings" panose="05000000000000000000" pitchFamily="2" charset="2"/>
                  </a:rPr>
                  <a:t> the superposition of the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two</a:t>
                </a:r>
                <a:r>
                  <a:rPr lang="fr-FR" sz="2000" b="1" dirty="0">
                    <a:sym typeface="Wingdings" panose="05000000000000000000" pitchFamily="2" charset="2"/>
                  </a:rPr>
                  <a:t> super-radial expansion solutions </a:t>
                </a:r>
                <a:br>
                  <a:rPr lang="fr-FR" sz="2000" b="1" dirty="0">
                    <a:sym typeface="Wingdings" panose="05000000000000000000" pitchFamily="2" charset="2"/>
                  </a:rPr>
                </a:br>
                <a:r>
                  <a:rPr lang="fr-FR" sz="2000" b="1" dirty="0">
                    <a:sym typeface="Wingdings" panose="05000000000000000000" pitchFamily="2" charset="2"/>
                  </a:rPr>
                  <a:t>(f-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subsonic</a:t>
                </a:r>
                <a:r>
                  <a:rPr lang="fr-FR" sz="2000" b="1" dirty="0">
                    <a:sym typeface="Wingdings" panose="05000000000000000000" pitchFamily="2" charset="2"/>
                  </a:rPr>
                  <a:t> and f-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supersonic</a:t>
                </a:r>
                <a:r>
                  <a:rPr lang="fr-FR" sz="2000" b="1" dirty="0">
                    <a:sym typeface="Wingdings" panose="05000000000000000000" pitchFamily="2" charset="2"/>
                  </a:rPr>
                  <a:t> solutions)</a:t>
                </a:r>
                <a:br>
                  <a:rPr lang="fr-FR" sz="2000" dirty="0">
                    <a:sym typeface="Wingdings" panose="05000000000000000000" pitchFamily="2" charset="2"/>
                  </a:rPr>
                </a:b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single value (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between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rgbClr val="FF0000"/>
                    </a:solidFill>
                  </a:rPr>
                  <a:t>)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is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not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appropriate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to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describe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flux tube expansion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need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to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define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other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(s)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indicator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(s) as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typical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height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expansion for instance (in </a:t>
                </a:r>
                <a:r>
                  <a:rPr lang="fr-FR" sz="20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progress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)</a:t>
                </a:r>
              </a:p>
              <a:p>
                <a:r>
                  <a:rPr lang="fr-FR" sz="2000" dirty="0">
                    <a:sym typeface="Wingdings" panose="05000000000000000000" pitchFamily="2" charset="2"/>
                  </a:rPr>
                  <a:t>For a </a:t>
                </a:r>
                <a:r>
                  <a:rPr lang="fr-FR" sz="2000" dirty="0" err="1">
                    <a:sym typeface="Wingdings" panose="05000000000000000000" pitchFamily="2" charset="2"/>
                  </a:rPr>
                  <a:t>given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asymptotic</a:t>
                </a:r>
                <a:r>
                  <a:rPr lang="fr-FR" sz="2000" dirty="0">
                    <a:sym typeface="Wingdings" panose="05000000000000000000" pitchFamily="2" charset="2"/>
                  </a:rPr>
                  <a:t> speed, </a:t>
                </a:r>
                <a:r>
                  <a:rPr lang="fr-FR" sz="2000" dirty="0" err="1">
                    <a:sym typeface="Wingdings" panose="05000000000000000000" pitchFamily="2" charset="2"/>
                  </a:rPr>
                  <a:t>required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temperature</a:t>
                </a:r>
                <a:r>
                  <a:rPr lang="fr-FR" sz="2000" dirty="0">
                    <a:sym typeface="Wingdings" panose="05000000000000000000" pitchFamily="2" charset="2"/>
                  </a:rPr>
                  <a:t> and </a:t>
                </a:r>
                <a:r>
                  <a:rPr lang="fr-FR" sz="2000" dirty="0" err="1">
                    <a:sym typeface="Wingdings" panose="05000000000000000000" pitchFamily="2" charset="2"/>
                  </a:rPr>
                  <a:t>heating</a:t>
                </a:r>
                <a:r>
                  <a:rPr lang="fr-FR" sz="2000" dirty="0">
                    <a:sym typeface="Wingdings" panose="05000000000000000000" pitchFamily="2" charset="2"/>
                  </a:rPr>
                  <a:t> rate in </a:t>
                </a:r>
                <a:r>
                  <a:rPr lang="fr-FR" sz="2000" dirty="0" err="1">
                    <a:sym typeface="Wingdings" panose="05000000000000000000" pitchFamily="2" charset="2"/>
                  </a:rPr>
                  <a:t>solar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wind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might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strongly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depends</a:t>
                </a:r>
                <a:r>
                  <a:rPr lang="fr-FR" sz="2000" dirty="0">
                    <a:sym typeface="Wingdings" panose="05000000000000000000" pitchFamily="2" charset="2"/>
                  </a:rPr>
                  <a:t> on the super expansion flow </a:t>
                </a:r>
                <a:r>
                  <a:rPr lang="fr-FR" sz="2000" dirty="0" err="1">
                    <a:sym typeface="Wingdings" panose="05000000000000000000" pitchFamily="2" charset="2"/>
                  </a:rPr>
                  <a:t>regime</a:t>
                </a:r>
                <a:r>
                  <a:rPr lang="fr-FR" sz="2000" dirty="0">
                    <a:sym typeface="Wingdings" panose="05000000000000000000" pitchFamily="2" charset="2"/>
                  </a:rPr>
                  <a:t> in </a:t>
                </a:r>
                <a:r>
                  <a:rPr lang="fr-FR" sz="2000" dirty="0" err="1">
                    <a:sym typeface="Wingdings" panose="05000000000000000000" pitchFamily="2" charset="2"/>
                  </a:rPr>
                  <a:t>near</a:t>
                </a:r>
                <a:r>
                  <a:rPr lang="fr-FR" sz="2000" dirty="0">
                    <a:sym typeface="Wingdings" panose="05000000000000000000" pitchFamily="2" charset="2"/>
                  </a:rPr>
                  <a:t> Sun </a:t>
                </a:r>
                <a:r>
                  <a:rPr lang="fr-FR" sz="2000" dirty="0" err="1">
                    <a:sym typeface="Wingdings" panose="05000000000000000000" pitchFamily="2" charset="2"/>
                  </a:rPr>
                  <a:t>region</a:t>
                </a:r>
                <a:endParaRPr lang="fr-FR" sz="2000" dirty="0">
                  <a:sym typeface="Wingdings" panose="05000000000000000000" pitchFamily="2" charset="2"/>
                </a:endParaRPr>
              </a:p>
              <a:p>
                <a:r>
                  <a:rPr lang="fr-FR" sz="2000" dirty="0" err="1">
                    <a:sym typeface="Wingdings" panose="05000000000000000000" pitchFamily="2" charset="2"/>
                  </a:rPr>
                  <a:t>Isopoly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>
                    <a:sym typeface="Wingdings" panose="05000000000000000000" pitchFamily="2" charset="2"/>
                  </a:rPr>
                  <a:t>fast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wind</a:t>
                </a:r>
                <a:r>
                  <a:rPr lang="fr-FR" sz="2000" b="1" dirty="0">
                    <a:sym typeface="Wingdings" panose="05000000000000000000" pitchFamily="2" charset="2"/>
                  </a:rPr>
                  <a:t> solution </a:t>
                </a:r>
                <a:r>
                  <a:rPr lang="fr-FR" sz="2000" dirty="0"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∼620−650 </m:t>
                    </m:r>
                  </m:oMath>
                </a14:m>
                <a:r>
                  <a:rPr lang="fr-FR" sz="2000" dirty="0">
                    <a:sym typeface="Wingdings" panose="05000000000000000000" pitchFamily="2" charset="2"/>
                  </a:rPr>
                  <a:t>km/s) can </a:t>
                </a:r>
                <a:r>
                  <a:rPr lang="fr-FR" sz="2000" dirty="0" err="1">
                    <a:sym typeface="Wingdings" panose="05000000000000000000" pitchFamily="2" charset="2"/>
                  </a:rPr>
                  <a:t>be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modeled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with</a:t>
                </a:r>
                <a:r>
                  <a:rPr lang="fr-FR" sz="2000" dirty="0">
                    <a:sym typeface="Wingdings" panose="05000000000000000000" pitchFamily="2" charset="2"/>
                  </a:rPr>
                  <a:t> bi-</a:t>
                </a:r>
                <a:r>
                  <a:rPr lang="fr-FR" sz="2000" dirty="0" err="1">
                    <a:sym typeface="Wingdings" panose="05000000000000000000" pitchFamily="2" charset="2"/>
                  </a:rPr>
                  <a:t>fluid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mean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temperature</a:t>
                </a:r>
                <a:r>
                  <a:rPr lang="fr-FR" sz="2000" dirty="0">
                    <a:sym typeface="Wingdings" panose="05000000000000000000" pitchFamily="2" charset="2"/>
                  </a:rPr>
                  <a:t> of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∼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𝟓𝟓</m:t>
                    </m:r>
                  </m:oMath>
                </a14:m>
                <a:r>
                  <a:rPr lang="fr-FR" sz="2000" b="1" dirty="0">
                    <a:sym typeface="Wingdings" panose="05000000000000000000" pitchFamily="2" charset="2"/>
                  </a:rPr>
                  <a:t> MK </a:t>
                </a:r>
                <a:r>
                  <a:rPr lang="fr-FR" sz="2000" dirty="0">
                    <a:sym typeface="Wingdings" panose="05000000000000000000" pitchFamily="2" charset="2"/>
                  </a:rPr>
                  <a:t>at the base of the corona </a:t>
                </a:r>
                <a:r>
                  <a:rPr lang="fr-FR" sz="2000" b="1" dirty="0">
                    <a:sym typeface="Wingdings" panose="05000000000000000000" pitchFamily="2" charset="2"/>
                  </a:rPr>
                  <a:t> f-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supersnonic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>
                    <a:sym typeface="Wingdings" panose="05000000000000000000" pitchFamily="2" charset="2"/>
                  </a:rPr>
                  <a:t>solutions </a:t>
                </a:r>
                <a:r>
                  <a:rPr lang="fr-FR" sz="2000" dirty="0" err="1">
                    <a:sym typeface="Wingdings" panose="05000000000000000000" pitchFamily="2" charset="2"/>
                  </a:rPr>
                  <a:t>great</a:t>
                </a:r>
                <a:r>
                  <a:rPr lang="fr-FR" sz="2000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 err="1">
                    <a:sym typeface="Wingdings" panose="05000000000000000000" pitchFamily="2" charset="2"/>
                  </a:rPr>
                  <a:t>track</a:t>
                </a:r>
                <a:r>
                  <a:rPr lang="fr-FR" sz="2000" dirty="0">
                    <a:sym typeface="Wingdings" panose="05000000000000000000" pitchFamily="2" charset="2"/>
                  </a:rPr>
                  <a:t> to follow for </a:t>
                </a:r>
                <a:r>
                  <a:rPr lang="fr-FR" sz="2000" b="1" dirty="0">
                    <a:sym typeface="Wingdings" panose="05000000000000000000" pitchFamily="2" charset="2"/>
                  </a:rPr>
                  <a:t>fast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wind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ym typeface="Wingdings" panose="05000000000000000000" pitchFamily="2" charset="2"/>
                  </a:rPr>
                  <a:t>acceleration</a:t>
                </a:r>
                <a:r>
                  <a:rPr lang="fr-FR" sz="2000" b="1" dirty="0">
                    <a:sym typeface="Wingdings" panose="05000000000000000000" pitchFamily="2" charset="2"/>
                  </a:rPr>
                  <a:t> </a:t>
                </a:r>
                <a:r>
                  <a:rPr lang="fr-FR" sz="2000" dirty="0">
                    <a:sym typeface="Wingdings" panose="05000000000000000000" pitchFamily="2" charset="2"/>
                  </a:rPr>
                  <a:t>modeling</a:t>
                </a:r>
                <a:br>
                  <a:rPr lang="fr-FR" sz="2000" dirty="0">
                    <a:sym typeface="Wingdings" panose="05000000000000000000" pitchFamily="2" charset="2"/>
                  </a:rPr>
                </a:br>
                <a:endParaRPr lang="fr-FR" sz="2000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fr-FR" sz="2000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31D2B32-2CC9-4FE4-81E7-3DED4A7B8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925" y="1645919"/>
                <a:ext cx="12030075" cy="5075555"/>
              </a:xfrm>
              <a:blipFill>
                <a:blip r:embed="rId3"/>
                <a:stretch>
                  <a:fillRect l="-456" t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4B56A4-20B7-4A4F-9A0F-96DC64A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D30FD-3CC2-4702-A2AD-A308A287194B}" type="slidenum">
              <a:rPr lang="fr-FR" smtClean="0"/>
              <a:t>31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AD9025-4CAB-420F-B808-18590B6B9E50}"/>
              </a:ext>
            </a:extLst>
          </p:cNvPr>
          <p:cNvSpPr txBox="1"/>
          <p:nvPr/>
        </p:nvSpPr>
        <p:spPr>
          <a:xfrm>
            <a:off x="2791361" y="365760"/>
            <a:ext cx="630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/>
              <a:t>Conclusion on the v-f </a:t>
            </a:r>
            <a:r>
              <a:rPr lang="fr-FR" sz="3600" b="1" u="sng" dirty="0" err="1"/>
              <a:t>study</a:t>
            </a:r>
            <a:r>
              <a:rPr lang="fr-FR" sz="3600" b="1" u="sng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82035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356E009-00E8-4250-8981-00EF98855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19" y="71338"/>
            <a:ext cx="3882715" cy="33373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0E431E-081B-4E2C-80A8-8B84130EF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947" y="71338"/>
            <a:ext cx="3882715" cy="33373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3CA36C-AED3-464F-9431-0BAF9B05B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375" y="71338"/>
            <a:ext cx="3882715" cy="33373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6FF379-3922-4B2F-ADBE-2DF4394F2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20" y="3500338"/>
            <a:ext cx="3882715" cy="33373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9CBB32-5A0D-401C-8256-DDD1CB366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787" y="3500338"/>
            <a:ext cx="3882715" cy="33373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57B8B3A-666E-40EF-9944-D953151D4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8374" y="3492718"/>
            <a:ext cx="3882715" cy="333734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0934465-C061-4213-9F86-7BF410B45E27}"/>
              </a:ext>
            </a:extLst>
          </p:cNvPr>
          <p:cNvSpPr txBox="1"/>
          <p:nvPr/>
        </p:nvSpPr>
        <p:spPr>
          <a:xfrm>
            <a:off x="3323255" y="2807840"/>
            <a:ext cx="5953760" cy="138499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f-</a:t>
            </a:r>
            <a:r>
              <a:rPr lang="fr-FR" sz="2800" b="1" dirty="0" err="1"/>
              <a:t>supersonic</a:t>
            </a:r>
            <a:r>
              <a:rPr lang="fr-FR" sz="2800" dirty="0"/>
              <a:t> starts </a:t>
            </a:r>
            <a:r>
              <a:rPr lang="fr-FR" sz="2800" dirty="0" err="1"/>
              <a:t>their</a:t>
            </a:r>
            <a:r>
              <a:rPr lang="fr-FR" sz="2800" dirty="0"/>
              <a:t> super </a:t>
            </a:r>
            <a:r>
              <a:rPr lang="fr-FR" sz="2800" b="1" dirty="0"/>
              <a:t>expansion</a:t>
            </a:r>
            <a:r>
              <a:rPr lang="fr-FR" sz="2800" dirty="0"/>
              <a:t> at </a:t>
            </a:r>
            <a:r>
              <a:rPr lang="fr-FR" sz="2800" b="1" dirty="0" err="1"/>
              <a:t>higher</a:t>
            </a:r>
            <a:r>
              <a:rPr lang="fr-FR" sz="2800" b="1" dirty="0"/>
              <a:t> altitude </a:t>
            </a:r>
            <a:r>
              <a:rPr lang="fr-FR" sz="2800" dirty="0" err="1"/>
              <a:t>than</a:t>
            </a:r>
            <a:r>
              <a:rPr lang="fr-FR" sz="2800" dirty="0"/>
              <a:t> f-</a:t>
            </a:r>
            <a:r>
              <a:rPr lang="fr-FR" sz="2800" dirty="0" err="1"/>
              <a:t>subsonic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711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orme libre : forme 107">
            <a:extLst>
              <a:ext uri="{FF2B5EF4-FFF2-40B4-BE49-F238E27FC236}">
                <a16:creationId xmlns:a16="http://schemas.microsoft.com/office/drawing/2014/main" id="{A501839E-DF23-4C88-B3EF-AAB792F5E958}"/>
              </a:ext>
            </a:extLst>
          </p:cNvPr>
          <p:cNvSpPr/>
          <p:nvPr/>
        </p:nvSpPr>
        <p:spPr>
          <a:xfrm>
            <a:off x="3407078" y="2477280"/>
            <a:ext cx="2162162" cy="3639946"/>
          </a:xfrm>
          <a:custGeom>
            <a:avLst/>
            <a:gdLst>
              <a:gd name="connsiteX0" fmla="*/ 2771 w 2168412"/>
              <a:gd name="connsiteY0" fmla="*/ 3624705 h 3672282"/>
              <a:gd name="connsiteX1" fmla="*/ 12931 w 2168412"/>
              <a:gd name="connsiteY1" fmla="*/ 3081145 h 3672282"/>
              <a:gd name="connsiteX2" fmla="*/ 18011 w 2168412"/>
              <a:gd name="connsiteY2" fmla="*/ 2822065 h 3672282"/>
              <a:gd name="connsiteX3" fmla="*/ 73891 w 2168412"/>
              <a:gd name="connsiteY3" fmla="*/ 2502025 h 3672282"/>
              <a:gd name="connsiteX4" fmla="*/ 134851 w 2168412"/>
              <a:gd name="connsiteY4" fmla="*/ 2197225 h 3672282"/>
              <a:gd name="connsiteX5" fmla="*/ 287251 w 2168412"/>
              <a:gd name="connsiteY5" fmla="*/ 1882265 h 3672282"/>
              <a:gd name="connsiteX6" fmla="*/ 459971 w 2168412"/>
              <a:gd name="connsiteY6" fmla="*/ 1623185 h 3672282"/>
              <a:gd name="connsiteX7" fmla="*/ 708891 w 2168412"/>
              <a:gd name="connsiteY7" fmla="*/ 1257425 h 3672282"/>
              <a:gd name="connsiteX8" fmla="*/ 922251 w 2168412"/>
              <a:gd name="connsiteY8" fmla="*/ 998345 h 3672282"/>
              <a:gd name="connsiteX9" fmla="*/ 1171171 w 2168412"/>
              <a:gd name="connsiteY9" fmla="*/ 708785 h 3672282"/>
              <a:gd name="connsiteX10" fmla="*/ 1277851 w 2168412"/>
              <a:gd name="connsiteY10" fmla="*/ 546225 h 3672282"/>
              <a:gd name="connsiteX11" fmla="*/ 1409931 w 2168412"/>
              <a:gd name="connsiteY11" fmla="*/ 282065 h 3672282"/>
              <a:gd name="connsiteX12" fmla="*/ 1496291 w 2168412"/>
              <a:gd name="connsiteY12" fmla="*/ 17905 h 3672282"/>
              <a:gd name="connsiteX13" fmla="*/ 1557251 w 2168412"/>
              <a:gd name="connsiteY13" fmla="*/ 38225 h 3672282"/>
              <a:gd name="connsiteX14" fmla="*/ 2166851 w 2168412"/>
              <a:gd name="connsiteY14" fmla="*/ 155065 h 3672282"/>
              <a:gd name="connsiteX15" fmla="*/ 1745211 w 2168412"/>
              <a:gd name="connsiteY15" fmla="*/ 78865 h 3672282"/>
              <a:gd name="connsiteX16" fmla="*/ 2151611 w 2168412"/>
              <a:gd name="connsiteY16" fmla="*/ 149985 h 3672282"/>
              <a:gd name="connsiteX17" fmla="*/ 2039851 w 2168412"/>
              <a:gd name="connsiteY17" fmla="*/ 134745 h 3672282"/>
              <a:gd name="connsiteX18" fmla="*/ 2121131 w 2168412"/>
              <a:gd name="connsiteY18" fmla="*/ 134745 h 3672282"/>
              <a:gd name="connsiteX19" fmla="*/ 2166851 w 2168412"/>
              <a:gd name="connsiteY19" fmla="*/ 149985 h 3672282"/>
              <a:gd name="connsiteX20" fmla="*/ 2090651 w 2168412"/>
              <a:gd name="connsiteY20" fmla="*/ 368425 h 3672282"/>
              <a:gd name="connsiteX21" fmla="*/ 2014451 w 2168412"/>
              <a:gd name="connsiteY21" fmla="*/ 520825 h 3672282"/>
              <a:gd name="connsiteX22" fmla="*/ 1902691 w 2168412"/>
              <a:gd name="connsiteY22" fmla="*/ 718945 h 3672282"/>
              <a:gd name="connsiteX23" fmla="*/ 1790931 w 2168412"/>
              <a:gd name="connsiteY23" fmla="*/ 866265 h 3672282"/>
              <a:gd name="connsiteX24" fmla="*/ 1643611 w 2168412"/>
              <a:gd name="connsiteY24" fmla="*/ 1018665 h 3672282"/>
              <a:gd name="connsiteX25" fmla="*/ 1470891 w 2168412"/>
              <a:gd name="connsiteY25" fmla="*/ 1155825 h 3672282"/>
              <a:gd name="connsiteX26" fmla="*/ 1237211 w 2168412"/>
              <a:gd name="connsiteY26" fmla="*/ 1338705 h 3672282"/>
              <a:gd name="connsiteX27" fmla="*/ 1028931 w 2168412"/>
              <a:gd name="connsiteY27" fmla="*/ 1501265 h 3672282"/>
              <a:gd name="connsiteX28" fmla="*/ 825731 w 2168412"/>
              <a:gd name="connsiteY28" fmla="*/ 1668905 h 3672282"/>
              <a:gd name="connsiteX29" fmla="*/ 642851 w 2168412"/>
              <a:gd name="connsiteY29" fmla="*/ 1841625 h 3672282"/>
              <a:gd name="connsiteX30" fmla="*/ 485371 w 2168412"/>
              <a:gd name="connsiteY30" fmla="*/ 2024505 h 3672282"/>
              <a:gd name="connsiteX31" fmla="*/ 353291 w 2168412"/>
              <a:gd name="connsiteY31" fmla="*/ 2227705 h 3672282"/>
              <a:gd name="connsiteX32" fmla="*/ 266931 w 2168412"/>
              <a:gd name="connsiteY32" fmla="*/ 2425825 h 3672282"/>
              <a:gd name="connsiteX33" fmla="*/ 175491 w 2168412"/>
              <a:gd name="connsiteY33" fmla="*/ 2679825 h 3672282"/>
              <a:gd name="connsiteX34" fmla="*/ 114531 w 2168412"/>
              <a:gd name="connsiteY34" fmla="*/ 2928745 h 3672282"/>
              <a:gd name="connsiteX35" fmla="*/ 94211 w 2168412"/>
              <a:gd name="connsiteY35" fmla="*/ 3152265 h 3672282"/>
              <a:gd name="connsiteX36" fmla="*/ 73891 w 2168412"/>
              <a:gd name="connsiteY36" fmla="*/ 3360545 h 3672282"/>
              <a:gd name="connsiteX37" fmla="*/ 63731 w 2168412"/>
              <a:gd name="connsiteY37" fmla="*/ 3497705 h 3672282"/>
              <a:gd name="connsiteX38" fmla="*/ 68811 w 2168412"/>
              <a:gd name="connsiteY38" fmla="*/ 3594225 h 3672282"/>
              <a:gd name="connsiteX39" fmla="*/ 68811 w 2168412"/>
              <a:gd name="connsiteY39" fmla="*/ 3639945 h 3672282"/>
              <a:gd name="connsiteX40" fmla="*/ 2771 w 2168412"/>
              <a:gd name="connsiteY40" fmla="*/ 3624705 h 367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68412" h="3672282">
                <a:moveTo>
                  <a:pt x="2771" y="3624705"/>
                </a:moveTo>
                <a:cubicBezTo>
                  <a:pt x="-6542" y="3531572"/>
                  <a:pt x="10391" y="3214918"/>
                  <a:pt x="12931" y="3081145"/>
                </a:cubicBezTo>
                <a:cubicBezTo>
                  <a:pt x="15471" y="2947372"/>
                  <a:pt x="7851" y="2918585"/>
                  <a:pt x="18011" y="2822065"/>
                </a:cubicBezTo>
                <a:cubicBezTo>
                  <a:pt x="28171" y="2725545"/>
                  <a:pt x="54418" y="2606165"/>
                  <a:pt x="73891" y="2502025"/>
                </a:cubicBezTo>
                <a:cubicBezTo>
                  <a:pt x="93364" y="2397885"/>
                  <a:pt x="99291" y="2300518"/>
                  <a:pt x="134851" y="2197225"/>
                </a:cubicBezTo>
                <a:cubicBezTo>
                  <a:pt x="170411" y="2093932"/>
                  <a:pt x="233064" y="1977938"/>
                  <a:pt x="287251" y="1882265"/>
                </a:cubicBezTo>
                <a:cubicBezTo>
                  <a:pt x="341438" y="1786592"/>
                  <a:pt x="389698" y="1727325"/>
                  <a:pt x="459971" y="1623185"/>
                </a:cubicBezTo>
                <a:cubicBezTo>
                  <a:pt x="530244" y="1519045"/>
                  <a:pt x="631844" y="1361565"/>
                  <a:pt x="708891" y="1257425"/>
                </a:cubicBezTo>
                <a:cubicBezTo>
                  <a:pt x="785938" y="1153285"/>
                  <a:pt x="845204" y="1089785"/>
                  <a:pt x="922251" y="998345"/>
                </a:cubicBezTo>
                <a:cubicBezTo>
                  <a:pt x="999298" y="906905"/>
                  <a:pt x="1111904" y="784138"/>
                  <a:pt x="1171171" y="708785"/>
                </a:cubicBezTo>
                <a:cubicBezTo>
                  <a:pt x="1230438" y="633432"/>
                  <a:pt x="1238058" y="617345"/>
                  <a:pt x="1277851" y="546225"/>
                </a:cubicBezTo>
                <a:cubicBezTo>
                  <a:pt x="1317644" y="475105"/>
                  <a:pt x="1373524" y="370118"/>
                  <a:pt x="1409931" y="282065"/>
                </a:cubicBezTo>
                <a:cubicBezTo>
                  <a:pt x="1446338" y="194012"/>
                  <a:pt x="1471738" y="58545"/>
                  <a:pt x="1496291" y="17905"/>
                </a:cubicBezTo>
                <a:cubicBezTo>
                  <a:pt x="1520844" y="-22735"/>
                  <a:pt x="1445491" y="15365"/>
                  <a:pt x="1557251" y="38225"/>
                </a:cubicBezTo>
                <a:cubicBezTo>
                  <a:pt x="1669011" y="61085"/>
                  <a:pt x="2135524" y="148292"/>
                  <a:pt x="2166851" y="155065"/>
                </a:cubicBezTo>
                <a:cubicBezTo>
                  <a:pt x="2198178" y="161838"/>
                  <a:pt x="1747751" y="79712"/>
                  <a:pt x="1745211" y="78865"/>
                </a:cubicBezTo>
                <a:cubicBezTo>
                  <a:pt x="1742671" y="78018"/>
                  <a:pt x="2102504" y="140672"/>
                  <a:pt x="2151611" y="149985"/>
                </a:cubicBezTo>
                <a:cubicBezTo>
                  <a:pt x="2200718" y="159298"/>
                  <a:pt x="2044931" y="137285"/>
                  <a:pt x="2039851" y="134745"/>
                </a:cubicBezTo>
                <a:cubicBezTo>
                  <a:pt x="2034771" y="132205"/>
                  <a:pt x="2099964" y="132205"/>
                  <a:pt x="2121131" y="134745"/>
                </a:cubicBezTo>
                <a:cubicBezTo>
                  <a:pt x="2142298" y="137285"/>
                  <a:pt x="2171931" y="111038"/>
                  <a:pt x="2166851" y="149985"/>
                </a:cubicBezTo>
                <a:cubicBezTo>
                  <a:pt x="2161771" y="188932"/>
                  <a:pt x="2116051" y="306619"/>
                  <a:pt x="2090651" y="368425"/>
                </a:cubicBezTo>
                <a:cubicBezTo>
                  <a:pt x="2065251" y="430231"/>
                  <a:pt x="2045778" y="462405"/>
                  <a:pt x="2014451" y="520825"/>
                </a:cubicBezTo>
                <a:cubicBezTo>
                  <a:pt x="1983124" y="579245"/>
                  <a:pt x="1939944" y="661372"/>
                  <a:pt x="1902691" y="718945"/>
                </a:cubicBezTo>
                <a:cubicBezTo>
                  <a:pt x="1865438" y="776518"/>
                  <a:pt x="1834111" y="816312"/>
                  <a:pt x="1790931" y="866265"/>
                </a:cubicBezTo>
                <a:cubicBezTo>
                  <a:pt x="1747751" y="916218"/>
                  <a:pt x="1696951" y="970405"/>
                  <a:pt x="1643611" y="1018665"/>
                </a:cubicBezTo>
                <a:cubicBezTo>
                  <a:pt x="1590271" y="1066925"/>
                  <a:pt x="1470891" y="1155825"/>
                  <a:pt x="1470891" y="1155825"/>
                </a:cubicBezTo>
                <a:lnTo>
                  <a:pt x="1237211" y="1338705"/>
                </a:lnTo>
                <a:cubicBezTo>
                  <a:pt x="1163551" y="1396278"/>
                  <a:pt x="1097511" y="1446232"/>
                  <a:pt x="1028931" y="1501265"/>
                </a:cubicBezTo>
                <a:cubicBezTo>
                  <a:pt x="960351" y="1556298"/>
                  <a:pt x="890077" y="1612178"/>
                  <a:pt x="825731" y="1668905"/>
                </a:cubicBezTo>
                <a:cubicBezTo>
                  <a:pt x="761385" y="1725632"/>
                  <a:pt x="699578" y="1782358"/>
                  <a:pt x="642851" y="1841625"/>
                </a:cubicBezTo>
                <a:cubicBezTo>
                  <a:pt x="586124" y="1900892"/>
                  <a:pt x="533631" y="1960158"/>
                  <a:pt x="485371" y="2024505"/>
                </a:cubicBezTo>
                <a:cubicBezTo>
                  <a:pt x="437111" y="2088852"/>
                  <a:pt x="389698" y="2160818"/>
                  <a:pt x="353291" y="2227705"/>
                </a:cubicBezTo>
                <a:cubicBezTo>
                  <a:pt x="316884" y="2294592"/>
                  <a:pt x="296564" y="2350472"/>
                  <a:pt x="266931" y="2425825"/>
                </a:cubicBezTo>
                <a:cubicBezTo>
                  <a:pt x="237298" y="2501178"/>
                  <a:pt x="200891" y="2596005"/>
                  <a:pt x="175491" y="2679825"/>
                </a:cubicBezTo>
                <a:cubicBezTo>
                  <a:pt x="150091" y="2763645"/>
                  <a:pt x="128078" y="2850005"/>
                  <a:pt x="114531" y="2928745"/>
                </a:cubicBezTo>
                <a:cubicBezTo>
                  <a:pt x="100984" y="3007485"/>
                  <a:pt x="100984" y="3080298"/>
                  <a:pt x="94211" y="3152265"/>
                </a:cubicBezTo>
                <a:cubicBezTo>
                  <a:pt x="87438" y="3224232"/>
                  <a:pt x="78971" y="3302972"/>
                  <a:pt x="73891" y="3360545"/>
                </a:cubicBezTo>
                <a:cubicBezTo>
                  <a:pt x="68811" y="3418118"/>
                  <a:pt x="64578" y="3458758"/>
                  <a:pt x="63731" y="3497705"/>
                </a:cubicBezTo>
                <a:cubicBezTo>
                  <a:pt x="62884" y="3536652"/>
                  <a:pt x="67964" y="3570518"/>
                  <a:pt x="68811" y="3594225"/>
                </a:cubicBezTo>
                <a:cubicBezTo>
                  <a:pt x="69658" y="3617932"/>
                  <a:pt x="78971" y="3633172"/>
                  <a:pt x="68811" y="3639945"/>
                </a:cubicBezTo>
                <a:cubicBezTo>
                  <a:pt x="58651" y="3646718"/>
                  <a:pt x="12084" y="3717838"/>
                  <a:pt x="2771" y="3624705"/>
                </a:cubicBezTo>
                <a:close/>
              </a:path>
            </a:pathLst>
          </a:custGeom>
          <a:solidFill>
            <a:schemeClr val="bg1">
              <a:lumMod val="50000"/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E2E5DD1-E231-41BD-B3A5-298E802080C4}"/>
              </a:ext>
            </a:extLst>
          </p:cNvPr>
          <p:cNvSpPr/>
          <p:nvPr/>
        </p:nvSpPr>
        <p:spPr>
          <a:xfrm>
            <a:off x="1427385" y="6110305"/>
            <a:ext cx="3784600" cy="233790"/>
          </a:xfrm>
          <a:custGeom>
            <a:avLst/>
            <a:gdLst>
              <a:gd name="connsiteX0" fmla="*/ 0 w 3037840"/>
              <a:gd name="connsiteY0" fmla="*/ 284494 h 294654"/>
              <a:gd name="connsiteX1" fmla="*/ 1513840 w 3037840"/>
              <a:gd name="connsiteY1" fmla="*/ 14 h 294654"/>
              <a:gd name="connsiteX2" fmla="*/ 3037840 w 3037840"/>
              <a:gd name="connsiteY2" fmla="*/ 294654 h 294654"/>
              <a:gd name="connsiteX3" fmla="*/ 3037840 w 3037840"/>
              <a:gd name="connsiteY3" fmla="*/ 294654 h 2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840" h="294654">
                <a:moveTo>
                  <a:pt x="0" y="284494"/>
                </a:moveTo>
                <a:cubicBezTo>
                  <a:pt x="503766" y="141407"/>
                  <a:pt x="1007533" y="-1679"/>
                  <a:pt x="1513840" y="14"/>
                </a:cubicBezTo>
                <a:cubicBezTo>
                  <a:pt x="2020147" y="1707"/>
                  <a:pt x="3037840" y="294654"/>
                  <a:pt x="3037840" y="294654"/>
                </a:cubicBezTo>
                <a:lnTo>
                  <a:pt x="3037840" y="2946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D426C4B-93A0-4A2D-BABE-EF2B75622EAD}"/>
              </a:ext>
            </a:extLst>
          </p:cNvPr>
          <p:cNvSpPr/>
          <p:nvPr/>
        </p:nvSpPr>
        <p:spPr>
          <a:xfrm rot="21096432">
            <a:off x="1027322" y="2485157"/>
            <a:ext cx="840971" cy="13898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2CCC2A4-760E-40F1-9FB1-E5D889B6C8B0}"/>
              </a:ext>
            </a:extLst>
          </p:cNvPr>
          <p:cNvCxnSpPr>
            <a:cxnSpLocks/>
          </p:cNvCxnSpPr>
          <p:nvPr/>
        </p:nvCxnSpPr>
        <p:spPr>
          <a:xfrm flipH="1" flipV="1">
            <a:off x="5352197" y="3331704"/>
            <a:ext cx="437317" cy="38108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4004EC10-58CA-4272-B12D-B1255D1EED7D}"/>
              </a:ext>
            </a:extLst>
          </p:cNvPr>
          <p:cNvSpPr/>
          <p:nvPr/>
        </p:nvSpPr>
        <p:spPr>
          <a:xfrm>
            <a:off x="3466518" y="2593264"/>
            <a:ext cx="2111162" cy="352740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D81FB864-CB27-4477-AEE1-C1D85EB9C475}"/>
              </a:ext>
            </a:extLst>
          </p:cNvPr>
          <p:cNvSpPr/>
          <p:nvPr/>
        </p:nvSpPr>
        <p:spPr>
          <a:xfrm flipH="1">
            <a:off x="1021258" y="2594522"/>
            <a:ext cx="2111162" cy="351366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ACEF09D-3994-4561-864E-C63C8E7B175B}"/>
              </a:ext>
            </a:extLst>
          </p:cNvPr>
          <p:cNvSpPr txBox="1"/>
          <p:nvPr/>
        </p:nvSpPr>
        <p:spPr>
          <a:xfrm>
            <a:off x="5252854" y="3740244"/>
            <a:ext cx="151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Flux tube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B03E100-B14B-4F46-8811-0B91DA82F66F}"/>
              </a:ext>
            </a:extLst>
          </p:cNvPr>
          <p:cNvSpPr txBox="1"/>
          <p:nvPr/>
        </p:nvSpPr>
        <p:spPr>
          <a:xfrm>
            <a:off x="4672860" y="4814078"/>
            <a:ext cx="151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Source </a:t>
            </a:r>
            <a:r>
              <a:rPr lang="fr-FR" b="1" dirty="0" err="1">
                <a:solidFill>
                  <a:srgbClr val="FF0000"/>
                </a:solidFill>
              </a:rPr>
              <a:t>angular</a:t>
            </a:r>
            <a:r>
              <a:rPr lang="fr-FR" b="1" dirty="0">
                <a:solidFill>
                  <a:srgbClr val="FF0000"/>
                </a:solidFill>
              </a:rPr>
              <a:t> extension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32F0F1D-E0E2-40F1-A01E-63847CD6BF36}"/>
                  </a:ext>
                </a:extLst>
              </p:cNvPr>
              <p:cNvSpPr txBox="1"/>
              <p:nvPr/>
            </p:nvSpPr>
            <p:spPr>
              <a:xfrm>
                <a:off x="7277038" y="1377080"/>
                <a:ext cx="2639413" cy="101105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sSup>
                        <m:sSup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32F0F1D-E0E2-40F1-A01E-63847CD6B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038" y="1377080"/>
                <a:ext cx="2639413" cy="10110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7BAE3C73-DBFF-4D00-BE65-E9440203618C}"/>
              </a:ext>
            </a:extLst>
          </p:cNvPr>
          <p:cNvSpPr/>
          <p:nvPr/>
        </p:nvSpPr>
        <p:spPr>
          <a:xfrm rot="5400000">
            <a:off x="8271538" y="2861671"/>
            <a:ext cx="548836" cy="27500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94904DD-6CF5-4116-B63B-23729970E576}"/>
                  </a:ext>
                </a:extLst>
              </p:cNvPr>
              <p:cNvSpPr txBox="1"/>
              <p:nvPr/>
            </p:nvSpPr>
            <p:spPr>
              <a:xfrm>
                <a:off x="7372121" y="4160228"/>
                <a:ext cx="2347671" cy="90345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i="1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𝑠𝑠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i="1" smtClean="0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l-GR" sz="280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94904DD-6CF5-4116-B63B-23729970E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121" y="4160228"/>
                <a:ext cx="2347671" cy="9034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9A9408F-9CCA-494D-8D28-47544972D1AF}"/>
                  </a:ext>
                </a:extLst>
              </p:cNvPr>
              <p:cNvSpPr/>
              <p:nvPr/>
            </p:nvSpPr>
            <p:spPr>
              <a:xfrm>
                <a:off x="2765256" y="6018990"/>
                <a:ext cx="6032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l-GR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9A9408F-9CCA-494D-8D28-47544972D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256" y="6018990"/>
                <a:ext cx="603298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D910F34-FC70-45AD-9258-A3E59DD47B37}"/>
                  </a:ext>
                </a:extLst>
              </p:cNvPr>
              <p:cNvSpPr/>
              <p:nvPr/>
            </p:nvSpPr>
            <p:spPr>
              <a:xfrm>
                <a:off x="433431" y="2053187"/>
                <a:ext cx="6975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D910F34-FC70-45AD-9258-A3E59DD47B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31" y="2053187"/>
                <a:ext cx="69756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67909A46-86B9-479D-A037-DACC2D44AC4C}"/>
              </a:ext>
            </a:extLst>
          </p:cNvPr>
          <p:cNvCxnSpPr>
            <a:cxnSpLocks/>
            <a:stCxn id="9" idx="6"/>
            <a:endCxn id="9" idx="6"/>
          </p:cNvCxnSpPr>
          <p:nvPr/>
        </p:nvCxnSpPr>
        <p:spPr>
          <a:xfrm>
            <a:off x="1863790" y="24932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9DE59B9F-CA96-402A-A339-285F654B2D7D}"/>
              </a:ext>
            </a:extLst>
          </p:cNvPr>
          <p:cNvCxnSpPr>
            <a:cxnSpLocks/>
            <a:stCxn id="24" idx="4"/>
            <a:endCxn id="24" idx="0"/>
          </p:cNvCxnSpPr>
          <p:nvPr/>
        </p:nvCxnSpPr>
        <p:spPr>
          <a:xfrm flipH="1">
            <a:off x="3466518" y="2593264"/>
            <a:ext cx="2111162" cy="3527406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711DA396-A59F-4E44-A249-9C0226A956A7}"/>
              </a:ext>
            </a:extLst>
          </p:cNvPr>
          <p:cNvCxnSpPr>
            <a:cxnSpLocks/>
            <a:stCxn id="42" idx="2"/>
            <a:endCxn id="41" idx="0"/>
          </p:cNvCxnSpPr>
          <p:nvPr/>
        </p:nvCxnSpPr>
        <p:spPr>
          <a:xfrm>
            <a:off x="960119" y="2549592"/>
            <a:ext cx="2181455" cy="3561971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B6D3016-49C2-4E10-8E7E-1BB4B8913F17}"/>
              </a:ext>
            </a:extLst>
          </p:cNvPr>
          <p:cNvCxnSpPr>
            <a:cxnSpLocks/>
          </p:cNvCxnSpPr>
          <p:nvPr/>
        </p:nvCxnSpPr>
        <p:spPr>
          <a:xfrm flipH="1" flipV="1">
            <a:off x="4454339" y="4770585"/>
            <a:ext cx="437317" cy="3810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25AC949F-B8FA-4B7B-8A39-6F091C16D50D}"/>
              </a:ext>
            </a:extLst>
          </p:cNvPr>
          <p:cNvSpPr txBox="1"/>
          <p:nvPr/>
        </p:nvSpPr>
        <p:spPr>
          <a:xfrm>
            <a:off x="7797867" y="940663"/>
            <a:ext cx="196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Expansion factor</a:t>
            </a:r>
            <a:endParaRPr lang="en-US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59A3C9F2-6015-4F45-99C6-02646B0C96E2}"/>
              </a:ext>
            </a:extLst>
          </p:cNvPr>
          <p:cNvSpPr txBox="1"/>
          <p:nvPr/>
        </p:nvSpPr>
        <p:spPr>
          <a:xfrm>
            <a:off x="7507514" y="3546193"/>
            <a:ext cx="200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spreading</a:t>
            </a:r>
            <a:r>
              <a:rPr lang="fr-FR" dirty="0"/>
              <a:t> factor </a:t>
            </a:r>
            <a:endParaRPr lang="en-US" dirty="0"/>
          </a:p>
        </p:txBody>
      </p: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9B06EF84-6BD7-4CB9-9793-062A4D78297E}"/>
              </a:ext>
            </a:extLst>
          </p:cNvPr>
          <p:cNvSpPr/>
          <p:nvPr/>
        </p:nvSpPr>
        <p:spPr>
          <a:xfrm>
            <a:off x="1848580" y="2491346"/>
            <a:ext cx="1326304" cy="3625879"/>
          </a:xfrm>
          <a:custGeom>
            <a:avLst/>
            <a:gdLst>
              <a:gd name="connsiteX0" fmla="*/ 1335024 w 1335024"/>
              <a:gd name="connsiteY0" fmla="*/ 3450336 h 3450336"/>
              <a:gd name="connsiteX1" fmla="*/ 1316736 w 1335024"/>
              <a:gd name="connsiteY1" fmla="*/ 3023616 h 3450336"/>
              <a:gd name="connsiteX2" fmla="*/ 1267968 w 1335024"/>
              <a:gd name="connsiteY2" fmla="*/ 2657856 h 3450336"/>
              <a:gd name="connsiteX3" fmla="*/ 1139952 w 1335024"/>
              <a:gd name="connsiteY3" fmla="*/ 2206752 h 3450336"/>
              <a:gd name="connsiteX4" fmla="*/ 950976 w 1335024"/>
              <a:gd name="connsiteY4" fmla="*/ 1828800 h 3450336"/>
              <a:gd name="connsiteX5" fmla="*/ 603504 w 1335024"/>
              <a:gd name="connsiteY5" fmla="*/ 1383792 h 3450336"/>
              <a:gd name="connsiteX6" fmla="*/ 152400 w 1335024"/>
              <a:gd name="connsiteY6" fmla="*/ 786384 h 3450336"/>
              <a:gd name="connsiteX7" fmla="*/ 0 w 1335024"/>
              <a:gd name="connsiteY7" fmla="*/ 0 h 345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5024" h="3450336">
                <a:moveTo>
                  <a:pt x="1335024" y="3450336"/>
                </a:moveTo>
                <a:cubicBezTo>
                  <a:pt x="1331468" y="3303016"/>
                  <a:pt x="1327912" y="3155696"/>
                  <a:pt x="1316736" y="3023616"/>
                </a:cubicBezTo>
                <a:cubicBezTo>
                  <a:pt x="1305560" y="2891536"/>
                  <a:pt x="1297432" y="2794000"/>
                  <a:pt x="1267968" y="2657856"/>
                </a:cubicBezTo>
                <a:cubicBezTo>
                  <a:pt x="1238504" y="2521712"/>
                  <a:pt x="1192784" y="2344928"/>
                  <a:pt x="1139952" y="2206752"/>
                </a:cubicBezTo>
                <a:cubicBezTo>
                  <a:pt x="1087120" y="2068576"/>
                  <a:pt x="1040384" y="1965960"/>
                  <a:pt x="950976" y="1828800"/>
                </a:cubicBezTo>
                <a:cubicBezTo>
                  <a:pt x="861568" y="1691640"/>
                  <a:pt x="736600" y="1557528"/>
                  <a:pt x="603504" y="1383792"/>
                </a:cubicBezTo>
                <a:cubicBezTo>
                  <a:pt x="470408" y="1210056"/>
                  <a:pt x="252984" y="1017016"/>
                  <a:pt x="152400" y="786384"/>
                </a:cubicBezTo>
                <a:cubicBezTo>
                  <a:pt x="51816" y="555752"/>
                  <a:pt x="25908" y="277876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orme libre : forme 83">
            <a:extLst>
              <a:ext uri="{FF2B5EF4-FFF2-40B4-BE49-F238E27FC236}">
                <a16:creationId xmlns:a16="http://schemas.microsoft.com/office/drawing/2014/main" id="{13F49B3C-E4F5-4A54-818D-B1C3E130CEC4}"/>
              </a:ext>
            </a:extLst>
          </p:cNvPr>
          <p:cNvSpPr/>
          <p:nvPr/>
        </p:nvSpPr>
        <p:spPr>
          <a:xfrm>
            <a:off x="2487168" y="2374281"/>
            <a:ext cx="731520" cy="3730752"/>
          </a:xfrm>
          <a:custGeom>
            <a:avLst/>
            <a:gdLst>
              <a:gd name="connsiteX0" fmla="*/ 731520 w 731520"/>
              <a:gd name="connsiteY0" fmla="*/ 3730752 h 3730752"/>
              <a:gd name="connsiteX1" fmla="*/ 707136 w 731520"/>
              <a:gd name="connsiteY1" fmla="*/ 3224784 h 3730752"/>
              <a:gd name="connsiteX2" fmla="*/ 652272 w 731520"/>
              <a:gd name="connsiteY2" fmla="*/ 2779776 h 3730752"/>
              <a:gd name="connsiteX3" fmla="*/ 493776 w 731520"/>
              <a:gd name="connsiteY3" fmla="*/ 2249424 h 3730752"/>
              <a:gd name="connsiteX4" fmla="*/ 316992 w 731520"/>
              <a:gd name="connsiteY4" fmla="*/ 1743456 h 3730752"/>
              <a:gd name="connsiteX5" fmla="*/ 140208 w 731520"/>
              <a:gd name="connsiteY5" fmla="*/ 1146048 h 3730752"/>
              <a:gd name="connsiteX6" fmla="*/ 0 w 731520"/>
              <a:gd name="connsiteY6" fmla="*/ 0 h 373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520" h="3730752">
                <a:moveTo>
                  <a:pt x="731520" y="3730752"/>
                </a:moveTo>
                <a:cubicBezTo>
                  <a:pt x="725932" y="3557016"/>
                  <a:pt x="720344" y="3383280"/>
                  <a:pt x="707136" y="3224784"/>
                </a:cubicBezTo>
                <a:cubicBezTo>
                  <a:pt x="693928" y="3066288"/>
                  <a:pt x="687832" y="2942336"/>
                  <a:pt x="652272" y="2779776"/>
                </a:cubicBezTo>
                <a:cubicBezTo>
                  <a:pt x="616712" y="2617216"/>
                  <a:pt x="549656" y="2422144"/>
                  <a:pt x="493776" y="2249424"/>
                </a:cubicBezTo>
                <a:cubicBezTo>
                  <a:pt x="437896" y="2076704"/>
                  <a:pt x="375920" y="1927352"/>
                  <a:pt x="316992" y="1743456"/>
                </a:cubicBezTo>
                <a:cubicBezTo>
                  <a:pt x="258064" y="1559560"/>
                  <a:pt x="193040" y="1436624"/>
                  <a:pt x="140208" y="1146048"/>
                </a:cubicBezTo>
                <a:cubicBezTo>
                  <a:pt x="87376" y="855472"/>
                  <a:pt x="43688" y="427736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orme libre : forme 84">
            <a:extLst>
              <a:ext uri="{FF2B5EF4-FFF2-40B4-BE49-F238E27FC236}">
                <a16:creationId xmlns:a16="http://schemas.microsoft.com/office/drawing/2014/main" id="{922151D8-08EA-4845-AA85-642355EEC72C}"/>
              </a:ext>
            </a:extLst>
          </p:cNvPr>
          <p:cNvSpPr/>
          <p:nvPr/>
        </p:nvSpPr>
        <p:spPr>
          <a:xfrm>
            <a:off x="3224552" y="2301129"/>
            <a:ext cx="213592" cy="3812986"/>
          </a:xfrm>
          <a:custGeom>
            <a:avLst/>
            <a:gdLst>
              <a:gd name="connsiteX0" fmla="*/ 49000 w 213592"/>
              <a:gd name="connsiteY0" fmla="*/ 3791712 h 3791712"/>
              <a:gd name="connsiteX1" fmla="*/ 24616 w 213592"/>
              <a:gd name="connsiteY1" fmla="*/ 2560320 h 3791712"/>
              <a:gd name="connsiteX2" fmla="*/ 12424 w 213592"/>
              <a:gd name="connsiteY2" fmla="*/ 1377696 h 3791712"/>
              <a:gd name="connsiteX3" fmla="*/ 213592 w 213592"/>
              <a:gd name="connsiteY3" fmla="*/ 0 h 379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592" h="3791712">
                <a:moveTo>
                  <a:pt x="49000" y="3791712"/>
                </a:moveTo>
                <a:cubicBezTo>
                  <a:pt x="39856" y="3377184"/>
                  <a:pt x="30712" y="2962656"/>
                  <a:pt x="24616" y="2560320"/>
                </a:cubicBezTo>
                <a:cubicBezTo>
                  <a:pt x="18520" y="2157984"/>
                  <a:pt x="-19072" y="1804416"/>
                  <a:pt x="12424" y="1377696"/>
                </a:cubicBezTo>
                <a:cubicBezTo>
                  <a:pt x="43920" y="950976"/>
                  <a:pt x="128756" y="475488"/>
                  <a:pt x="213592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73EA8A3F-7E57-4096-B940-3EE78E4BDEB7}"/>
              </a:ext>
            </a:extLst>
          </p:cNvPr>
          <p:cNvSpPr/>
          <p:nvPr/>
        </p:nvSpPr>
        <p:spPr>
          <a:xfrm>
            <a:off x="3340667" y="2362089"/>
            <a:ext cx="682693" cy="3755136"/>
          </a:xfrm>
          <a:custGeom>
            <a:avLst/>
            <a:gdLst>
              <a:gd name="connsiteX0" fmla="*/ 12133 w 682693"/>
              <a:gd name="connsiteY0" fmla="*/ 3755136 h 3755136"/>
              <a:gd name="connsiteX1" fmla="*/ 54805 w 682693"/>
              <a:gd name="connsiteY1" fmla="*/ 2273808 h 3755136"/>
              <a:gd name="connsiteX2" fmla="*/ 444949 w 682693"/>
              <a:gd name="connsiteY2" fmla="*/ 963168 h 3755136"/>
              <a:gd name="connsiteX3" fmla="*/ 682693 w 682693"/>
              <a:gd name="connsiteY3" fmla="*/ 0 h 375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93" h="3755136">
                <a:moveTo>
                  <a:pt x="12133" y="3755136"/>
                </a:moveTo>
                <a:cubicBezTo>
                  <a:pt x="-2599" y="3247136"/>
                  <a:pt x="-17331" y="2739136"/>
                  <a:pt x="54805" y="2273808"/>
                </a:cubicBezTo>
                <a:cubicBezTo>
                  <a:pt x="126941" y="1808480"/>
                  <a:pt x="340301" y="1342136"/>
                  <a:pt x="444949" y="963168"/>
                </a:cubicBezTo>
                <a:cubicBezTo>
                  <a:pt x="549597" y="584200"/>
                  <a:pt x="616145" y="292100"/>
                  <a:pt x="682693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orme libre : forme 87">
            <a:extLst>
              <a:ext uri="{FF2B5EF4-FFF2-40B4-BE49-F238E27FC236}">
                <a16:creationId xmlns:a16="http://schemas.microsoft.com/office/drawing/2014/main" id="{A8F47EDE-1643-428E-AC57-1CF267EEB27C}"/>
              </a:ext>
            </a:extLst>
          </p:cNvPr>
          <p:cNvSpPr/>
          <p:nvPr/>
        </p:nvSpPr>
        <p:spPr>
          <a:xfrm>
            <a:off x="3407078" y="2463538"/>
            <a:ext cx="1506468" cy="3650577"/>
          </a:xfrm>
          <a:custGeom>
            <a:avLst/>
            <a:gdLst>
              <a:gd name="connsiteX0" fmla="*/ 586 w 1475818"/>
              <a:gd name="connsiteY0" fmla="*/ 3566160 h 3566160"/>
              <a:gd name="connsiteX1" fmla="*/ 586 w 1475818"/>
              <a:gd name="connsiteY1" fmla="*/ 3316224 h 3566160"/>
              <a:gd name="connsiteX2" fmla="*/ 6682 w 1475818"/>
              <a:gd name="connsiteY2" fmla="*/ 2895600 h 3566160"/>
              <a:gd name="connsiteX3" fmla="*/ 49354 w 1475818"/>
              <a:gd name="connsiteY3" fmla="*/ 2542032 h 3566160"/>
              <a:gd name="connsiteX4" fmla="*/ 189562 w 1475818"/>
              <a:gd name="connsiteY4" fmla="*/ 2036064 h 3566160"/>
              <a:gd name="connsiteX5" fmla="*/ 610186 w 1475818"/>
              <a:gd name="connsiteY5" fmla="*/ 1365504 h 3566160"/>
              <a:gd name="connsiteX6" fmla="*/ 982042 w 1475818"/>
              <a:gd name="connsiteY6" fmla="*/ 902208 h 3566160"/>
              <a:gd name="connsiteX7" fmla="*/ 1274650 w 1475818"/>
              <a:gd name="connsiteY7" fmla="*/ 512064 h 3566160"/>
              <a:gd name="connsiteX8" fmla="*/ 1475818 w 1475818"/>
              <a:gd name="connsiteY8" fmla="*/ 0 h 356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818" h="3566160">
                <a:moveTo>
                  <a:pt x="586" y="3566160"/>
                </a:moveTo>
                <a:cubicBezTo>
                  <a:pt x="78" y="3497072"/>
                  <a:pt x="-430" y="3427984"/>
                  <a:pt x="586" y="3316224"/>
                </a:cubicBezTo>
                <a:cubicBezTo>
                  <a:pt x="1602" y="3204464"/>
                  <a:pt x="-1446" y="3024632"/>
                  <a:pt x="6682" y="2895600"/>
                </a:cubicBezTo>
                <a:cubicBezTo>
                  <a:pt x="14810" y="2766568"/>
                  <a:pt x="18874" y="2685288"/>
                  <a:pt x="49354" y="2542032"/>
                </a:cubicBezTo>
                <a:cubicBezTo>
                  <a:pt x="79834" y="2398776"/>
                  <a:pt x="96090" y="2232152"/>
                  <a:pt x="189562" y="2036064"/>
                </a:cubicBezTo>
                <a:cubicBezTo>
                  <a:pt x="283034" y="1839976"/>
                  <a:pt x="478106" y="1554480"/>
                  <a:pt x="610186" y="1365504"/>
                </a:cubicBezTo>
                <a:cubicBezTo>
                  <a:pt x="742266" y="1176528"/>
                  <a:pt x="871298" y="1044448"/>
                  <a:pt x="982042" y="902208"/>
                </a:cubicBezTo>
                <a:cubicBezTo>
                  <a:pt x="1092786" y="759968"/>
                  <a:pt x="1192354" y="662432"/>
                  <a:pt x="1274650" y="512064"/>
                </a:cubicBezTo>
                <a:cubicBezTo>
                  <a:pt x="1356946" y="361696"/>
                  <a:pt x="1416382" y="180848"/>
                  <a:pt x="1475818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E8EBE64-4342-4FF3-963A-662D1A373F7B}"/>
              </a:ext>
            </a:extLst>
          </p:cNvPr>
          <p:cNvSpPr/>
          <p:nvPr/>
        </p:nvSpPr>
        <p:spPr>
          <a:xfrm rot="21166483">
            <a:off x="1854419" y="2375147"/>
            <a:ext cx="634855" cy="1374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9931656F-D0A2-49B1-BB0C-A56B153974A7}"/>
              </a:ext>
            </a:extLst>
          </p:cNvPr>
          <p:cNvSpPr/>
          <p:nvPr/>
        </p:nvSpPr>
        <p:spPr>
          <a:xfrm rot="21419889">
            <a:off x="2501508" y="2278655"/>
            <a:ext cx="926901" cy="16791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6F64B1C-E86A-4BC8-80B9-1701E6F0C86E}"/>
              </a:ext>
            </a:extLst>
          </p:cNvPr>
          <p:cNvSpPr/>
          <p:nvPr/>
        </p:nvSpPr>
        <p:spPr>
          <a:xfrm rot="247231">
            <a:off x="3439426" y="2292035"/>
            <a:ext cx="574879" cy="13694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39902A67-6654-43AB-AFB0-AB69B843FA51}"/>
              </a:ext>
            </a:extLst>
          </p:cNvPr>
          <p:cNvSpPr/>
          <p:nvPr/>
        </p:nvSpPr>
        <p:spPr>
          <a:xfrm rot="407873">
            <a:off x="4033977" y="2349043"/>
            <a:ext cx="872031" cy="1791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FA9DB570-4B58-4675-9D39-CFAE44D44095}"/>
              </a:ext>
            </a:extLst>
          </p:cNvPr>
          <p:cNvSpPr/>
          <p:nvPr/>
        </p:nvSpPr>
        <p:spPr>
          <a:xfrm rot="636111">
            <a:off x="4917115" y="2475523"/>
            <a:ext cx="659641" cy="15774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93E1C9DC-10B6-4FB0-9394-1D0905350EC2}"/>
              </a:ext>
            </a:extLst>
          </p:cNvPr>
          <p:cNvSpPr/>
          <p:nvPr/>
        </p:nvSpPr>
        <p:spPr>
          <a:xfrm>
            <a:off x="960119" y="2204552"/>
            <a:ext cx="4625517" cy="364943"/>
          </a:xfrm>
          <a:custGeom>
            <a:avLst/>
            <a:gdLst>
              <a:gd name="connsiteX0" fmla="*/ 4551680 w 4551680"/>
              <a:gd name="connsiteY0" fmla="*/ 279435 h 279435"/>
              <a:gd name="connsiteX1" fmla="*/ 2255520 w 4551680"/>
              <a:gd name="connsiteY1" fmla="*/ 35 h 279435"/>
              <a:gd name="connsiteX2" fmla="*/ 0 w 4551680"/>
              <a:gd name="connsiteY2" fmla="*/ 264195 h 27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1680" h="279435">
                <a:moveTo>
                  <a:pt x="4551680" y="279435"/>
                </a:moveTo>
                <a:cubicBezTo>
                  <a:pt x="3782906" y="141005"/>
                  <a:pt x="3014133" y="2575"/>
                  <a:pt x="2255520" y="35"/>
                </a:cubicBezTo>
                <a:cubicBezTo>
                  <a:pt x="1496907" y="-2505"/>
                  <a:pt x="748453" y="130845"/>
                  <a:pt x="0" y="264195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B079AFDF-3154-4418-B4E6-4B76D8DAA2EF}"/>
              </a:ext>
            </a:extLst>
          </p:cNvPr>
          <p:cNvSpPr/>
          <p:nvPr/>
        </p:nvSpPr>
        <p:spPr>
          <a:xfrm>
            <a:off x="3141574" y="6101985"/>
            <a:ext cx="321945" cy="13388"/>
          </a:xfrm>
          <a:custGeom>
            <a:avLst/>
            <a:gdLst>
              <a:gd name="connsiteX0" fmla="*/ 0 w 321945"/>
              <a:gd name="connsiteY0" fmla="*/ 9578 h 13388"/>
              <a:gd name="connsiteX1" fmla="*/ 171450 w 321945"/>
              <a:gd name="connsiteY1" fmla="*/ 53 h 13388"/>
              <a:gd name="connsiteX2" fmla="*/ 321945 w 321945"/>
              <a:gd name="connsiteY2" fmla="*/ 13388 h 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45" h="13388">
                <a:moveTo>
                  <a:pt x="0" y="9578"/>
                </a:moveTo>
                <a:cubicBezTo>
                  <a:pt x="58896" y="4498"/>
                  <a:pt x="117793" y="-582"/>
                  <a:pt x="171450" y="53"/>
                </a:cubicBezTo>
                <a:cubicBezTo>
                  <a:pt x="225107" y="688"/>
                  <a:pt x="273526" y="7038"/>
                  <a:pt x="321945" y="1338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E856688E-BC14-45B3-882E-C5B584414D3F}"/>
              </a:ext>
            </a:extLst>
          </p:cNvPr>
          <p:cNvSpPr txBox="1"/>
          <p:nvPr/>
        </p:nvSpPr>
        <p:spPr>
          <a:xfrm>
            <a:off x="3331348" y="6144492"/>
            <a:ext cx="114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Footpoint</a:t>
            </a:r>
            <a:endParaRPr lang="en-US" dirty="0"/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2D14D949-D5EF-47A0-8264-BD4419DC38AC}"/>
              </a:ext>
            </a:extLst>
          </p:cNvPr>
          <p:cNvSpPr txBox="1"/>
          <p:nvPr/>
        </p:nvSpPr>
        <p:spPr>
          <a:xfrm>
            <a:off x="2318701" y="12272"/>
            <a:ext cx="738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Angular</a:t>
            </a:r>
            <a:r>
              <a:rPr lang="fr-FR" sz="2800" b="1" dirty="0"/>
              <a:t> extension of a </a:t>
            </a:r>
            <a:r>
              <a:rPr lang="fr-FR" sz="2800" b="1" dirty="0" err="1"/>
              <a:t>given</a:t>
            </a:r>
            <a:r>
              <a:rPr lang="fr-FR" sz="2800" b="1" dirty="0"/>
              <a:t> source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AAD819A-1C9A-4133-8A48-1D97C9ECEFC7}"/>
                  </a:ext>
                </a:extLst>
              </p:cNvPr>
              <p:cNvSpPr txBox="1"/>
              <p:nvPr/>
            </p:nvSpPr>
            <p:spPr>
              <a:xfrm>
                <a:off x="6614322" y="5191162"/>
                <a:ext cx="395956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rgbClr val="FF0000"/>
                    </a:solidFill>
                  </a:rPr>
                  <a:t>It’s not a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mean</a:t>
                </a:r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𝒔𝒔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of all the flux tube </a:t>
                </a:r>
                <a:r>
                  <a:rPr lang="en-US" dirty="0">
                    <a:sym typeface="Wingdings" panose="05000000000000000000" pitchFamily="2" charset="2"/>
                  </a:rPr>
                  <a:t> more likely an </a:t>
                </a:r>
                <a:r>
                  <a:rPr lang="en-US" b="1" dirty="0">
                    <a:sym typeface="Wingdings" panose="05000000000000000000" pitchFamily="2" charset="2"/>
                  </a:rPr>
                  <a:t>angular spreading of the field lines coordinates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 dirty="0"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𝒔𝒔</m:t>
                        </m:r>
                      </m:sub>
                    </m:sSub>
                  </m:oMath>
                </a14:m>
                <a:r>
                  <a:rPr lang="en-US" b="1" dirty="0">
                    <a:sym typeface="Wingdings" panose="05000000000000000000" pitchFamily="2" charset="2"/>
                  </a:rPr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(i.e. angular spread of the flux tube centroid)</a:t>
                </a:r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AAD819A-1C9A-4133-8A48-1D97C9ECE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322" y="5191162"/>
                <a:ext cx="3959565" cy="1477328"/>
              </a:xfrm>
              <a:prstGeom prst="rect">
                <a:avLst/>
              </a:prstGeom>
              <a:blipFill>
                <a:blip r:embed="rId6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50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/>
      <p:bldP spid="27" grpId="0"/>
      <p:bldP spid="34" grpId="0" animBg="1"/>
      <p:bldP spid="35" grpId="0" animBg="1"/>
      <p:bldP spid="36" grpId="0"/>
      <p:bldP spid="37" grpId="0"/>
      <p:bldP spid="59" grpId="0"/>
      <p:bldP spid="79" grpId="0" animBg="1"/>
      <p:bldP spid="84" grpId="0" animBg="1"/>
      <p:bldP spid="85" grpId="0" animBg="1"/>
      <p:bldP spid="86" grpId="0" animBg="1"/>
      <p:bldP spid="90" grpId="0" animBg="1"/>
      <p:bldP spid="95" grpId="0" animBg="1"/>
      <p:bldP spid="96" grpId="0" animBg="1"/>
      <p:bldP spid="97" grpId="0" animBg="1"/>
      <p:bldP spid="42" grpId="0" animBg="1"/>
      <p:bldP spid="41" grpId="0" animBg="1"/>
      <p:bldP spid="121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EF671A59-EB49-449F-A602-F29EC0AFC8C3}"/>
              </a:ext>
            </a:extLst>
          </p:cNvPr>
          <p:cNvSpPr/>
          <p:nvPr/>
        </p:nvSpPr>
        <p:spPr>
          <a:xfrm>
            <a:off x="1427385" y="6110305"/>
            <a:ext cx="3784600" cy="233790"/>
          </a:xfrm>
          <a:custGeom>
            <a:avLst/>
            <a:gdLst>
              <a:gd name="connsiteX0" fmla="*/ 0 w 3037840"/>
              <a:gd name="connsiteY0" fmla="*/ 284494 h 294654"/>
              <a:gd name="connsiteX1" fmla="*/ 1513840 w 3037840"/>
              <a:gd name="connsiteY1" fmla="*/ 14 h 294654"/>
              <a:gd name="connsiteX2" fmla="*/ 3037840 w 3037840"/>
              <a:gd name="connsiteY2" fmla="*/ 294654 h 294654"/>
              <a:gd name="connsiteX3" fmla="*/ 3037840 w 3037840"/>
              <a:gd name="connsiteY3" fmla="*/ 294654 h 2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840" h="294654">
                <a:moveTo>
                  <a:pt x="0" y="284494"/>
                </a:moveTo>
                <a:cubicBezTo>
                  <a:pt x="503766" y="141407"/>
                  <a:pt x="1007533" y="-1679"/>
                  <a:pt x="1513840" y="14"/>
                </a:cubicBezTo>
                <a:cubicBezTo>
                  <a:pt x="2020147" y="1707"/>
                  <a:pt x="3037840" y="294654"/>
                  <a:pt x="3037840" y="294654"/>
                </a:cubicBezTo>
                <a:lnTo>
                  <a:pt x="3037840" y="2946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1AD597A-8DAB-49C3-B86C-2D2F5A262013}"/>
              </a:ext>
            </a:extLst>
          </p:cNvPr>
          <p:cNvSpPr/>
          <p:nvPr/>
        </p:nvSpPr>
        <p:spPr>
          <a:xfrm rot="21096432">
            <a:off x="1027322" y="2485157"/>
            <a:ext cx="840971" cy="13898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21DF6472-E116-4F3C-9587-2AC905E389B3}"/>
              </a:ext>
            </a:extLst>
          </p:cNvPr>
          <p:cNvSpPr/>
          <p:nvPr/>
        </p:nvSpPr>
        <p:spPr>
          <a:xfrm>
            <a:off x="3466518" y="2593264"/>
            <a:ext cx="2111162" cy="352740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831FE54C-04AF-42D8-9EBC-3DEFC45E74AE}"/>
              </a:ext>
            </a:extLst>
          </p:cNvPr>
          <p:cNvSpPr/>
          <p:nvPr/>
        </p:nvSpPr>
        <p:spPr>
          <a:xfrm flipH="1">
            <a:off x="1021258" y="2594522"/>
            <a:ext cx="2111162" cy="351366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CD41676-3B44-4150-93CF-48C27971E0EE}"/>
                  </a:ext>
                </a:extLst>
              </p:cNvPr>
              <p:cNvSpPr/>
              <p:nvPr/>
            </p:nvSpPr>
            <p:spPr>
              <a:xfrm>
                <a:off x="2765256" y="6018990"/>
                <a:ext cx="6032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l-GR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CD41676-3B44-4150-93CF-48C27971E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256" y="6018990"/>
                <a:ext cx="603298" cy="461665"/>
              </a:xfrm>
              <a:prstGeom prst="rect">
                <a:avLst/>
              </a:prstGeom>
              <a:blipFill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A12817E-ED2A-4DD9-B7A5-E93B08D423C0}"/>
              </a:ext>
            </a:extLst>
          </p:cNvPr>
          <p:cNvCxnSpPr>
            <a:cxnSpLocks/>
            <a:stCxn id="4" idx="6"/>
            <a:endCxn id="4" idx="6"/>
          </p:cNvCxnSpPr>
          <p:nvPr/>
        </p:nvCxnSpPr>
        <p:spPr>
          <a:xfrm>
            <a:off x="1863790" y="24932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805D48B-1E92-4343-BCC1-60094288E6CF}"/>
              </a:ext>
            </a:extLst>
          </p:cNvPr>
          <p:cNvCxnSpPr>
            <a:cxnSpLocks/>
            <a:stCxn id="5" idx="4"/>
            <a:endCxn id="5" idx="0"/>
          </p:cNvCxnSpPr>
          <p:nvPr/>
        </p:nvCxnSpPr>
        <p:spPr>
          <a:xfrm flipH="1">
            <a:off x="3466518" y="2593264"/>
            <a:ext cx="2111162" cy="3527406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B56F43C-C476-4B74-8F30-09A934725CFA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960119" y="2549592"/>
            <a:ext cx="2181455" cy="3561971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E6516AD0-6793-4DCC-B5EB-3A18F6919456}"/>
              </a:ext>
            </a:extLst>
          </p:cNvPr>
          <p:cNvSpPr/>
          <p:nvPr/>
        </p:nvSpPr>
        <p:spPr>
          <a:xfrm>
            <a:off x="1848580" y="2491346"/>
            <a:ext cx="1326304" cy="3625879"/>
          </a:xfrm>
          <a:custGeom>
            <a:avLst/>
            <a:gdLst>
              <a:gd name="connsiteX0" fmla="*/ 1335024 w 1335024"/>
              <a:gd name="connsiteY0" fmla="*/ 3450336 h 3450336"/>
              <a:gd name="connsiteX1" fmla="*/ 1316736 w 1335024"/>
              <a:gd name="connsiteY1" fmla="*/ 3023616 h 3450336"/>
              <a:gd name="connsiteX2" fmla="*/ 1267968 w 1335024"/>
              <a:gd name="connsiteY2" fmla="*/ 2657856 h 3450336"/>
              <a:gd name="connsiteX3" fmla="*/ 1139952 w 1335024"/>
              <a:gd name="connsiteY3" fmla="*/ 2206752 h 3450336"/>
              <a:gd name="connsiteX4" fmla="*/ 950976 w 1335024"/>
              <a:gd name="connsiteY4" fmla="*/ 1828800 h 3450336"/>
              <a:gd name="connsiteX5" fmla="*/ 603504 w 1335024"/>
              <a:gd name="connsiteY5" fmla="*/ 1383792 h 3450336"/>
              <a:gd name="connsiteX6" fmla="*/ 152400 w 1335024"/>
              <a:gd name="connsiteY6" fmla="*/ 786384 h 3450336"/>
              <a:gd name="connsiteX7" fmla="*/ 0 w 1335024"/>
              <a:gd name="connsiteY7" fmla="*/ 0 h 345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5024" h="3450336">
                <a:moveTo>
                  <a:pt x="1335024" y="3450336"/>
                </a:moveTo>
                <a:cubicBezTo>
                  <a:pt x="1331468" y="3303016"/>
                  <a:pt x="1327912" y="3155696"/>
                  <a:pt x="1316736" y="3023616"/>
                </a:cubicBezTo>
                <a:cubicBezTo>
                  <a:pt x="1305560" y="2891536"/>
                  <a:pt x="1297432" y="2794000"/>
                  <a:pt x="1267968" y="2657856"/>
                </a:cubicBezTo>
                <a:cubicBezTo>
                  <a:pt x="1238504" y="2521712"/>
                  <a:pt x="1192784" y="2344928"/>
                  <a:pt x="1139952" y="2206752"/>
                </a:cubicBezTo>
                <a:cubicBezTo>
                  <a:pt x="1087120" y="2068576"/>
                  <a:pt x="1040384" y="1965960"/>
                  <a:pt x="950976" y="1828800"/>
                </a:cubicBezTo>
                <a:cubicBezTo>
                  <a:pt x="861568" y="1691640"/>
                  <a:pt x="736600" y="1557528"/>
                  <a:pt x="603504" y="1383792"/>
                </a:cubicBezTo>
                <a:cubicBezTo>
                  <a:pt x="470408" y="1210056"/>
                  <a:pt x="252984" y="1017016"/>
                  <a:pt x="152400" y="786384"/>
                </a:cubicBezTo>
                <a:cubicBezTo>
                  <a:pt x="51816" y="555752"/>
                  <a:pt x="25908" y="277876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5CF989E9-567E-4F3C-8246-04A31378EE86}"/>
              </a:ext>
            </a:extLst>
          </p:cNvPr>
          <p:cNvSpPr/>
          <p:nvPr/>
        </p:nvSpPr>
        <p:spPr>
          <a:xfrm>
            <a:off x="2487168" y="2374281"/>
            <a:ext cx="731520" cy="3730752"/>
          </a:xfrm>
          <a:custGeom>
            <a:avLst/>
            <a:gdLst>
              <a:gd name="connsiteX0" fmla="*/ 731520 w 731520"/>
              <a:gd name="connsiteY0" fmla="*/ 3730752 h 3730752"/>
              <a:gd name="connsiteX1" fmla="*/ 707136 w 731520"/>
              <a:gd name="connsiteY1" fmla="*/ 3224784 h 3730752"/>
              <a:gd name="connsiteX2" fmla="*/ 652272 w 731520"/>
              <a:gd name="connsiteY2" fmla="*/ 2779776 h 3730752"/>
              <a:gd name="connsiteX3" fmla="*/ 493776 w 731520"/>
              <a:gd name="connsiteY3" fmla="*/ 2249424 h 3730752"/>
              <a:gd name="connsiteX4" fmla="*/ 316992 w 731520"/>
              <a:gd name="connsiteY4" fmla="*/ 1743456 h 3730752"/>
              <a:gd name="connsiteX5" fmla="*/ 140208 w 731520"/>
              <a:gd name="connsiteY5" fmla="*/ 1146048 h 3730752"/>
              <a:gd name="connsiteX6" fmla="*/ 0 w 731520"/>
              <a:gd name="connsiteY6" fmla="*/ 0 h 373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520" h="3730752">
                <a:moveTo>
                  <a:pt x="731520" y="3730752"/>
                </a:moveTo>
                <a:cubicBezTo>
                  <a:pt x="725932" y="3557016"/>
                  <a:pt x="720344" y="3383280"/>
                  <a:pt x="707136" y="3224784"/>
                </a:cubicBezTo>
                <a:cubicBezTo>
                  <a:pt x="693928" y="3066288"/>
                  <a:pt x="687832" y="2942336"/>
                  <a:pt x="652272" y="2779776"/>
                </a:cubicBezTo>
                <a:cubicBezTo>
                  <a:pt x="616712" y="2617216"/>
                  <a:pt x="549656" y="2422144"/>
                  <a:pt x="493776" y="2249424"/>
                </a:cubicBezTo>
                <a:cubicBezTo>
                  <a:pt x="437896" y="2076704"/>
                  <a:pt x="375920" y="1927352"/>
                  <a:pt x="316992" y="1743456"/>
                </a:cubicBezTo>
                <a:cubicBezTo>
                  <a:pt x="258064" y="1559560"/>
                  <a:pt x="193040" y="1436624"/>
                  <a:pt x="140208" y="1146048"/>
                </a:cubicBezTo>
                <a:cubicBezTo>
                  <a:pt x="87376" y="855472"/>
                  <a:pt x="43688" y="427736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BD0626B-732D-4581-B1E0-394220F13D83}"/>
              </a:ext>
            </a:extLst>
          </p:cNvPr>
          <p:cNvSpPr/>
          <p:nvPr/>
        </p:nvSpPr>
        <p:spPr>
          <a:xfrm>
            <a:off x="3224552" y="2301129"/>
            <a:ext cx="213592" cy="3812986"/>
          </a:xfrm>
          <a:custGeom>
            <a:avLst/>
            <a:gdLst>
              <a:gd name="connsiteX0" fmla="*/ 49000 w 213592"/>
              <a:gd name="connsiteY0" fmla="*/ 3791712 h 3791712"/>
              <a:gd name="connsiteX1" fmla="*/ 24616 w 213592"/>
              <a:gd name="connsiteY1" fmla="*/ 2560320 h 3791712"/>
              <a:gd name="connsiteX2" fmla="*/ 12424 w 213592"/>
              <a:gd name="connsiteY2" fmla="*/ 1377696 h 3791712"/>
              <a:gd name="connsiteX3" fmla="*/ 213592 w 213592"/>
              <a:gd name="connsiteY3" fmla="*/ 0 h 379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592" h="3791712">
                <a:moveTo>
                  <a:pt x="49000" y="3791712"/>
                </a:moveTo>
                <a:cubicBezTo>
                  <a:pt x="39856" y="3377184"/>
                  <a:pt x="30712" y="2962656"/>
                  <a:pt x="24616" y="2560320"/>
                </a:cubicBezTo>
                <a:cubicBezTo>
                  <a:pt x="18520" y="2157984"/>
                  <a:pt x="-19072" y="1804416"/>
                  <a:pt x="12424" y="1377696"/>
                </a:cubicBezTo>
                <a:cubicBezTo>
                  <a:pt x="43920" y="950976"/>
                  <a:pt x="128756" y="475488"/>
                  <a:pt x="213592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22B9765F-47DF-4724-93D7-F74803AF9D22}"/>
              </a:ext>
            </a:extLst>
          </p:cNvPr>
          <p:cNvSpPr/>
          <p:nvPr/>
        </p:nvSpPr>
        <p:spPr>
          <a:xfrm>
            <a:off x="3340667" y="2362089"/>
            <a:ext cx="682693" cy="3755136"/>
          </a:xfrm>
          <a:custGeom>
            <a:avLst/>
            <a:gdLst>
              <a:gd name="connsiteX0" fmla="*/ 12133 w 682693"/>
              <a:gd name="connsiteY0" fmla="*/ 3755136 h 3755136"/>
              <a:gd name="connsiteX1" fmla="*/ 54805 w 682693"/>
              <a:gd name="connsiteY1" fmla="*/ 2273808 h 3755136"/>
              <a:gd name="connsiteX2" fmla="*/ 444949 w 682693"/>
              <a:gd name="connsiteY2" fmla="*/ 963168 h 3755136"/>
              <a:gd name="connsiteX3" fmla="*/ 682693 w 682693"/>
              <a:gd name="connsiteY3" fmla="*/ 0 h 375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93" h="3755136">
                <a:moveTo>
                  <a:pt x="12133" y="3755136"/>
                </a:moveTo>
                <a:cubicBezTo>
                  <a:pt x="-2599" y="3247136"/>
                  <a:pt x="-17331" y="2739136"/>
                  <a:pt x="54805" y="2273808"/>
                </a:cubicBezTo>
                <a:cubicBezTo>
                  <a:pt x="126941" y="1808480"/>
                  <a:pt x="340301" y="1342136"/>
                  <a:pt x="444949" y="963168"/>
                </a:cubicBezTo>
                <a:cubicBezTo>
                  <a:pt x="549597" y="584200"/>
                  <a:pt x="616145" y="292100"/>
                  <a:pt x="682693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050E5634-600C-40A1-A051-CC2C310F0596}"/>
              </a:ext>
            </a:extLst>
          </p:cNvPr>
          <p:cNvSpPr/>
          <p:nvPr/>
        </p:nvSpPr>
        <p:spPr>
          <a:xfrm>
            <a:off x="3407078" y="2463538"/>
            <a:ext cx="1506468" cy="3650577"/>
          </a:xfrm>
          <a:custGeom>
            <a:avLst/>
            <a:gdLst>
              <a:gd name="connsiteX0" fmla="*/ 586 w 1475818"/>
              <a:gd name="connsiteY0" fmla="*/ 3566160 h 3566160"/>
              <a:gd name="connsiteX1" fmla="*/ 586 w 1475818"/>
              <a:gd name="connsiteY1" fmla="*/ 3316224 h 3566160"/>
              <a:gd name="connsiteX2" fmla="*/ 6682 w 1475818"/>
              <a:gd name="connsiteY2" fmla="*/ 2895600 h 3566160"/>
              <a:gd name="connsiteX3" fmla="*/ 49354 w 1475818"/>
              <a:gd name="connsiteY3" fmla="*/ 2542032 h 3566160"/>
              <a:gd name="connsiteX4" fmla="*/ 189562 w 1475818"/>
              <a:gd name="connsiteY4" fmla="*/ 2036064 h 3566160"/>
              <a:gd name="connsiteX5" fmla="*/ 610186 w 1475818"/>
              <a:gd name="connsiteY5" fmla="*/ 1365504 h 3566160"/>
              <a:gd name="connsiteX6" fmla="*/ 982042 w 1475818"/>
              <a:gd name="connsiteY6" fmla="*/ 902208 h 3566160"/>
              <a:gd name="connsiteX7" fmla="*/ 1274650 w 1475818"/>
              <a:gd name="connsiteY7" fmla="*/ 512064 h 3566160"/>
              <a:gd name="connsiteX8" fmla="*/ 1475818 w 1475818"/>
              <a:gd name="connsiteY8" fmla="*/ 0 h 356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818" h="3566160">
                <a:moveTo>
                  <a:pt x="586" y="3566160"/>
                </a:moveTo>
                <a:cubicBezTo>
                  <a:pt x="78" y="3497072"/>
                  <a:pt x="-430" y="3427984"/>
                  <a:pt x="586" y="3316224"/>
                </a:cubicBezTo>
                <a:cubicBezTo>
                  <a:pt x="1602" y="3204464"/>
                  <a:pt x="-1446" y="3024632"/>
                  <a:pt x="6682" y="2895600"/>
                </a:cubicBezTo>
                <a:cubicBezTo>
                  <a:pt x="14810" y="2766568"/>
                  <a:pt x="18874" y="2685288"/>
                  <a:pt x="49354" y="2542032"/>
                </a:cubicBezTo>
                <a:cubicBezTo>
                  <a:pt x="79834" y="2398776"/>
                  <a:pt x="96090" y="2232152"/>
                  <a:pt x="189562" y="2036064"/>
                </a:cubicBezTo>
                <a:cubicBezTo>
                  <a:pt x="283034" y="1839976"/>
                  <a:pt x="478106" y="1554480"/>
                  <a:pt x="610186" y="1365504"/>
                </a:cubicBezTo>
                <a:cubicBezTo>
                  <a:pt x="742266" y="1176528"/>
                  <a:pt x="871298" y="1044448"/>
                  <a:pt x="982042" y="902208"/>
                </a:cubicBezTo>
                <a:cubicBezTo>
                  <a:pt x="1092786" y="759968"/>
                  <a:pt x="1192354" y="662432"/>
                  <a:pt x="1274650" y="512064"/>
                </a:cubicBezTo>
                <a:cubicBezTo>
                  <a:pt x="1356946" y="361696"/>
                  <a:pt x="1416382" y="180848"/>
                  <a:pt x="1475818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0205BD4-A379-4468-A1A1-BF6A39FF48FA}"/>
              </a:ext>
            </a:extLst>
          </p:cNvPr>
          <p:cNvSpPr/>
          <p:nvPr/>
        </p:nvSpPr>
        <p:spPr>
          <a:xfrm rot="21166483">
            <a:off x="1854419" y="2375147"/>
            <a:ext cx="634855" cy="1374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4FB2B55-553A-4CED-868F-C18C95A363E2}"/>
              </a:ext>
            </a:extLst>
          </p:cNvPr>
          <p:cNvSpPr/>
          <p:nvPr/>
        </p:nvSpPr>
        <p:spPr>
          <a:xfrm rot="21419889">
            <a:off x="2501508" y="2278655"/>
            <a:ext cx="926901" cy="16791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01A0FA1-22FE-4374-B665-075CB4D2A746}"/>
              </a:ext>
            </a:extLst>
          </p:cNvPr>
          <p:cNvSpPr/>
          <p:nvPr/>
        </p:nvSpPr>
        <p:spPr>
          <a:xfrm rot="247231">
            <a:off x="3439426" y="2292035"/>
            <a:ext cx="574879" cy="13694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F9B3D68-B8AA-4B50-A135-5BC7B6ED8924}"/>
              </a:ext>
            </a:extLst>
          </p:cNvPr>
          <p:cNvSpPr/>
          <p:nvPr/>
        </p:nvSpPr>
        <p:spPr>
          <a:xfrm rot="407873">
            <a:off x="4033977" y="2349043"/>
            <a:ext cx="872031" cy="1791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736FCC5-7FBD-48B8-8F3C-2EFBEF9B7515}"/>
              </a:ext>
            </a:extLst>
          </p:cNvPr>
          <p:cNvSpPr/>
          <p:nvPr/>
        </p:nvSpPr>
        <p:spPr>
          <a:xfrm rot="636111">
            <a:off x="4917115" y="2475523"/>
            <a:ext cx="659641" cy="15774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C30007DB-7A60-4AA2-93F4-4CDE0441313C}"/>
              </a:ext>
            </a:extLst>
          </p:cNvPr>
          <p:cNvSpPr/>
          <p:nvPr/>
        </p:nvSpPr>
        <p:spPr>
          <a:xfrm>
            <a:off x="960119" y="2204552"/>
            <a:ext cx="4625517" cy="364943"/>
          </a:xfrm>
          <a:custGeom>
            <a:avLst/>
            <a:gdLst>
              <a:gd name="connsiteX0" fmla="*/ 4551680 w 4551680"/>
              <a:gd name="connsiteY0" fmla="*/ 279435 h 279435"/>
              <a:gd name="connsiteX1" fmla="*/ 2255520 w 4551680"/>
              <a:gd name="connsiteY1" fmla="*/ 35 h 279435"/>
              <a:gd name="connsiteX2" fmla="*/ 0 w 4551680"/>
              <a:gd name="connsiteY2" fmla="*/ 264195 h 27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1680" h="279435">
                <a:moveTo>
                  <a:pt x="4551680" y="279435"/>
                </a:moveTo>
                <a:cubicBezTo>
                  <a:pt x="3782906" y="141005"/>
                  <a:pt x="3014133" y="2575"/>
                  <a:pt x="2255520" y="35"/>
                </a:cubicBezTo>
                <a:cubicBezTo>
                  <a:pt x="1496907" y="-2505"/>
                  <a:pt x="748453" y="130845"/>
                  <a:pt x="0" y="264195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27AF5D82-F63D-454B-82AF-C5EE8E4A4400}"/>
              </a:ext>
            </a:extLst>
          </p:cNvPr>
          <p:cNvSpPr/>
          <p:nvPr/>
        </p:nvSpPr>
        <p:spPr>
          <a:xfrm>
            <a:off x="3141574" y="6101985"/>
            <a:ext cx="321945" cy="13388"/>
          </a:xfrm>
          <a:custGeom>
            <a:avLst/>
            <a:gdLst>
              <a:gd name="connsiteX0" fmla="*/ 0 w 321945"/>
              <a:gd name="connsiteY0" fmla="*/ 9578 h 13388"/>
              <a:gd name="connsiteX1" fmla="*/ 171450 w 321945"/>
              <a:gd name="connsiteY1" fmla="*/ 53 h 13388"/>
              <a:gd name="connsiteX2" fmla="*/ 321945 w 321945"/>
              <a:gd name="connsiteY2" fmla="*/ 13388 h 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45" h="13388">
                <a:moveTo>
                  <a:pt x="0" y="9578"/>
                </a:moveTo>
                <a:cubicBezTo>
                  <a:pt x="58896" y="4498"/>
                  <a:pt x="117793" y="-582"/>
                  <a:pt x="171450" y="53"/>
                </a:cubicBezTo>
                <a:cubicBezTo>
                  <a:pt x="225107" y="688"/>
                  <a:pt x="273526" y="7038"/>
                  <a:pt x="321945" y="1338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92459EC1-6CE4-4C6A-97D6-25232944F94B}"/>
              </a:ext>
            </a:extLst>
          </p:cNvPr>
          <p:cNvSpPr/>
          <p:nvPr/>
        </p:nvSpPr>
        <p:spPr>
          <a:xfrm>
            <a:off x="6944265" y="6110305"/>
            <a:ext cx="3784600" cy="233790"/>
          </a:xfrm>
          <a:custGeom>
            <a:avLst/>
            <a:gdLst>
              <a:gd name="connsiteX0" fmla="*/ 0 w 3037840"/>
              <a:gd name="connsiteY0" fmla="*/ 284494 h 294654"/>
              <a:gd name="connsiteX1" fmla="*/ 1513840 w 3037840"/>
              <a:gd name="connsiteY1" fmla="*/ 14 h 294654"/>
              <a:gd name="connsiteX2" fmla="*/ 3037840 w 3037840"/>
              <a:gd name="connsiteY2" fmla="*/ 294654 h 294654"/>
              <a:gd name="connsiteX3" fmla="*/ 3037840 w 3037840"/>
              <a:gd name="connsiteY3" fmla="*/ 294654 h 2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840" h="294654">
                <a:moveTo>
                  <a:pt x="0" y="284494"/>
                </a:moveTo>
                <a:cubicBezTo>
                  <a:pt x="503766" y="141407"/>
                  <a:pt x="1007533" y="-1679"/>
                  <a:pt x="1513840" y="14"/>
                </a:cubicBezTo>
                <a:cubicBezTo>
                  <a:pt x="2020147" y="1707"/>
                  <a:pt x="3037840" y="294654"/>
                  <a:pt x="3037840" y="294654"/>
                </a:cubicBezTo>
                <a:lnTo>
                  <a:pt x="3037840" y="2946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31C2718-B91D-411A-9B52-FF08D8B756F5}"/>
              </a:ext>
            </a:extLst>
          </p:cNvPr>
          <p:cNvSpPr/>
          <p:nvPr/>
        </p:nvSpPr>
        <p:spPr>
          <a:xfrm rot="21096432">
            <a:off x="6544202" y="2485157"/>
            <a:ext cx="840971" cy="13898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 : forme 49">
            <a:extLst>
              <a:ext uri="{FF2B5EF4-FFF2-40B4-BE49-F238E27FC236}">
                <a16:creationId xmlns:a16="http://schemas.microsoft.com/office/drawing/2014/main" id="{70E38B6D-938D-4CA1-81B2-49AC2F30D739}"/>
              </a:ext>
            </a:extLst>
          </p:cNvPr>
          <p:cNvSpPr/>
          <p:nvPr/>
        </p:nvSpPr>
        <p:spPr>
          <a:xfrm>
            <a:off x="9836819" y="2593264"/>
            <a:ext cx="1257741" cy="359029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E075260B-3A06-45FD-9A7C-67BCDA96CE17}"/>
              </a:ext>
            </a:extLst>
          </p:cNvPr>
          <p:cNvSpPr/>
          <p:nvPr/>
        </p:nvSpPr>
        <p:spPr>
          <a:xfrm flipH="1">
            <a:off x="6557875" y="2615573"/>
            <a:ext cx="987315" cy="3618718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0825113-99DB-4BF0-8F92-90CD45995A3D}"/>
                  </a:ext>
                </a:extLst>
              </p:cNvPr>
              <p:cNvSpPr/>
              <p:nvPr/>
            </p:nvSpPr>
            <p:spPr>
              <a:xfrm>
                <a:off x="8282136" y="6018990"/>
                <a:ext cx="6032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l-GR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0825113-99DB-4BF0-8F92-90CD45995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136" y="6018990"/>
                <a:ext cx="603298" cy="461665"/>
              </a:xfrm>
              <a:prstGeom prst="rect">
                <a:avLst/>
              </a:prstGeom>
              <a:blipFill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523166E-6F69-4BBE-9DAF-0CD83D4ADAFC}"/>
                  </a:ext>
                </a:extLst>
              </p:cNvPr>
              <p:cNvSpPr/>
              <p:nvPr/>
            </p:nvSpPr>
            <p:spPr>
              <a:xfrm>
                <a:off x="5950311" y="2053187"/>
                <a:ext cx="6975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523166E-6F69-4BBE-9DAF-0CD83D4AD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311" y="2053187"/>
                <a:ext cx="69756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292CC022-4CA1-4AFA-9D31-51FAFA71FECE}"/>
              </a:ext>
            </a:extLst>
          </p:cNvPr>
          <p:cNvCxnSpPr>
            <a:cxnSpLocks/>
            <a:stCxn id="49" idx="6"/>
            <a:endCxn id="49" idx="6"/>
          </p:cNvCxnSpPr>
          <p:nvPr/>
        </p:nvCxnSpPr>
        <p:spPr>
          <a:xfrm>
            <a:off x="7380670" y="24932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FD80C8BA-5AE1-4419-93FA-F06B3F291FC5}"/>
              </a:ext>
            </a:extLst>
          </p:cNvPr>
          <p:cNvCxnSpPr>
            <a:cxnSpLocks/>
            <a:stCxn id="50" idx="4"/>
            <a:endCxn id="50" idx="0"/>
          </p:cNvCxnSpPr>
          <p:nvPr/>
        </p:nvCxnSpPr>
        <p:spPr>
          <a:xfrm flipH="1">
            <a:off x="9836819" y="2593264"/>
            <a:ext cx="1257741" cy="3590296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D3D95DA-40CA-4BE2-A049-C1A7E5356CCA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6508082" y="2542169"/>
            <a:ext cx="1079694" cy="3670661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orme libre : forme 56">
            <a:extLst>
              <a:ext uri="{FF2B5EF4-FFF2-40B4-BE49-F238E27FC236}">
                <a16:creationId xmlns:a16="http://schemas.microsoft.com/office/drawing/2014/main" id="{5244A702-A6EB-4698-A2B1-587691729CFF}"/>
              </a:ext>
            </a:extLst>
          </p:cNvPr>
          <p:cNvSpPr/>
          <p:nvPr/>
        </p:nvSpPr>
        <p:spPr>
          <a:xfrm>
            <a:off x="7364612" y="2491346"/>
            <a:ext cx="660006" cy="3665694"/>
          </a:xfrm>
          <a:custGeom>
            <a:avLst/>
            <a:gdLst>
              <a:gd name="connsiteX0" fmla="*/ 1335024 w 1335024"/>
              <a:gd name="connsiteY0" fmla="*/ 3450336 h 3450336"/>
              <a:gd name="connsiteX1" fmla="*/ 1316736 w 1335024"/>
              <a:gd name="connsiteY1" fmla="*/ 3023616 h 3450336"/>
              <a:gd name="connsiteX2" fmla="*/ 1267968 w 1335024"/>
              <a:gd name="connsiteY2" fmla="*/ 2657856 h 3450336"/>
              <a:gd name="connsiteX3" fmla="*/ 1139952 w 1335024"/>
              <a:gd name="connsiteY3" fmla="*/ 2206752 h 3450336"/>
              <a:gd name="connsiteX4" fmla="*/ 950976 w 1335024"/>
              <a:gd name="connsiteY4" fmla="*/ 1828800 h 3450336"/>
              <a:gd name="connsiteX5" fmla="*/ 603504 w 1335024"/>
              <a:gd name="connsiteY5" fmla="*/ 1383792 h 3450336"/>
              <a:gd name="connsiteX6" fmla="*/ 152400 w 1335024"/>
              <a:gd name="connsiteY6" fmla="*/ 786384 h 3450336"/>
              <a:gd name="connsiteX7" fmla="*/ 0 w 1335024"/>
              <a:gd name="connsiteY7" fmla="*/ 0 h 345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5024" h="3450336">
                <a:moveTo>
                  <a:pt x="1335024" y="3450336"/>
                </a:moveTo>
                <a:cubicBezTo>
                  <a:pt x="1331468" y="3303016"/>
                  <a:pt x="1327912" y="3155696"/>
                  <a:pt x="1316736" y="3023616"/>
                </a:cubicBezTo>
                <a:cubicBezTo>
                  <a:pt x="1305560" y="2891536"/>
                  <a:pt x="1297432" y="2794000"/>
                  <a:pt x="1267968" y="2657856"/>
                </a:cubicBezTo>
                <a:cubicBezTo>
                  <a:pt x="1238504" y="2521712"/>
                  <a:pt x="1192784" y="2344928"/>
                  <a:pt x="1139952" y="2206752"/>
                </a:cubicBezTo>
                <a:cubicBezTo>
                  <a:pt x="1087120" y="2068576"/>
                  <a:pt x="1040384" y="1965960"/>
                  <a:pt x="950976" y="1828800"/>
                </a:cubicBezTo>
                <a:cubicBezTo>
                  <a:pt x="861568" y="1691640"/>
                  <a:pt x="736600" y="1557528"/>
                  <a:pt x="603504" y="1383792"/>
                </a:cubicBezTo>
                <a:cubicBezTo>
                  <a:pt x="470408" y="1210056"/>
                  <a:pt x="252984" y="1017016"/>
                  <a:pt x="152400" y="786384"/>
                </a:cubicBezTo>
                <a:cubicBezTo>
                  <a:pt x="51816" y="555752"/>
                  <a:pt x="25908" y="277876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5F3618BD-F9B0-435E-B879-D0414A3273FC}"/>
              </a:ext>
            </a:extLst>
          </p:cNvPr>
          <p:cNvSpPr/>
          <p:nvPr/>
        </p:nvSpPr>
        <p:spPr>
          <a:xfrm>
            <a:off x="8004048" y="2374280"/>
            <a:ext cx="383065" cy="3735281"/>
          </a:xfrm>
          <a:custGeom>
            <a:avLst/>
            <a:gdLst>
              <a:gd name="connsiteX0" fmla="*/ 731520 w 731520"/>
              <a:gd name="connsiteY0" fmla="*/ 3730752 h 3730752"/>
              <a:gd name="connsiteX1" fmla="*/ 707136 w 731520"/>
              <a:gd name="connsiteY1" fmla="*/ 3224784 h 3730752"/>
              <a:gd name="connsiteX2" fmla="*/ 652272 w 731520"/>
              <a:gd name="connsiteY2" fmla="*/ 2779776 h 3730752"/>
              <a:gd name="connsiteX3" fmla="*/ 493776 w 731520"/>
              <a:gd name="connsiteY3" fmla="*/ 2249424 h 3730752"/>
              <a:gd name="connsiteX4" fmla="*/ 316992 w 731520"/>
              <a:gd name="connsiteY4" fmla="*/ 1743456 h 3730752"/>
              <a:gd name="connsiteX5" fmla="*/ 140208 w 731520"/>
              <a:gd name="connsiteY5" fmla="*/ 1146048 h 3730752"/>
              <a:gd name="connsiteX6" fmla="*/ 0 w 731520"/>
              <a:gd name="connsiteY6" fmla="*/ 0 h 373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520" h="3730752">
                <a:moveTo>
                  <a:pt x="731520" y="3730752"/>
                </a:moveTo>
                <a:cubicBezTo>
                  <a:pt x="725932" y="3557016"/>
                  <a:pt x="720344" y="3383280"/>
                  <a:pt x="707136" y="3224784"/>
                </a:cubicBezTo>
                <a:cubicBezTo>
                  <a:pt x="693928" y="3066288"/>
                  <a:pt x="687832" y="2942336"/>
                  <a:pt x="652272" y="2779776"/>
                </a:cubicBezTo>
                <a:cubicBezTo>
                  <a:pt x="616712" y="2617216"/>
                  <a:pt x="549656" y="2422144"/>
                  <a:pt x="493776" y="2249424"/>
                </a:cubicBezTo>
                <a:cubicBezTo>
                  <a:pt x="437896" y="2076704"/>
                  <a:pt x="375920" y="1927352"/>
                  <a:pt x="316992" y="1743456"/>
                </a:cubicBezTo>
                <a:cubicBezTo>
                  <a:pt x="258064" y="1559560"/>
                  <a:pt x="193040" y="1436624"/>
                  <a:pt x="140208" y="1146048"/>
                </a:cubicBezTo>
                <a:cubicBezTo>
                  <a:pt x="87376" y="855472"/>
                  <a:pt x="43688" y="427736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8F629125-73CA-4EA9-93C5-1A797EB0DA81}"/>
              </a:ext>
            </a:extLst>
          </p:cNvPr>
          <p:cNvSpPr/>
          <p:nvPr/>
        </p:nvSpPr>
        <p:spPr>
          <a:xfrm>
            <a:off x="8741432" y="2301129"/>
            <a:ext cx="213592" cy="3812986"/>
          </a:xfrm>
          <a:custGeom>
            <a:avLst/>
            <a:gdLst>
              <a:gd name="connsiteX0" fmla="*/ 49000 w 213592"/>
              <a:gd name="connsiteY0" fmla="*/ 3791712 h 3791712"/>
              <a:gd name="connsiteX1" fmla="*/ 24616 w 213592"/>
              <a:gd name="connsiteY1" fmla="*/ 2560320 h 3791712"/>
              <a:gd name="connsiteX2" fmla="*/ 12424 w 213592"/>
              <a:gd name="connsiteY2" fmla="*/ 1377696 h 3791712"/>
              <a:gd name="connsiteX3" fmla="*/ 213592 w 213592"/>
              <a:gd name="connsiteY3" fmla="*/ 0 h 379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592" h="3791712">
                <a:moveTo>
                  <a:pt x="49000" y="3791712"/>
                </a:moveTo>
                <a:cubicBezTo>
                  <a:pt x="39856" y="3377184"/>
                  <a:pt x="30712" y="2962656"/>
                  <a:pt x="24616" y="2560320"/>
                </a:cubicBezTo>
                <a:cubicBezTo>
                  <a:pt x="18520" y="2157984"/>
                  <a:pt x="-19072" y="1804416"/>
                  <a:pt x="12424" y="1377696"/>
                </a:cubicBezTo>
                <a:cubicBezTo>
                  <a:pt x="43920" y="950976"/>
                  <a:pt x="128756" y="475488"/>
                  <a:pt x="213592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rme libre : forme 59">
            <a:extLst>
              <a:ext uri="{FF2B5EF4-FFF2-40B4-BE49-F238E27FC236}">
                <a16:creationId xmlns:a16="http://schemas.microsoft.com/office/drawing/2014/main" id="{67C71430-9DE5-459E-93FA-202E04918A2A}"/>
              </a:ext>
            </a:extLst>
          </p:cNvPr>
          <p:cNvSpPr/>
          <p:nvPr/>
        </p:nvSpPr>
        <p:spPr>
          <a:xfrm>
            <a:off x="9071438" y="2362089"/>
            <a:ext cx="468802" cy="3748216"/>
          </a:xfrm>
          <a:custGeom>
            <a:avLst/>
            <a:gdLst>
              <a:gd name="connsiteX0" fmla="*/ 12133 w 682693"/>
              <a:gd name="connsiteY0" fmla="*/ 3755136 h 3755136"/>
              <a:gd name="connsiteX1" fmla="*/ 54805 w 682693"/>
              <a:gd name="connsiteY1" fmla="*/ 2273808 h 3755136"/>
              <a:gd name="connsiteX2" fmla="*/ 444949 w 682693"/>
              <a:gd name="connsiteY2" fmla="*/ 963168 h 3755136"/>
              <a:gd name="connsiteX3" fmla="*/ 682693 w 682693"/>
              <a:gd name="connsiteY3" fmla="*/ 0 h 375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93" h="3755136">
                <a:moveTo>
                  <a:pt x="12133" y="3755136"/>
                </a:moveTo>
                <a:cubicBezTo>
                  <a:pt x="-2599" y="3247136"/>
                  <a:pt x="-17331" y="2739136"/>
                  <a:pt x="54805" y="2273808"/>
                </a:cubicBezTo>
                <a:cubicBezTo>
                  <a:pt x="126941" y="1808480"/>
                  <a:pt x="340301" y="1342136"/>
                  <a:pt x="444949" y="963168"/>
                </a:cubicBezTo>
                <a:cubicBezTo>
                  <a:pt x="549597" y="584200"/>
                  <a:pt x="616145" y="292100"/>
                  <a:pt x="682693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D8A7983B-25F3-4BF0-AB0A-F66EB0B22CD9}"/>
              </a:ext>
            </a:extLst>
          </p:cNvPr>
          <p:cNvSpPr/>
          <p:nvPr/>
        </p:nvSpPr>
        <p:spPr>
          <a:xfrm>
            <a:off x="9515142" y="2463538"/>
            <a:ext cx="915284" cy="3687874"/>
          </a:xfrm>
          <a:custGeom>
            <a:avLst/>
            <a:gdLst>
              <a:gd name="connsiteX0" fmla="*/ 586 w 1475818"/>
              <a:gd name="connsiteY0" fmla="*/ 3566160 h 3566160"/>
              <a:gd name="connsiteX1" fmla="*/ 586 w 1475818"/>
              <a:gd name="connsiteY1" fmla="*/ 3316224 h 3566160"/>
              <a:gd name="connsiteX2" fmla="*/ 6682 w 1475818"/>
              <a:gd name="connsiteY2" fmla="*/ 2895600 h 3566160"/>
              <a:gd name="connsiteX3" fmla="*/ 49354 w 1475818"/>
              <a:gd name="connsiteY3" fmla="*/ 2542032 h 3566160"/>
              <a:gd name="connsiteX4" fmla="*/ 189562 w 1475818"/>
              <a:gd name="connsiteY4" fmla="*/ 2036064 h 3566160"/>
              <a:gd name="connsiteX5" fmla="*/ 610186 w 1475818"/>
              <a:gd name="connsiteY5" fmla="*/ 1365504 h 3566160"/>
              <a:gd name="connsiteX6" fmla="*/ 982042 w 1475818"/>
              <a:gd name="connsiteY6" fmla="*/ 902208 h 3566160"/>
              <a:gd name="connsiteX7" fmla="*/ 1274650 w 1475818"/>
              <a:gd name="connsiteY7" fmla="*/ 512064 h 3566160"/>
              <a:gd name="connsiteX8" fmla="*/ 1475818 w 1475818"/>
              <a:gd name="connsiteY8" fmla="*/ 0 h 356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818" h="3566160">
                <a:moveTo>
                  <a:pt x="586" y="3566160"/>
                </a:moveTo>
                <a:cubicBezTo>
                  <a:pt x="78" y="3497072"/>
                  <a:pt x="-430" y="3427984"/>
                  <a:pt x="586" y="3316224"/>
                </a:cubicBezTo>
                <a:cubicBezTo>
                  <a:pt x="1602" y="3204464"/>
                  <a:pt x="-1446" y="3024632"/>
                  <a:pt x="6682" y="2895600"/>
                </a:cubicBezTo>
                <a:cubicBezTo>
                  <a:pt x="14810" y="2766568"/>
                  <a:pt x="18874" y="2685288"/>
                  <a:pt x="49354" y="2542032"/>
                </a:cubicBezTo>
                <a:cubicBezTo>
                  <a:pt x="79834" y="2398776"/>
                  <a:pt x="96090" y="2232152"/>
                  <a:pt x="189562" y="2036064"/>
                </a:cubicBezTo>
                <a:cubicBezTo>
                  <a:pt x="283034" y="1839976"/>
                  <a:pt x="478106" y="1554480"/>
                  <a:pt x="610186" y="1365504"/>
                </a:cubicBezTo>
                <a:cubicBezTo>
                  <a:pt x="742266" y="1176528"/>
                  <a:pt x="871298" y="1044448"/>
                  <a:pt x="982042" y="902208"/>
                </a:cubicBezTo>
                <a:cubicBezTo>
                  <a:pt x="1092786" y="759968"/>
                  <a:pt x="1192354" y="662432"/>
                  <a:pt x="1274650" y="512064"/>
                </a:cubicBezTo>
                <a:cubicBezTo>
                  <a:pt x="1356946" y="361696"/>
                  <a:pt x="1416382" y="180848"/>
                  <a:pt x="1475818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56A881A-7A07-41DF-9009-C306D62006C6}"/>
              </a:ext>
            </a:extLst>
          </p:cNvPr>
          <p:cNvSpPr/>
          <p:nvPr/>
        </p:nvSpPr>
        <p:spPr>
          <a:xfrm rot="21166483">
            <a:off x="7371299" y="2375147"/>
            <a:ext cx="634855" cy="1374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C5D709D-F688-406F-B2B5-EA25D75923BA}"/>
              </a:ext>
            </a:extLst>
          </p:cNvPr>
          <p:cNvSpPr/>
          <p:nvPr/>
        </p:nvSpPr>
        <p:spPr>
          <a:xfrm rot="21419889">
            <a:off x="8018388" y="2278655"/>
            <a:ext cx="926901" cy="16791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B63FC37-5965-4CED-B108-4891D5FC04AA}"/>
              </a:ext>
            </a:extLst>
          </p:cNvPr>
          <p:cNvSpPr/>
          <p:nvPr/>
        </p:nvSpPr>
        <p:spPr>
          <a:xfrm rot="247231">
            <a:off x="8956306" y="2292035"/>
            <a:ext cx="574879" cy="13694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1FE8556C-F5B3-4435-97F0-3C9BA755E62D}"/>
              </a:ext>
            </a:extLst>
          </p:cNvPr>
          <p:cNvSpPr/>
          <p:nvPr/>
        </p:nvSpPr>
        <p:spPr>
          <a:xfrm rot="407873">
            <a:off x="9550857" y="2349043"/>
            <a:ext cx="872031" cy="17915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8FBEAB2-ED9A-4680-8C10-0069E8D5C7A7}"/>
              </a:ext>
            </a:extLst>
          </p:cNvPr>
          <p:cNvSpPr/>
          <p:nvPr/>
        </p:nvSpPr>
        <p:spPr>
          <a:xfrm rot="636111">
            <a:off x="10433995" y="2475523"/>
            <a:ext cx="659641" cy="15774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 : forme 66">
            <a:extLst>
              <a:ext uri="{FF2B5EF4-FFF2-40B4-BE49-F238E27FC236}">
                <a16:creationId xmlns:a16="http://schemas.microsoft.com/office/drawing/2014/main" id="{5D64962D-2D24-4873-BAFA-B7608CEB5958}"/>
              </a:ext>
            </a:extLst>
          </p:cNvPr>
          <p:cNvSpPr/>
          <p:nvPr/>
        </p:nvSpPr>
        <p:spPr>
          <a:xfrm>
            <a:off x="6508082" y="2243208"/>
            <a:ext cx="4602033" cy="316206"/>
          </a:xfrm>
          <a:custGeom>
            <a:avLst/>
            <a:gdLst>
              <a:gd name="connsiteX0" fmla="*/ 4551680 w 4551680"/>
              <a:gd name="connsiteY0" fmla="*/ 279435 h 279435"/>
              <a:gd name="connsiteX1" fmla="*/ 2255520 w 4551680"/>
              <a:gd name="connsiteY1" fmla="*/ 35 h 279435"/>
              <a:gd name="connsiteX2" fmla="*/ 0 w 4551680"/>
              <a:gd name="connsiteY2" fmla="*/ 264195 h 27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1680" h="279435">
                <a:moveTo>
                  <a:pt x="4551680" y="279435"/>
                </a:moveTo>
                <a:cubicBezTo>
                  <a:pt x="3782906" y="141005"/>
                  <a:pt x="3014133" y="2575"/>
                  <a:pt x="2255520" y="35"/>
                </a:cubicBezTo>
                <a:cubicBezTo>
                  <a:pt x="1496907" y="-2505"/>
                  <a:pt x="748453" y="130845"/>
                  <a:pt x="0" y="264195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A93D8AF6-BB6A-41E7-972B-744B8E1F9138}"/>
              </a:ext>
            </a:extLst>
          </p:cNvPr>
          <p:cNvSpPr/>
          <p:nvPr/>
        </p:nvSpPr>
        <p:spPr>
          <a:xfrm>
            <a:off x="7548880" y="6109561"/>
            <a:ext cx="2288540" cy="119424"/>
          </a:xfrm>
          <a:custGeom>
            <a:avLst/>
            <a:gdLst>
              <a:gd name="connsiteX0" fmla="*/ 0 w 2288540"/>
              <a:gd name="connsiteY0" fmla="*/ 119424 h 119424"/>
              <a:gd name="connsiteX1" fmla="*/ 553720 w 2288540"/>
              <a:gd name="connsiteY1" fmla="*/ 43224 h 119424"/>
              <a:gd name="connsiteX2" fmla="*/ 939800 w 2288540"/>
              <a:gd name="connsiteY2" fmla="*/ 12744 h 119424"/>
              <a:gd name="connsiteX3" fmla="*/ 1254760 w 2288540"/>
              <a:gd name="connsiteY3" fmla="*/ 44 h 119424"/>
              <a:gd name="connsiteX4" fmla="*/ 1536700 w 2288540"/>
              <a:gd name="connsiteY4" fmla="*/ 10204 h 119424"/>
              <a:gd name="connsiteX5" fmla="*/ 1968500 w 2288540"/>
              <a:gd name="connsiteY5" fmla="*/ 48304 h 119424"/>
              <a:gd name="connsiteX6" fmla="*/ 2288540 w 2288540"/>
              <a:gd name="connsiteY6" fmla="*/ 94024 h 11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8540" h="119424">
                <a:moveTo>
                  <a:pt x="0" y="119424"/>
                </a:moveTo>
                <a:lnTo>
                  <a:pt x="553720" y="43224"/>
                </a:lnTo>
                <a:cubicBezTo>
                  <a:pt x="710353" y="25444"/>
                  <a:pt x="822960" y="19941"/>
                  <a:pt x="939800" y="12744"/>
                </a:cubicBezTo>
                <a:cubicBezTo>
                  <a:pt x="1056640" y="5547"/>
                  <a:pt x="1155277" y="467"/>
                  <a:pt x="1254760" y="44"/>
                </a:cubicBezTo>
                <a:cubicBezTo>
                  <a:pt x="1354243" y="-379"/>
                  <a:pt x="1417743" y="2161"/>
                  <a:pt x="1536700" y="10204"/>
                </a:cubicBezTo>
                <a:cubicBezTo>
                  <a:pt x="1655657" y="18247"/>
                  <a:pt x="1843193" y="34334"/>
                  <a:pt x="1968500" y="48304"/>
                </a:cubicBezTo>
                <a:cubicBezTo>
                  <a:pt x="2093807" y="62274"/>
                  <a:pt x="2191173" y="78149"/>
                  <a:pt x="2288540" y="9402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5B87E30F-FF0C-4067-B061-49F7F7799B00}"/>
                  </a:ext>
                </a:extLst>
              </p:cNvPr>
              <p:cNvSpPr txBox="1"/>
              <p:nvPr/>
            </p:nvSpPr>
            <p:spPr>
              <a:xfrm>
                <a:off x="6898601" y="967480"/>
                <a:ext cx="38466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𝒔𝒔</m:t>
                        </m:r>
                      </m:sub>
                    </m:sSub>
                    <m:r>
                      <a:rPr lang="el-G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000" b="1" dirty="0"/>
                  <a:t> </a:t>
                </a:r>
                <a:endParaRPr lang="en-US" sz="2000" b="1" dirty="0">
                  <a:sym typeface="Wingdings" panose="05000000000000000000" pitchFamily="2" charset="2"/>
                </a:endParaRPr>
              </a:p>
              <a:p>
                <a:pPr algn="ctr"/>
                <a:r>
                  <a:rPr lang="en-US" sz="2000" dirty="0">
                    <a:sym typeface="Wingdings" panose="05000000000000000000" pitchFamily="2" charset="2"/>
                  </a:rPr>
                  <a:t>Wind originating wide magnetic structure (likely coronal holes) </a:t>
                </a: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5B87E30F-FF0C-4067-B061-49F7F7799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601" y="967480"/>
                <a:ext cx="3846641" cy="1015663"/>
              </a:xfrm>
              <a:prstGeom prst="rect">
                <a:avLst/>
              </a:prstGeom>
              <a:blipFill>
                <a:blip r:embed="rId4"/>
                <a:stretch>
                  <a:fillRect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9D85B26-8531-4FE4-ABFF-7AEAADC1D866}"/>
                  </a:ext>
                </a:extLst>
              </p:cNvPr>
              <p:cNvSpPr txBox="1"/>
              <p:nvPr/>
            </p:nvSpPr>
            <p:spPr>
              <a:xfrm>
                <a:off x="1254246" y="960810"/>
                <a:ext cx="39577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𝒔𝒔</m:t>
                          </m:r>
                        </m:sub>
                      </m:sSub>
                      <m:r>
                        <a:rPr lang="fr-FR" sz="20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fr-FR" sz="2000" b="1" i="1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sym typeface="Wingdings" panose="05000000000000000000" pitchFamily="2" charset="2"/>
                </a:endParaRPr>
              </a:p>
              <a:p>
                <a:pPr algn="ctr"/>
                <a:r>
                  <a:rPr lang="en-US" sz="2000" dirty="0">
                    <a:sym typeface="Wingdings" panose="05000000000000000000" pitchFamily="2" charset="2"/>
                  </a:rPr>
                  <a:t>Wind originating narrow magnetic structure (likely </a:t>
                </a:r>
                <a:r>
                  <a:rPr lang="en-US" sz="2000" dirty="0" err="1">
                    <a:sym typeface="Wingdings" panose="05000000000000000000" pitchFamily="2" charset="2"/>
                  </a:rPr>
                  <a:t>coridors</a:t>
                </a:r>
                <a:r>
                  <a:rPr lang="en-US" sz="2000" dirty="0">
                    <a:sym typeface="Wingdings" panose="05000000000000000000" pitchFamily="2" charset="2"/>
                  </a:rPr>
                  <a:t>) </a:t>
                </a:r>
                <a:r>
                  <a:rPr lang="en-US" sz="2000" dirty="0"/>
                  <a:t>  </a:t>
                </a: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9D85B26-8531-4FE4-ABFF-7AEAADC1D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246" y="960810"/>
                <a:ext cx="3957739" cy="1015663"/>
              </a:xfrm>
              <a:prstGeom prst="rect">
                <a:avLst/>
              </a:prstGeom>
              <a:blipFill>
                <a:blip r:embed="rId5"/>
                <a:stretch>
                  <a:fillRect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ZoneTexte 71">
            <a:extLst>
              <a:ext uri="{FF2B5EF4-FFF2-40B4-BE49-F238E27FC236}">
                <a16:creationId xmlns:a16="http://schemas.microsoft.com/office/drawing/2014/main" id="{AFE5B0BB-FD22-4990-9A1C-AD3CA55C77FF}"/>
              </a:ext>
            </a:extLst>
          </p:cNvPr>
          <p:cNvSpPr txBox="1"/>
          <p:nvPr/>
        </p:nvSpPr>
        <p:spPr>
          <a:xfrm>
            <a:off x="2318701" y="12272"/>
            <a:ext cx="738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Angular</a:t>
            </a:r>
            <a:r>
              <a:rPr lang="fr-FR" sz="2800" b="1" dirty="0"/>
              <a:t> extension of a </a:t>
            </a:r>
            <a:r>
              <a:rPr lang="fr-FR" sz="2800" b="1" dirty="0" err="1"/>
              <a:t>given</a:t>
            </a:r>
            <a:r>
              <a:rPr lang="fr-FR" sz="2800" b="1" dirty="0"/>
              <a:t> source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35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AAF6BA-3332-4ED1-82EF-6C1D61A00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298" y="307911"/>
            <a:ext cx="8165722" cy="58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09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322393-DB11-4108-B625-9EBB622F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0997"/>
            <a:ext cx="2743200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36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C4DF2E-A99E-45D7-822A-7B1F6FDB0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8"/>
          <a:stretch/>
        </p:blipFill>
        <p:spPr>
          <a:xfrm>
            <a:off x="5572761" y="475863"/>
            <a:ext cx="6619239" cy="64133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D715C1-770C-4A32-BD2F-2AB00B38C909}"/>
              </a:ext>
            </a:extLst>
          </p:cNvPr>
          <p:cNvSpPr txBox="1"/>
          <p:nvPr/>
        </p:nvSpPr>
        <p:spPr>
          <a:xfrm>
            <a:off x="685041" y="4583373"/>
            <a:ext cx="4282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Ready to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</a:rPr>
              <a:t>compute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</a:rPr>
              <a:t>magnetic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</a:rPr>
              <a:t>connectivity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 on Solar Orbiter</a:t>
            </a:r>
            <a:endParaRPr lang="fr-FR" sz="2000" b="1" dirty="0"/>
          </a:p>
          <a:p>
            <a:pPr algn="ctr"/>
            <a:endParaRPr lang="fr-FR" sz="2000" b="1" dirty="0"/>
          </a:p>
          <a:p>
            <a:pPr algn="ctr"/>
            <a:endParaRPr lang="fr-FR" sz="2000" b="1" dirty="0"/>
          </a:p>
          <a:p>
            <a:pPr algn="ctr"/>
            <a:r>
              <a:rPr lang="fr-FR" sz="2000" dirty="0" err="1"/>
              <a:t>What</a:t>
            </a:r>
            <a:r>
              <a:rPr lang="fr-FR" sz="2000" dirty="0"/>
              <a:t> do </a:t>
            </a:r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expect</a:t>
            </a:r>
            <a:r>
              <a:rPr lang="fr-FR" sz="2000" dirty="0"/>
              <a:t> to observe ?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D3120F90-B5CB-4374-8B1A-85136457A6AC}"/>
              </a:ext>
            </a:extLst>
          </p:cNvPr>
          <p:cNvSpPr/>
          <p:nvPr/>
        </p:nvSpPr>
        <p:spPr>
          <a:xfrm>
            <a:off x="2597526" y="5398981"/>
            <a:ext cx="228890" cy="386438"/>
          </a:xfrm>
          <a:prstGeom prst="downArrow">
            <a:avLst>
              <a:gd name="adj1" fmla="val 50000"/>
              <a:gd name="adj2" fmla="val 79018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4E0CDE-F4CC-4C85-BF94-0E9611CC025B}"/>
              </a:ext>
            </a:extLst>
          </p:cNvPr>
          <p:cNvSpPr txBox="1"/>
          <p:nvPr/>
        </p:nvSpPr>
        <p:spPr>
          <a:xfrm>
            <a:off x="8001483" y="1018374"/>
            <a:ext cx="69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798ADBC-BBCE-4512-9156-9483AC4F9326}"/>
              </a:ext>
            </a:extLst>
          </p:cNvPr>
          <p:cNvSpPr txBox="1"/>
          <p:nvPr/>
        </p:nvSpPr>
        <p:spPr>
          <a:xfrm>
            <a:off x="9696311" y="2991431"/>
            <a:ext cx="69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Slow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5873E64-48A1-4CEB-B611-255F149F1A71}"/>
              </a:ext>
            </a:extLst>
          </p:cNvPr>
          <p:cNvCxnSpPr>
            <a:cxnSpLocks/>
          </p:cNvCxnSpPr>
          <p:nvPr/>
        </p:nvCxnSpPr>
        <p:spPr>
          <a:xfrm>
            <a:off x="8519160" y="1346811"/>
            <a:ext cx="272798" cy="2594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52B49FA-96B3-4DB1-B544-D0AB4F1D1FB0}"/>
              </a:ext>
            </a:extLst>
          </p:cNvPr>
          <p:cNvCxnSpPr>
            <a:cxnSpLocks/>
          </p:cNvCxnSpPr>
          <p:nvPr/>
        </p:nvCxnSpPr>
        <p:spPr>
          <a:xfrm flipH="1" flipV="1">
            <a:off x="9468028" y="2619728"/>
            <a:ext cx="319723" cy="40218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B022DB5-7662-4EAF-8BEF-AE8A59A1918B}"/>
              </a:ext>
            </a:extLst>
          </p:cNvPr>
          <p:cNvSpPr txBox="1"/>
          <p:nvPr/>
        </p:nvSpPr>
        <p:spPr>
          <a:xfrm>
            <a:off x="636895" y="1302403"/>
            <a:ext cx="4711959" cy="28623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Wind modeling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Isopoly</a:t>
            </a:r>
            <a:r>
              <a:rPr lang="fr-FR" sz="2000" dirty="0"/>
              <a:t> </a:t>
            </a:r>
            <a:r>
              <a:rPr lang="fr-FR" sz="2000" dirty="0" err="1"/>
              <a:t>models</a:t>
            </a:r>
            <a:r>
              <a:rPr lang="fr-FR" sz="2000" dirty="0"/>
              <a:t> : </a:t>
            </a:r>
            <a:r>
              <a:rPr lang="fr-FR" sz="2000" dirty="0" err="1"/>
              <a:t>isothermal</a:t>
            </a:r>
            <a:r>
              <a:rPr lang="fr-FR" sz="2000" dirty="0"/>
              <a:t> close to the Sun, </a:t>
            </a:r>
            <a:r>
              <a:rPr lang="fr-FR" sz="2000" dirty="0" err="1"/>
              <a:t>polytropic</a:t>
            </a:r>
            <a:r>
              <a:rPr lang="fr-FR" sz="2000" dirty="0"/>
              <a:t> </a:t>
            </a:r>
            <a:r>
              <a:rPr lang="fr-FR" sz="2000" dirty="0" err="1"/>
              <a:t>farther</a:t>
            </a:r>
            <a:r>
              <a:rPr lang="fr-FR" sz="2000" dirty="0"/>
              <a:t> </a:t>
            </a:r>
            <a:r>
              <a:rPr lang="fr-FR" sz="2000" dirty="0" err="1"/>
              <a:t>away</a:t>
            </a:r>
            <a:r>
              <a:rPr lang="fr-FR" sz="2000" dirty="0"/>
              <a:t>, </a:t>
            </a:r>
            <a:r>
              <a:rPr lang="fr-FR" sz="2000" dirty="0" err="1"/>
              <a:t>wind</a:t>
            </a:r>
            <a:r>
              <a:rPr lang="fr-FR" sz="2000" dirty="0"/>
              <a:t> speed </a:t>
            </a:r>
            <a:r>
              <a:rPr lang="fr-FR" sz="2000" dirty="0" err="1"/>
              <a:t>dependent</a:t>
            </a:r>
            <a:r>
              <a:rPr lang="fr-FR" sz="2000" dirty="0"/>
              <a:t> (Dakeyo et al 2022)</a:t>
            </a:r>
            <a:br>
              <a:rPr lang="fr-FR" sz="2000" dirty="0"/>
            </a:br>
            <a:endParaRPr lang="fr-FR" sz="2000" dirty="0"/>
          </a:p>
          <a:p>
            <a:r>
              <a:rPr lang="fr-FR" sz="2000" dirty="0" err="1"/>
              <a:t>Streamline</a:t>
            </a:r>
            <a:r>
              <a:rPr lang="fr-FR" sz="2000" dirty="0"/>
              <a:t> modeling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Parker’s</a:t>
            </a:r>
            <a:r>
              <a:rPr lang="fr-FR" sz="2000" dirty="0"/>
              <a:t> like spiral </a:t>
            </a:r>
            <a:r>
              <a:rPr lang="fr-FR" sz="2000" dirty="0" err="1"/>
              <a:t>with</a:t>
            </a:r>
            <a:r>
              <a:rPr lang="fr-FR" sz="2000" dirty="0"/>
              <a:t> radial </a:t>
            </a:r>
            <a:r>
              <a:rPr lang="fr-FR" sz="2000" dirty="0" err="1"/>
              <a:t>acceleration</a:t>
            </a:r>
            <a:r>
              <a:rPr lang="fr-FR" sz="2000" dirty="0"/>
              <a:t> and </a:t>
            </a:r>
            <a:r>
              <a:rPr lang="fr-FR" sz="2000" dirty="0" err="1"/>
              <a:t>corotational</a:t>
            </a:r>
            <a:r>
              <a:rPr lang="fr-FR" sz="2000" dirty="0"/>
              <a:t> </a:t>
            </a:r>
            <a:r>
              <a:rPr lang="fr-FR" sz="2000" dirty="0" err="1"/>
              <a:t>effects</a:t>
            </a:r>
            <a:r>
              <a:rPr lang="fr-FR" sz="2000" dirty="0"/>
              <a:t> (Dakeyo et al 2024a)</a:t>
            </a:r>
            <a:endParaRPr lang="en-US" sz="2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4FF473-74F1-4B3A-B6CC-74F4793B6DA5}"/>
              </a:ext>
            </a:extLst>
          </p:cNvPr>
          <p:cNvSpPr txBox="1"/>
          <p:nvPr/>
        </p:nvSpPr>
        <p:spPr>
          <a:xfrm flipH="1">
            <a:off x="2358706" y="-41589"/>
            <a:ext cx="78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Magnetic Connectivity on Solar Orbiter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24BAF3D-3E9E-4327-A055-F3C8F040A4BA}"/>
              </a:ext>
            </a:extLst>
          </p:cNvPr>
          <p:cNvSpPr txBox="1"/>
          <p:nvPr/>
        </p:nvSpPr>
        <p:spPr>
          <a:xfrm>
            <a:off x="700267" y="843268"/>
            <a:ext cx="44733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Far </a:t>
            </a:r>
            <a:r>
              <a:rPr lang="fr-FR" sz="2000" b="1" dirty="0" err="1"/>
              <a:t>from</a:t>
            </a:r>
            <a:r>
              <a:rPr lang="fr-FR" sz="2000" b="1" dirty="0"/>
              <a:t> the Sun : </a:t>
            </a:r>
            <a:r>
              <a:rPr lang="fr-FR" sz="2000" b="1" dirty="0" err="1"/>
              <a:t>Parker’s</a:t>
            </a:r>
            <a:r>
              <a:rPr lang="fr-FR" sz="2000" b="1" dirty="0"/>
              <a:t> like spiral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89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66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AA503A01-4BD3-41F4-B962-7B46C416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81"/>
            <a:ext cx="6783201" cy="229929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7C2D62F6-B1B1-4858-A0F1-EB55C5BD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79978"/>
            <a:ext cx="6667374" cy="229199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D9FAEE3-5CA1-463F-AA1C-5130DC9BB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4477"/>
            <a:ext cx="6783201" cy="229929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F32A55-21FE-4CDD-A898-7F603947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5800" y="6356350"/>
            <a:ext cx="2743200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38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A0DC61-36D9-468D-B003-05F7298C2A4D}"/>
              </a:ext>
            </a:extLst>
          </p:cNvPr>
          <p:cNvSpPr txBox="1"/>
          <p:nvPr/>
        </p:nvSpPr>
        <p:spPr>
          <a:xfrm>
            <a:off x="9627516" y="2066156"/>
            <a:ext cx="2388173" cy="64633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Large/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relatively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large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angular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source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6FECDA-2B87-4A2C-B80D-544C1898CEF0}"/>
              </a:ext>
            </a:extLst>
          </p:cNvPr>
          <p:cNvSpPr txBox="1"/>
          <p:nvPr/>
        </p:nvSpPr>
        <p:spPr>
          <a:xfrm>
            <a:off x="9515371" y="2854927"/>
            <a:ext cx="2612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More or </a:t>
            </a:r>
            <a:r>
              <a:rPr lang="fr-FR" sz="2400" b="1" dirty="0" err="1"/>
              <a:t>less</a:t>
            </a:r>
            <a:r>
              <a:rPr lang="fr-FR" sz="2400" b="1" dirty="0"/>
              <a:t> </a:t>
            </a:r>
            <a:r>
              <a:rPr lang="fr-FR" sz="2400" b="1" dirty="0" err="1"/>
              <a:t>clear</a:t>
            </a:r>
            <a:r>
              <a:rPr lang="fr-FR" sz="2400" b="1" dirty="0"/>
              <a:t> </a:t>
            </a:r>
          </a:p>
          <a:p>
            <a:pPr algn="ctr"/>
            <a:r>
              <a:rPr lang="fr-FR" sz="2400" b="1" dirty="0"/>
              <a:t>anti-</a:t>
            </a:r>
            <a:r>
              <a:rPr lang="fr-FR" sz="2400" b="1" dirty="0" err="1"/>
              <a:t>correlation</a:t>
            </a:r>
            <a:endParaRPr lang="fr-FR" sz="2400" b="1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C50ADAB-B634-465C-AC6F-9D00597C6A64}"/>
              </a:ext>
            </a:extLst>
          </p:cNvPr>
          <p:cNvCxnSpPr>
            <a:cxnSpLocks/>
          </p:cNvCxnSpPr>
          <p:nvPr/>
        </p:nvCxnSpPr>
        <p:spPr>
          <a:xfrm>
            <a:off x="4038404" y="2665159"/>
            <a:ext cx="2057596" cy="121053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5A52904-DC09-4F0A-AB76-5E876A3D13D3}"/>
              </a:ext>
            </a:extLst>
          </p:cNvPr>
          <p:cNvCxnSpPr>
            <a:cxnSpLocks/>
          </p:cNvCxnSpPr>
          <p:nvPr/>
        </p:nvCxnSpPr>
        <p:spPr>
          <a:xfrm>
            <a:off x="4055359" y="5053262"/>
            <a:ext cx="1905000" cy="129869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que 29" descr="Visage souriant sans remplissage">
            <a:extLst>
              <a:ext uri="{FF2B5EF4-FFF2-40B4-BE49-F238E27FC236}">
                <a16:creationId xmlns:a16="http://schemas.microsoft.com/office/drawing/2014/main" id="{8C139735-F4C7-4B48-A501-0A184E12F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9796" y="3705368"/>
            <a:ext cx="914400" cy="914400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741155F5-7186-432E-9A44-92E742FD47B8}"/>
              </a:ext>
            </a:extLst>
          </p:cNvPr>
          <p:cNvCxnSpPr>
            <a:cxnSpLocks/>
          </p:cNvCxnSpPr>
          <p:nvPr/>
        </p:nvCxnSpPr>
        <p:spPr>
          <a:xfrm>
            <a:off x="4038404" y="419658"/>
            <a:ext cx="2057596" cy="121053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2922AA43-2FAB-4F8F-8101-1F18DC44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541" y="4327"/>
            <a:ext cx="2286338" cy="220584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33269E2-D1CC-4B44-AACD-6E4AE4AB1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015" y="4555792"/>
            <a:ext cx="2386217" cy="230220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EFD10FB-131A-4E9D-8E28-710061AA56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0264" y="2256499"/>
            <a:ext cx="2304615" cy="2223479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625A9A74-2DAE-4D5D-A8FD-578F35C3EEBD}"/>
              </a:ext>
            </a:extLst>
          </p:cNvPr>
          <p:cNvSpPr txBox="1"/>
          <p:nvPr/>
        </p:nvSpPr>
        <p:spPr>
          <a:xfrm>
            <a:off x="6990823" y="2295827"/>
            <a:ext cx="1949492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Coronal Hole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A813E8E-98C3-4D33-8E41-6354B8DAE350}"/>
              </a:ext>
            </a:extLst>
          </p:cNvPr>
          <p:cNvSpPr txBox="1"/>
          <p:nvPr/>
        </p:nvSpPr>
        <p:spPr>
          <a:xfrm>
            <a:off x="7007807" y="1630192"/>
            <a:ext cx="1949492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Coronal Hole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4F81C62-7CCA-4338-88A6-669DB87B3558}"/>
              </a:ext>
            </a:extLst>
          </p:cNvPr>
          <p:cNvSpPr txBox="1"/>
          <p:nvPr/>
        </p:nvSpPr>
        <p:spPr>
          <a:xfrm>
            <a:off x="6946208" y="4601106"/>
            <a:ext cx="1949492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Coronal Hole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BA2CDFF-FE48-45DC-BB8D-1CE6007AE88E}"/>
              </a:ext>
            </a:extLst>
          </p:cNvPr>
          <p:cNvSpPr txBox="1"/>
          <p:nvPr/>
        </p:nvSpPr>
        <p:spPr>
          <a:xfrm>
            <a:off x="9953697" y="293064"/>
            <a:ext cx="1735809" cy="175432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Cases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a good match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EUV images to </a:t>
            </a:r>
            <a:r>
              <a:rPr lang="fr-FR" b="1" dirty="0">
                <a:solidFill>
                  <a:srgbClr val="FF0000"/>
                </a:solidFill>
              </a:rPr>
              <a:t>Coronal </a:t>
            </a:r>
            <a:r>
              <a:rPr lang="fr-FR" b="1" dirty="0" err="1">
                <a:solidFill>
                  <a:srgbClr val="FF0000"/>
                </a:solidFill>
              </a:rPr>
              <a:t>Holes</a:t>
            </a:r>
            <a:r>
              <a:rPr lang="fr-FR" b="1" dirty="0">
                <a:solidFill>
                  <a:srgbClr val="FF0000"/>
                </a:solidFill>
              </a:rPr>
              <a:t> structures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9AC7213-776E-435F-804F-2B0CE52CA2E5}"/>
              </a:ext>
            </a:extLst>
          </p:cNvPr>
          <p:cNvSpPr/>
          <p:nvPr/>
        </p:nvSpPr>
        <p:spPr>
          <a:xfrm>
            <a:off x="2148840" y="20581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8DAFF77-F6AA-4189-ADA5-480F86E8B2C2}"/>
              </a:ext>
            </a:extLst>
          </p:cNvPr>
          <p:cNvSpPr/>
          <p:nvPr/>
        </p:nvSpPr>
        <p:spPr>
          <a:xfrm>
            <a:off x="2209800" y="2234477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ACA3AFB-B376-4D06-ADBF-F3E3A37A7DF7}"/>
              </a:ext>
            </a:extLst>
          </p:cNvPr>
          <p:cNvSpPr/>
          <p:nvPr/>
        </p:nvSpPr>
        <p:spPr>
          <a:xfrm>
            <a:off x="2148840" y="4462206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6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 animBg="1"/>
      <p:bldP spid="52" grpId="0" animBg="1"/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446533D6-79AA-4E77-B7EC-C0D15D4F2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" y="4588101"/>
            <a:ext cx="6696942" cy="230216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F7D48C72-599B-49EA-B768-87E7A0A08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09" y="2253062"/>
            <a:ext cx="6737194" cy="2313113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16775FE2-449B-484C-A538-11456F53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"/>
            <a:ext cx="6754700" cy="232201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F32A55-21FE-4CDD-A898-7F603947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23185" y="6356350"/>
            <a:ext cx="2743200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39</a:t>
            </a:fld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FB1F3D1-6D44-4C28-8493-C8270E42CA55}"/>
              </a:ext>
            </a:extLst>
          </p:cNvPr>
          <p:cNvCxnSpPr>
            <a:cxnSpLocks/>
          </p:cNvCxnSpPr>
          <p:nvPr/>
        </p:nvCxnSpPr>
        <p:spPr>
          <a:xfrm>
            <a:off x="4144121" y="394268"/>
            <a:ext cx="279606" cy="127451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93ADC03-AD89-4F47-B35C-E3233C0C9029}"/>
              </a:ext>
            </a:extLst>
          </p:cNvPr>
          <p:cNvCxnSpPr>
            <a:cxnSpLocks/>
          </p:cNvCxnSpPr>
          <p:nvPr/>
        </p:nvCxnSpPr>
        <p:spPr>
          <a:xfrm>
            <a:off x="4038600" y="2703398"/>
            <a:ext cx="601980" cy="131657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D28F42F-516F-4DCB-B51F-637CCEE21AF4}"/>
              </a:ext>
            </a:extLst>
          </p:cNvPr>
          <p:cNvCxnSpPr>
            <a:cxnSpLocks/>
          </p:cNvCxnSpPr>
          <p:nvPr/>
        </p:nvCxnSpPr>
        <p:spPr>
          <a:xfrm flipH="1">
            <a:off x="4693920" y="3567431"/>
            <a:ext cx="1111532" cy="43952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0061927-8341-44D1-8377-C0BEFBAA4D1A}"/>
              </a:ext>
            </a:extLst>
          </p:cNvPr>
          <p:cNvCxnSpPr>
            <a:cxnSpLocks/>
          </p:cNvCxnSpPr>
          <p:nvPr/>
        </p:nvCxnSpPr>
        <p:spPr>
          <a:xfrm flipH="1">
            <a:off x="4423728" y="1720814"/>
            <a:ext cx="1672272" cy="41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que 37" descr="Visage neutre sans remplissage">
            <a:extLst>
              <a:ext uri="{FF2B5EF4-FFF2-40B4-BE49-F238E27FC236}">
                <a16:creationId xmlns:a16="http://schemas.microsoft.com/office/drawing/2014/main" id="{46F23D41-BB30-47BC-A0E9-214229C8C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0592" y="3707150"/>
            <a:ext cx="914400" cy="914400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DE364B77-8FC6-45F0-8D9C-090A295804FB}"/>
              </a:ext>
            </a:extLst>
          </p:cNvPr>
          <p:cNvSpPr txBox="1"/>
          <p:nvPr/>
        </p:nvSpPr>
        <p:spPr>
          <a:xfrm>
            <a:off x="9627516" y="2057067"/>
            <a:ext cx="2388173" cy="64633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Narrow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angular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sources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D41E271-6DB6-4890-B45B-D9202CBBDE64}"/>
              </a:ext>
            </a:extLst>
          </p:cNvPr>
          <p:cNvSpPr txBox="1"/>
          <p:nvPr/>
        </p:nvSpPr>
        <p:spPr>
          <a:xfrm>
            <a:off x="9515371" y="2854927"/>
            <a:ext cx="2612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Partial or no </a:t>
            </a:r>
          </a:p>
          <a:p>
            <a:pPr algn="ctr"/>
            <a:r>
              <a:rPr lang="fr-FR" sz="2400" b="1" dirty="0"/>
              <a:t>anti-</a:t>
            </a:r>
            <a:r>
              <a:rPr lang="fr-FR" sz="2400" b="1" dirty="0" err="1"/>
              <a:t>correlation</a:t>
            </a:r>
            <a:endParaRPr lang="fr-FR" sz="2400" b="1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1ABA72D-2804-4D5A-800B-87F623880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373" y="47066"/>
            <a:ext cx="2374936" cy="229132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F290B05-C42C-4C3F-A158-5700A58F0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9558" y="2300208"/>
            <a:ext cx="2406750" cy="232201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F308A30-3E2A-477D-9F73-7767AF447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1373" y="4566677"/>
            <a:ext cx="2374935" cy="2291323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509E63B4-8189-47EC-BB18-5C9541574CA1}"/>
              </a:ext>
            </a:extLst>
          </p:cNvPr>
          <p:cNvSpPr txBox="1"/>
          <p:nvPr/>
        </p:nvSpPr>
        <p:spPr>
          <a:xfrm>
            <a:off x="7116486" y="1732913"/>
            <a:ext cx="2194070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Active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</a:rPr>
              <a:t>Region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 Border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2A961A4B-7060-44CD-A53E-C3E9D0681F98}"/>
              </a:ext>
            </a:extLst>
          </p:cNvPr>
          <p:cNvSpPr txBox="1"/>
          <p:nvPr/>
        </p:nvSpPr>
        <p:spPr>
          <a:xfrm>
            <a:off x="7116487" y="4001266"/>
            <a:ext cx="2194069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Active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</a:rPr>
              <a:t>Region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 Border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A5DD4539-8A75-4B34-9C05-B7DA906B0E44}"/>
              </a:ext>
            </a:extLst>
          </p:cNvPr>
          <p:cNvSpPr txBox="1"/>
          <p:nvPr/>
        </p:nvSpPr>
        <p:spPr>
          <a:xfrm>
            <a:off x="7165097" y="6250751"/>
            <a:ext cx="2194069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Active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</a:rPr>
              <a:t>Region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 Border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8EB09485-7C85-4218-BB9E-FFD6D23713A2}"/>
              </a:ext>
            </a:extLst>
          </p:cNvPr>
          <p:cNvSpPr txBox="1"/>
          <p:nvPr/>
        </p:nvSpPr>
        <p:spPr>
          <a:xfrm>
            <a:off x="9913621" y="293064"/>
            <a:ext cx="1775886" cy="175432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Cases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a good match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EUV images to </a:t>
            </a:r>
            <a:r>
              <a:rPr lang="fr-FR" b="1" dirty="0">
                <a:solidFill>
                  <a:srgbClr val="FF0000"/>
                </a:solidFill>
              </a:rPr>
              <a:t>Border of Active </a:t>
            </a:r>
            <a:r>
              <a:rPr lang="fr-FR" b="1" dirty="0" err="1">
                <a:solidFill>
                  <a:srgbClr val="FF0000"/>
                </a:solidFill>
              </a:rPr>
              <a:t>region</a:t>
            </a:r>
            <a:r>
              <a:rPr lang="fr-FR" b="1" dirty="0">
                <a:solidFill>
                  <a:srgbClr val="FF0000"/>
                </a:solidFill>
              </a:rPr>
              <a:t> structures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8F90F5E-E0F6-4A31-9898-FEFC786E2830}"/>
              </a:ext>
            </a:extLst>
          </p:cNvPr>
          <p:cNvSpPr/>
          <p:nvPr/>
        </p:nvSpPr>
        <p:spPr>
          <a:xfrm>
            <a:off x="2148840" y="20581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BD9FF4C-9262-4DB4-9E34-2FCAC3BED577}"/>
              </a:ext>
            </a:extLst>
          </p:cNvPr>
          <p:cNvSpPr/>
          <p:nvPr/>
        </p:nvSpPr>
        <p:spPr>
          <a:xfrm>
            <a:off x="2148840" y="2248790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5C54110-8701-4455-B85A-990393CBA938}"/>
              </a:ext>
            </a:extLst>
          </p:cNvPr>
          <p:cNvSpPr/>
          <p:nvPr/>
        </p:nvSpPr>
        <p:spPr>
          <a:xfrm>
            <a:off x="2154759" y="4588101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3" grpId="0" animBg="1"/>
      <p:bldP spid="64" grpId="0" animBg="1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9C45F88-48A3-41D8-AF06-D58FBDED06EA}"/>
              </a:ext>
            </a:extLst>
          </p:cNvPr>
          <p:cNvSpPr txBox="1"/>
          <p:nvPr/>
        </p:nvSpPr>
        <p:spPr>
          <a:xfrm>
            <a:off x="335902" y="172908"/>
            <a:ext cx="743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Far </a:t>
            </a:r>
            <a:r>
              <a:rPr lang="fr-FR" sz="2400" b="1" dirty="0" err="1"/>
              <a:t>from</a:t>
            </a:r>
            <a:r>
              <a:rPr lang="fr-FR" sz="2400" b="1" dirty="0"/>
              <a:t> the Sun : </a:t>
            </a:r>
            <a:r>
              <a:rPr lang="fr-FR" sz="2400" b="1" dirty="0" err="1"/>
              <a:t>Streamline</a:t>
            </a:r>
            <a:r>
              <a:rPr lang="fr-FR" sz="2400" b="1" dirty="0"/>
              <a:t> tracing </a:t>
            </a:r>
            <a:r>
              <a:rPr lang="fr-FR" sz="2400" b="1" dirty="0" err="1"/>
              <a:t>improuvment</a:t>
            </a:r>
            <a:r>
              <a:rPr lang="fr-FR" sz="24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5453060-F424-4166-8A8E-439A569F266B}"/>
                  </a:ext>
                </a:extLst>
              </p:cNvPr>
              <p:cNvSpPr txBox="1"/>
              <p:nvPr/>
            </p:nvSpPr>
            <p:spPr>
              <a:xfrm>
                <a:off x="6012022" y="671589"/>
                <a:ext cx="3918290" cy="1658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u="sng" dirty="0"/>
                  <a:t>Isopoly </a:t>
                </a:r>
                <a:r>
                  <a:rPr lang="fr-FR" sz="2000" u="sng" dirty="0" err="1"/>
                  <a:t>streamline</a:t>
                </a:r>
                <a:r>
                  <a:rPr lang="fr-FR" sz="2000" u="sng" dirty="0"/>
                  <a:t> tracing:</a:t>
                </a:r>
              </a:p>
              <a:p>
                <a:endParaRPr lang="fr-FR" sz="2000" u="sng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fr-FR" sz="2000" dirty="0"/>
                  <a:t> radial </a:t>
                </a:r>
                <a:r>
                  <a:rPr lang="fr-FR" sz="2000" dirty="0" err="1"/>
                  <a:t>isopoly</a:t>
                </a:r>
                <a:r>
                  <a:rPr lang="fr-FR" sz="2000" dirty="0"/>
                  <a:t> profiles</a:t>
                </a:r>
                <a:br>
                  <a:rPr lang="fr-FR" sz="2000" dirty="0"/>
                </a:br>
                <a:r>
                  <a:rPr lang="fr-FR" sz="20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fr-FR" sz="2000" dirty="0"/>
                  <a:t> </a:t>
                </a:r>
                <a:r>
                  <a:rPr lang="fr-FR" sz="2000" dirty="0" err="1"/>
                  <a:t>from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corotational</a:t>
                </a:r>
                <a:r>
                  <a:rPr lang="fr-FR" sz="2000" dirty="0"/>
                  <a:t> </a:t>
                </a:r>
                <a:r>
                  <a:rPr lang="fr-FR" sz="2000" dirty="0" err="1"/>
                  <a:t>effects</a:t>
                </a:r>
                <a:r>
                  <a:rPr lang="fr-FR" sz="2000" dirty="0"/>
                  <a:t>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5453060-F424-4166-8A8E-439A569F2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022" y="671589"/>
                <a:ext cx="3918290" cy="1658531"/>
              </a:xfrm>
              <a:prstGeom prst="rect">
                <a:avLst/>
              </a:prstGeom>
              <a:blipFill>
                <a:blip r:embed="rId2"/>
                <a:stretch>
                  <a:fillRect l="-1555" t="-1838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C6BED4D-4101-48CE-823E-04D9CF17403A}"/>
                  </a:ext>
                </a:extLst>
              </p:cNvPr>
              <p:cNvSpPr txBox="1"/>
              <p:nvPr/>
            </p:nvSpPr>
            <p:spPr>
              <a:xfrm>
                <a:off x="1367035" y="1058206"/>
                <a:ext cx="4175348" cy="86389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 err="1"/>
                  <a:t>Streamline</a:t>
                </a:r>
                <a:r>
                  <a:rPr lang="fr-FR" sz="2400" dirty="0"/>
                  <a:t> Spiral </a:t>
                </a:r>
                <a:r>
                  <a:rPr lang="fr-FR" sz="2400" dirty="0" err="1"/>
                  <a:t>with</a:t>
                </a:r>
                <a:r>
                  <a:rPr lang="fr-FR" sz="2400" dirty="0"/>
                  <a:t> non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fr-FR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C6BED4D-4101-48CE-823E-04D9CF174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035" y="1058206"/>
                <a:ext cx="4175348" cy="863891"/>
              </a:xfrm>
              <a:prstGeom prst="rect">
                <a:avLst/>
              </a:prstGeom>
              <a:blipFill>
                <a:blip r:embed="rId3"/>
                <a:stretch>
                  <a:fillRect t="-4110" b="-1027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6AD1E3F1-55E7-4B1E-8A6C-281D9CC0DDB5}"/>
              </a:ext>
            </a:extLst>
          </p:cNvPr>
          <p:cNvSpPr/>
          <p:nvPr/>
        </p:nvSpPr>
        <p:spPr>
          <a:xfrm>
            <a:off x="9556993" y="1922097"/>
            <a:ext cx="2327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(Weber &amp; Davis 1967) </a:t>
            </a:r>
            <a:endParaRPr lang="en-US" b="1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526EE9-1BD3-4ADA-9E1B-7606FA1B3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25" y="2715062"/>
            <a:ext cx="5867297" cy="41429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6E629C-D3A8-4063-B3A7-96C817EAD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604" y="2715062"/>
            <a:ext cx="5951275" cy="41429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71AD29-7897-478D-ACE3-9EA19509CDA4}"/>
              </a:ext>
            </a:extLst>
          </p:cNvPr>
          <p:cNvSpPr/>
          <p:nvPr/>
        </p:nvSpPr>
        <p:spPr>
          <a:xfrm>
            <a:off x="9127061" y="1305485"/>
            <a:ext cx="2101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(Dakeyo et al. 2022)</a:t>
            </a:r>
            <a:endParaRPr lang="en-US" b="1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028C479-46DB-40E0-A529-918C3B7F75BA}"/>
              </a:ext>
            </a:extLst>
          </p:cNvPr>
          <p:cNvSpPr txBox="1"/>
          <p:nvPr/>
        </p:nvSpPr>
        <p:spPr>
          <a:xfrm>
            <a:off x="784860" y="2804160"/>
            <a:ext cx="172974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/>
              <a:t>Radial </a:t>
            </a:r>
            <a:r>
              <a:rPr lang="fr-FR" b="1" i="1" dirty="0" err="1"/>
              <a:t>evolution</a:t>
            </a:r>
            <a:endParaRPr lang="en-US" b="1" i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4224A9-816F-4582-A125-3C911BE6D98B}"/>
              </a:ext>
            </a:extLst>
          </p:cNvPr>
          <p:cNvSpPr txBox="1"/>
          <p:nvPr/>
        </p:nvSpPr>
        <p:spPr>
          <a:xfrm>
            <a:off x="6781800" y="2807970"/>
            <a:ext cx="1379220" cy="6515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/>
              <a:t>Corotational</a:t>
            </a:r>
            <a:endParaRPr lang="fr-FR" b="1" i="1" dirty="0"/>
          </a:p>
          <a:p>
            <a:pPr algn="ctr"/>
            <a:r>
              <a:rPr lang="fr-FR" b="1" i="1" dirty="0" err="1"/>
              <a:t>effetcs</a:t>
            </a:r>
            <a:endParaRPr lang="en-US" b="1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2DFC42-5614-4C2D-B423-80556C1A92D3}"/>
              </a:ext>
            </a:extLst>
          </p:cNvPr>
          <p:cNvSpPr/>
          <p:nvPr/>
        </p:nvSpPr>
        <p:spPr>
          <a:xfrm>
            <a:off x="3756659" y="5903714"/>
            <a:ext cx="2101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(Dakeyo et al. 2022)</a:t>
            </a:r>
            <a:endParaRPr lang="en-US" b="1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317D46-6615-48E0-A21E-0EF489D9574E}"/>
              </a:ext>
            </a:extLst>
          </p:cNvPr>
          <p:cNvSpPr/>
          <p:nvPr/>
        </p:nvSpPr>
        <p:spPr>
          <a:xfrm>
            <a:off x="9127061" y="5903714"/>
            <a:ext cx="2223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(Dakeyo et al. 2024a)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918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CEED52B5-6C92-4C5E-8C2E-612BAF682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745434" cy="228364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F32A55-21FE-4CDD-A898-7F603947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8840" y="6356350"/>
            <a:ext cx="2743200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40</a:t>
            </a:fld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AA87C13-9800-4A7C-ACD7-24A5D20768CA}"/>
              </a:ext>
            </a:extLst>
          </p:cNvPr>
          <p:cNvSpPr txBox="1"/>
          <p:nvPr/>
        </p:nvSpPr>
        <p:spPr>
          <a:xfrm>
            <a:off x="9627516" y="2057067"/>
            <a:ext cx="2388173" cy="64633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Narrow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angular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sources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8D2C0C9-1623-4EDB-AFAA-661764D445A8}"/>
              </a:ext>
            </a:extLst>
          </p:cNvPr>
          <p:cNvSpPr txBox="1"/>
          <p:nvPr/>
        </p:nvSpPr>
        <p:spPr>
          <a:xfrm>
            <a:off x="9515371" y="2873588"/>
            <a:ext cx="2612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No </a:t>
            </a:r>
          </a:p>
          <a:p>
            <a:pPr algn="ctr"/>
            <a:r>
              <a:rPr lang="fr-FR" sz="2400" b="1" dirty="0"/>
              <a:t>anti-</a:t>
            </a:r>
            <a:r>
              <a:rPr lang="fr-FR" sz="2400" b="1" dirty="0" err="1"/>
              <a:t>correlation</a:t>
            </a:r>
            <a:endParaRPr lang="fr-FR" sz="2400" b="1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1B3243F-D044-4A52-B1A3-B12A69AC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558" y="37982"/>
            <a:ext cx="2369927" cy="228649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45D446B-F307-4336-93C6-63BEC0706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816" y="4548405"/>
            <a:ext cx="2369928" cy="228649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CD42FF2-4A0E-4321-8CAB-0AF598644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557" y="2285754"/>
            <a:ext cx="2369928" cy="228649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F6439A1-FA64-477B-B4EF-65AAB2D77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6" y="2233197"/>
            <a:ext cx="6625734" cy="227768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06E1EBC-267E-4A0B-8B7A-C15C46771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05675"/>
            <a:ext cx="6644640" cy="2252325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C5209436-071D-431A-AF37-FA6F36E87763}"/>
              </a:ext>
            </a:extLst>
          </p:cNvPr>
          <p:cNvSpPr txBox="1"/>
          <p:nvPr/>
        </p:nvSpPr>
        <p:spPr>
          <a:xfrm>
            <a:off x="7067760" y="85663"/>
            <a:ext cx="1994597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Pseudo Streamer ?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4D3C8B8-E308-4E67-8845-7863A679D6A7}"/>
              </a:ext>
            </a:extLst>
          </p:cNvPr>
          <p:cNvSpPr txBox="1"/>
          <p:nvPr/>
        </p:nvSpPr>
        <p:spPr>
          <a:xfrm>
            <a:off x="7065576" y="3970567"/>
            <a:ext cx="1949492" cy="36933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Pseudo-Streamer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5BA93CF-CEAC-4F61-9C95-5C2058A3917B}"/>
              </a:ext>
            </a:extLst>
          </p:cNvPr>
          <p:cNvSpPr txBox="1"/>
          <p:nvPr/>
        </p:nvSpPr>
        <p:spPr>
          <a:xfrm>
            <a:off x="7049099" y="4580409"/>
            <a:ext cx="2013258" cy="64633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Coronal Hole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</a:rPr>
              <a:t>dissapearing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 ?</a:t>
            </a:r>
          </a:p>
        </p:txBody>
      </p:sp>
      <p:pic>
        <p:nvPicPr>
          <p:cNvPr id="43" name="Graphique 42" descr="Visage confus blanc">
            <a:extLst>
              <a:ext uri="{FF2B5EF4-FFF2-40B4-BE49-F238E27FC236}">
                <a16:creationId xmlns:a16="http://schemas.microsoft.com/office/drawing/2014/main" id="{FD6B129B-E986-4051-9873-763DD69E4B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4402" y="3704585"/>
            <a:ext cx="914400" cy="914400"/>
          </a:xfrm>
          <a:prstGeom prst="rect">
            <a:avLst/>
          </a:prstGeom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59D161F6-04BE-44B6-842A-EAF585FF8C79}"/>
              </a:ext>
            </a:extLst>
          </p:cNvPr>
          <p:cNvSpPr/>
          <p:nvPr/>
        </p:nvSpPr>
        <p:spPr>
          <a:xfrm>
            <a:off x="2148840" y="12961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8AC8D90-7A6A-4BB6-BA0E-8FE9979E2ED6}"/>
              </a:ext>
            </a:extLst>
          </p:cNvPr>
          <p:cNvSpPr/>
          <p:nvPr/>
        </p:nvSpPr>
        <p:spPr>
          <a:xfrm>
            <a:off x="2148840" y="2229081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676620C-4B18-48DF-8EFA-4D26E55A8A9A}"/>
              </a:ext>
            </a:extLst>
          </p:cNvPr>
          <p:cNvSpPr/>
          <p:nvPr/>
        </p:nvSpPr>
        <p:spPr>
          <a:xfrm>
            <a:off x="2087880" y="4599281"/>
            <a:ext cx="1394460" cy="2724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4" grpId="0" animBg="1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9">
            <a:extLst>
              <a:ext uri="{FF2B5EF4-FFF2-40B4-BE49-F238E27FC236}">
                <a16:creationId xmlns:a16="http://schemas.microsoft.com/office/drawing/2014/main" id="{7B8A5146-D181-4D5F-8BA3-400150842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008" y="-171847"/>
            <a:ext cx="13717512" cy="72016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A6E6D25-E0EF-4837-946E-82D06A3B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396" y="2705878"/>
            <a:ext cx="3808703" cy="1446244"/>
          </a:xfrm>
          <a:solidFill>
            <a:schemeClr val="tx1">
              <a:alpha val="44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+mn-lt"/>
              </a:rPr>
              <a:t>Super radial expansion : Expansion factor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35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9">
            <a:extLst>
              <a:ext uri="{FF2B5EF4-FFF2-40B4-BE49-F238E27FC236}">
                <a16:creationId xmlns:a16="http://schemas.microsoft.com/office/drawing/2014/main" id="{CB9D42EB-FB5F-4A8C-AA73-90736FCD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388" y="-171847"/>
            <a:ext cx="13717512" cy="720169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587257D-8B62-4C00-BBC7-A3FDBCC18379}"/>
              </a:ext>
            </a:extLst>
          </p:cNvPr>
          <p:cNvSpPr txBox="1"/>
          <p:nvPr/>
        </p:nvSpPr>
        <p:spPr>
          <a:xfrm>
            <a:off x="8560699" y="1901621"/>
            <a:ext cx="3434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Flux tubes are in </a:t>
            </a:r>
            <a:r>
              <a:rPr lang="fr-FR" sz="2800" b="1" dirty="0">
                <a:solidFill>
                  <a:schemeClr val="bg1"/>
                </a:solidFill>
              </a:rPr>
              <a:t>super expansion </a:t>
            </a:r>
            <a:r>
              <a:rPr lang="fr-FR" sz="2800" dirty="0" err="1">
                <a:solidFill>
                  <a:schemeClr val="bg1"/>
                </a:solidFill>
              </a:rPr>
              <a:t>near</a:t>
            </a:r>
            <a:r>
              <a:rPr lang="fr-FR" sz="2800" dirty="0">
                <a:solidFill>
                  <a:schemeClr val="bg1"/>
                </a:solidFill>
              </a:rPr>
              <a:t> the Sun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EA88CD-4924-4118-AF0F-B480CB202E24}"/>
              </a:ext>
            </a:extLst>
          </p:cNvPr>
          <p:cNvSpPr txBox="1"/>
          <p:nvPr/>
        </p:nvSpPr>
        <p:spPr>
          <a:xfrm>
            <a:off x="8454908" y="4997162"/>
            <a:ext cx="3579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chemeClr val="bg1"/>
                </a:solidFill>
              </a:rPr>
              <a:t>What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influence </a:t>
            </a:r>
            <a:r>
              <a:rPr lang="fr-FR" sz="2800" dirty="0">
                <a:solidFill>
                  <a:schemeClr val="bg1"/>
                </a:solidFill>
              </a:rPr>
              <a:t>on the </a:t>
            </a:r>
            <a:r>
              <a:rPr lang="fr-FR" sz="2800" dirty="0" err="1">
                <a:solidFill>
                  <a:schemeClr val="bg1"/>
                </a:solidFill>
              </a:rPr>
              <a:t>wind</a:t>
            </a:r>
            <a:r>
              <a:rPr lang="fr-FR" sz="2800" dirty="0">
                <a:solidFill>
                  <a:schemeClr val="bg1"/>
                </a:solidFill>
              </a:rPr>
              <a:t> 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7E8E40B-7F9F-40E8-8B3E-58A0E08F5EE2}"/>
              </a:ext>
            </a:extLst>
          </p:cNvPr>
          <p:cNvSpPr/>
          <p:nvPr/>
        </p:nvSpPr>
        <p:spPr>
          <a:xfrm>
            <a:off x="7364730" y="2971800"/>
            <a:ext cx="2122170" cy="1550670"/>
          </a:xfrm>
          <a:custGeom>
            <a:avLst/>
            <a:gdLst>
              <a:gd name="connsiteX0" fmla="*/ 0 w 2122170"/>
              <a:gd name="connsiteY0" fmla="*/ 0 h 1550670"/>
              <a:gd name="connsiteX1" fmla="*/ 331470 w 2122170"/>
              <a:gd name="connsiteY1" fmla="*/ 83820 h 1550670"/>
              <a:gd name="connsiteX2" fmla="*/ 830580 w 2122170"/>
              <a:gd name="connsiteY2" fmla="*/ 350520 h 1550670"/>
              <a:gd name="connsiteX3" fmla="*/ 1211580 w 2122170"/>
              <a:gd name="connsiteY3" fmla="*/ 777240 h 1550670"/>
              <a:gd name="connsiteX4" fmla="*/ 1211580 w 2122170"/>
              <a:gd name="connsiteY4" fmla="*/ 777240 h 1550670"/>
              <a:gd name="connsiteX5" fmla="*/ 1592580 w 2122170"/>
              <a:gd name="connsiteY5" fmla="*/ 1200150 h 1550670"/>
              <a:gd name="connsiteX6" fmla="*/ 2122170 w 2122170"/>
              <a:gd name="connsiteY6" fmla="*/ 1550670 h 1550670"/>
              <a:gd name="connsiteX7" fmla="*/ 2122170 w 2122170"/>
              <a:gd name="connsiteY7" fmla="*/ 1550670 h 155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2170" h="1550670">
                <a:moveTo>
                  <a:pt x="0" y="0"/>
                </a:moveTo>
                <a:cubicBezTo>
                  <a:pt x="96520" y="12700"/>
                  <a:pt x="193040" y="25400"/>
                  <a:pt x="331470" y="83820"/>
                </a:cubicBezTo>
                <a:cubicBezTo>
                  <a:pt x="469900" y="142240"/>
                  <a:pt x="683895" y="234950"/>
                  <a:pt x="830580" y="350520"/>
                </a:cubicBezTo>
                <a:cubicBezTo>
                  <a:pt x="977265" y="466090"/>
                  <a:pt x="1211580" y="777240"/>
                  <a:pt x="1211580" y="777240"/>
                </a:cubicBezTo>
                <a:lnTo>
                  <a:pt x="1211580" y="777240"/>
                </a:lnTo>
                <a:cubicBezTo>
                  <a:pt x="1275080" y="847725"/>
                  <a:pt x="1440815" y="1071245"/>
                  <a:pt x="1592580" y="1200150"/>
                </a:cubicBezTo>
                <a:cubicBezTo>
                  <a:pt x="1744345" y="1329055"/>
                  <a:pt x="2122170" y="1550670"/>
                  <a:pt x="2122170" y="1550670"/>
                </a:cubicBezTo>
                <a:lnTo>
                  <a:pt x="2122170" y="1550670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D57E3297-7B99-4141-AFD1-25C3B9A58936}"/>
              </a:ext>
            </a:extLst>
          </p:cNvPr>
          <p:cNvSpPr/>
          <p:nvPr/>
        </p:nvSpPr>
        <p:spPr>
          <a:xfrm>
            <a:off x="7357110" y="2926080"/>
            <a:ext cx="2320290" cy="1139190"/>
          </a:xfrm>
          <a:custGeom>
            <a:avLst/>
            <a:gdLst>
              <a:gd name="connsiteX0" fmla="*/ 0 w 2320290"/>
              <a:gd name="connsiteY0" fmla="*/ 0 h 1139190"/>
              <a:gd name="connsiteX1" fmla="*/ 327660 w 2320290"/>
              <a:gd name="connsiteY1" fmla="*/ 60960 h 1139190"/>
              <a:gd name="connsiteX2" fmla="*/ 788670 w 2320290"/>
              <a:gd name="connsiteY2" fmla="*/ 259080 h 1139190"/>
              <a:gd name="connsiteX3" fmla="*/ 1276350 w 2320290"/>
              <a:gd name="connsiteY3" fmla="*/ 548640 h 1139190"/>
              <a:gd name="connsiteX4" fmla="*/ 1855470 w 2320290"/>
              <a:gd name="connsiteY4" fmla="*/ 918210 h 1139190"/>
              <a:gd name="connsiteX5" fmla="*/ 2320290 w 2320290"/>
              <a:gd name="connsiteY5" fmla="*/ 113919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0290" h="1139190">
                <a:moveTo>
                  <a:pt x="0" y="0"/>
                </a:moveTo>
                <a:cubicBezTo>
                  <a:pt x="98107" y="8890"/>
                  <a:pt x="196215" y="17780"/>
                  <a:pt x="327660" y="60960"/>
                </a:cubicBezTo>
                <a:cubicBezTo>
                  <a:pt x="459105" y="104140"/>
                  <a:pt x="630555" y="177800"/>
                  <a:pt x="788670" y="259080"/>
                </a:cubicBezTo>
                <a:cubicBezTo>
                  <a:pt x="946785" y="340360"/>
                  <a:pt x="1098550" y="438785"/>
                  <a:pt x="1276350" y="548640"/>
                </a:cubicBezTo>
                <a:cubicBezTo>
                  <a:pt x="1454150" y="658495"/>
                  <a:pt x="1681480" y="819785"/>
                  <a:pt x="1855470" y="918210"/>
                </a:cubicBezTo>
                <a:cubicBezTo>
                  <a:pt x="2029460" y="1016635"/>
                  <a:pt x="2174875" y="1077912"/>
                  <a:pt x="2320290" y="1139190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576D707-6FAD-4263-BD4D-DF5F35589BC8}"/>
              </a:ext>
            </a:extLst>
          </p:cNvPr>
          <p:cNvSpPr/>
          <p:nvPr/>
        </p:nvSpPr>
        <p:spPr>
          <a:xfrm rot="1480698">
            <a:off x="9515112" y="4049419"/>
            <a:ext cx="171450" cy="498608"/>
          </a:xfrm>
          <a:prstGeom prst="ellipse">
            <a:avLst/>
          </a:prstGeom>
          <a:solidFill>
            <a:schemeClr val="tx1">
              <a:alpha val="3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907800D-C85E-48F4-8298-495252ED46E5}"/>
              </a:ext>
            </a:extLst>
          </p:cNvPr>
          <p:cNvSpPr/>
          <p:nvPr/>
        </p:nvSpPr>
        <p:spPr>
          <a:xfrm>
            <a:off x="7289800" y="4065270"/>
            <a:ext cx="2194560" cy="572770"/>
          </a:xfrm>
          <a:custGeom>
            <a:avLst/>
            <a:gdLst>
              <a:gd name="connsiteX0" fmla="*/ 0 w 2194560"/>
              <a:gd name="connsiteY0" fmla="*/ 0 h 579120"/>
              <a:gd name="connsiteX1" fmla="*/ 518160 w 2194560"/>
              <a:gd name="connsiteY1" fmla="*/ 157480 h 579120"/>
              <a:gd name="connsiteX2" fmla="*/ 1066800 w 2194560"/>
              <a:gd name="connsiteY2" fmla="*/ 152400 h 579120"/>
              <a:gd name="connsiteX3" fmla="*/ 1645920 w 2194560"/>
              <a:gd name="connsiteY3" fmla="*/ 294640 h 579120"/>
              <a:gd name="connsiteX4" fmla="*/ 2194560 w 2194560"/>
              <a:gd name="connsiteY4" fmla="*/ 57912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4560" h="579120">
                <a:moveTo>
                  <a:pt x="0" y="0"/>
                </a:moveTo>
                <a:cubicBezTo>
                  <a:pt x="170180" y="66040"/>
                  <a:pt x="340360" y="132080"/>
                  <a:pt x="518160" y="157480"/>
                </a:cubicBezTo>
                <a:cubicBezTo>
                  <a:pt x="695960" y="182880"/>
                  <a:pt x="878840" y="129540"/>
                  <a:pt x="1066800" y="152400"/>
                </a:cubicBezTo>
                <a:cubicBezTo>
                  <a:pt x="1254760" y="175260"/>
                  <a:pt x="1457960" y="223520"/>
                  <a:pt x="1645920" y="294640"/>
                </a:cubicBezTo>
                <a:cubicBezTo>
                  <a:pt x="1833880" y="365760"/>
                  <a:pt x="2014220" y="472440"/>
                  <a:pt x="2194560" y="579120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DB839CC2-48DB-486E-9E62-007874CB140A}"/>
              </a:ext>
            </a:extLst>
          </p:cNvPr>
          <p:cNvSpPr/>
          <p:nvPr/>
        </p:nvSpPr>
        <p:spPr>
          <a:xfrm>
            <a:off x="7274560" y="4094480"/>
            <a:ext cx="2072640" cy="797560"/>
          </a:xfrm>
          <a:custGeom>
            <a:avLst/>
            <a:gdLst>
              <a:gd name="connsiteX0" fmla="*/ 0 w 2072640"/>
              <a:gd name="connsiteY0" fmla="*/ 0 h 797560"/>
              <a:gd name="connsiteX1" fmla="*/ 518160 w 2072640"/>
              <a:gd name="connsiteY1" fmla="*/ 193040 h 797560"/>
              <a:gd name="connsiteX2" fmla="*/ 1076960 w 2072640"/>
              <a:gd name="connsiteY2" fmla="*/ 259080 h 797560"/>
              <a:gd name="connsiteX3" fmla="*/ 1493520 w 2072640"/>
              <a:gd name="connsiteY3" fmla="*/ 396240 h 797560"/>
              <a:gd name="connsiteX4" fmla="*/ 2072640 w 2072640"/>
              <a:gd name="connsiteY4" fmla="*/ 797560 h 79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640" h="797560">
                <a:moveTo>
                  <a:pt x="0" y="0"/>
                </a:moveTo>
                <a:cubicBezTo>
                  <a:pt x="169333" y="74930"/>
                  <a:pt x="338667" y="149860"/>
                  <a:pt x="518160" y="193040"/>
                </a:cubicBezTo>
                <a:cubicBezTo>
                  <a:pt x="697653" y="236220"/>
                  <a:pt x="914400" y="225213"/>
                  <a:pt x="1076960" y="259080"/>
                </a:cubicBezTo>
                <a:cubicBezTo>
                  <a:pt x="1239520" y="292947"/>
                  <a:pt x="1327573" y="306493"/>
                  <a:pt x="1493520" y="396240"/>
                </a:cubicBezTo>
                <a:cubicBezTo>
                  <a:pt x="1659467" y="485987"/>
                  <a:pt x="1866053" y="641773"/>
                  <a:pt x="2072640" y="797560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B8832838-4DCE-4E45-8596-F352274E643C}"/>
              </a:ext>
            </a:extLst>
          </p:cNvPr>
          <p:cNvSpPr/>
          <p:nvPr/>
        </p:nvSpPr>
        <p:spPr>
          <a:xfrm>
            <a:off x="7345680" y="2900680"/>
            <a:ext cx="2372360" cy="1127760"/>
          </a:xfrm>
          <a:custGeom>
            <a:avLst/>
            <a:gdLst>
              <a:gd name="connsiteX0" fmla="*/ 0 w 2372360"/>
              <a:gd name="connsiteY0" fmla="*/ 0 h 1127760"/>
              <a:gd name="connsiteX1" fmla="*/ 360680 w 2372360"/>
              <a:gd name="connsiteY1" fmla="*/ 55880 h 1127760"/>
              <a:gd name="connsiteX2" fmla="*/ 873760 w 2372360"/>
              <a:gd name="connsiteY2" fmla="*/ 274320 h 1127760"/>
              <a:gd name="connsiteX3" fmla="*/ 1569720 w 2372360"/>
              <a:gd name="connsiteY3" fmla="*/ 706120 h 1127760"/>
              <a:gd name="connsiteX4" fmla="*/ 1960880 w 2372360"/>
              <a:gd name="connsiteY4" fmla="*/ 944880 h 1127760"/>
              <a:gd name="connsiteX5" fmla="*/ 2372360 w 2372360"/>
              <a:gd name="connsiteY5" fmla="*/ 112776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2360" h="1127760">
                <a:moveTo>
                  <a:pt x="0" y="0"/>
                </a:moveTo>
                <a:cubicBezTo>
                  <a:pt x="107526" y="5080"/>
                  <a:pt x="215053" y="10160"/>
                  <a:pt x="360680" y="55880"/>
                </a:cubicBezTo>
                <a:cubicBezTo>
                  <a:pt x="506307" y="101600"/>
                  <a:pt x="672253" y="165947"/>
                  <a:pt x="873760" y="274320"/>
                </a:cubicBezTo>
                <a:cubicBezTo>
                  <a:pt x="1075267" y="382693"/>
                  <a:pt x="1569720" y="706120"/>
                  <a:pt x="1569720" y="706120"/>
                </a:cubicBezTo>
                <a:cubicBezTo>
                  <a:pt x="1750907" y="817880"/>
                  <a:pt x="1827107" y="874607"/>
                  <a:pt x="1960880" y="944880"/>
                </a:cubicBezTo>
                <a:cubicBezTo>
                  <a:pt x="2094653" y="1015153"/>
                  <a:pt x="2233506" y="1071456"/>
                  <a:pt x="2372360" y="1127760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705E6BDE-827B-40D8-963B-C7A5348F94AF}"/>
              </a:ext>
            </a:extLst>
          </p:cNvPr>
          <p:cNvSpPr/>
          <p:nvPr/>
        </p:nvSpPr>
        <p:spPr>
          <a:xfrm>
            <a:off x="7330440" y="2870200"/>
            <a:ext cx="2433320" cy="990600"/>
          </a:xfrm>
          <a:custGeom>
            <a:avLst/>
            <a:gdLst>
              <a:gd name="connsiteX0" fmla="*/ 0 w 2433320"/>
              <a:gd name="connsiteY0" fmla="*/ 0 h 990600"/>
              <a:gd name="connsiteX1" fmla="*/ 345440 w 2433320"/>
              <a:gd name="connsiteY1" fmla="*/ 20320 h 990600"/>
              <a:gd name="connsiteX2" fmla="*/ 685800 w 2433320"/>
              <a:gd name="connsiteY2" fmla="*/ 111760 h 990600"/>
              <a:gd name="connsiteX3" fmla="*/ 1336040 w 2433320"/>
              <a:gd name="connsiteY3" fmla="*/ 426720 h 990600"/>
              <a:gd name="connsiteX4" fmla="*/ 1869440 w 2433320"/>
              <a:gd name="connsiteY4" fmla="*/ 721360 h 990600"/>
              <a:gd name="connsiteX5" fmla="*/ 2433320 w 2433320"/>
              <a:gd name="connsiteY5" fmla="*/ 9906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3320" h="990600">
                <a:moveTo>
                  <a:pt x="0" y="0"/>
                </a:moveTo>
                <a:cubicBezTo>
                  <a:pt x="115570" y="846"/>
                  <a:pt x="231140" y="1693"/>
                  <a:pt x="345440" y="20320"/>
                </a:cubicBezTo>
                <a:cubicBezTo>
                  <a:pt x="459740" y="38947"/>
                  <a:pt x="520700" y="44027"/>
                  <a:pt x="685800" y="111760"/>
                </a:cubicBezTo>
                <a:cubicBezTo>
                  <a:pt x="850900" y="179493"/>
                  <a:pt x="1138767" y="325120"/>
                  <a:pt x="1336040" y="426720"/>
                </a:cubicBezTo>
                <a:cubicBezTo>
                  <a:pt x="1533313" y="528320"/>
                  <a:pt x="1686560" y="627380"/>
                  <a:pt x="1869440" y="721360"/>
                </a:cubicBezTo>
                <a:cubicBezTo>
                  <a:pt x="2052320" y="815340"/>
                  <a:pt x="2242820" y="902970"/>
                  <a:pt x="2433320" y="990600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3F193B9-C7EA-4551-BAA8-25D0E365CD3F}"/>
              </a:ext>
            </a:extLst>
          </p:cNvPr>
          <p:cNvSpPr/>
          <p:nvPr/>
        </p:nvSpPr>
        <p:spPr>
          <a:xfrm rot="1356550">
            <a:off x="9700776" y="3859257"/>
            <a:ext cx="90672" cy="178346"/>
          </a:xfrm>
          <a:prstGeom prst="ellipse">
            <a:avLst/>
          </a:prstGeom>
          <a:solidFill>
            <a:schemeClr val="tx1">
              <a:alpha val="3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9B93A50-5201-4820-89DC-6CF057255932}"/>
              </a:ext>
            </a:extLst>
          </p:cNvPr>
          <p:cNvSpPr/>
          <p:nvPr/>
        </p:nvSpPr>
        <p:spPr>
          <a:xfrm rot="1617231">
            <a:off x="9334396" y="4616054"/>
            <a:ext cx="142964" cy="294127"/>
          </a:xfrm>
          <a:prstGeom prst="ellipse">
            <a:avLst/>
          </a:prstGeom>
          <a:solidFill>
            <a:schemeClr val="tx1">
              <a:alpha val="3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0444159-12CE-4BDD-BCE8-0AFFBA530F3C}"/>
              </a:ext>
            </a:extLst>
          </p:cNvPr>
          <p:cNvCxnSpPr>
            <a:cxnSpLocks/>
          </p:cNvCxnSpPr>
          <p:nvPr/>
        </p:nvCxnSpPr>
        <p:spPr>
          <a:xfrm>
            <a:off x="8547100" y="3552190"/>
            <a:ext cx="227330" cy="202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943711A-17C2-48DF-B84C-6B1452FFE4F8}"/>
              </a:ext>
            </a:extLst>
          </p:cNvPr>
          <p:cNvCxnSpPr>
            <a:cxnSpLocks/>
          </p:cNvCxnSpPr>
          <p:nvPr/>
        </p:nvCxnSpPr>
        <p:spPr>
          <a:xfrm>
            <a:off x="8884920" y="3846496"/>
            <a:ext cx="217170" cy="168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16EF185-EAEA-49D1-AE78-03AE115BC274}"/>
              </a:ext>
            </a:extLst>
          </p:cNvPr>
          <p:cNvCxnSpPr>
            <a:cxnSpLocks/>
          </p:cNvCxnSpPr>
          <p:nvPr/>
        </p:nvCxnSpPr>
        <p:spPr>
          <a:xfrm>
            <a:off x="9228351" y="4090670"/>
            <a:ext cx="244678" cy="1369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925130C-CD30-4151-B1DC-FE701B41DB61}"/>
              </a:ext>
            </a:extLst>
          </p:cNvPr>
          <p:cNvCxnSpPr>
            <a:cxnSpLocks/>
          </p:cNvCxnSpPr>
          <p:nvPr/>
        </p:nvCxnSpPr>
        <p:spPr>
          <a:xfrm>
            <a:off x="8221980" y="3288030"/>
            <a:ext cx="236220" cy="176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267BDC9-386C-4083-84F4-2544C1A0D3D0}"/>
              </a:ext>
            </a:extLst>
          </p:cNvPr>
          <p:cNvCxnSpPr>
            <a:cxnSpLocks/>
          </p:cNvCxnSpPr>
          <p:nvPr/>
        </p:nvCxnSpPr>
        <p:spPr>
          <a:xfrm>
            <a:off x="8275320" y="3150870"/>
            <a:ext cx="256540" cy="150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26C5EF5-9A29-4685-84D5-AC65E14370C6}"/>
              </a:ext>
            </a:extLst>
          </p:cNvPr>
          <p:cNvCxnSpPr>
            <a:cxnSpLocks/>
          </p:cNvCxnSpPr>
          <p:nvPr/>
        </p:nvCxnSpPr>
        <p:spPr>
          <a:xfrm>
            <a:off x="8662670" y="3376295"/>
            <a:ext cx="256540" cy="150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BCB85C06-04A0-440D-9CA1-4E9644BF4E5B}"/>
              </a:ext>
            </a:extLst>
          </p:cNvPr>
          <p:cNvCxnSpPr>
            <a:cxnSpLocks/>
          </p:cNvCxnSpPr>
          <p:nvPr/>
        </p:nvCxnSpPr>
        <p:spPr>
          <a:xfrm>
            <a:off x="9029700" y="3593306"/>
            <a:ext cx="226695" cy="1294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271690C-3EEB-4D65-A41A-5D33C739E451}"/>
              </a:ext>
            </a:extLst>
          </p:cNvPr>
          <p:cNvCxnSpPr>
            <a:cxnSpLocks/>
          </p:cNvCxnSpPr>
          <p:nvPr/>
        </p:nvCxnSpPr>
        <p:spPr>
          <a:xfrm>
            <a:off x="9378950" y="3782396"/>
            <a:ext cx="243840" cy="115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7F0562F-C56B-40E2-82FD-2C32F55B2A49}"/>
              </a:ext>
            </a:extLst>
          </p:cNvPr>
          <p:cNvCxnSpPr>
            <a:cxnSpLocks/>
          </p:cNvCxnSpPr>
          <p:nvPr/>
        </p:nvCxnSpPr>
        <p:spPr>
          <a:xfrm>
            <a:off x="7808595" y="4260416"/>
            <a:ext cx="318135" cy="183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77BB203-9FDB-49DB-AAB2-F27DD6597339}"/>
              </a:ext>
            </a:extLst>
          </p:cNvPr>
          <p:cNvCxnSpPr>
            <a:cxnSpLocks/>
          </p:cNvCxnSpPr>
          <p:nvPr/>
        </p:nvCxnSpPr>
        <p:spPr>
          <a:xfrm>
            <a:off x="8198381" y="4278792"/>
            <a:ext cx="297919" cy="3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B51F29F2-C1E4-4BEE-9DAF-6D52EEE438C1}"/>
              </a:ext>
            </a:extLst>
          </p:cNvPr>
          <p:cNvCxnSpPr>
            <a:cxnSpLocks/>
          </p:cNvCxnSpPr>
          <p:nvPr/>
        </p:nvCxnSpPr>
        <p:spPr>
          <a:xfrm>
            <a:off x="8601075" y="4335048"/>
            <a:ext cx="283845" cy="10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8E2D9BA8-84B5-4D7C-8862-8C5A6ECC14D0}"/>
              </a:ext>
            </a:extLst>
          </p:cNvPr>
          <p:cNvCxnSpPr>
            <a:cxnSpLocks/>
          </p:cNvCxnSpPr>
          <p:nvPr/>
        </p:nvCxnSpPr>
        <p:spPr>
          <a:xfrm>
            <a:off x="8977038" y="4495800"/>
            <a:ext cx="257175" cy="165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06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8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8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8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8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8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8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D741420-D3B5-44A2-8DFE-E676A9D86A88}"/>
                  </a:ext>
                </a:extLst>
              </p:cNvPr>
              <p:cNvSpPr txBox="1"/>
              <p:nvPr/>
            </p:nvSpPr>
            <p:spPr>
              <a:xfrm>
                <a:off x="1489194" y="924052"/>
                <a:ext cx="3021006" cy="99514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sSup>
                        <m:sSup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D741420-D3B5-44A2-8DFE-E676A9D86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194" y="924052"/>
                <a:ext cx="3021006" cy="9951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829F246-A87E-4013-8D8A-BED2FF1604C5}"/>
                  </a:ext>
                </a:extLst>
              </p:cNvPr>
              <p:cNvSpPr txBox="1"/>
              <p:nvPr/>
            </p:nvSpPr>
            <p:spPr>
              <a:xfrm>
                <a:off x="4676252" y="1082116"/>
                <a:ext cx="728667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err="1"/>
                  <a:t>Describe</a:t>
                </a:r>
                <a:r>
                  <a:rPr lang="fr-FR" sz="2000" b="1" dirty="0"/>
                  <a:t> the </a:t>
                </a:r>
                <a:r>
                  <a:rPr lang="fr-FR" sz="2000" b="1" dirty="0" err="1"/>
                  <a:t>deviation</a:t>
                </a:r>
                <a:r>
                  <a:rPr lang="fr-FR" sz="2000" b="1" dirty="0"/>
                  <a:t> to a </a:t>
                </a:r>
                <a:r>
                  <a:rPr lang="fr-FR" sz="2000" b="1" dirty="0" err="1"/>
                  <a:t>spherical</a:t>
                </a:r>
                <a:r>
                  <a:rPr lang="fr-FR" sz="2000" b="1" dirty="0"/>
                  <a:t> expansion </a:t>
                </a:r>
                <a:r>
                  <a:rPr lang="fr-FR" sz="2000" dirty="0"/>
                  <a:t>in 1/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0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fr-FR" sz="2000" dirty="0"/>
                  <a:t>  </a:t>
                </a:r>
                <a:r>
                  <a:rPr lang="fr-FR" sz="2000" dirty="0" err="1"/>
                  <a:t>between</a:t>
                </a:r>
                <a:r>
                  <a:rPr lang="fr-FR" sz="2000" dirty="0"/>
                  <a:t> the top of transition </a:t>
                </a:r>
                <a:r>
                  <a:rPr lang="fr-FR" sz="2000" dirty="0" err="1"/>
                  <a:t>region</a:t>
                </a:r>
                <a:r>
                  <a:rPr lang="fr-FR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2000" dirty="0"/>
                  <a:t>) and source surface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</m:sSub>
                  </m:oMath>
                </a14:m>
                <a:r>
                  <a:rPr lang="fr-FR" sz="2000" dirty="0"/>
                  <a:t>) </a:t>
                </a:r>
              </a:p>
              <a:p>
                <a:pPr algn="ctr"/>
                <a:endParaRPr lang="fr-FR" sz="2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829F246-A87E-4013-8D8A-BED2FF160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252" y="1082116"/>
                <a:ext cx="7286670" cy="1015663"/>
              </a:xfrm>
              <a:prstGeom prst="rect">
                <a:avLst/>
              </a:prstGeom>
              <a:blipFill>
                <a:blip r:embed="rId3"/>
                <a:stretch>
                  <a:fillRect t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0F5487B-BF6B-4504-B427-D93E1B8A4CD6}"/>
                  </a:ext>
                </a:extLst>
              </p:cNvPr>
              <p:cNvSpPr txBox="1"/>
              <p:nvPr/>
            </p:nvSpPr>
            <p:spPr>
              <a:xfrm flipH="1">
                <a:off x="1837949" y="105435"/>
                <a:ext cx="81168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b="1" dirty="0"/>
                  <a:t>Magnetic Flux Tube Expansion : Expansion factor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sz="2800" b="1" dirty="0"/>
                  <a:t> 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0F5487B-BF6B-4504-B427-D93E1B8A4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37949" y="105435"/>
                <a:ext cx="8116832" cy="523220"/>
              </a:xfrm>
              <a:prstGeom prst="rect">
                <a:avLst/>
              </a:prstGeom>
              <a:blipFill>
                <a:blip r:embed="rId4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4FB3F5DF-B9FD-4BA7-8B11-544C78D10ED4}"/>
              </a:ext>
            </a:extLst>
          </p:cNvPr>
          <p:cNvSpPr/>
          <p:nvPr/>
        </p:nvSpPr>
        <p:spPr>
          <a:xfrm>
            <a:off x="1739900" y="6647656"/>
            <a:ext cx="3784600" cy="233790"/>
          </a:xfrm>
          <a:custGeom>
            <a:avLst/>
            <a:gdLst>
              <a:gd name="connsiteX0" fmla="*/ 0 w 3037840"/>
              <a:gd name="connsiteY0" fmla="*/ 284494 h 294654"/>
              <a:gd name="connsiteX1" fmla="*/ 1513840 w 3037840"/>
              <a:gd name="connsiteY1" fmla="*/ 14 h 294654"/>
              <a:gd name="connsiteX2" fmla="*/ 3037840 w 3037840"/>
              <a:gd name="connsiteY2" fmla="*/ 294654 h 294654"/>
              <a:gd name="connsiteX3" fmla="*/ 3037840 w 3037840"/>
              <a:gd name="connsiteY3" fmla="*/ 294654 h 2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840" h="294654">
                <a:moveTo>
                  <a:pt x="0" y="284494"/>
                </a:moveTo>
                <a:cubicBezTo>
                  <a:pt x="503766" y="141407"/>
                  <a:pt x="1007533" y="-1679"/>
                  <a:pt x="1513840" y="14"/>
                </a:cubicBezTo>
                <a:cubicBezTo>
                  <a:pt x="2020147" y="1707"/>
                  <a:pt x="3037840" y="294654"/>
                  <a:pt x="3037840" y="294654"/>
                </a:cubicBezTo>
                <a:lnTo>
                  <a:pt x="3037840" y="294654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26190F59-9A7E-42CB-A305-609C01B80C11}"/>
              </a:ext>
            </a:extLst>
          </p:cNvPr>
          <p:cNvSpPr/>
          <p:nvPr/>
        </p:nvSpPr>
        <p:spPr>
          <a:xfrm>
            <a:off x="6964741" y="6651953"/>
            <a:ext cx="3784600" cy="232163"/>
          </a:xfrm>
          <a:custGeom>
            <a:avLst/>
            <a:gdLst>
              <a:gd name="connsiteX0" fmla="*/ 0 w 3037840"/>
              <a:gd name="connsiteY0" fmla="*/ 284494 h 294654"/>
              <a:gd name="connsiteX1" fmla="*/ 1513840 w 3037840"/>
              <a:gd name="connsiteY1" fmla="*/ 14 h 294654"/>
              <a:gd name="connsiteX2" fmla="*/ 3037840 w 3037840"/>
              <a:gd name="connsiteY2" fmla="*/ 294654 h 294654"/>
              <a:gd name="connsiteX3" fmla="*/ 3037840 w 3037840"/>
              <a:gd name="connsiteY3" fmla="*/ 294654 h 2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840" h="294654">
                <a:moveTo>
                  <a:pt x="0" y="284494"/>
                </a:moveTo>
                <a:cubicBezTo>
                  <a:pt x="503766" y="141407"/>
                  <a:pt x="1007533" y="-1679"/>
                  <a:pt x="1513840" y="14"/>
                </a:cubicBezTo>
                <a:cubicBezTo>
                  <a:pt x="2020147" y="1707"/>
                  <a:pt x="3037840" y="294654"/>
                  <a:pt x="3037840" y="294654"/>
                </a:cubicBezTo>
                <a:lnTo>
                  <a:pt x="3037840" y="294654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D52FDCC-AEDD-4EA8-BDC0-6B82DAAE6DF4}"/>
              </a:ext>
            </a:extLst>
          </p:cNvPr>
          <p:cNvSpPr/>
          <p:nvPr/>
        </p:nvSpPr>
        <p:spPr>
          <a:xfrm>
            <a:off x="1330342" y="2930660"/>
            <a:ext cx="4566023" cy="35378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D60DC4F-1F89-4663-8BAE-4B55D9BEB4EF}"/>
              </a:ext>
            </a:extLst>
          </p:cNvPr>
          <p:cNvSpPr/>
          <p:nvPr/>
        </p:nvSpPr>
        <p:spPr>
          <a:xfrm>
            <a:off x="7691120" y="2964491"/>
            <a:ext cx="2184400" cy="35378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3610E9D-DD52-4B5E-8D7E-F3DE897312B5}"/>
              </a:ext>
            </a:extLst>
          </p:cNvPr>
          <p:cNvSpPr txBox="1"/>
          <p:nvPr/>
        </p:nvSpPr>
        <p:spPr>
          <a:xfrm>
            <a:off x="5428308" y="5394960"/>
            <a:ext cx="151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Flux tube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59BAEA5-21AA-4A32-8481-E63863CA674D}"/>
              </a:ext>
            </a:extLst>
          </p:cNvPr>
          <p:cNvCxnSpPr>
            <a:stCxn id="27" idx="3"/>
          </p:cNvCxnSpPr>
          <p:nvPr/>
        </p:nvCxnSpPr>
        <p:spPr>
          <a:xfrm flipV="1">
            <a:off x="6941293" y="5252720"/>
            <a:ext cx="1115587" cy="32690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36F5C7C-E1D9-42BD-BDE9-C9884C9F626E}"/>
              </a:ext>
            </a:extLst>
          </p:cNvPr>
          <p:cNvCxnSpPr>
            <a:stCxn id="27" idx="1"/>
          </p:cNvCxnSpPr>
          <p:nvPr/>
        </p:nvCxnSpPr>
        <p:spPr>
          <a:xfrm flipH="1" flipV="1">
            <a:off x="4450080" y="5252720"/>
            <a:ext cx="978228" cy="32690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C1104DB-A534-46C4-8408-59AE0D0073DF}"/>
              </a:ext>
            </a:extLst>
          </p:cNvPr>
          <p:cNvCxnSpPr>
            <a:cxnSpLocks/>
          </p:cNvCxnSpPr>
          <p:nvPr/>
        </p:nvCxnSpPr>
        <p:spPr>
          <a:xfrm>
            <a:off x="1620520" y="3505200"/>
            <a:ext cx="3952240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91F66B3-E295-43DE-AFCC-CFDB478B03AD}"/>
              </a:ext>
            </a:extLst>
          </p:cNvPr>
          <p:cNvCxnSpPr>
            <a:cxnSpLocks/>
          </p:cNvCxnSpPr>
          <p:nvPr/>
        </p:nvCxnSpPr>
        <p:spPr>
          <a:xfrm>
            <a:off x="3322320" y="5252720"/>
            <a:ext cx="5486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9CA3C2C-85FB-42DB-B21E-66F464F1372C}"/>
              </a:ext>
            </a:extLst>
          </p:cNvPr>
          <p:cNvCxnSpPr>
            <a:cxnSpLocks/>
          </p:cNvCxnSpPr>
          <p:nvPr/>
        </p:nvCxnSpPr>
        <p:spPr>
          <a:xfrm>
            <a:off x="8556174" y="5179316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5D0AF25B-741F-4562-BB7B-90236599CAC0}"/>
              </a:ext>
            </a:extLst>
          </p:cNvPr>
          <p:cNvCxnSpPr>
            <a:cxnSpLocks/>
          </p:cNvCxnSpPr>
          <p:nvPr/>
        </p:nvCxnSpPr>
        <p:spPr>
          <a:xfrm>
            <a:off x="7889240" y="3505200"/>
            <a:ext cx="1767840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6E42D30-1B37-4192-9CC7-2020F9A2CFEA}"/>
              </a:ext>
            </a:extLst>
          </p:cNvPr>
          <p:cNvCxnSpPr>
            <a:cxnSpLocks/>
          </p:cNvCxnSpPr>
          <p:nvPr/>
        </p:nvCxnSpPr>
        <p:spPr>
          <a:xfrm flipH="1" flipV="1">
            <a:off x="3080635" y="3263165"/>
            <a:ext cx="386945" cy="337730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3C264712-0339-49D5-B5A5-1805E11D7E1A}"/>
              </a:ext>
            </a:extLst>
          </p:cNvPr>
          <p:cNvCxnSpPr>
            <a:cxnSpLocks/>
          </p:cNvCxnSpPr>
          <p:nvPr/>
        </p:nvCxnSpPr>
        <p:spPr>
          <a:xfrm flipV="1">
            <a:off x="3750451" y="3284451"/>
            <a:ext cx="386945" cy="33618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F2D6D8B-0113-4A0C-A2BC-FA47FF4FA87B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8253744" y="3284449"/>
            <a:ext cx="265574" cy="24105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Rectangle 1023">
                <a:extLst>
                  <a:ext uri="{FF2B5EF4-FFF2-40B4-BE49-F238E27FC236}">
                    <a16:creationId xmlns:a16="http://schemas.microsoft.com/office/drawing/2014/main" id="{C66DC492-DD39-4B0C-9A57-307D4727BF51}"/>
                  </a:ext>
                </a:extLst>
              </p:cNvPr>
              <p:cNvSpPr/>
              <p:nvPr/>
            </p:nvSpPr>
            <p:spPr>
              <a:xfrm>
                <a:off x="3816966" y="6212062"/>
                <a:ext cx="45570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24" name="Rectangle 1023">
                <a:extLst>
                  <a:ext uri="{FF2B5EF4-FFF2-40B4-BE49-F238E27FC236}">
                    <a16:creationId xmlns:a16="http://schemas.microsoft.com/office/drawing/2014/main" id="{C66DC492-DD39-4B0C-9A57-307D4727BF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66" y="6212062"/>
                <a:ext cx="45570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17CACD6-98ED-4C1D-AFBD-6F044EE6AB70}"/>
                  </a:ext>
                </a:extLst>
              </p:cNvPr>
              <p:cNvSpPr/>
              <p:nvPr/>
            </p:nvSpPr>
            <p:spPr>
              <a:xfrm>
                <a:off x="9002760" y="6260575"/>
                <a:ext cx="45570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17CACD6-98ED-4C1D-AFBD-6F044EE6A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760" y="6260575"/>
                <a:ext cx="455701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8D701368-5630-4419-8C33-9382CCC10048}"/>
                  </a:ext>
                </a:extLst>
              </p:cNvPr>
              <p:cNvSpPr/>
              <p:nvPr/>
            </p:nvSpPr>
            <p:spPr>
              <a:xfrm>
                <a:off x="6008743" y="2863054"/>
                <a:ext cx="5188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8D701368-5630-4419-8C33-9382CCC10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743" y="2863054"/>
                <a:ext cx="51886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Rectangle 1026">
                <a:extLst>
                  <a:ext uri="{FF2B5EF4-FFF2-40B4-BE49-F238E27FC236}">
                    <a16:creationId xmlns:a16="http://schemas.microsoft.com/office/drawing/2014/main" id="{3305BD79-106C-4D0C-A0C1-611DF5995E49}"/>
                  </a:ext>
                </a:extLst>
              </p:cNvPr>
              <p:cNvSpPr/>
              <p:nvPr/>
            </p:nvSpPr>
            <p:spPr>
              <a:xfrm>
                <a:off x="9893942" y="2863054"/>
                <a:ext cx="5188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27" name="Rectangle 1026">
                <a:extLst>
                  <a:ext uri="{FF2B5EF4-FFF2-40B4-BE49-F238E27FC236}">
                    <a16:creationId xmlns:a16="http://schemas.microsoft.com/office/drawing/2014/main" id="{3305BD79-106C-4D0C-A0C1-611DF5995E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3942" y="2863054"/>
                <a:ext cx="51886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ZoneTexte 1027">
            <a:extLst>
              <a:ext uri="{FF2B5EF4-FFF2-40B4-BE49-F238E27FC236}">
                <a16:creationId xmlns:a16="http://schemas.microsoft.com/office/drawing/2014/main" id="{F72F1AC3-A24C-45CA-A5D0-49BC49CF873D}"/>
              </a:ext>
            </a:extLst>
          </p:cNvPr>
          <p:cNvSpPr txBox="1"/>
          <p:nvPr/>
        </p:nvSpPr>
        <p:spPr>
          <a:xfrm>
            <a:off x="9835342" y="4088617"/>
            <a:ext cx="165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Low f </a:t>
            </a:r>
            <a:r>
              <a:rPr lang="fr-FR" dirty="0" err="1"/>
              <a:t>associated</a:t>
            </a:r>
            <a:r>
              <a:rPr lang="fr-FR" dirty="0"/>
              <a:t> to </a:t>
            </a:r>
            <a:r>
              <a:rPr lang="fr-FR" b="1" dirty="0"/>
              <a:t>fast </a:t>
            </a:r>
            <a:r>
              <a:rPr lang="fr-FR" b="1" dirty="0" err="1"/>
              <a:t>solar</a:t>
            </a:r>
            <a:r>
              <a:rPr lang="fr-FR" b="1" dirty="0"/>
              <a:t> </a:t>
            </a:r>
            <a:r>
              <a:rPr lang="fr-FR" b="1" dirty="0" err="1"/>
              <a:t>wind</a:t>
            </a:r>
            <a:endParaRPr lang="fr-FR" b="1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E426786-DD19-40A5-B648-869F98BB5B2C}"/>
              </a:ext>
            </a:extLst>
          </p:cNvPr>
          <p:cNvSpPr txBox="1"/>
          <p:nvPr/>
        </p:nvSpPr>
        <p:spPr>
          <a:xfrm>
            <a:off x="67116" y="4176214"/>
            <a:ext cx="1795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Large f </a:t>
            </a:r>
            <a:r>
              <a:rPr lang="fr-FR" dirty="0" err="1"/>
              <a:t>associated</a:t>
            </a:r>
            <a:r>
              <a:rPr lang="fr-FR" dirty="0"/>
              <a:t> to </a:t>
            </a:r>
            <a:r>
              <a:rPr lang="fr-FR" b="1" dirty="0"/>
              <a:t>slow </a:t>
            </a:r>
            <a:r>
              <a:rPr lang="fr-FR" b="1" dirty="0" err="1"/>
              <a:t>solar</a:t>
            </a:r>
            <a:r>
              <a:rPr lang="fr-FR" b="1" dirty="0"/>
              <a:t> </a:t>
            </a:r>
            <a:r>
              <a:rPr lang="fr-FR" b="1" dirty="0" err="1"/>
              <a:t>wind</a:t>
            </a:r>
            <a:endParaRPr lang="fr-FR" b="1" dirty="0"/>
          </a:p>
        </p:txBody>
      </p:sp>
      <p:sp>
        <p:nvSpPr>
          <p:cNvPr id="1029" name="ZoneTexte 1028">
            <a:extLst>
              <a:ext uri="{FF2B5EF4-FFF2-40B4-BE49-F238E27FC236}">
                <a16:creationId xmlns:a16="http://schemas.microsoft.com/office/drawing/2014/main" id="{20FECE35-E7D3-4777-802A-5C4780930B73}"/>
              </a:ext>
            </a:extLst>
          </p:cNvPr>
          <p:cNvSpPr txBox="1"/>
          <p:nvPr/>
        </p:nvSpPr>
        <p:spPr>
          <a:xfrm>
            <a:off x="3037021" y="3573395"/>
            <a:ext cx="114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</a:rPr>
              <a:t>Spherical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 expansion</a:t>
            </a: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1290AD8E-9ADD-4EC6-A31E-2D2CC67E4982}"/>
              </a:ext>
            </a:extLst>
          </p:cNvPr>
          <p:cNvSpPr/>
          <p:nvPr/>
        </p:nvSpPr>
        <p:spPr>
          <a:xfrm>
            <a:off x="8214033" y="3582519"/>
            <a:ext cx="1158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</a:rPr>
              <a:t>Spherical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 expansion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D70570B-BC4D-436F-9418-A8944F944B9A}"/>
              </a:ext>
            </a:extLst>
          </p:cNvPr>
          <p:cNvSpPr/>
          <p:nvPr/>
        </p:nvSpPr>
        <p:spPr>
          <a:xfrm>
            <a:off x="2997090" y="2256804"/>
            <a:ext cx="1270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00B0F0"/>
                </a:solidFill>
              </a:rPr>
              <a:t>Super-radial </a:t>
            </a:r>
          </a:p>
          <a:p>
            <a:pPr algn="ctr"/>
            <a:r>
              <a:rPr lang="fr-FR" sz="1600" b="1" dirty="0">
                <a:solidFill>
                  <a:srgbClr val="00B0F0"/>
                </a:solidFill>
              </a:rPr>
              <a:t>expansion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20982E1-7927-463C-8437-6DB6C84536E6}"/>
              </a:ext>
            </a:extLst>
          </p:cNvPr>
          <p:cNvSpPr/>
          <p:nvPr/>
        </p:nvSpPr>
        <p:spPr>
          <a:xfrm>
            <a:off x="8163293" y="2265229"/>
            <a:ext cx="1270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00B0F0"/>
                </a:solidFill>
              </a:rPr>
              <a:t>Super-radial </a:t>
            </a:r>
          </a:p>
          <a:p>
            <a:pPr algn="ctr"/>
            <a:r>
              <a:rPr lang="fr-FR" sz="1600" b="1" dirty="0">
                <a:solidFill>
                  <a:srgbClr val="00B0F0"/>
                </a:solidFill>
              </a:rPr>
              <a:t>expansion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5488593-3ADD-4321-B153-3E72A726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5892" y="6356350"/>
            <a:ext cx="627907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7</a:t>
            </a:fld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30C0D0B-0CA8-463E-ACBD-F59E6B3D6CC9}"/>
              </a:ext>
            </a:extLst>
          </p:cNvPr>
          <p:cNvSpPr/>
          <p:nvPr/>
        </p:nvSpPr>
        <p:spPr>
          <a:xfrm>
            <a:off x="3054031" y="3011305"/>
            <a:ext cx="1104673" cy="18011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70C5905-2513-4CA9-8E07-021DD769BB40}"/>
              </a:ext>
            </a:extLst>
          </p:cNvPr>
          <p:cNvSpPr/>
          <p:nvPr/>
        </p:nvSpPr>
        <p:spPr>
          <a:xfrm>
            <a:off x="8222992" y="3060872"/>
            <a:ext cx="1165126" cy="16644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3EA73-B0B6-4BC3-BBEF-89D90C4A1D06}"/>
              </a:ext>
            </a:extLst>
          </p:cNvPr>
          <p:cNvSpPr/>
          <p:nvPr/>
        </p:nvSpPr>
        <p:spPr>
          <a:xfrm>
            <a:off x="9476644" y="4994650"/>
            <a:ext cx="241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dirty="0"/>
              <a:t> (Wang &amp; </a:t>
            </a:r>
            <a:r>
              <a:rPr lang="fr-FR" i="1" dirty="0" err="1"/>
              <a:t>Sheeley</a:t>
            </a:r>
            <a:r>
              <a:rPr lang="fr-FR" i="1" dirty="0"/>
              <a:t> 1990,</a:t>
            </a:r>
          </a:p>
          <a:p>
            <a:pPr algn="ctr"/>
            <a:r>
              <a:rPr lang="fr-FR" i="1" dirty="0" err="1"/>
              <a:t>Arge</a:t>
            </a:r>
            <a:r>
              <a:rPr lang="fr-FR" i="1" dirty="0"/>
              <a:t> 2000)</a:t>
            </a:r>
            <a:endParaRPr lang="fr-FR" i="1" dirty="0">
              <a:sym typeface="Wingdings" panose="05000000000000000000" pitchFamily="2" charset="2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81EEC742-5609-4F3A-8399-96E1622CD712}"/>
              </a:ext>
            </a:extLst>
          </p:cNvPr>
          <p:cNvSpPr/>
          <p:nvPr/>
        </p:nvSpPr>
        <p:spPr>
          <a:xfrm>
            <a:off x="3779033" y="3126805"/>
            <a:ext cx="2111162" cy="351366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3F46C4FC-FEA9-442A-A011-DF13B9FDA842}"/>
              </a:ext>
            </a:extLst>
          </p:cNvPr>
          <p:cNvSpPr/>
          <p:nvPr/>
        </p:nvSpPr>
        <p:spPr>
          <a:xfrm flipH="1">
            <a:off x="1333773" y="3128063"/>
            <a:ext cx="2111162" cy="351366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orme libre : forme 54">
            <a:extLst>
              <a:ext uri="{FF2B5EF4-FFF2-40B4-BE49-F238E27FC236}">
                <a16:creationId xmlns:a16="http://schemas.microsoft.com/office/drawing/2014/main" id="{9DFDA8ED-13E4-41F0-A2B8-F3E7BBB89433}"/>
              </a:ext>
            </a:extLst>
          </p:cNvPr>
          <p:cNvSpPr/>
          <p:nvPr/>
        </p:nvSpPr>
        <p:spPr>
          <a:xfrm flipH="1">
            <a:off x="7692376" y="3146526"/>
            <a:ext cx="872494" cy="351366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Forme libre : forme 61">
            <a:extLst>
              <a:ext uri="{FF2B5EF4-FFF2-40B4-BE49-F238E27FC236}">
                <a16:creationId xmlns:a16="http://schemas.microsoft.com/office/drawing/2014/main" id="{1F783DC3-D129-4333-9B14-AC7534120DD4}"/>
              </a:ext>
            </a:extLst>
          </p:cNvPr>
          <p:cNvSpPr/>
          <p:nvPr/>
        </p:nvSpPr>
        <p:spPr>
          <a:xfrm>
            <a:off x="9002760" y="3135116"/>
            <a:ext cx="872686" cy="3535283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4FC34C77-6218-4FA2-B7E0-34E88DDA455F}"/>
              </a:ext>
            </a:extLst>
          </p:cNvPr>
          <p:cNvCxnSpPr>
            <a:cxnSpLocks/>
            <a:stCxn id="62" idx="1"/>
          </p:cNvCxnSpPr>
          <p:nvPr/>
        </p:nvCxnSpPr>
        <p:spPr>
          <a:xfrm flipV="1">
            <a:off x="9048322" y="3311791"/>
            <a:ext cx="308374" cy="23874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98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6" presetClass="entr" presetSubtype="37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8" grpId="0" animBg="1"/>
      <p:bldP spid="27" grpId="0"/>
      <p:bldP spid="1024" grpId="0"/>
      <p:bldP spid="66" grpId="0"/>
      <p:bldP spid="1025" grpId="0"/>
      <p:bldP spid="1027" grpId="0"/>
      <p:bldP spid="1028" grpId="0"/>
      <p:bldP spid="70" grpId="0"/>
      <p:bldP spid="1029" grpId="0"/>
      <p:bldP spid="1030" grpId="0"/>
      <p:bldP spid="1031" grpId="0"/>
      <p:bldP spid="74" grpId="0"/>
      <p:bldP spid="35" grpId="0" animBg="1"/>
      <p:bldP spid="37" grpId="0" animBg="1"/>
      <p:bldP spid="3" grpId="0"/>
      <p:bldP spid="10" grpId="0" animBg="1"/>
      <p:bldP spid="49" grpId="0" animBg="1"/>
      <p:bldP spid="55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B79C9BB1-5C93-4FAE-BA44-1CD4AF1161A1}"/>
              </a:ext>
            </a:extLst>
          </p:cNvPr>
          <p:cNvCxnSpPr>
            <a:cxnSpLocks/>
          </p:cNvCxnSpPr>
          <p:nvPr/>
        </p:nvCxnSpPr>
        <p:spPr>
          <a:xfrm>
            <a:off x="3111922" y="5055610"/>
            <a:ext cx="1018842" cy="0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E932DCB4-44E6-4038-90C5-7C429403F017}"/>
              </a:ext>
            </a:extLst>
          </p:cNvPr>
          <p:cNvSpPr/>
          <p:nvPr/>
        </p:nvSpPr>
        <p:spPr>
          <a:xfrm>
            <a:off x="7717515" y="3364523"/>
            <a:ext cx="2127739" cy="3288323"/>
          </a:xfrm>
          <a:custGeom>
            <a:avLst/>
            <a:gdLst>
              <a:gd name="connsiteX0" fmla="*/ 1271954 w 2127739"/>
              <a:gd name="connsiteY0" fmla="*/ 3282462 h 3288323"/>
              <a:gd name="connsiteX1" fmla="*/ 832339 w 2127739"/>
              <a:gd name="connsiteY1" fmla="*/ 3288323 h 3288323"/>
              <a:gd name="connsiteX2" fmla="*/ 820616 w 2127739"/>
              <a:gd name="connsiteY2" fmla="*/ 2713892 h 3288323"/>
              <a:gd name="connsiteX3" fmla="*/ 803031 w 2127739"/>
              <a:gd name="connsiteY3" fmla="*/ 2321169 h 3288323"/>
              <a:gd name="connsiteX4" fmla="*/ 715108 w 2127739"/>
              <a:gd name="connsiteY4" fmla="*/ 1863969 h 3288323"/>
              <a:gd name="connsiteX5" fmla="*/ 550985 w 2127739"/>
              <a:gd name="connsiteY5" fmla="*/ 1412631 h 3288323"/>
              <a:gd name="connsiteX6" fmla="*/ 357554 w 2127739"/>
              <a:gd name="connsiteY6" fmla="*/ 1078523 h 3288323"/>
              <a:gd name="connsiteX7" fmla="*/ 140677 w 2127739"/>
              <a:gd name="connsiteY7" fmla="*/ 580292 h 3288323"/>
              <a:gd name="connsiteX8" fmla="*/ 23446 w 2127739"/>
              <a:gd name="connsiteY8" fmla="*/ 123092 h 3288323"/>
              <a:gd name="connsiteX9" fmla="*/ 0 w 2127739"/>
              <a:gd name="connsiteY9" fmla="*/ 0 h 3288323"/>
              <a:gd name="connsiteX10" fmla="*/ 2127739 w 2127739"/>
              <a:gd name="connsiteY10" fmla="*/ 0 h 3288323"/>
              <a:gd name="connsiteX11" fmla="*/ 2086708 w 2127739"/>
              <a:gd name="connsiteY11" fmla="*/ 246185 h 3288323"/>
              <a:gd name="connsiteX12" fmla="*/ 1998785 w 2127739"/>
              <a:gd name="connsiteY12" fmla="*/ 545123 h 3288323"/>
              <a:gd name="connsiteX13" fmla="*/ 1893277 w 2127739"/>
              <a:gd name="connsiteY13" fmla="*/ 785446 h 3288323"/>
              <a:gd name="connsiteX14" fmla="*/ 1688123 w 2127739"/>
              <a:gd name="connsiteY14" fmla="*/ 1207477 h 3288323"/>
              <a:gd name="connsiteX15" fmla="*/ 1541585 w 2127739"/>
              <a:gd name="connsiteY15" fmla="*/ 1477108 h 3288323"/>
              <a:gd name="connsiteX16" fmla="*/ 1447800 w 2127739"/>
              <a:gd name="connsiteY16" fmla="*/ 1758462 h 3288323"/>
              <a:gd name="connsiteX17" fmla="*/ 1371600 w 2127739"/>
              <a:gd name="connsiteY17" fmla="*/ 2069123 h 3288323"/>
              <a:gd name="connsiteX18" fmla="*/ 1336431 w 2127739"/>
              <a:gd name="connsiteY18" fmla="*/ 2344615 h 3288323"/>
              <a:gd name="connsiteX19" fmla="*/ 1301262 w 2127739"/>
              <a:gd name="connsiteY19" fmla="*/ 2567354 h 3288323"/>
              <a:gd name="connsiteX20" fmla="*/ 1277816 w 2127739"/>
              <a:gd name="connsiteY20" fmla="*/ 2860431 h 328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27739" h="3288323">
                <a:moveTo>
                  <a:pt x="1271954" y="3282462"/>
                </a:moveTo>
                <a:lnTo>
                  <a:pt x="832339" y="3288323"/>
                </a:lnTo>
                <a:lnTo>
                  <a:pt x="820616" y="2713892"/>
                </a:lnTo>
                <a:lnTo>
                  <a:pt x="803031" y="2321169"/>
                </a:lnTo>
                <a:lnTo>
                  <a:pt x="715108" y="1863969"/>
                </a:lnTo>
                <a:lnTo>
                  <a:pt x="550985" y="1412631"/>
                </a:lnTo>
                <a:lnTo>
                  <a:pt x="357554" y="1078523"/>
                </a:lnTo>
                <a:lnTo>
                  <a:pt x="140677" y="580292"/>
                </a:lnTo>
                <a:lnTo>
                  <a:pt x="23446" y="123092"/>
                </a:lnTo>
                <a:lnTo>
                  <a:pt x="0" y="0"/>
                </a:lnTo>
                <a:lnTo>
                  <a:pt x="2127739" y="0"/>
                </a:lnTo>
                <a:lnTo>
                  <a:pt x="2086708" y="246185"/>
                </a:lnTo>
                <a:lnTo>
                  <a:pt x="1998785" y="545123"/>
                </a:lnTo>
                <a:lnTo>
                  <a:pt x="1893277" y="785446"/>
                </a:lnTo>
                <a:lnTo>
                  <a:pt x="1688123" y="1207477"/>
                </a:lnTo>
                <a:lnTo>
                  <a:pt x="1541585" y="1477108"/>
                </a:lnTo>
                <a:lnTo>
                  <a:pt x="1447800" y="1758462"/>
                </a:lnTo>
                <a:lnTo>
                  <a:pt x="1371600" y="2069123"/>
                </a:lnTo>
                <a:lnTo>
                  <a:pt x="1336431" y="2344615"/>
                </a:lnTo>
                <a:lnTo>
                  <a:pt x="1301262" y="2567354"/>
                </a:lnTo>
                <a:lnTo>
                  <a:pt x="1277816" y="2860431"/>
                </a:lnTo>
              </a:path>
            </a:pathLst>
          </a:custGeom>
          <a:gradFill>
            <a:gsLst>
              <a:gs pos="68000">
                <a:srgbClr val="FFD040"/>
              </a:gs>
              <a:gs pos="42000">
                <a:srgbClr val="FFE080"/>
              </a:gs>
              <a:gs pos="4000">
                <a:schemeClr val="bg1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D856595-68F9-49D3-AC8D-7CFD271DBF8A}"/>
              </a:ext>
            </a:extLst>
          </p:cNvPr>
          <p:cNvSpPr/>
          <p:nvPr/>
        </p:nvSpPr>
        <p:spPr>
          <a:xfrm>
            <a:off x="3042138" y="5076092"/>
            <a:ext cx="1148862" cy="1576754"/>
          </a:xfrm>
          <a:custGeom>
            <a:avLst/>
            <a:gdLst>
              <a:gd name="connsiteX0" fmla="*/ 744416 w 1148862"/>
              <a:gd name="connsiteY0" fmla="*/ 1565031 h 1576754"/>
              <a:gd name="connsiteX1" fmla="*/ 416170 w 1148862"/>
              <a:gd name="connsiteY1" fmla="*/ 1576754 h 1576754"/>
              <a:gd name="connsiteX2" fmla="*/ 398585 w 1148862"/>
              <a:gd name="connsiteY2" fmla="*/ 1189893 h 1576754"/>
              <a:gd name="connsiteX3" fmla="*/ 381000 w 1148862"/>
              <a:gd name="connsiteY3" fmla="*/ 937846 h 1576754"/>
              <a:gd name="connsiteX4" fmla="*/ 293077 w 1148862"/>
              <a:gd name="connsiteY4" fmla="*/ 597877 h 1576754"/>
              <a:gd name="connsiteX5" fmla="*/ 146539 w 1148862"/>
              <a:gd name="connsiteY5" fmla="*/ 211016 h 1576754"/>
              <a:gd name="connsiteX6" fmla="*/ 0 w 1148862"/>
              <a:gd name="connsiteY6" fmla="*/ 5862 h 1576754"/>
              <a:gd name="connsiteX7" fmla="*/ 1148862 w 1148862"/>
              <a:gd name="connsiteY7" fmla="*/ 0 h 1576754"/>
              <a:gd name="connsiteX8" fmla="*/ 1019908 w 1148862"/>
              <a:gd name="connsiteY8" fmla="*/ 211016 h 1576754"/>
              <a:gd name="connsiteX9" fmla="*/ 949570 w 1148862"/>
              <a:gd name="connsiteY9" fmla="*/ 369277 h 1576754"/>
              <a:gd name="connsiteX10" fmla="*/ 873370 w 1148862"/>
              <a:gd name="connsiteY10" fmla="*/ 556846 h 1576754"/>
              <a:gd name="connsiteX11" fmla="*/ 826477 w 1148862"/>
              <a:gd name="connsiteY11" fmla="*/ 697523 h 1576754"/>
              <a:gd name="connsiteX12" fmla="*/ 779585 w 1148862"/>
              <a:gd name="connsiteY12" fmla="*/ 937846 h 1576754"/>
              <a:gd name="connsiteX13" fmla="*/ 762000 w 1148862"/>
              <a:gd name="connsiteY13" fmla="*/ 1172308 h 1576754"/>
              <a:gd name="connsiteX14" fmla="*/ 744416 w 1148862"/>
              <a:gd name="connsiteY14" fmla="*/ 1406770 h 1576754"/>
              <a:gd name="connsiteX15" fmla="*/ 744416 w 1148862"/>
              <a:gd name="connsiteY15" fmla="*/ 1565031 h 157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48862" h="1576754">
                <a:moveTo>
                  <a:pt x="744416" y="1565031"/>
                </a:moveTo>
                <a:lnTo>
                  <a:pt x="416170" y="1576754"/>
                </a:lnTo>
                <a:lnTo>
                  <a:pt x="398585" y="1189893"/>
                </a:lnTo>
                <a:lnTo>
                  <a:pt x="381000" y="937846"/>
                </a:lnTo>
                <a:lnTo>
                  <a:pt x="293077" y="597877"/>
                </a:lnTo>
                <a:lnTo>
                  <a:pt x="146539" y="211016"/>
                </a:lnTo>
                <a:lnTo>
                  <a:pt x="0" y="5862"/>
                </a:lnTo>
                <a:lnTo>
                  <a:pt x="1148862" y="0"/>
                </a:lnTo>
                <a:lnTo>
                  <a:pt x="1019908" y="211016"/>
                </a:lnTo>
                <a:lnTo>
                  <a:pt x="949570" y="369277"/>
                </a:lnTo>
                <a:lnTo>
                  <a:pt x="873370" y="556846"/>
                </a:lnTo>
                <a:lnTo>
                  <a:pt x="826477" y="697523"/>
                </a:lnTo>
                <a:lnTo>
                  <a:pt x="779585" y="937846"/>
                </a:lnTo>
                <a:lnTo>
                  <a:pt x="762000" y="1172308"/>
                </a:lnTo>
                <a:lnTo>
                  <a:pt x="744416" y="1406770"/>
                </a:lnTo>
                <a:lnTo>
                  <a:pt x="744416" y="1565031"/>
                </a:lnTo>
                <a:close/>
              </a:path>
            </a:pathLst>
          </a:custGeom>
          <a:gradFill>
            <a:gsLst>
              <a:gs pos="68000">
                <a:srgbClr val="FFD040"/>
              </a:gs>
              <a:gs pos="42000">
                <a:srgbClr val="FFE080"/>
              </a:gs>
              <a:gs pos="4000">
                <a:schemeClr val="bg1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4FB3F5DF-B9FD-4BA7-8B11-544C78D10ED4}"/>
              </a:ext>
            </a:extLst>
          </p:cNvPr>
          <p:cNvSpPr/>
          <p:nvPr/>
        </p:nvSpPr>
        <p:spPr>
          <a:xfrm>
            <a:off x="1739900" y="6647656"/>
            <a:ext cx="3784600" cy="233790"/>
          </a:xfrm>
          <a:custGeom>
            <a:avLst/>
            <a:gdLst>
              <a:gd name="connsiteX0" fmla="*/ 0 w 3037840"/>
              <a:gd name="connsiteY0" fmla="*/ 284494 h 294654"/>
              <a:gd name="connsiteX1" fmla="*/ 1513840 w 3037840"/>
              <a:gd name="connsiteY1" fmla="*/ 14 h 294654"/>
              <a:gd name="connsiteX2" fmla="*/ 3037840 w 3037840"/>
              <a:gd name="connsiteY2" fmla="*/ 294654 h 294654"/>
              <a:gd name="connsiteX3" fmla="*/ 3037840 w 3037840"/>
              <a:gd name="connsiteY3" fmla="*/ 294654 h 2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840" h="294654">
                <a:moveTo>
                  <a:pt x="0" y="284494"/>
                </a:moveTo>
                <a:cubicBezTo>
                  <a:pt x="503766" y="141407"/>
                  <a:pt x="1007533" y="-1679"/>
                  <a:pt x="1513840" y="14"/>
                </a:cubicBezTo>
                <a:cubicBezTo>
                  <a:pt x="2020147" y="1707"/>
                  <a:pt x="3037840" y="294654"/>
                  <a:pt x="3037840" y="294654"/>
                </a:cubicBezTo>
                <a:lnTo>
                  <a:pt x="3037840" y="294654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26190F59-9A7E-42CB-A305-609C01B80C11}"/>
              </a:ext>
            </a:extLst>
          </p:cNvPr>
          <p:cNvSpPr/>
          <p:nvPr/>
        </p:nvSpPr>
        <p:spPr>
          <a:xfrm>
            <a:off x="6964741" y="6651953"/>
            <a:ext cx="3784600" cy="232163"/>
          </a:xfrm>
          <a:custGeom>
            <a:avLst/>
            <a:gdLst>
              <a:gd name="connsiteX0" fmla="*/ 0 w 3037840"/>
              <a:gd name="connsiteY0" fmla="*/ 284494 h 294654"/>
              <a:gd name="connsiteX1" fmla="*/ 1513840 w 3037840"/>
              <a:gd name="connsiteY1" fmla="*/ 14 h 294654"/>
              <a:gd name="connsiteX2" fmla="*/ 3037840 w 3037840"/>
              <a:gd name="connsiteY2" fmla="*/ 294654 h 294654"/>
              <a:gd name="connsiteX3" fmla="*/ 3037840 w 3037840"/>
              <a:gd name="connsiteY3" fmla="*/ 294654 h 2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840" h="294654">
                <a:moveTo>
                  <a:pt x="0" y="284494"/>
                </a:moveTo>
                <a:cubicBezTo>
                  <a:pt x="503766" y="141407"/>
                  <a:pt x="1007533" y="-1679"/>
                  <a:pt x="1513840" y="14"/>
                </a:cubicBezTo>
                <a:cubicBezTo>
                  <a:pt x="2020147" y="1707"/>
                  <a:pt x="3037840" y="294654"/>
                  <a:pt x="3037840" y="294654"/>
                </a:cubicBezTo>
                <a:lnTo>
                  <a:pt x="3037840" y="294654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D52FDCC-AEDD-4EA8-BDC0-6B82DAAE6DF4}"/>
              </a:ext>
            </a:extLst>
          </p:cNvPr>
          <p:cNvSpPr/>
          <p:nvPr/>
        </p:nvSpPr>
        <p:spPr>
          <a:xfrm>
            <a:off x="1330342" y="2930660"/>
            <a:ext cx="4566023" cy="35378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D60DC4F-1F89-4663-8BAE-4B55D9BEB4EF}"/>
              </a:ext>
            </a:extLst>
          </p:cNvPr>
          <p:cNvSpPr/>
          <p:nvPr/>
        </p:nvSpPr>
        <p:spPr>
          <a:xfrm>
            <a:off x="7691120" y="2964491"/>
            <a:ext cx="2184400" cy="35378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6E42D30-1B37-4192-9CC7-2020F9A2CFEA}"/>
              </a:ext>
            </a:extLst>
          </p:cNvPr>
          <p:cNvCxnSpPr>
            <a:cxnSpLocks/>
          </p:cNvCxnSpPr>
          <p:nvPr/>
        </p:nvCxnSpPr>
        <p:spPr>
          <a:xfrm flipH="1" flipV="1">
            <a:off x="3080635" y="3263165"/>
            <a:ext cx="386945" cy="337730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3C264712-0339-49D5-B5A5-1805E11D7E1A}"/>
              </a:ext>
            </a:extLst>
          </p:cNvPr>
          <p:cNvCxnSpPr>
            <a:cxnSpLocks/>
          </p:cNvCxnSpPr>
          <p:nvPr/>
        </p:nvCxnSpPr>
        <p:spPr>
          <a:xfrm flipV="1">
            <a:off x="3751439" y="3284449"/>
            <a:ext cx="386945" cy="33618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F2D6D8B-0113-4A0C-A2BC-FA47FF4FA87B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8253744" y="3284449"/>
            <a:ext cx="265574" cy="24105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Rectangle 1023">
                <a:extLst>
                  <a:ext uri="{FF2B5EF4-FFF2-40B4-BE49-F238E27FC236}">
                    <a16:creationId xmlns:a16="http://schemas.microsoft.com/office/drawing/2014/main" id="{C66DC492-DD39-4B0C-9A57-307D4727BF51}"/>
                  </a:ext>
                </a:extLst>
              </p:cNvPr>
              <p:cNvSpPr/>
              <p:nvPr/>
            </p:nvSpPr>
            <p:spPr>
              <a:xfrm>
                <a:off x="3816966" y="6212062"/>
                <a:ext cx="45570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24" name="Rectangle 1023">
                <a:extLst>
                  <a:ext uri="{FF2B5EF4-FFF2-40B4-BE49-F238E27FC236}">
                    <a16:creationId xmlns:a16="http://schemas.microsoft.com/office/drawing/2014/main" id="{C66DC492-DD39-4B0C-9A57-307D4727BF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66" y="6212062"/>
                <a:ext cx="45570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17CACD6-98ED-4C1D-AFBD-6F044EE6AB70}"/>
                  </a:ext>
                </a:extLst>
              </p:cNvPr>
              <p:cNvSpPr/>
              <p:nvPr/>
            </p:nvSpPr>
            <p:spPr>
              <a:xfrm>
                <a:off x="9002760" y="6260575"/>
                <a:ext cx="45570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17CACD6-98ED-4C1D-AFBD-6F044EE6A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760" y="6260575"/>
                <a:ext cx="455701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8D701368-5630-4419-8C33-9382CCC10048}"/>
                  </a:ext>
                </a:extLst>
              </p:cNvPr>
              <p:cNvSpPr/>
              <p:nvPr/>
            </p:nvSpPr>
            <p:spPr>
              <a:xfrm>
                <a:off x="6008743" y="2863054"/>
                <a:ext cx="5188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8D701368-5630-4419-8C33-9382CCC10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743" y="2863054"/>
                <a:ext cx="51886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Rectangle 1026">
                <a:extLst>
                  <a:ext uri="{FF2B5EF4-FFF2-40B4-BE49-F238E27FC236}">
                    <a16:creationId xmlns:a16="http://schemas.microsoft.com/office/drawing/2014/main" id="{3305BD79-106C-4D0C-A0C1-611DF5995E49}"/>
                  </a:ext>
                </a:extLst>
              </p:cNvPr>
              <p:cNvSpPr/>
              <p:nvPr/>
            </p:nvSpPr>
            <p:spPr>
              <a:xfrm>
                <a:off x="9893942" y="2863054"/>
                <a:ext cx="5188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27" name="Rectangle 1026">
                <a:extLst>
                  <a:ext uri="{FF2B5EF4-FFF2-40B4-BE49-F238E27FC236}">
                    <a16:creationId xmlns:a16="http://schemas.microsoft.com/office/drawing/2014/main" id="{3305BD79-106C-4D0C-A0C1-611DF5995E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3942" y="2863054"/>
                <a:ext cx="51886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ZoneTexte 1027">
            <a:extLst>
              <a:ext uri="{FF2B5EF4-FFF2-40B4-BE49-F238E27FC236}">
                <a16:creationId xmlns:a16="http://schemas.microsoft.com/office/drawing/2014/main" id="{F72F1AC3-A24C-45CA-A5D0-49BC49CF873D}"/>
              </a:ext>
            </a:extLst>
          </p:cNvPr>
          <p:cNvSpPr txBox="1"/>
          <p:nvPr/>
        </p:nvSpPr>
        <p:spPr>
          <a:xfrm>
            <a:off x="9835342" y="4088617"/>
            <a:ext cx="165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Low f </a:t>
            </a:r>
            <a:r>
              <a:rPr lang="fr-FR" dirty="0" err="1"/>
              <a:t>associated</a:t>
            </a:r>
            <a:r>
              <a:rPr lang="fr-FR" dirty="0"/>
              <a:t> to </a:t>
            </a:r>
            <a:r>
              <a:rPr lang="fr-FR" b="1" dirty="0"/>
              <a:t>fast </a:t>
            </a:r>
            <a:r>
              <a:rPr lang="fr-FR" b="1" dirty="0" err="1"/>
              <a:t>solar</a:t>
            </a:r>
            <a:r>
              <a:rPr lang="fr-FR" b="1" dirty="0"/>
              <a:t> </a:t>
            </a:r>
            <a:r>
              <a:rPr lang="fr-FR" b="1" dirty="0" err="1"/>
              <a:t>wind</a:t>
            </a:r>
            <a:endParaRPr lang="fr-FR" b="1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E426786-DD19-40A5-B648-869F98BB5B2C}"/>
              </a:ext>
            </a:extLst>
          </p:cNvPr>
          <p:cNvSpPr txBox="1"/>
          <p:nvPr/>
        </p:nvSpPr>
        <p:spPr>
          <a:xfrm>
            <a:off x="67116" y="4176214"/>
            <a:ext cx="1795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Large f </a:t>
            </a:r>
            <a:r>
              <a:rPr lang="fr-FR" dirty="0" err="1"/>
              <a:t>associated</a:t>
            </a:r>
            <a:r>
              <a:rPr lang="fr-FR" dirty="0"/>
              <a:t> to </a:t>
            </a:r>
            <a:r>
              <a:rPr lang="fr-FR" b="1" dirty="0"/>
              <a:t>slow </a:t>
            </a:r>
            <a:r>
              <a:rPr lang="fr-FR" b="1" dirty="0" err="1"/>
              <a:t>solar</a:t>
            </a:r>
            <a:r>
              <a:rPr lang="fr-FR" b="1" dirty="0"/>
              <a:t> </a:t>
            </a:r>
            <a:r>
              <a:rPr lang="fr-FR" b="1" dirty="0" err="1"/>
              <a:t>wind</a:t>
            </a:r>
            <a:endParaRPr lang="fr-FR" b="1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5488593-3ADD-4321-B153-3E72A726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5892" y="6356350"/>
            <a:ext cx="627907" cy="365125"/>
          </a:xfrm>
        </p:spPr>
        <p:txBody>
          <a:bodyPr/>
          <a:lstStyle/>
          <a:p>
            <a:fld id="{C04D30FD-3CC2-4702-A2AD-A308A287194B}" type="slidenum">
              <a:rPr lang="fr-FR" smtClean="0"/>
              <a:t>8</a:t>
            </a:fld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30C0D0B-0CA8-463E-ACBD-F59E6B3D6CC9}"/>
              </a:ext>
            </a:extLst>
          </p:cNvPr>
          <p:cNvSpPr/>
          <p:nvPr/>
        </p:nvSpPr>
        <p:spPr>
          <a:xfrm>
            <a:off x="3054031" y="3011305"/>
            <a:ext cx="1104673" cy="18011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70C5905-2513-4CA9-8E07-021DD769BB40}"/>
              </a:ext>
            </a:extLst>
          </p:cNvPr>
          <p:cNvSpPr/>
          <p:nvPr/>
        </p:nvSpPr>
        <p:spPr>
          <a:xfrm>
            <a:off x="8222992" y="3060872"/>
            <a:ext cx="1165126" cy="16644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3EA73-B0B6-4BC3-BBEF-89D90C4A1D06}"/>
              </a:ext>
            </a:extLst>
          </p:cNvPr>
          <p:cNvSpPr/>
          <p:nvPr/>
        </p:nvSpPr>
        <p:spPr>
          <a:xfrm>
            <a:off x="9476640" y="4994650"/>
            <a:ext cx="241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dirty="0"/>
              <a:t> (Wang &amp; </a:t>
            </a:r>
            <a:r>
              <a:rPr lang="fr-FR" i="1" dirty="0" err="1"/>
              <a:t>Sheeley</a:t>
            </a:r>
            <a:r>
              <a:rPr lang="fr-FR" i="1" dirty="0"/>
              <a:t> 1990,</a:t>
            </a:r>
          </a:p>
          <a:p>
            <a:pPr algn="ctr"/>
            <a:r>
              <a:rPr lang="fr-FR" i="1" dirty="0" err="1"/>
              <a:t>Arge</a:t>
            </a:r>
            <a:r>
              <a:rPr lang="fr-FR" i="1" dirty="0"/>
              <a:t> 2000)</a:t>
            </a:r>
            <a:endParaRPr lang="fr-FR" i="1" dirty="0">
              <a:sym typeface="Wingdings" panose="05000000000000000000" pitchFamily="2" charset="2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81EEC742-5609-4F3A-8399-96E1622CD712}"/>
              </a:ext>
            </a:extLst>
          </p:cNvPr>
          <p:cNvSpPr/>
          <p:nvPr/>
        </p:nvSpPr>
        <p:spPr>
          <a:xfrm>
            <a:off x="3779033" y="3126805"/>
            <a:ext cx="2111162" cy="351366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3F46C4FC-FEA9-442A-A011-DF13B9FDA842}"/>
              </a:ext>
            </a:extLst>
          </p:cNvPr>
          <p:cNvSpPr/>
          <p:nvPr/>
        </p:nvSpPr>
        <p:spPr>
          <a:xfrm flipH="1">
            <a:off x="1333773" y="3128063"/>
            <a:ext cx="2111162" cy="351366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99BD06E4-DAF8-4E98-A758-1413736FD9C0}"/>
              </a:ext>
            </a:extLst>
          </p:cNvPr>
          <p:cNvSpPr/>
          <p:nvPr/>
        </p:nvSpPr>
        <p:spPr>
          <a:xfrm>
            <a:off x="9002760" y="3135116"/>
            <a:ext cx="872686" cy="3535283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orme libre : forme 54">
            <a:extLst>
              <a:ext uri="{FF2B5EF4-FFF2-40B4-BE49-F238E27FC236}">
                <a16:creationId xmlns:a16="http://schemas.microsoft.com/office/drawing/2014/main" id="{9DFDA8ED-13E4-41F0-A2B8-F3E7BBB89433}"/>
              </a:ext>
            </a:extLst>
          </p:cNvPr>
          <p:cNvSpPr/>
          <p:nvPr/>
        </p:nvSpPr>
        <p:spPr>
          <a:xfrm flipH="1">
            <a:off x="7692376" y="3146526"/>
            <a:ext cx="872494" cy="3513666"/>
          </a:xfrm>
          <a:custGeom>
            <a:avLst/>
            <a:gdLst>
              <a:gd name="connsiteX0" fmla="*/ 0 w 2108200"/>
              <a:gd name="connsiteY0" fmla="*/ 3513666 h 3513666"/>
              <a:gd name="connsiteX1" fmla="*/ 110067 w 2108200"/>
              <a:gd name="connsiteY1" fmla="*/ 2548466 h 3513666"/>
              <a:gd name="connsiteX2" fmla="*/ 541867 w 2108200"/>
              <a:gd name="connsiteY2" fmla="*/ 1761066 h 3513666"/>
              <a:gd name="connsiteX3" fmla="*/ 1676400 w 2108200"/>
              <a:gd name="connsiteY3" fmla="*/ 795866 h 3513666"/>
              <a:gd name="connsiteX4" fmla="*/ 2108200 w 2108200"/>
              <a:gd name="connsiteY4" fmla="*/ 0 h 35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3513666">
                <a:moveTo>
                  <a:pt x="0" y="3513666"/>
                </a:moveTo>
                <a:cubicBezTo>
                  <a:pt x="9878" y="3177116"/>
                  <a:pt x="19756" y="2840566"/>
                  <a:pt x="110067" y="2548466"/>
                </a:cubicBezTo>
                <a:cubicBezTo>
                  <a:pt x="200378" y="2256366"/>
                  <a:pt x="280812" y="2053166"/>
                  <a:pt x="541867" y="1761066"/>
                </a:cubicBezTo>
                <a:cubicBezTo>
                  <a:pt x="802922" y="1468966"/>
                  <a:pt x="1415344" y="1089377"/>
                  <a:pt x="1676400" y="795866"/>
                </a:cubicBezTo>
                <a:cubicBezTo>
                  <a:pt x="1937456" y="502355"/>
                  <a:pt x="2022828" y="251177"/>
                  <a:pt x="21082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C4EC5390-4357-4C29-9E9B-CB442A89CF36}"/>
              </a:ext>
            </a:extLst>
          </p:cNvPr>
          <p:cNvSpPr/>
          <p:nvPr/>
        </p:nvSpPr>
        <p:spPr>
          <a:xfrm>
            <a:off x="1430215" y="3370385"/>
            <a:ext cx="1928447" cy="2362200"/>
          </a:xfrm>
          <a:custGeom>
            <a:avLst/>
            <a:gdLst>
              <a:gd name="connsiteX0" fmla="*/ 1928447 w 1928447"/>
              <a:gd name="connsiteY0" fmla="*/ 2362200 h 2362200"/>
              <a:gd name="connsiteX1" fmla="*/ 1840523 w 1928447"/>
              <a:gd name="connsiteY1" fmla="*/ 2110153 h 2362200"/>
              <a:gd name="connsiteX2" fmla="*/ 1705708 w 1928447"/>
              <a:gd name="connsiteY2" fmla="*/ 1834661 h 2362200"/>
              <a:gd name="connsiteX3" fmla="*/ 1477108 w 1928447"/>
              <a:gd name="connsiteY3" fmla="*/ 1512277 h 2362200"/>
              <a:gd name="connsiteX4" fmla="*/ 1131277 w 1928447"/>
              <a:gd name="connsiteY4" fmla="*/ 1225061 h 2362200"/>
              <a:gd name="connsiteX5" fmla="*/ 679939 w 1928447"/>
              <a:gd name="connsiteY5" fmla="*/ 861646 h 2362200"/>
              <a:gd name="connsiteX6" fmla="*/ 257908 w 1928447"/>
              <a:gd name="connsiteY6" fmla="*/ 468923 h 2362200"/>
              <a:gd name="connsiteX7" fmla="*/ 0 w 1928447"/>
              <a:gd name="connsiteY7" fmla="*/ 0 h 2362200"/>
              <a:gd name="connsiteX8" fmla="*/ 0 w 1928447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447" h="2362200">
                <a:moveTo>
                  <a:pt x="1928447" y="2362200"/>
                </a:moveTo>
                <a:cubicBezTo>
                  <a:pt x="1903046" y="2280138"/>
                  <a:pt x="1877646" y="2198076"/>
                  <a:pt x="1840523" y="2110153"/>
                </a:cubicBezTo>
                <a:cubicBezTo>
                  <a:pt x="1803400" y="2022230"/>
                  <a:pt x="1766277" y="1934307"/>
                  <a:pt x="1705708" y="1834661"/>
                </a:cubicBezTo>
                <a:cubicBezTo>
                  <a:pt x="1645139" y="1735015"/>
                  <a:pt x="1572846" y="1613877"/>
                  <a:pt x="1477108" y="1512277"/>
                </a:cubicBezTo>
                <a:cubicBezTo>
                  <a:pt x="1381370" y="1410677"/>
                  <a:pt x="1264138" y="1333499"/>
                  <a:pt x="1131277" y="1225061"/>
                </a:cubicBezTo>
                <a:cubicBezTo>
                  <a:pt x="998416" y="1116623"/>
                  <a:pt x="825500" y="987669"/>
                  <a:pt x="679939" y="861646"/>
                </a:cubicBezTo>
                <a:cubicBezTo>
                  <a:pt x="534378" y="735623"/>
                  <a:pt x="371231" y="612531"/>
                  <a:pt x="257908" y="468923"/>
                </a:cubicBezTo>
                <a:cubicBezTo>
                  <a:pt x="144585" y="32531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958965B3-82D9-4A67-9E91-F46D65B06D3F}"/>
              </a:ext>
            </a:extLst>
          </p:cNvPr>
          <p:cNvSpPr/>
          <p:nvPr/>
        </p:nvSpPr>
        <p:spPr>
          <a:xfrm flipH="1">
            <a:off x="3863307" y="3377570"/>
            <a:ext cx="1928447" cy="2362200"/>
          </a:xfrm>
          <a:custGeom>
            <a:avLst/>
            <a:gdLst>
              <a:gd name="connsiteX0" fmla="*/ 1928447 w 1928447"/>
              <a:gd name="connsiteY0" fmla="*/ 2362200 h 2362200"/>
              <a:gd name="connsiteX1" fmla="*/ 1840523 w 1928447"/>
              <a:gd name="connsiteY1" fmla="*/ 2110153 h 2362200"/>
              <a:gd name="connsiteX2" fmla="*/ 1705708 w 1928447"/>
              <a:gd name="connsiteY2" fmla="*/ 1834661 h 2362200"/>
              <a:gd name="connsiteX3" fmla="*/ 1477108 w 1928447"/>
              <a:gd name="connsiteY3" fmla="*/ 1512277 h 2362200"/>
              <a:gd name="connsiteX4" fmla="*/ 1131277 w 1928447"/>
              <a:gd name="connsiteY4" fmla="*/ 1225061 h 2362200"/>
              <a:gd name="connsiteX5" fmla="*/ 679939 w 1928447"/>
              <a:gd name="connsiteY5" fmla="*/ 861646 h 2362200"/>
              <a:gd name="connsiteX6" fmla="*/ 257908 w 1928447"/>
              <a:gd name="connsiteY6" fmla="*/ 468923 h 2362200"/>
              <a:gd name="connsiteX7" fmla="*/ 0 w 1928447"/>
              <a:gd name="connsiteY7" fmla="*/ 0 h 2362200"/>
              <a:gd name="connsiteX8" fmla="*/ 0 w 1928447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447" h="2362200">
                <a:moveTo>
                  <a:pt x="1928447" y="2362200"/>
                </a:moveTo>
                <a:cubicBezTo>
                  <a:pt x="1903046" y="2280138"/>
                  <a:pt x="1877646" y="2198076"/>
                  <a:pt x="1840523" y="2110153"/>
                </a:cubicBezTo>
                <a:cubicBezTo>
                  <a:pt x="1803400" y="2022230"/>
                  <a:pt x="1766277" y="1934307"/>
                  <a:pt x="1705708" y="1834661"/>
                </a:cubicBezTo>
                <a:cubicBezTo>
                  <a:pt x="1645139" y="1735015"/>
                  <a:pt x="1572846" y="1613877"/>
                  <a:pt x="1477108" y="1512277"/>
                </a:cubicBezTo>
                <a:cubicBezTo>
                  <a:pt x="1381370" y="1410677"/>
                  <a:pt x="1264138" y="1333499"/>
                  <a:pt x="1131277" y="1225061"/>
                </a:cubicBezTo>
                <a:cubicBezTo>
                  <a:pt x="998416" y="1116623"/>
                  <a:pt x="825500" y="987669"/>
                  <a:pt x="679939" y="861646"/>
                </a:cubicBezTo>
                <a:cubicBezTo>
                  <a:pt x="534378" y="735623"/>
                  <a:pt x="371231" y="612531"/>
                  <a:pt x="257908" y="468923"/>
                </a:cubicBezTo>
                <a:cubicBezTo>
                  <a:pt x="144585" y="32531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314B32FF-78C5-4B45-B29D-124350AD96FB}"/>
              </a:ext>
            </a:extLst>
          </p:cNvPr>
          <p:cNvSpPr/>
          <p:nvPr/>
        </p:nvSpPr>
        <p:spPr>
          <a:xfrm>
            <a:off x="7736776" y="3429000"/>
            <a:ext cx="797577" cy="2362200"/>
          </a:xfrm>
          <a:custGeom>
            <a:avLst/>
            <a:gdLst>
              <a:gd name="connsiteX0" fmla="*/ 1928447 w 1928447"/>
              <a:gd name="connsiteY0" fmla="*/ 2362200 h 2362200"/>
              <a:gd name="connsiteX1" fmla="*/ 1840523 w 1928447"/>
              <a:gd name="connsiteY1" fmla="*/ 2110153 h 2362200"/>
              <a:gd name="connsiteX2" fmla="*/ 1705708 w 1928447"/>
              <a:gd name="connsiteY2" fmla="*/ 1834661 h 2362200"/>
              <a:gd name="connsiteX3" fmla="*/ 1477108 w 1928447"/>
              <a:gd name="connsiteY3" fmla="*/ 1512277 h 2362200"/>
              <a:gd name="connsiteX4" fmla="*/ 1131277 w 1928447"/>
              <a:gd name="connsiteY4" fmla="*/ 1225061 h 2362200"/>
              <a:gd name="connsiteX5" fmla="*/ 679939 w 1928447"/>
              <a:gd name="connsiteY5" fmla="*/ 861646 h 2362200"/>
              <a:gd name="connsiteX6" fmla="*/ 257908 w 1928447"/>
              <a:gd name="connsiteY6" fmla="*/ 468923 h 2362200"/>
              <a:gd name="connsiteX7" fmla="*/ 0 w 1928447"/>
              <a:gd name="connsiteY7" fmla="*/ 0 h 2362200"/>
              <a:gd name="connsiteX8" fmla="*/ 0 w 1928447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447" h="2362200">
                <a:moveTo>
                  <a:pt x="1928447" y="2362200"/>
                </a:moveTo>
                <a:cubicBezTo>
                  <a:pt x="1903046" y="2280138"/>
                  <a:pt x="1877646" y="2198076"/>
                  <a:pt x="1840523" y="2110153"/>
                </a:cubicBezTo>
                <a:cubicBezTo>
                  <a:pt x="1803400" y="2022230"/>
                  <a:pt x="1766277" y="1934307"/>
                  <a:pt x="1705708" y="1834661"/>
                </a:cubicBezTo>
                <a:cubicBezTo>
                  <a:pt x="1645139" y="1735015"/>
                  <a:pt x="1572846" y="1613877"/>
                  <a:pt x="1477108" y="1512277"/>
                </a:cubicBezTo>
                <a:cubicBezTo>
                  <a:pt x="1381370" y="1410677"/>
                  <a:pt x="1264138" y="1333499"/>
                  <a:pt x="1131277" y="1225061"/>
                </a:cubicBezTo>
                <a:cubicBezTo>
                  <a:pt x="998416" y="1116623"/>
                  <a:pt x="825500" y="987669"/>
                  <a:pt x="679939" y="861646"/>
                </a:cubicBezTo>
                <a:cubicBezTo>
                  <a:pt x="534378" y="735623"/>
                  <a:pt x="371231" y="612531"/>
                  <a:pt x="257908" y="468923"/>
                </a:cubicBezTo>
                <a:cubicBezTo>
                  <a:pt x="144585" y="32531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DB920F0-1F02-48BF-80AD-A11CFB186F2C}"/>
                  </a:ext>
                </a:extLst>
              </p:cNvPr>
              <p:cNvSpPr txBox="1"/>
              <p:nvPr/>
            </p:nvSpPr>
            <p:spPr>
              <a:xfrm>
                <a:off x="331276" y="701679"/>
                <a:ext cx="4697385" cy="157780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h𝑒𝑎𝑡𝑖𝑛𝑔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∝1/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∝1/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𝑑𝐵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</m:oMath>
                  </m:oMathPara>
                </a14:m>
                <a:endParaRPr lang="fr-FR" sz="2400" dirty="0">
                  <a:ea typeface="Cambria Math" panose="02040503050406030204" pitchFamily="18" charset="0"/>
                </a:endParaRPr>
              </a:p>
              <a:p>
                <a:pPr algn="ctr"/>
                <a:endParaRPr lang="fr-FR" sz="240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fr-FR" sz="24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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𝒉𝒆𝒂𝒕𝒊𝒏𝒈</m:t>
                        </m:r>
                      </m:sub>
                    </m:sSub>
                    <m:r>
                      <a:rPr 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fr-F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DB920F0-1F02-48BF-80AD-A11CFB18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76" y="701679"/>
                <a:ext cx="4697385" cy="1577804"/>
              </a:xfrm>
              <a:prstGeom prst="rect">
                <a:avLst/>
              </a:prstGeom>
              <a:blipFill>
                <a:blip r:embed="rId9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E5F9C762-16ED-469B-873A-A4DC564FEC6A}"/>
                  </a:ext>
                </a:extLst>
              </p:cNvPr>
              <p:cNvSpPr txBox="1"/>
              <p:nvPr/>
            </p:nvSpPr>
            <p:spPr>
              <a:xfrm>
                <a:off x="4907378" y="661074"/>
                <a:ext cx="709383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/>
                  <a:t>For Alfven </a:t>
                </a:r>
                <a:r>
                  <a:rPr lang="fr-FR" sz="2000" dirty="0" err="1"/>
                  <a:t>waves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heating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processes</a:t>
                </a:r>
                <a:r>
                  <a:rPr lang="fr-FR" sz="2000" dirty="0"/>
                  <a:t>, the </a:t>
                </a:r>
                <a:r>
                  <a:rPr lang="fr-FR" sz="2000" dirty="0" err="1"/>
                  <a:t>heating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scale</a:t>
                </a:r>
                <a:r>
                  <a:rPr lang="fr-FR" sz="2000" dirty="0"/>
                  <a:t> </a:t>
                </a:r>
                <a:r>
                  <a:rPr lang="fr-FR" sz="2000" dirty="0" err="1"/>
                  <a:t>height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is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limited</a:t>
                </a:r>
                <a:r>
                  <a:rPr lang="fr-FR" sz="2000" dirty="0"/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gradient </a:t>
                </a:r>
                <a:r>
                  <a:rPr lang="fr-FR" sz="2000" dirty="0" err="1"/>
                  <a:t>with</a:t>
                </a:r>
                <a:r>
                  <a:rPr lang="fr-FR" sz="2000" dirty="0"/>
                  <a:t> altitude</a:t>
                </a:r>
              </a:p>
              <a:p>
                <a:pPr algn="ctr"/>
                <a:r>
                  <a:rPr lang="fr-FR" sz="20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fr-FR" sz="2000" i="1" dirty="0">
                    <a:solidFill>
                      <a:schemeClr val="bg1">
                        <a:lumMod val="50000"/>
                      </a:schemeClr>
                    </a:solidFill>
                  </a:rPr>
                  <a:t>(Wang 1993, </a:t>
                </a:r>
                <a:r>
                  <a:rPr lang="fr-FR" sz="2000" i="1" dirty="0" err="1">
                    <a:solidFill>
                      <a:schemeClr val="bg1">
                        <a:lumMod val="50000"/>
                      </a:schemeClr>
                    </a:solidFill>
                  </a:rPr>
                  <a:t>Verdini</a:t>
                </a:r>
                <a:r>
                  <a:rPr lang="fr-FR" sz="2000" i="1" dirty="0">
                    <a:solidFill>
                      <a:schemeClr val="bg1">
                        <a:lumMod val="50000"/>
                      </a:schemeClr>
                    </a:solidFill>
                  </a:rPr>
                  <a:t> 2007, Pinto &amp; </a:t>
                </a:r>
                <a:r>
                  <a:rPr lang="fr-FR" sz="2000" i="1" dirty="0" err="1">
                    <a:solidFill>
                      <a:schemeClr val="bg1">
                        <a:lumMod val="50000"/>
                      </a:schemeClr>
                    </a:solidFill>
                  </a:rPr>
                  <a:t>Rouillard</a:t>
                </a:r>
                <a:r>
                  <a:rPr lang="fr-FR" sz="2000" i="1" dirty="0">
                    <a:solidFill>
                      <a:schemeClr val="bg1">
                        <a:lumMod val="50000"/>
                      </a:schemeClr>
                    </a:solidFill>
                  </a:rPr>
                  <a:t> 2016)</a:t>
                </a:r>
              </a:p>
              <a:p>
                <a:pPr algn="ctr"/>
                <a:endParaRPr lang="fr-FR" sz="2000" dirty="0">
                  <a:sym typeface="Wingdings" panose="05000000000000000000" pitchFamily="2" charset="2"/>
                </a:endParaRPr>
              </a:p>
              <a:p>
                <a:pPr algn="ctr"/>
                <a:r>
                  <a:rPr lang="fr-FR" sz="20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Low altitude </a:t>
                </a:r>
                <a:r>
                  <a:rPr lang="fr-FR" sz="2000" b="1" dirty="0" err="1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heating</a:t>
                </a:r>
                <a:r>
                  <a:rPr lang="fr-FR" sz="20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 </a:t>
                </a:r>
                <a:r>
                  <a:rPr lang="fr-FR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fr-FR" sz="20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increase</a:t>
                </a:r>
                <a:r>
                  <a:rPr lang="fr-FR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mass flux (+), </a:t>
                </a:r>
                <a:r>
                  <a:rPr lang="fr-FR" sz="2000" b="1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accelerate</a:t>
                </a:r>
                <a:r>
                  <a:rPr lang="fr-FR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(+)</a:t>
                </a:r>
              </a:p>
              <a:p>
                <a:pPr algn="ctr"/>
                <a:r>
                  <a:rPr lang="fr-FR" sz="20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High altitude </a:t>
                </a:r>
                <a:r>
                  <a:rPr lang="fr-FR" sz="2000" b="1" dirty="0" err="1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heating</a:t>
                </a:r>
                <a:r>
                  <a:rPr lang="fr-FR" sz="20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fr-FR" sz="2000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000" b="1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accelerate</a:t>
                </a:r>
                <a:r>
                  <a:rPr lang="fr-FR" sz="20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(++)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E5F9C762-16ED-469B-873A-A4DC564FE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78" y="661074"/>
                <a:ext cx="7093837" cy="1938992"/>
              </a:xfrm>
              <a:prstGeom prst="rect">
                <a:avLst/>
              </a:prstGeom>
              <a:blipFill>
                <a:blip r:embed="rId10"/>
                <a:stretch>
                  <a:fillRect t="-1567" b="-4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B53BCF5-6CE9-4612-AEE3-1220F34AFD45}"/>
                  </a:ext>
                </a:extLst>
              </p:cNvPr>
              <p:cNvSpPr txBox="1"/>
              <p:nvPr/>
            </p:nvSpPr>
            <p:spPr>
              <a:xfrm>
                <a:off x="3934556" y="5075076"/>
                <a:ext cx="19456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400" b="1" dirty="0">
                    <a:solidFill>
                      <a:schemeClr val="tx1"/>
                    </a:solidFill>
                  </a:rPr>
                  <a:t> gradient </a:t>
                </a:r>
              </a:p>
              <a:p>
                <a:pPr algn="ctr"/>
                <a:r>
                  <a:rPr lang="fr-FR" sz="14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 Waves do not </a:t>
                </a:r>
                <a:r>
                  <a:rPr lang="fr-FR" sz="1400" b="1" dirty="0" err="1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propagates</a:t>
                </a:r>
                <a:r>
                  <a:rPr lang="fr-FR" sz="14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at high altitude</a:t>
                </a: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B53BCF5-6CE9-4612-AEE3-1220F34AF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556" y="5075076"/>
                <a:ext cx="1945644" cy="954107"/>
              </a:xfrm>
              <a:prstGeom prst="rect">
                <a:avLst/>
              </a:prstGeom>
              <a:blipFill>
                <a:blip r:embed="rId11"/>
                <a:stretch>
                  <a:fillRect t="-1282" b="-5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F0DDC32F-F819-45AC-B14C-B3A6063CB041}"/>
                  </a:ext>
                </a:extLst>
              </p:cNvPr>
              <p:cNvSpPr txBox="1"/>
              <p:nvPr/>
            </p:nvSpPr>
            <p:spPr>
              <a:xfrm>
                <a:off x="6770156" y="5053498"/>
                <a:ext cx="158152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tx1"/>
                    </a:solidFill>
                  </a:rPr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400" b="1" dirty="0">
                    <a:solidFill>
                      <a:schemeClr val="tx1"/>
                    </a:solidFill>
                  </a:rPr>
                  <a:t> gradient </a:t>
                </a:r>
              </a:p>
              <a:p>
                <a:pPr algn="ctr"/>
                <a:r>
                  <a:rPr lang="fr-FR" sz="14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 Waves </a:t>
                </a:r>
                <a:r>
                  <a:rPr lang="fr-FR" sz="1400" b="1" dirty="0" err="1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propagates</a:t>
                </a:r>
                <a:r>
                  <a:rPr lang="fr-FR" sz="14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400" b="1" dirty="0" err="1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also</a:t>
                </a:r>
                <a:r>
                  <a:rPr lang="fr-FR" sz="14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at high altitude</a:t>
                </a:r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F0DDC32F-F819-45AC-B14C-B3A6063CB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156" y="5053498"/>
                <a:ext cx="1581521" cy="954107"/>
              </a:xfrm>
              <a:prstGeom prst="rect">
                <a:avLst/>
              </a:prstGeom>
              <a:blipFill>
                <a:blip r:embed="rId12"/>
                <a:stretch>
                  <a:fillRect t="-1282" r="-1931" b="-5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ZoneTexte 59">
            <a:extLst>
              <a:ext uri="{FF2B5EF4-FFF2-40B4-BE49-F238E27FC236}">
                <a16:creationId xmlns:a16="http://schemas.microsoft.com/office/drawing/2014/main" id="{232C1F38-9C96-4148-B713-B00E1BA1A9CA}"/>
              </a:ext>
            </a:extLst>
          </p:cNvPr>
          <p:cNvSpPr txBox="1"/>
          <p:nvPr/>
        </p:nvSpPr>
        <p:spPr>
          <a:xfrm flipH="1">
            <a:off x="1184855" y="87037"/>
            <a:ext cx="964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Magnetic Flux Tube Expansion : </a:t>
            </a:r>
            <a:r>
              <a:rPr lang="fr-FR" sz="2800" b="1" dirty="0" err="1"/>
              <a:t>Heating</a:t>
            </a:r>
            <a:r>
              <a:rPr lang="fr-FR" sz="2800" b="1" dirty="0"/>
              <a:t> and expansion relation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71C1F220-6D40-4584-858F-54AA090F0FBF}"/>
              </a:ext>
            </a:extLst>
          </p:cNvPr>
          <p:cNvCxnSpPr>
            <a:cxnSpLocks/>
          </p:cNvCxnSpPr>
          <p:nvPr/>
        </p:nvCxnSpPr>
        <p:spPr>
          <a:xfrm flipV="1">
            <a:off x="9048322" y="3311791"/>
            <a:ext cx="308374" cy="23874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9312100E-52DF-4FA3-BDC3-E85D423A3CFE}"/>
              </a:ext>
            </a:extLst>
          </p:cNvPr>
          <p:cNvSpPr/>
          <p:nvPr/>
        </p:nvSpPr>
        <p:spPr>
          <a:xfrm flipH="1">
            <a:off x="9041386" y="3427393"/>
            <a:ext cx="791776" cy="2362200"/>
          </a:xfrm>
          <a:custGeom>
            <a:avLst/>
            <a:gdLst>
              <a:gd name="connsiteX0" fmla="*/ 1928447 w 1928447"/>
              <a:gd name="connsiteY0" fmla="*/ 2362200 h 2362200"/>
              <a:gd name="connsiteX1" fmla="*/ 1840523 w 1928447"/>
              <a:gd name="connsiteY1" fmla="*/ 2110153 h 2362200"/>
              <a:gd name="connsiteX2" fmla="*/ 1705708 w 1928447"/>
              <a:gd name="connsiteY2" fmla="*/ 1834661 h 2362200"/>
              <a:gd name="connsiteX3" fmla="*/ 1477108 w 1928447"/>
              <a:gd name="connsiteY3" fmla="*/ 1512277 h 2362200"/>
              <a:gd name="connsiteX4" fmla="*/ 1131277 w 1928447"/>
              <a:gd name="connsiteY4" fmla="*/ 1225061 h 2362200"/>
              <a:gd name="connsiteX5" fmla="*/ 679939 w 1928447"/>
              <a:gd name="connsiteY5" fmla="*/ 861646 h 2362200"/>
              <a:gd name="connsiteX6" fmla="*/ 257908 w 1928447"/>
              <a:gd name="connsiteY6" fmla="*/ 468923 h 2362200"/>
              <a:gd name="connsiteX7" fmla="*/ 0 w 1928447"/>
              <a:gd name="connsiteY7" fmla="*/ 0 h 2362200"/>
              <a:gd name="connsiteX8" fmla="*/ 0 w 1928447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447" h="2362200">
                <a:moveTo>
                  <a:pt x="1928447" y="2362200"/>
                </a:moveTo>
                <a:cubicBezTo>
                  <a:pt x="1903046" y="2280138"/>
                  <a:pt x="1877646" y="2198076"/>
                  <a:pt x="1840523" y="2110153"/>
                </a:cubicBezTo>
                <a:cubicBezTo>
                  <a:pt x="1803400" y="2022230"/>
                  <a:pt x="1766277" y="1934307"/>
                  <a:pt x="1705708" y="1834661"/>
                </a:cubicBezTo>
                <a:cubicBezTo>
                  <a:pt x="1645139" y="1735015"/>
                  <a:pt x="1572846" y="1613877"/>
                  <a:pt x="1477108" y="1512277"/>
                </a:cubicBezTo>
                <a:cubicBezTo>
                  <a:pt x="1381370" y="1410677"/>
                  <a:pt x="1264138" y="1333499"/>
                  <a:pt x="1131277" y="1225061"/>
                </a:cubicBezTo>
                <a:cubicBezTo>
                  <a:pt x="998416" y="1116623"/>
                  <a:pt x="825500" y="987669"/>
                  <a:pt x="679939" y="861646"/>
                </a:cubicBezTo>
                <a:cubicBezTo>
                  <a:pt x="534378" y="735623"/>
                  <a:pt x="371231" y="612531"/>
                  <a:pt x="257908" y="468923"/>
                </a:cubicBezTo>
                <a:cubicBezTo>
                  <a:pt x="144585" y="32531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 : forme 97">
            <a:extLst>
              <a:ext uri="{FF2B5EF4-FFF2-40B4-BE49-F238E27FC236}">
                <a16:creationId xmlns:a16="http://schemas.microsoft.com/office/drawing/2014/main" id="{1D67DAF3-1FC8-4FBB-AFB7-B83438F70895}"/>
              </a:ext>
            </a:extLst>
          </p:cNvPr>
          <p:cNvSpPr/>
          <p:nvPr/>
        </p:nvSpPr>
        <p:spPr>
          <a:xfrm rot="508477">
            <a:off x="3622423" y="5659613"/>
            <a:ext cx="152801" cy="404525"/>
          </a:xfrm>
          <a:custGeom>
            <a:avLst/>
            <a:gdLst>
              <a:gd name="connsiteX0" fmla="*/ 182098 w 302595"/>
              <a:gd name="connsiteY0" fmla="*/ 0 h 623455"/>
              <a:gd name="connsiteX1" fmla="*/ 1989 w 302595"/>
              <a:gd name="connsiteY1" fmla="*/ 124691 h 623455"/>
              <a:gd name="connsiteX2" fmla="*/ 286007 w 302595"/>
              <a:gd name="connsiteY2" fmla="*/ 256309 h 623455"/>
              <a:gd name="connsiteX3" fmla="*/ 22771 w 302595"/>
              <a:gd name="connsiteY3" fmla="*/ 374073 h 623455"/>
              <a:gd name="connsiteX4" fmla="*/ 299862 w 302595"/>
              <a:gd name="connsiteY4" fmla="*/ 512619 h 623455"/>
              <a:gd name="connsiteX5" fmla="*/ 140534 w 302595"/>
              <a:gd name="connsiteY5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95" h="623455">
                <a:moveTo>
                  <a:pt x="182098" y="0"/>
                </a:moveTo>
                <a:cubicBezTo>
                  <a:pt x="83384" y="40986"/>
                  <a:pt x="-15329" y="81973"/>
                  <a:pt x="1989" y="124691"/>
                </a:cubicBezTo>
                <a:cubicBezTo>
                  <a:pt x="19307" y="167409"/>
                  <a:pt x="282543" y="214745"/>
                  <a:pt x="286007" y="256309"/>
                </a:cubicBezTo>
                <a:cubicBezTo>
                  <a:pt x="289471" y="297873"/>
                  <a:pt x="20462" y="331355"/>
                  <a:pt x="22771" y="374073"/>
                </a:cubicBezTo>
                <a:cubicBezTo>
                  <a:pt x="25080" y="416791"/>
                  <a:pt x="280235" y="471055"/>
                  <a:pt x="299862" y="512619"/>
                </a:cubicBezTo>
                <a:cubicBezTo>
                  <a:pt x="319489" y="554183"/>
                  <a:pt x="230011" y="588819"/>
                  <a:pt x="140534" y="6234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0F18F5CB-0AB4-4DB5-ABFA-024A42959135}"/>
              </a:ext>
            </a:extLst>
          </p:cNvPr>
          <p:cNvSpPr/>
          <p:nvPr/>
        </p:nvSpPr>
        <p:spPr>
          <a:xfrm rot="508477">
            <a:off x="3427594" y="5659613"/>
            <a:ext cx="152801" cy="404525"/>
          </a:xfrm>
          <a:custGeom>
            <a:avLst/>
            <a:gdLst>
              <a:gd name="connsiteX0" fmla="*/ 182098 w 302595"/>
              <a:gd name="connsiteY0" fmla="*/ 0 h 623455"/>
              <a:gd name="connsiteX1" fmla="*/ 1989 w 302595"/>
              <a:gd name="connsiteY1" fmla="*/ 124691 h 623455"/>
              <a:gd name="connsiteX2" fmla="*/ 286007 w 302595"/>
              <a:gd name="connsiteY2" fmla="*/ 256309 h 623455"/>
              <a:gd name="connsiteX3" fmla="*/ 22771 w 302595"/>
              <a:gd name="connsiteY3" fmla="*/ 374073 h 623455"/>
              <a:gd name="connsiteX4" fmla="*/ 299862 w 302595"/>
              <a:gd name="connsiteY4" fmla="*/ 512619 h 623455"/>
              <a:gd name="connsiteX5" fmla="*/ 140534 w 302595"/>
              <a:gd name="connsiteY5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95" h="623455">
                <a:moveTo>
                  <a:pt x="182098" y="0"/>
                </a:moveTo>
                <a:cubicBezTo>
                  <a:pt x="83384" y="40986"/>
                  <a:pt x="-15329" y="81973"/>
                  <a:pt x="1989" y="124691"/>
                </a:cubicBezTo>
                <a:cubicBezTo>
                  <a:pt x="19307" y="167409"/>
                  <a:pt x="282543" y="214745"/>
                  <a:pt x="286007" y="256309"/>
                </a:cubicBezTo>
                <a:cubicBezTo>
                  <a:pt x="289471" y="297873"/>
                  <a:pt x="20462" y="331355"/>
                  <a:pt x="22771" y="374073"/>
                </a:cubicBezTo>
                <a:cubicBezTo>
                  <a:pt x="25080" y="416791"/>
                  <a:pt x="280235" y="471055"/>
                  <a:pt x="299862" y="512619"/>
                </a:cubicBezTo>
                <a:cubicBezTo>
                  <a:pt x="319489" y="554183"/>
                  <a:pt x="230011" y="588819"/>
                  <a:pt x="140534" y="6234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 : forme 99">
            <a:extLst>
              <a:ext uri="{FF2B5EF4-FFF2-40B4-BE49-F238E27FC236}">
                <a16:creationId xmlns:a16="http://schemas.microsoft.com/office/drawing/2014/main" id="{0FED3E3A-D5E8-42E1-BC3E-8E3DF47E3A00}"/>
              </a:ext>
            </a:extLst>
          </p:cNvPr>
          <p:cNvSpPr/>
          <p:nvPr/>
        </p:nvSpPr>
        <p:spPr>
          <a:xfrm rot="508477">
            <a:off x="8796361" y="5660258"/>
            <a:ext cx="152801" cy="404525"/>
          </a:xfrm>
          <a:custGeom>
            <a:avLst/>
            <a:gdLst>
              <a:gd name="connsiteX0" fmla="*/ 182098 w 302595"/>
              <a:gd name="connsiteY0" fmla="*/ 0 h 623455"/>
              <a:gd name="connsiteX1" fmla="*/ 1989 w 302595"/>
              <a:gd name="connsiteY1" fmla="*/ 124691 h 623455"/>
              <a:gd name="connsiteX2" fmla="*/ 286007 w 302595"/>
              <a:gd name="connsiteY2" fmla="*/ 256309 h 623455"/>
              <a:gd name="connsiteX3" fmla="*/ 22771 w 302595"/>
              <a:gd name="connsiteY3" fmla="*/ 374073 h 623455"/>
              <a:gd name="connsiteX4" fmla="*/ 299862 w 302595"/>
              <a:gd name="connsiteY4" fmla="*/ 512619 h 623455"/>
              <a:gd name="connsiteX5" fmla="*/ 140534 w 302595"/>
              <a:gd name="connsiteY5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95" h="623455">
                <a:moveTo>
                  <a:pt x="182098" y="0"/>
                </a:moveTo>
                <a:cubicBezTo>
                  <a:pt x="83384" y="40986"/>
                  <a:pt x="-15329" y="81973"/>
                  <a:pt x="1989" y="124691"/>
                </a:cubicBezTo>
                <a:cubicBezTo>
                  <a:pt x="19307" y="167409"/>
                  <a:pt x="282543" y="214745"/>
                  <a:pt x="286007" y="256309"/>
                </a:cubicBezTo>
                <a:cubicBezTo>
                  <a:pt x="289471" y="297873"/>
                  <a:pt x="20462" y="331355"/>
                  <a:pt x="22771" y="374073"/>
                </a:cubicBezTo>
                <a:cubicBezTo>
                  <a:pt x="25080" y="416791"/>
                  <a:pt x="280235" y="471055"/>
                  <a:pt x="299862" y="512619"/>
                </a:cubicBezTo>
                <a:cubicBezTo>
                  <a:pt x="319489" y="554183"/>
                  <a:pt x="230011" y="588819"/>
                  <a:pt x="140534" y="6234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 : forme 100">
            <a:extLst>
              <a:ext uri="{FF2B5EF4-FFF2-40B4-BE49-F238E27FC236}">
                <a16:creationId xmlns:a16="http://schemas.microsoft.com/office/drawing/2014/main" id="{06B4116F-D6B1-485C-A653-2DBE69F69E7E}"/>
              </a:ext>
            </a:extLst>
          </p:cNvPr>
          <p:cNvSpPr/>
          <p:nvPr/>
        </p:nvSpPr>
        <p:spPr>
          <a:xfrm rot="508477">
            <a:off x="8601532" y="5660258"/>
            <a:ext cx="152801" cy="404525"/>
          </a:xfrm>
          <a:custGeom>
            <a:avLst/>
            <a:gdLst>
              <a:gd name="connsiteX0" fmla="*/ 182098 w 302595"/>
              <a:gd name="connsiteY0" fmla="*/ 0 h 623455"/>
              <a:gd name="connsiteX1" fmla="*/ 1989 w 302595"/>
              <a:gd name="connsiteY1" fmla="*/ 124691 h 623455"/>
              <a:gd name="connsiteX2" fmla="*/ 286007 w 302595"/>
              <a:gd name="connsiteY2" fmla="*/ 256309 h 623455"/>
              <a:gd name="connsiteX3" fmla="*/ 22771 w 302595"/>
              <a:gd name="connsiteY3" fmla="*/ 374073 h 623455"/>
              <a:gd name="connsiteX4" fmla="*/ 299862 w 302595"/>
              <a:gd name="connsiteY4" fmla="*/ 512619 h 623455"/>
              <a:gd name="connsiteX5" fmla="*/ 140534 w 302595"/>
              <a:gd name="connsiteY5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95" h="623455">
                <a:moveTo>
                  <a:pt x="182098" y="0"/>
                </a:moveTo>
                <a:cubicBezTo>
                  <a:pt x="83384" y="40986"/>
                  <a:pt x="-15329" y="81973"/>
                  <a:pt x="1989" y="124691"/>
                </a:cubicBezTo>
                <a:cubicBezTo>
                  <a:pt x="19307" y="167409"/>
                  <a:pt x="282543" y="214745"/>
                  <a:pt x="286007" y="256309"/>
                </a:cubicBezTo>
                <a:cubicBezTo>
                  <a:pt x="289471" y="297873"/>
                  <a:pt x="20462" y="331355"/>
                  <a:pt x="22771" y="374073"/>
                </a:cubicBezTo>
                <a:cubicBezTo>
                  <a:pt x="25080" y="416791"/>
                  <a:pt x="280235" y="471055"/>
                  <a:pt x="299862" y="512619"/>
                </a:cubicBezTo>
                <a:cubicBezTo>
                  <a:pt x="319489" y="554183"/>
                  <a:pt x="230011" y="588819"/>
                  <a:pt x="140534" y="6234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 : forme 101">
            <a:extLst>
              <a:ext uri="{FF2B5EF4-FFF2-40B4-BE49-F238E27FC236}">
                <a16:creationId xmlns:a16="http://schemas.microsoft.com/office/drawing/2014/main" id="{7788E5CE-6E94-48EF-9096-0DB050EF29BC}"/>
              </a:ext>
            </a:extLst>
          </p:cNvPr>
          <p:cNvSpPr/>
          <p:nvPr/>
        </p:nvSpPr>
        <p:spPr>
          <a:xfrm rot="508477">
            <a:off x="8803717" y="4526502"/>
            <a:ext cx="152801" cy="404525"/>
          </a:xfrm>
          <a:custGeom>
            <a:avLst/>
            <a:gdLst>
              <a:gd name="connsiteX0" fmla="*/ 182098 w 302595"/>
              <a:gd name="connsiteY0" fmla="*/ 0 h 623455"/>
              <a:gd name="connsiteX1" fmla="*/ 1989 w 302595"/>
              <a:gd name="connsiteY1" fmla="*/ 124691 h 623455"/>
              <a:gd name="connsiteX2" fmla="*/ 286007 w 302595"/>
              <a:gd name="connsiteY2" fmla="*/ 256309 h 623455"/>
              <a:gd name="connsiteX3" fmla="*/ 22771 w 302595"/>
              <a:gd name="connsiteY3" fmla="*/ 374073 h 623455"/>
              <a:gd name="connsiteX4" fmla="*/ 299862 w 302595"/>
              <a:gd name="connsiteY4" fmla="*/ 512619 h 623455"/>
              <a:gd name="connsiteX5" fmla="*/ 140534 w 302595"/>
              <a:gd name="connsiteY5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95" h="623455">
                <a:moveTo>
                  <a:pt x="182098" y="0"/>
                </a:moveTo>
                <a:cubicBezTo>
                  <a:pt x="83384" y="40986"/>
                  <a:pt x="-15329" y="81973"/>
                  <a:pt x="1989" y="124691"/>
                </a:cubicBezTo>
                <a:cubicBezTo>
                  <a:pt x="19307" y="167409"/>
                  <a:pt x="282543" y="214745"/>
                  <a:pt x="286007" y="256309"/>
                </a:cubicBezTo>
                <a:cubicBezTo>
                  <a:pt x="289471" y="297873"/>
                  <a:pt x="20462" y="331355"/>
                  <a:pt x="22771" y="374073"/>
                </a:cubicBezTo>
                <a:cubicBezTo>
                  <a:pt x="25080" y="416791"/>
                  <a:pt x="280235" y="471055"/>
                  <a:pt x="299862" y="512619"/>
                </a:cubicBezTo>
                <a:cubicBezTo>
                  <a:pt x="319489" y="554183"/>
                  <a:pt x="230011" y="588819"/>
                  <a:pt x="140534" y="6234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 : forme 102">
            <a:extLst>
              <a:ext uri="{FF2B5EF4-FFF2-40B4-BE49-F238E27FC236}">
                <a16:creationId xmlns:a16="http://schemas.microsoft.com/office/drawing/2014/main" id="{1B68B08F-4270-4162-BA62-30C6DD3DA08A}"/>
              </a:ext>
            </a:extLst>
          </p:cNvPr>
          <p:cNvSpPr/>
          <p:nvPr/>
        </p:nvSpPr>
        <p:spPr>
          <a:xfrm rot="508477">
            <a:off x="8608888" y="4526502"/>
            <a:ext cx="152801" cy="404525"/>
          </a:xfrm>
          <a:custGeom>
            <a:avLst/>
            <a:gdLst>
              <a:gd name="connsiteX0" fmla="*/ 182098 w 302595"/>
              <a:gd name="connsiteY0" fmla="*/ 0 h 623455"/>
              <a:gd name="connsiteX1" fmla="*/ 1989 w 302595"/>
              <a:gd name="connsiteY1" fmla="*/ 124691 h 623455"/>
              <a:gd name="connsiteX2" fmla="*/ 286007 w 302595"/>
              <a:gd name="connsiteY2" fmla="*/ 256309 h 623455"/>
              <a:gd name="connsiteX3" fmla="*/ 22771 w 302595"/>
              <a:gd name="connsiteY3" fmla="*/ 374073 h 623455"/>
              <a:gd name="connsiteX4" fmla="*/ 299862 w 302595"/>
              <a:gd name="connsiteY4" fmla="*/ 512619 h 623455"/>
              <a:gd name="connsiteX5" fmla="*/ 140534 w 302595"/>
              <a:gd name="connsiteY5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95" h="623455">
                <a:moveTo>
                  <a:pt x="182098" y="0"/>
                </a:moveTo>
                <a:cubicBezTo>
                  <a:pt x="83384" y="40986"/>
                  <a:pt x="-15329" y="81973"/>
                  <a:pt x="1989" y="124691"/>
                </a:cubicBezTo>
                <a:cubicBezTo>
                  <a:pt x="19307" y="167409"/>
                  <a:pt x="282543" y="214745"/>
                  <a:pt x="286007" y="256309"/>
                </a:cubicBezTo>
                <a:cubicBezTo>
                  <a:pt x="289471" y="297873"/>
                  <a:pt x="20462" y="331355"/>
                  <a:pt x="22771" y="374073"/>
                </a:cubicBezTo>
                <a:cubicBezTo>
                  <a:pt x="25080" y="416791"/>
                  <a:pt x="280235" y="471055"/>
                  <a:pt x="299862" y="512619"/>
                </a:cubicBezTo>
                <a:cubicBezTo>
                  <a:pt x="319489" y="554183"/>
                  <a:pt x="230011" y="588819"/>
                  <a:pt x="140534" y="6234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 : forme 103">
            <a:extLst>
              <a:ext uri="{FF2B5EF4-FFF2-40B4-BE49-F238E27FC236}">
                <a16:creationId xmlns:a16="http://schemas.microsoft.com/office/drawing/2014/main" id="{9F92FF74-3A13-4C0C-BCA9-A90EE2849DF9}"/>
              </a:ext>
            </a:extLst>
          </p:cNvPr>
          <p:cNvSpPr/>
          <p:nvPr/>
        </p:nvSpPr>
        <p:spPr>
          <a:xfrm rot="508477">
            <a:off x="8817632" y="3578292"/>
            <a:ext cx="152801" cy="404525"/>
          </a:xfrm>
          <a:custGeom>
            <a:avLst/>
            <a:gdLst>
              <a:gd name="connsiteX0" fmla="*/ 182098 w 302595"/>
              <a:gd name="connsiteY0" fmla="*/ 0 h 623455"/>
              <a:gd name="connsiteX1" fmla="*/ 1989 w 302595"/>
              <a:gd name="connsiteY1" fmla="*/ 124691 h 623455"/>
              <a:gd name="connsiteX2" fmla="*/ 286007 w 302595"/>
              <a:gd name="connsiteY2" fmla="*/ 256309 h 623455"/>
              <a:gd name="connsiteX3" fmla="*/ 22771 w 302595"/>
              <a:gd name="connsiteY3" fmla="*/ 374073 h 623455"/>
              <a:gd name="connsiteX4" fmla="*/ 299862 w 302595"/>
              <a:gd name="connsiteY4" fmla="*/ 512619 h 623455"/>
              <a:gd name="connsiteX5" fmla="*/ 140534 w 302595"/>
              <a:gd name="connsiteY5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95" h="623455">
                <a:moveTo>
                  <a:pt x="182098" y="0"/>
                </a:moveTo>
                <a:cubicBezTo>
                  <a:pt x="83384" y="40986"/>
                  <a:pt x="-15329" y="81973"/>
                  <a:pt x="1989" y="124691"/>
                </a:cubicBezTo>
                <a:cubicBezTo>
                  <a:pt x="19307" y="167409"/>
                  <a:pt x="282543" y="214745"/>
                  <a:pt x="286007" y="256309"/>
                </a:cubicBezTo>
                <a:cubicBezTo>
                  <a:pt x="289471" y="297873"/>
                  <a:pt x="20462" y="331355"/>
                  <a:pt x="22771" y="374073"/>
                </a:cubicBezTo>
                <a:cubicBezTo>
                  <a:pt x="25080" y="416791"/>
                  <a:pt x="280235" y="471055"/>
                  <a:pt x="299862" y="512619"/>
                </a:cubicBezTo>
                <a:cubicBezTo>
                  <a:pt x="319489" y="554183"/>
                  <a:pt x="230011" y="588819"/>
                  <a:pt x="140534" y="6234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Forme libre : forme 104">
            <a:extLst>
              <a:ext uri="{FF2B5EF4-FFF2-40B4-BE49-F238E27FC236}">
                <a16:creationId xmlns:a16="http://schemas.microsoft.com/office/drawing/2014/main" id="{FCF52EE1-EF4B-4EA3-8D49-BD9C9F99AEDF}"/>
              </a:ext>
            </a:extLst>
          </p:cNvPr>
          <p:cNvSpPr/>
          <p:nvPr/>
        </p:nvSpPr>
        <p:spPr>
          <a:xfrm rot="508477">
            <a:off x="8622803" y="3578292"/>
            <a:ext cx="152801" cy="404525"/>
          </a:xfrm>
          <a:custGeom>
            <a:avLst/>
            <a:gdLst>
              <a:gd name="connsiteX0" fmla="*/ 182098 w 302595"/>
              <a:gd name="connsiteY0" fmla="*/ 0 h 623455"/>
              <a:gd name="connsiteX1" fmla="*/ 1989 w 302595"/>
              <a:gd name="connsiteY1" fmla="*/ 124691 h 623455"/>
              <a:gd name="connsiteX2" fmla="*/ 286007 w 302595"/>
              <a:gd name="connsiteY2" fmla="*/ 256309 h 623455"/>
              <a:gd name="connsiteX3" fmla="*/ 22771 w 302595"/>
              <a:gd name="connsiteY3" fmla="*/ 374073 h 623455"/>
              <a:gd name="connsiteX4" fmla="*/ 299862 w 302595"/>
              <a:gd name="connsiteY4" fmla="*/ 512619 h 623455"/>
              <a:gd name="connsiteX5" fmla="*/ 140534 w 302595"/>
              <a:gd name="connsiteY5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95" h="623455">
                <a:moveTo>
                  <a:pt x="182098" y="0"/>
                </a:moveTo>
                <a:cubicBezTo>
                  <a:pt x="83384" y="40986"/>
                  <a:pt x="-15329" y="81973"/>
                  <a:pt x="1989" y="124691"/>
                </a:cubicBezTo>
                <a:cubicBezTo>
                  <a:pt x="19307" y="167409"/>
                  <a:pt x="282543" y="214745"/>
                  <a:pt x="286007" y="256309"/>
                </a:cubicBezTo>
                <a:cubicBezTo>
                  <a:pt x="289471" y="297873"/>
                  <a:pt x="20462" y="331355"/>
                  <a:pt x="22771" y="374073"/>
                </a:cubicBezTo>
                <a:cubicBezTo>
                  <a:pt x="25080" y="416791"/>
                  <a:pt x="280235" y="471055"/>
                  <a:pt x="299862" y="512619"/>
                </a:cubicBezTo>
                <a:cubicBezTo>
                  <a:pt x="319489" y="554183"/>
                  <a:pt x="230011" y="588819"/>
                  <a:pt x="140534" y="623455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9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4" grpId="0" animBg="1"/>
      <p:bldP spid="40" grpId="0" animBg="1"/>
      <p:bldP spid="42" grpId="0" animBg="1"/>
      <p:bldP spid="56" grpId="0" animBg="1"/>
      <p:bldP spid="57" grpId="0"/>
      <p:bldP spid="58" grpId="0"/>
      <p:bldP spid="59" grpId="0"/>
      <p:bldP spid="43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7CD46-FB76-4631-AC8E-C1BCF2700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145" y="1501147"/>
            <a:ext cx="9144000" cy="2387600"/>
          </a:xfrm>
        </p:spPr>
        <p:txBody>
          <a:bodyPr>
            <a:normAutofit/>
          </a:bodyPr>
          <a:lstStyle/>
          <a:p>
            <a:r>
              <a:rPr lang="fr-FR" b="1" dirty="0" err="1"/>
              <a:t>Ready</a:t>
            </a:r>
            <a:r>
              <a:rPr lang="fr-FR" b="1" dirty="0"/>
              <a:t> to </a:t>
            </a:r>
            <a:r>
              <a:rPr lang="fr-FR" b="1" dirty="0" err="1"/>
              <a:t>analyze</a:t>
            </a:r>
            <a:r>
              <a:rPr lang="fr-FR" b="1" dirty="0"/>
              <a:t> </a:t>
            </a:r>
            <a:r>
              <a:rPr lang="fr-FR" b="1" dirty="0" err="1"/>
              <a:t>magnetic</a:t>
            </a:r>
            <a:r>
              <a:rPr lang="fr-FR" b="1" dirty="0"/>
              <a:t> </a:t>
            </a:r>
            <a:r>
              <a:rPr lang="fr-FR" b="1" dirty="0" err="1"/>
              <a:t>connectivity</a:t>
            </a:r>
            <a:r>
              <a:rPr lang="fr-FR" b="1" dirty="0"/>
              <a:t> </a:t>
            </a:r>
            <a:r>
              <a:rPr lang="fr-FR" b="1" dirty="0" err="1"/>
              <a:t>results</a:t>
            </a:r>
            <a:r>
              <a:rPr lang="fr-FR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74210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25156</TotalTime>
  <Words>2127</Words>
  <Application>Microsoft Office PowerPoint</Application>
  <PresentationFormat>Grand écran</PresentationFormat>
  <Paragraphs>373</Paragraphs>
  <Slides>40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Wingdings</vt:lpstr>
      <vt:lpstr>Thème Office</vt:lpstr>
      <vt:lpstr>ECLIPSE Conference Testing the expansion factor - solar wind speed relation with SolO data.</vt:lpstr>
      <vt:lpstr>Context and Objectives :</vt:lpstr>
      <vt:lpstr>Présentation PowerPoint</vt:lpstr>
      <vt:lpstr>Présentation PowerPoint</vt:lpstr>
      <vt:lpstr>Super radial expansion : Expansion factor</vt:lpstr>
      <vt:lpstr>Présentation PowerPoint</vt:lpstr>
      <vt:lpstr>Présentation PowerPoint</vt:lpstr>
      <vt:lpstr>Présentation PowerPoint</vt:lpstr>
      <vt:lpstr>Ready to analyze magnetic connectivity results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PNST 2024 Statistical Analysis of the Solar Winds Radial Evolution between 0.1 and 1 au, and their Semi-empirical Iso-poly Fluid Modeling</dc:title>
  <dc:creator>Jean-Baptste Dakeyo</dc:creator>
  <cp:lastModifiedBy>Jean-Baptste Dakeyo</cp:lastModifiedBy>
  <cp:revision>347</cp:revision>
  <dcterms:created xsi:type="dcterms:W3CDTF">2024-03-07T09:57:27Z</dcterms:created>
  <dcterms:modified xsi:type="dcterms:W3CDTF">2024-04-10T05:04:44Z</dcterms:modified>
</cp:coreProperties>
</file>