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theme/theme4.xml" ContentType="application/vnd.openxmlformats-officedocument.theme+xml"/>
  <Override PartName="/ppt/slideLayouts/slideLayout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slideLayouts/slideLayout9.xml" ContentType="application/vnd.openxmlformats-officedocument.presentationml.slideLayout+xml"/>
  <Override PartName="/ppt/theme/theme9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slideLayouts/slideLayout12.xml" ContentType="application/vnd.openxmlformats-officedocument.presentationml.slideLayout+xml"/>
  <Override PartName="/ppt/theme/theme12.xml" ContentType="application/vnd.openxmlformats-officedocument.theme+xml"/>
  <Override PartName="/ppt/slideLayouts/slideLayout13.xml" ContentType="application/vnd.openxmlformats-officedocument.presentationml.slideLayout+xml"/>
  <Override PartName="/ppt/theme/theme13.xml" ContentType="application/vnd.openxmlformats-officedocument.theme+xml"/>
  <Override PartName="/ppt/slideLayouts/slideLayout14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66" r:id="rId3"/>
    <p:sldMasterId id="2147483668" r:id="rId4"/>
    <p:sldMasterId id="2147483670" r:id="rId5"/>
    <p:sldMasterId id="2147483672" r:id="rId6"/>
    <p:sldMasterId id="2147483674" r:id="rId7"/>
    <p:sldMasterId id="2147483677" r:id="rId8"/>
    <p:sldMasterId id="2147483679" r:id="rId9"/>
    <p:sldMasterId id="2147483682" r:id="rId10"/>
    <p:sldMasterId id="2147483703" r:id="rId11"/>
    <p:sldMasterId id="2147483705" r:id="rId12"/>
    <p:sldMasterId id="2147483707" r:id="rId13"/>
    <p:sldMasterId id="2147483709" r:id="rId14"/>
  </p:sldMasterIdLst>
  <p:notesMasterIdLst>
    <p:notesMasterId r:id="rId47"/>
  </p:notesMasterIdLst>
  <p:sldIdLst>
    <p:sldId id="320" r:id="rId15"/>
    <p:sldId id="317" r:id="rId16"/>
    <p:sldId id="293" r:id="rId17"/>
    <p:sldId id="294" r:id="rId18"/>
    <p:sldId id="295" r:id="rId19"/>
    <p:sldId id="257" r:id="rId20"/>
    <p:sldId id="299" r:id="rId21"/>
    <p:sldId id="304" r:id="rId22"/>
    <p:sldId id="300" r:id="rId23"/>
    <p:sldId id="303" r:id="rId24"/>
    <p:sldId id="302" r:id="rId25"/>
    <p:sldId id="301" r:id="rId26"/>
    <p:sldId id="275" r:id="rId27"/>
    <p:sldId id="276" r:id="rId28"/>
    <p:sldId id="305" r:id="rId29"/>
    <p:sldId id="296" r:id="rId30"/>
    <p:sldId id="297" r:id="rId31"/>
    <p:sldId id="321" r:id="rId32"/>
    <p:sldId id="289" r:id="rId33"/>
    <p:sldId id="290" r:id="rId34"/>
    <p:sldId id="261" r:id="rId35"/>
    <p:sldId id="262" r:id="rId36"/>
    <p:sldId id="263" r:id="rId37"/>
    <p:sldId id="286" r:id="rId38"/>
    <p:sldId id="285" r:id="rId39"/>
    <p:sldId id="324" r:id="rId40"/>
    <p:sldId id="325" r:id="rId41"/>
    <p:sldId id="264" r:id="rId42"/>
    <p:sldId id="298" r:id="rId43"/>
    <p:sldId id="306" r:id="rId44"/>
    <p:sldId id="318" r:id="rId45"/>
    <p:sldId id="319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8106" autoAdjust="0"/>
    <p:restoredTop sz="94660"/>
  </p:normalViewPr>
  <p:slideViewPr>
    <p:cSldViewPr>
      <p:cViewPr varScale="1">
        <p:scale>
          <a:sx n="83" d="100"/>
          <a:sy n="83" d="100"/>
        </p:scale>
        <p:origin x="-137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64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41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E1349E-54EC-4B4F-BF88-32770B633ED0}" type="datetimeFigureOut">
              <a:rPr lang="en-GB" smtClean="0"/>
              <a:t>26/05/2016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D2B6D1-B356-421F-857B-ECA02961BC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2882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6E5B29-36F2-44AE-B190-781AB8F1A3C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5286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7"/>
          <p:cNvSpPr txBox="1">
            <a:spLocks noGrp="1" noChangeArrowheads="1"/>
          </p:cNvSpPr>
          <p:nvPr/>
        </p:nvSpPr>
        <p:spPr bwMode="auto">
          <a:xfrm>
            <a:off x="3884753" y="8685552"/>
            <a:ext cx="2971697" cy="456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24" tIns="46662" rIns="93324" bIns="46662" anchor="b"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770EF90A-07A6-4B3F-95D9-7F611399A855}" type="slidenum">
              <a:rPr lang="fr-FR" sz="1200">
                <a:solidFill>
                  <a:srgbClr val="000000"/>
                </a:solidFill>
                <a:latin typeface="Arial" charset="0"/>
                <a:ea typeface="ＭＳ Ｐゴシック" charset="-128"/>
                <a:cs typeface="Arial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fr-FR" sz="1200">
              <a:solidFill>
                <a:srgbClr val="000000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  <p:sp>
        <p:nvSpPr>
          <p:cNvPr id="198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98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7"/>
          <p:cNvSpPr txBox="1">
            <a:spLocks noGrp="1" noChangeArrowheads="1"/>
          </p:cNvSpPr>
          <p:nvPr/>
        </p:nvSpPr>
        <p:spPr bwMode="auto">
          <a:xfrm>
            <a:off x="3884753" y="8685552"/>
            <a:ext cx="2971697" cy="456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24" tIns="46662" rIns="93324" bIns="46662" anchor="b"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770EF90A-07A6-4B3F-95D9-7F611399A855}" type="slidenum">
              <a:rPr lang="fr-FR" sz="1200">
                <a:solidFill>
                  <a:srgbClr val="000000"/>
                </a:solidFill>
                <a:latin typeface="Arial" charset="0"/>
                <a:ea typeface="ＭＳ Ｐゴシック" charset="-128"/>
                <a:cs typeface="Arial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fr-FR" sz="1200">
              <a:solidFill>
                <a:srgbClr val="000000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  <p:sp>
        <p:nvSpPr>
          <p:cNvPr id="198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98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7"/>
          <p:cNvSpPr txBox="1">
            <a:spLocks noGrp="1" noChangeArrowheads="1"/>
          </p:cNvSpPr>
          <p:nvPr/>
        </p:nvSpPr>
        <p:spPr bwMode="auto">
          <a:xfrm>
            <a:off x="3884753" y="8685552"/>
            <a:ext cx="2971697" cy="456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24" tIns="46662" rIns="93324" bIns="46662" anchor="b"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770EF90A-07A6-4B3F-95D9-7F611399A855}" type="slidenum">
              <a:rPr lang="fr-FR" sz="1200">
                <a:solidFill>
                  <a:srgbClr val="000000"/>
                </a:solidFill>
                <a:latin typeface="Arial" charset="0"/>
                <a:ea typeface="ＭＳ Ｐゴシック" charset="-128"/>
                <a:cs typeface="Arial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fr-FR" sz="1200">
              <a:solidFill>
                <a:srgbClr val="000000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  <p:sp>
        <p:nvSpPr>
          <p:cNvPr id="198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98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2B6D1-B356-421F-857B-ECA02961BC0B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18430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6E5B29-36F2-44AE-B190-781AB8F1A3C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25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6270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2B6D1-B356-421F-857B-ECA02961BC0B}" type="slidenum">
              <a:rPr lang="en-GB" smtClean="0">
                <a:solidFill>
                  <a:prstClr val="black"/>
                </a:solidFill>
              </a:rPr>
              <a:pPr/>
              <a:t>26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7304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2B6D1-B356-421F-857B-ECA02961BC0B}" type="slidenum">
              <a:rPr lang="en-GB" smtClean="0">
                <a:solidFill>
                  <a:prstClr val="black"/>
                </a:solidFill>
              </a:rPr>
              <a:pPr/>
              <a:t>27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4781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6E5B29-36F2-44AE-B190-781AB8F1A3C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28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5607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5175" cy="3430587"/>
          </a:xfrm>
          <a:ln/>
        </p:spPr>
      </p:sp>
      <p:sp>
        <p:nvSpPr>
          <p:cNvPr id="4505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607" y="4342777"/>
            <a:ext cx="5028787" cy="411667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17" tIns="49509" rIns="99017" bIns="49509"/>
          <a:lstStyle/>
          <a:p>
            <a:pPr eaLnBrk="1" hangingPunct="1">
              <a:spcBef>
                <a:spcPct val="0"/>
              </a:spcBef>
            </a:pPr>
            <a:endParaRPr lang="fr-FR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6E5B29-36F2-44AE-B190-781AB8F1A3C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32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5722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7"/>
          <p:cNvSpPr txBox="1">
            <a:spLocks noGrp="1" noChangeArrowheads="1"/>
          </p:cNvSpPr>
          <p:nvPr/>
        </p:nvSpPr>
        <p:spPr bwMode="auto">
          <a:xfrm>
            <a:off x="3884753" y="8685552"/>
            <a:ext cx="2971697" cy="456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24" tIns="46662" rIns="93324" bIns="46662" anchor="b"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770EF90A-07A6-4B3F-95D9-7F611399A855}" type="slidenum">
              <a:rPr lang="fr-FR" sz="1200">
                <a:solidFill>
                  <a:srgbClr val="000000"/>
                </a:solidFill>
                <a:latin typeface="Arial" charset="0"/>
                <a:ea typeface="ＭＳ Ｐゴシック" charset="-128"/>
                <a:cs typeface="Arial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fr-FR" sz="1200">
              <a:solidFill>
                <a:srgbClr val="000000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  <p:sp>
        <p:nvSpPr>
          <p:cNvPr id="198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98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5175" cy="3430587"/>
          </a:xfrm>
          <a:ln/>
        </p:spPr>
      </p:sp>
      <p:sp>
        <p:nvSpPr>
          <p:cNvPr id="4505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607" y="4342777"/>
            <a:ext cx="5028787" cy="411667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17" tIns="49509" rIns="99017" bIns="49509"/>
          <a:lstStyle/>
          <a:p>
            <a:pPr eaLnBrk="1" hangingPunct="1">
              <a:spcBef>
                <a:spcPct val="0"/>
              </a:spcBef>
            </a:pPr>
            <a:endParaRPr lang="fr-FR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5175" cy="3430587"/>
          </a:xfrm>
          <a:ln/>
        </p:spPr>
      </p:sp>
      <p:sp>
        <p:nvSpPr>
          <p:cNvPr id="4505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607" y="4342777"/>
            <a:ext cx="5028787" cy="411667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17" tIns="49509" rIns="99017" bIns="49509"/>
          <a:lstStyle/>
          <a:p>
            <a:pPr eaLnBrk="1" hangingPunct="1">
              <a:spcBef>
                <a:spcPct val="0"/>
              </a:spcBef>
            </a:pPr>
            <a:endParaRPr lang="fr-FR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5175" cy="3430587"/>
          </a:xfrm>
          <a:ln/>
        </p:spPr>
      </p:sp>
      <p:sp>
        <p:nvSpPr>
          <p:cNvPr id="4505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607" y="4342777"/>
            <a:ext cx="5028787" cy="411667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17" tIns="49509" rIns="99017" bIns="49509"/>
          <a:lstStyle/>
          <a:p>
            <a:pPr eaLnBrk="1" hangingPunct="1">
              <a:spcBef>
                <a:spcPct val="0"/>
              </a:spcBef>
            </a:pPr>
            <a:endParaRPr lang="fr-FR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Jovian magnetosphere - The</a:t>
            </a:r>
            <a:r>
              <a:rPr lang="en-GB" baseline="0" dirty="0" smtClean="0"/>
              <a:t> largest object which we can reach to study plasma processes </a:t>
            </a:r>
            <a:endParaRPr lang="en-GB" dirty="0" smtClean="0"/>
          </a:p>
          <a:p>
            <a:r>
              <a:rPr lang="en-GB" dirty="0" smtClean="0"/>
              <a:t>Fast rotator and </a:t>
            </a:r>
            <a:r>
              <a:rPr lang="en-GB" dirty="0" err="1" smtClean="0"/>
              <a:t>powerfull</a:t>
            </a:r>
            <a:r>
              <a:rPr lang="en-GB" dirty="0" smtClean="0"/>
              <a:t> accelerator of charged particles</a:t>
            </a:r>
          </a:p>
          <a:p>
            <a:r>
              <a:rPr lang="en-GB" dirty="0" smtClean="0"/>
              <a:t>Interaction of the</a:t>
            </a:r>
            <a:r>
              <a:rPr lang="en-GB" baseline="0" dirty="0" smtClean="0"/>
              <a:t> magnetospheres of Jupiter and Ganymede</a:t>
            </a:r>
          </a:p>
          <a:p>
            <a:r>
              <a:rPr lang="en-GB" baseline="0" dirty="0" smtClean="0"/>
              <a:t>Interactions of the material injected by the moons with magnetosphere and upper atmosphere of the giant (aurorae)</a:t>
            </a:r>
          </a:p>
          <a:p>
            <a:r>
              <a:rPr lang="en-GB" baseline="0" dirty="0" smtClean="0"/>
              <a:t>Various wave processes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6E5B29-36F2-44AE-B190-781AB8F1A3C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16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0942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7"/>
          <p:cNvSpPr txBox="1">
            <a:spLocks noGrp="1" noChangeArrowheads="1"/>
          </p:cNvSpPr>
          <p:nvPr/>
        </p:nvSpPr>
        <p:spPr bwMode="auto">
          <a:xfrm>
            <a:off x="3884753" y="8685552"/>
            <a:ext cx="2971697" cy="456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24" tIns="46662" rIns="93324" bIns="46662" anchor="b"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770EF90A-07A6-4B3F-95D9-7F611399A855}" type="slidenum">
              <a:rPr lang="fr-FR" sz="1200">
                <a:solidFill>
                  <a:srgbClr val="000000"/>
                </a:solidFill>
                <a:latin typeface="Arial" charset="0"/>
                <a:ea typeface="ＭＳ Ｐゴシック" charset="-128"/>
                <a:cs typeface="Arial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fr-FR" sz="1200">
              <a:solidFill>
                <a:srgbClr val="000000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  <p:sp>
        <p:nvSpPr>
          <p:cNvPr id="198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3318" tIns="46660" rIns="93318" bIns="46660"/>
          <a:lstStyle/>
          <a:p>
            <a:pPr>
              <a:spcBef>
                <a:spcPct val="0"/>
              </a:spcBef>
            </a:pPr>
            <a:endParaRPr lang="en-GB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3318" tIns="46660" rIns="93318" bIns="46660"/>
          <a:lstStyle/>
          <a:p>
            <a:pPr>
              <a:spcBef>
                <a:spcPct val="0"/>
              </a:spcBef>
            </a:pPr>
            <a:endParaRPr lang="en-GB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26" Type="http://schemas.openxmlformats.org/officeDocument/2006/relationships/image" Target="../media/image28.png"/><Relationship Id="rId3" Type="http://schemas.openxmlformats.org/officeDocument/2006/relationships/image" Target="../media/image31.png"/><Relationship Id="rId21" Type="http://schemas.openxmlformats.org/officeDocument/2006/relationships/image" Target="../media/image23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5" Type="http://schemas.openxmlformats.org/officeDocument/2006/relationships/image" Target="../media/image27.png"/><Relationship Id="rId2" Type="http://schemas.openxmlformats.org/officeDocument/2006/relationships/image" Target="../media/image30.jpeg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24" Type="http://schemas.openxmlformats.org/officeDocument/2006/relationships/image" Target="../media/image26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23" Type="http://schemas.openxmlformats.org/officeDocument/2006/relationships/image" Target="../media/image25.png"/><Relationship Id="rId28" Type="http://schemas.openxmlformats.org/officeDocument/2006/relationships/image" Target="../media/image32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4" Type="http://schemas.openxmlformats.org/officeDocument/2006/relationships/image" Target="../media/image1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24.png"/><Relationship Id="rId27" Type="http://schemas.openxmlformats.org/officeDocument/2006/relationships/image" Target="../media/image29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0541" y="1700521"/>
            <a:ext cx="7653338" cy="4318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87658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477" y="394466"/>
            <a:ext cx="6105525" cy="400110"/>
          </a:xfrm>
        </p:spPr>
        <p:txBody>
          <a:bodyPr/>
          <a:lstStyle>
            <a:lvl1pPr>
              <a:defRPr sz="2000"/>
            </a:lvl1pPr>
          </a:lstStyle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093783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81190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b="48267"/>
          <a:stretch/>
        </p:blipFill>
        <p:spPr>
          <a:xfrm rot="5400000">
            <a:off x="1143001" y="-1143001"/>
            <a:ext cx="6858001" cy="914400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7" y="208265"/>
            <a:ext cx="1210456" cy="624000"/>
          </a:xfrm>
          <a:prstGeom prst="rect">
            <a:avLst/>
          </a:prstGeom>
        </p:spPr>
      </p:pic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25935" y="3679990"/>
            <a:ext cx="7948800" cy="421975"/>
          </a:xfrm>
          <a:solidFill>
            <a:srgbClr val="0070C0"/>
          </a:solidFill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06487" y="2211949"/>
            <a:ext cx="7947025" cy="584775"/>
          </a:xfrm>
        </p:spPr>
        <p:txBody>
          <a:bodyPr/>
          <a:lstStyle>
            <a:lvl1pPr>
              <a:defRPr sz="3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  <a:endParaRPr lang="en-GB" noProof="0" dirty="0" smtClean="0"/>
          </a:p>
        </p:txBody>
      </p:sp>
      <p:pic>
        <p:nvPicPr>
          <p:cNvPr id="56344" name="Picture 24" descr="PPT_Header02" hidden="1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"/>
            <a:ext cx="9144000" cy="120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 Box 38"/>
          <p:cNvSpPr txBox="1">
            <a:spLocks noChangeArrowheads="1"/>
          </p:cNvSpPr>
          <p:nvPr userDrawn="1"/>
        </p:nvSpPr>
        <p:spPr bwMode="auto">
          <a:xfrm>
            <a:off x="162824" y="6095559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800" dirty="0" smtClean="0">
                <a:solidFill>
                  <a:srgbClr val="FFFFFF">
                    <a:lumMod val="85000"/>
                  </a:srgbClr>
                </a:solidFill>
              </a:rPr>
              <a:t>ESA UNCLASSIFIED - For Official Use</a:t>
            </a:r>
            <a:endParaRPr lang="en-GB" sz="800" dirty="0">
              <a:solidFill>
                <a:srgbClr val="FFFFFF">
                  <a:lumMod val="85000"/>
                </a:srgbClr>
              </a:solidFill>
            </a:endParaRPr>
          </a:p>
        </p:txBody>
      </p:sp>
      <p:grpSp>
        <p:nvGrpSpPr>
          <p:cNvPr id="35" name="Group 34"/>
          <p:cNvGrpSpPr/>
          <p:nvPr userDrawn="1"/>
        </p:nvGrpSpPr>
        <p:grpSpPr>
          <a:xfrm>
            <a:off x="171652" y="6541071"/>
            <a:ext cx="6436141" cy="148692"/>
            <a:chOff x="171652" y="6621093"/>
            <a:chExt cx="6436141" cy="111519"/>
          </a:xfrm>
        </p:grpSpPr>
        <p:pic>
          <p:nvPicPr>
            <p:cNvPr id="36" name="Picture 35" descr="at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52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7" name="Picture 36" descr="be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18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 descr="ca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3887" y="6621093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 descr="ch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822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40" descr="cz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914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de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985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dk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14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ee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7681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es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970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fi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33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fr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869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gr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21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hu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457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ie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193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it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29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lu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785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nl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012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no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277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pl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883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pt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868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ro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9843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se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835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58" descr="uk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3093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60" name="Picture 59"/>
          <p:cNvPicPr>
            <a:picLocks noChangeAspect="1"/>
          </p:cNvPicPr>
          <p:nvPr userDrawn="1"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7789119" y="6532560"/>
            <a:ext cx="1196912" cy="192000"/>
          </a:xfrm>
          <a:prstGeom prst="rect">
            <a:avLst/>
          </a:prstGeom>
        </p:spPr>
      </p:pic>
      <p:cxnSp>
        <p:nvCxnSpPr>
          <p:cNvPr id="61" name="Straight Connector 60"/>
          <p:cNvCxnSpPr/>
          <p:nvPr userDrawn="1"/>
        </p:nvCxnSpPr>
        <p:spPr>
          <a:xfrm>
            <a:off x="165933" y="6385584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81190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70002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727214"/>
            <a:ext cx="3008313" cy="70788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6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70002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4" descr="PPT_Header02" hidden="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3886200"/>
            <a:ext cx="7948800" cy="419100"/>
          </a:xfrm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74" y="2574925"/>
            <a:ext cx="7947025" cy="579438"/>
          </a:xfr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val="421556262"/>
      </p:ext>
    </p:extLst>
  </p:cSld>
  <p:clrMapOvr>
    <a:masterClrMapping/>
  </p:clrMapOvr>
  <p:hf sldNum="0"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40B85-0B55-564E-82BC-1B4F3BC2EDC5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26/05/2016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92D51-741A-4242-A4A1-93310231ABCC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3203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477" y="394483"/>
            <a:ext cx="6105525" cy="400111"/>
          </a:xfrm>
        </p:spPr>
        <p:txBody>
          <a:bodyPr/>
          <a:lstStyle>
            <a:lvl1pPr>
              <a:defRPr sz="2000"/>
            </a:lvl1pPr>
          </a:lstStyle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09378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477" y="394466"/>
            <a:ext cx="6105525" cy="400110"/>
          </a:xfrm>
        </p:spPr>
        <p:txBody>
          <a:bodyPr/>
          <a:lstStyle>
            <a:lvl1pPr>
              <a:defRPr sz="2000"/>
            </a:lvl1pPr>
          </a:lstStyle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09378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3157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40B85-0B55-564E-82BC-1B4F3BC2EDC5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26/05/2016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92D51-741A-4242-A4A1-93310231ABCC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320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40B85-0B55-564E-82BC-1B4F3BC2EDC5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26/05/2016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92D51-741A-4242-A4A1-93310231ABCC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320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26" Type="http://schemas.openxmlformats.org/officeDocument/2006/relationships/image" Target="../media/image28.png"/><Relationship Id="rId3" Type="http://schemas.openxmlformats.org/officeDocument/2006/relationships/image" Target="../media/image1.png"/><Relationship Id="rId21" Type="http://schemas.openxmlformats.org/officeDocument/2006/relationships/image" Target="../media/image23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5" Type="http://schemas.openxmlformats.org/officeDocument/2006/relationships/image" Target="../media/image27.png"/><Relationship Id="rId2" Type="http://schemas.openxmlformats.org/officeDocument/2006/relationships/image" Target="../media/image5.jpg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theme" Target="../theme/theme1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24" Type="http://schemas.openxmlformats.org/officeDocument/2006/relationships/image" Target="../media/image26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23" Type="http://schemas.openxmlformats.org/officeDocument/2006/relationships/image" Target="../media/image25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24.png"/><Relationship Id="rId27" Type="http://schemas.openxmlformats.org/officeDocument/2006/relationships/image" Target="../media/image29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26" Type="http://schemas.openxmlformats.org/officeDocument/2006/relationships/image" Target="../media/image27.png"/><Relationship Id="rId3" Type="http://schemas.openxmlformats.org/officeDocument/2006/relationships/image" Target="../media/image5.jpg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5" Type="http://schemas.openxmlformats.org/officeDocument/2006/relationships/image" Target="../media/image26.png"/><Relationship Id="rId2" Type="http://schemas.openxmlformats.org/officeDocument/2006/relationships/theme" Target="../theme/theme12.xml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5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28" Type="http://schemas.openxmlformats.org/officeDocument/2006/relationships/image" Target="../media/image29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1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Relationship Id="rId27" Type="http://schemas.openxmlformats.org/officeDocument/2006/relationships/image" Target="../media/image28.png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13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theme" Target="../theme/theme6.xml"/><Relationship Id="rId4" Type="http://schemas.openxmlformats.org/officeDocument/2006/relationships/image" Target="../media/image4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theme" Target="../theme/theme7.xml"/><Relationship Id="rId4" Type="http://schemas.openxmlformats.org/officeDocument/2006/relationships/image" Target="../media/image4.png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5" descr="PPT_Header02" hidden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"/>
            <a:ext cx="9144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5951" y="1673225"/>
            <a:ext cx="7905750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625477" y="379077"/>
            <a:ext cx="61055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124200" y="635637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AutoNum type="arabicPeriod"/>
        <a:defRPr sz="1600">
          <a:solidFill>
            <a:schemeClr val="bg2"/>
          </a:solidFill>
          <a:latin typeface="+mn-lt"/>
          <a:ea typeface="+mn-ea"/>
          <a:cs typeface="+mn-cs"/>
        </a:defRPr>
      </a:lvl1pPr>
      <a:lvl2pPr marL="1227138" indent="-4191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AutoNum type="alphaLcPeriod"/>
        <a:defRPr sz="1600">
          <a:solidFill>
            <a:schemeClr val="bg2"/>
          </a:solidFill>
          <a:latin typeface="+mn-lt"/>
        </a:defRPr>
      </a:lvl2pPr>
      <a:lvl3pPr marL="1825625" indent="-4191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3pPr>
      <a:lvl4pPr marL="2424113" indent="-4191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4pPr>
      <a:lvl5pPr marL="3022600" indent="-4191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5" descr="PPT_Header02" hidden="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"/>
            <a:ext cx="9144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5951" y="1673225"/>
            <a:ext cx="7905750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625477" y="379077"/>
            <a:ext cx="61055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3" r:id="rId1"/>
    <p:sldLayoutId id="2147483684" r:id="rId2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AutoNum type="arabicPeriod"/>
        <a:defRPr sz="1600">
          <a:solidFill>
            <a:schemeClr val="bg2"/>
          </a:solidFill>
          <a:latin typeface="+mn-lt"/>
          <a:ea typeface="+mn-ea"/>
          <a:cs typeface="+mn-cs"/>
        </a:defRPr>
      </a:lvl1pPr>
      <a:lvl2pPr marL="1227138" indent="-4191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AutoNum type="alphaLcPeriod"/>
        <a:defRPr sz="1600">
          <a:solidFill>
            <a:schemeClr val="bg2"/>
          </a:solidFill>
          <a:latin typeface="+mn-lt"/>
        </a:defRPr>
      </a:lvl2pPr>
      <a:lvl3pPr marL="1825625" indent="-4191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3pPr>
      <a:lvl4pPr marL="2424113" indent="-4191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4pPr>
      <a:lvl5pPr marL="3022600" indent="-4191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PPT_Footer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9062"/>
            <a:ext cx="9144000" cy="488951"/>
          </a:xfrm>
          <a:prstGeom prst="rect">
            <a:avLst/>
          </a:prstGeom>
        </p:spPr>
      </p:pic>
      <p:pic>
        <p:nvPicPr>
          <p:cNvPr id="55331" name="Picture 35" descr="PPT_Header02" hidden="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"/>
            <a:ext cx="9144000" cy="120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1653" y="971624"/>
            <a:ext cx="8746316" cy="5098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sp>
        <p:nvSpPr>
          <p:cNvPr id="55301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6" y="270681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GB" dirty="0" smtClean="0"/>
          </a:p>
        </p:txBody>
      </p:sp>
      <p:pic>
        <p:nvPicPr>
          <p:cNvPr id="88" name="Picture 8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122"/>
          <a:stretch/>
        </p:blipFill>
        <p:spPr>
          <a:xfrm>
            <a:off x="7787917" y="207247"/>
            <a:ext cx="1210456" cy="672000"/>
          </a:xfrm>
          <a:prstGeom prst="rect">
            <a:avLst/>
          </a:prstGeom>
        </p:spPr>
      </p:pic>
      <p:grpSp>
        <p:nvGrpSpPr>
          <p:cNvPr id="33" name="Group 32"/>
          <p:cNvGrpSpPr/>
          <p:nvPr userDrawn="1"/>
        </p:nvGrpSpPr>
        <p:grpSpPr>
          <a:xfrm>
            <a:off x="171652" y="6541071"/>
            <a:ext cx="6436141" cy="148692"/>
            <a:chOff x="171652" y="6621093"/>
            <a:chExt cx="6436141" cy="111519"/>
          </a:xfrm>
        </p:grpSpPr>
        <p:pic>
          <p:nvPicPr>
            <p:cNvPr id="34" name="Picture 33" descr="at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52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5" name="Picture 34" descr="be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18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6" name="Picture 35" descr="ca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3887" y="6621093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7" name="Picture 36" descr="ch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822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8" name="Picture 37" descr="cz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914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 descr="de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985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 descr="dk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14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Picture 61" descr="ee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7681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3" name="Picture 62" descr="es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970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4" name="Picture 63" descr="fi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33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5" name="Picture 64" descr="fr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869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65" descr="gr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21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hu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457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ie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193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it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29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lu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785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nl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012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no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277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pl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883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pt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868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ro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9843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se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835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uk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3093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78" name="Text Box 34"/>
          <p:cNvSpPr txBox="1">
            <a:spLocks noChangeAspect="1" noChangeArrowheads="1"/>
          </p:cNvSpPr>
          <p:nvPr userDrawn="1"/>
        </p:nvSpPr>
        <p:spPr bwMode="auto">
          <a:xfrm>
            <a:off x="4480339" y="6107605"/>
            <a:ext cx="4520474" cy="196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/>
          <a:lstStyle/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GB" sz="800" noProof="1" smtClean="0">
                <a:solidFill>
                  <a:srgbClr val="4D4F53"/>
                </a:solidFill>
              </a:rPr>
              <a:t>Name Surname | 19/11/2015 | Slide  </a:t>
            </a:r>
            <a:fld id="{BBA2E11D-44E1-43DD-A173-928128880055}" type="slidenum">
              <a:rPr lang="en-GB" sz="800" noProof="1" smtClean="0">
                <a:solidFill>
                  <a:srgbClr val="4D4F53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GB" sz="800" noProof="1">
              <a:solidFill>
                <a:srgbClr val="4D4F53"/>
              </a:solidFill>
            </a:endParaRPr>
          </a:p>
        </p:txBody>
      </p:sp>
      <p:sp>
        <p:nvSpPr>
          <p:cNvPr id="79" name="Text Box 38"/>
          <p:cNvSpPr txBox="1">
            <a:spLocks noChangeArrowheads="1"/>
          </p:cNvSpPr>
          <p:nvPr userDrawn="1"/>
        </p:nvSpPr>
        <p:spPr bwMode="auto">
          <a:xfrm>
            <a:off x="166064" y="6100227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800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ESA UNCLASSIFIED - For Official Use</a:t>
            </a:r>
            <a:endParaRPr lang="en-GB" sz="80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200" b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sz="1600">
          <a:solidFill>
            <a:schemeClr val="bg2"/>
          </a:solidFill>
          <a:latin typeface="Verdana"/>
          <a:ea typeface="+mn-ea"/>
          <a:cs typeface="Verdana"/>
        </a:defRPr>
      </a:lvl1pPr>
      <a:lvl2pPr marL="808038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/>
        <a:buNone/>
        <a:defRPr sz="1600">
          <a:solidFill>
            <a:schemeClr val="bg2"/>
          </a:solidFill>
          <a:latin typeface="Verdana"/>
          <a:cs typeface="Verdana"/>
        </a:defRPr>
      </a:lvl2pPr>
      <a:lvl3pPr marL="140652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/>
        <a:buNone/>
        <a:defRPr sz="1600">
          <a:solidFill>
            <a:schemeClr val="bg2"/>
          </a:solidFill>
          <a:latin typeface="Verdana"/>
          <a:cs typeface="Verdana"/>
        </a:defRPr>
      </a:lvl3pPr>
      <a:lvl4pPr marL="2005013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/>
        <a:buNone/>
        <a:defRPr sz="1600">
          <a:solidFill>
            <a:schemeClr val="bg2"/>
          </a:solidFill>
          <a:latin typeface="Verdana"/>
          <a:cs typeface="Verdana"/>
        </a:defRPr>
      </a:lvl4pPr>
      <a:lvl5pPr marL="26035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/>
        <a:buNone/>
        <a:defRPr sz="1600">
          <a:solidFill>
            <a:schemeClr val="bg2"/>
          </a:solidFill>
          <a:latin typeface="Verdana"/>
          <a:cs typeface="Verdana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PPT_Footer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9053"/>
            <a:ext cx="9144000" cy="488951"/>
          </a:xfrm>
          <a:prstGeom prst="rect">
            <a:avLst/>
          </a:prstGeom>
        </p:spPr>
      </p:pic>
      <p:pic>
        <p:nvPicPr>
          <p:cNvPr id="55331" name="Picture 35" descr="PPT_Header02" hidden="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"/>
            <a:ext cx="9144000" cy="120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1653" y="971621"/>
            <a:ext cx="8746316" cy="5098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sp>
        <p:nvSpPr>
          <p:cNvPr id="55301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6" y="270681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GB" dirty="0" smtClean="0"/>
          </a:p>
        </p:txBody>
      </p:sp>
      <p:pic>
        <p:nvPicPr>
          <p:cNvPr id="88" name="Picture 87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122"/>
          <a:stretch/>
        </p:blipFill>
        <p:spPr>
          <a:xfrm>
            <a:off x="7787917" y="207247"/>
            <a:ext cx="1210456" cy="672000"/>
          </a:xfrm>
          <a:prstGeom prst="rect">
            <a:avLst/>
          </a:prstGeom>
        </p:spPr>
      </p:pic>
      <p:grpSp>
        <p:nvGrpSpPr>
          <p:cNvPr id="33" name="Group 32"/>
          <p:cNvGrpSpPr/>
          <p:nvPr userDrawn="1"/>
        </p:nvGrpSpPr>
        <p:grpSpPr>
          <a:xfrm>
            <a:off x="171652" y="6541071"/>
            <a:ext cx="6436141" cy="148692"/>
            <a:chOff x="171652" y="6621093"/>
            <a:chExt cx="6436141" cy="111519"/>
          </a:xfrm>
        </p:grpSpPr>
        <p:pic>
          <p:nvPicPr>
            <p:cNvPr id="34" name="Picture 33" descr="at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52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5" name="Picture 34" descr="be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18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6" name="Picture 35" descr="ca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3887" y="6621093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7" name="Picture 36" descr="ch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822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8" name="Picture 37" descr="cz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914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 descr="de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985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 descr="dk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14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Picture 61" descr="ee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7681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3" name="Picture 62" descr="es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970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4" name="Picture 63" descr="fi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33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5" name="Picture 64" descr="fr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869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65" descr="gr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21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hu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457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ie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193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it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29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lu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785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nl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012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no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277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pl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883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pt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868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ro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9843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se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835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uk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3093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78" name="Text Box 34"/>
          <p:cNvSpPr txBox="1">
            <a:spLocks noChangeAspect="1" noChangeArrowheads="1"/>
          </p:cNvSpPr>
          <p:nvPr userDrawn="1"/>
        </p:nvSpPr>
        <p:spPr bwMode="auto">
          <a:xfrm>
            <a:off x="4480339" y="6107605"/>
            <a:ext cx="4520474" cy="196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/>
          <a:lstStyle/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GB" sz="800" noProof="1" smtClean="0">
                <a:solidFill>
                  <a:srgbClr val="4D4F53"/>
                </a:solidFill>
              </a:rPr>
              <a:t>Name Surname | 19/11/2015 | Slide  </a:t>
            </a:r>
            <a:fld id="{BBA2E11D-44E1-43DD-A173-928128880055}" type="slidenum">
              <a:rPr lang="en-GB" sz="800" noProof="1" smtClean="0">
                <a:solidFill>
                  <a:srgbClr val="4D4F53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GB" sz="800" noProof="1">
              <a:solidFill>
                <a:srgbClr val="4D4F53"/>
              </a:solidFill>
            </a:endParaRPr>
          </a:p>
        </p:txBody>
      </p:sp>
      <p:sp>
        <p:nvSpPr>
          <p:cNvPr id="79" name="Text Box 38"/>
          <p:cNvSpPr txBox="1">
            <a:spLocks noChangeArrowheads="1"/>
          </p:cNvSpPr>
          <p:nvPr userDrawn="1"/>
        </p:nvSpPr>
        <p:spPr bwMode="auto">
          <a:xfrm>
            <a:off x="166064" y="6100227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800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ESA UNCLASSIFIED - For Official Use</a:t>
            </a:r>
            <a:endParaRPr lang="en-GB" sz="80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200" b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sz="1600">
          <a:solidFill>
            <a:schemeClr val="bg2"/>
          </a:solidFill>
          <a:latin typeface="Verdana"/>
          <a:ea typeface="+mn-ea"/>
          <a:cs typeface="Verdana"/>
        </a:defRPr>
      </a:lvl1pPr>
      <a:lvl2pPr marL="808038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/>
        <a:buNone/>
        <a:defRPr sz="1600">
          <a:solidFill>
            <a:schemeClr val="bg2"/>
          </a:solidFill>
          <a:latin typeface="Verdana"/>
          <a:cs typeface="Verdana"/>
        </a:defRPr>
      </a:lvl2pPr>
      <a:lvl3pPr marL="140652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/>
        <a:buNone/>
        <a:defRPr sz="1600">
          <a:solidFill>
            <a:schemeClr val="bg2"/>
          </a:solidFill>
          <a:latin typeface="Verdana"/>
          <a:cs typeface="Verdana"/>
        </a:defRPr>
      </a:lvl3pPr>
      <a:lvl4pPr marL="2005013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/>
        <a:buNone/>
        <a:defRPr sz="1600">
          <a:solidFill>
            <a:schemeClr val="bg2"/>
          </a:solidFill>
          <a:latin typeface="Verdana"/>
          <a:cs typeface="Verdana"/>
        </a:defRPr>
      </a:lvl4pPr>
      <a:lvl5pPr marL="26035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/>
        <a:buNone/>
        <a:defRPr sz="1600">
          <a:solidFill>
            <a:schemeClr val="bg2"/>
          </a:solidFill>
          <a:latin typeface="Verdana"/>
          <a:cs typeface="Verdana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5" descr="PPT_Header02" hidden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5950" y="1673225"/>
            <a:ext cx="7905750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625475" y="381000"/>
            <a:ext cx="6105525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AutoNum type="arabicPeriod"/>
        <a:defRPr sz="1600">
          <a:solidFill>
            <a:schemeClr val="bg2"/>
          </a:solidFill>
          <a:latin typeface="+mn-lt"/>
          <a:ea typeface="+mn-ea"/>
          <a:cs typeface="+mn-cs"/>
        </a:defRPr>
      </a:lvl1pPr>
      <a:lvl2pPr marL="1227138" indent="-4191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AutoNum type="alphaLcPeriod"/>
        <a:defRPr sz="1600">
          <a:solidFill>
            <a:schemeClr val="bg2"/>
          </a:solidFill>
          <a:latin typeface="+mn-lt"/>
        </a:defRPr>
      </a:lvl2pPr>
      <a:lvl3pPr marL="1825625" indent="-4191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3pPr>
      <a:lvl4pPr marL="2424113" indent="-4191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4pPr>
      <a:lvl5pPr marL="3022600" indent="-4191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6" descr="PPT_Header01"/>
          <p:cNvPicPr>
            <a:picLocks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10263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5" descr="PPT_Header02" hidden="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36" descr="PPT_Header01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0"/>
            <a:ext cx="5257800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22" descr="signatur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71" t="-8163"/>
          <a:stretch>
            <a:fillRect/>
          </a:stretch>
        </p:blipFill>
        <p:spPr bwMode="auto">
          <a:xfrm>
            <a:off x="7705725" y="6605588"/>
            <a:ext cx="1438275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5950" y="1673225"/>
            <a:ext cx="7653338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1271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795338" y="128588"/>
            <a:ext cx="6105525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55330" name="Text Box 34"/>
          <p:cNvSpPr txBox="1">
            <a:spLocks noChangeAspect="1" noChangeArrowheads="1"/>
          </p:cNvSpPr>
          <p:nvPr/>
        </p:nvSpPr>
        <p:spPr bwMode="auto">
          <a:xfrm>
            <a:off x="0" y="6588125"/>
            <a:ext cx="4106863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>
            <a:lvl1pPr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800" b="1" smtClean="0">
                <a:solidFill>
                  <a:srgbClr val="B2B2B2"/>
                </a:solidFill>
                <a:latin typeface="Arial" pitchFamily="34" charset="0"/>
              </a:rPr>
              <a:t>JUICE Science Introduction | D. Titov | SRE-SM | JUICE Kick-off  17.09.2012 |</a:t>
            </a:r>
            <a:r>
              <a:rPr lang="en-GB" sz="800" b="1" smtClean="0">
                <a:solidFill>
                  <a:srgbClr val="4D4F5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rPr>
              <a:t> </a:t>
            </a:r>
            <a:endParaRPr lang="en-GB" sz="800" b="1" noProof="1" smtClean="0">
              <a:solidFill>
                <a:srgbClr val="4D4F53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AutoNum type="arabicPeriod"/>
        <a:defRPr sz="1600">
          <a:solidFill>
            <a:schemeClr val="bg2"/>
          </a:solidFill>
          <a:latin typeface="+mn-lt"/>
          <a:ea typeface="+mn-ea"/>
          <a:cs typeface="+mn-cs"/>
        </a:defRPr>
      </a:lvl1pPr>
      <a:lvl2pPr marL="1227138" indent="-4191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AutoNum type="alphaLcPeriod"/>
        <a:defRPr sz="1600">
          <a:solidFill>
            <a:schemeClr val="bg2"/>
          </a:solidFill>
          <a:latin typeface="+mn-lt"/>
        </a:defRPr>
      </a:lvl2pPr>
      <a:lvl3pPr marL="1825625" indent="-4191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3pPr>
      <a:lvl4pPr marL="2424113" indent="-4191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4pPr>
      <a:lvl5pPr marL="3022600" indent="-4191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5pPr>
      <a:lvl6pPr marL="3479800" indent="-4191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6" descr="PPT_Header01"/>
          <p:cNvPicPr>
            <a:picLocks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" y="4"/>
            <a:ext cx="5910263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5" descr="PPT_Header02" hidden="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"/>
            <a:ext cx="9144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36" descr="PPT_Header01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"/>
            <a:ext cx="5257800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22" descr="signatur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71" t="-8163"/>
          <a:stretch>
            <a:fillRect/>
          </a:stretch>
        </p:blipFill>
        <p:spPr bwMode="auto">
          <a:xfrm>
            <a:off x="7705757" y="6605591"/>
            <a:ext cx="1438275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5950" y="1673225"/>
            <a:ext cx="7653338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1271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795352" y="126668"/>
            <a:ext cx="61055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55330" name="Text Box 34"/>
          <p:cNvSpPr txBox="1">
            <a:spLocks noChangeAspect="1" noChangeArrowheads="1"/>
          </p:cNvSpPr>
          <p:nvPr/>
        </p:nvSpPr>
        <p:spPr bwMode="auto">
          <a:xfrm>
            <a:off x="1" y="6588145"/>
            <a:ext cx="4106863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>
            <a:lvl1pPr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ea typeface="MS PGothic" pitchFamily="34" charset="-128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800" b="1" smtClean="0">
                <a:solidFill>
                  <a:srgbClr val="B2B2B2"/>
                </a:solidFill>
                <a:latin typeface="Arial" pitchFamily="34" charset="0"/>
              </a:rPr>
              <a:t>JUICE Science Introduction | D. Titov | SRE-SM | JUICE Kick-off  17.09.2012 |</a:t>
            </a:r>
            <a:r>
              <a:rPr lang="en-GB" sz="800" b="1" smtClean="0">
                <a:solidFill>
                  <a:srgbClr val="4D4F5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rPr>
              <a:t> </a:t>
            </a:r>
            <a:endParaRPr lang="en-GB" sz="800" b="1" noProof="1" smtClean="0">
              <a:solidFill>
                <a:srgbClr val="4D4F53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711" r:id="rId3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AutoNum type="arabicPeriod"/>
        <a:defRPr sz="1600">
          <a:solidFill>
            <a:schemeClr val="bg2"/>
          </a:solidFill>
          <a:latin typeface="+mn-lt"/>
          <a:ea typeface="+mn-ea"/>
          <a:cs typeface="+mn-cs"/>
        </a:defRPr>
      </a:lvl1pPr>
      <a:lvl2pPr marL="1227138" indent="-4191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AutoNum type="alphaLcPeriod"/>
        <a:defRPr sz="1600">
          <a:solidFill>
            <a:schemeClr val="bg2"/>
          </a:solidFill>
          <a:latin typeface="+mn-lt"/>
        </a:defRPr>
      </a:lvl2pPr>
      <a:lvl3pPr marL="1825625" indent="-4191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3pPr>
      <a:lvl4pPr marL="2424113" indent="-4191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4pPr>
      <a:lvl5pPr marL="3022600" indent="-4191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5pPr>
      <a:lvl6pPr marL="3479800" indent="-4191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5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7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A0740B85-0B55-564E-82BC-1B4F3BC2EDC5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457200"/>
              <a:t>26/05/2016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7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7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26392D51-741A-4242-A4A1-93310231ABCC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465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81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5" descr="PPT_Header02" hidden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"/>
            <a:ext cx="9144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5951" y="1673225"/>
            <a:ext cx="7905750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625477" y="379077"/>
            <a:ext cx="61055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AutoNum type="arabicPeriod"/>
        <a:defRPr sz="1600">
          <a:solidFill>
            <a:schemeClr val="bg2"/>
          </a:solidFill>
          <a:latin typeface="+mn-lt"/>
          <a:ea typeface="+mn-ea"/>
          <a:cs typeface="+mn-cs"/>
        </a:defRPr>
      </a:lvl1pPr>
      <a:lvl2pPr marL="1227138" indent="-4191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AutoNum type="alphaLcPeriod"/>
        <a:defRPr sz="1600">
          <a:solidFill>
            <a:schemeClr val="bg2"/>
          </a:solidFill>
          <a:latin typeface="+mn-lt"/>
        </a:defRPr>
      </a:lvl2pPr>
      <a:lvl3pPr marL="1825625" indent="-4191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3pPr>
      <a:lvl4pPr marL="2424113" indent="-4191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4pPr>
      <a:lvl5pPr marL="3022600" indent="-4191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5" descr="PPT_Header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"/>
            <a:ext cx="9144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6" descr="PPT_Header01" hidden="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"/>
            <a:ext cx="9144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22" descr="signatur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163"/>
          <a:stretch>
            <a:fillRect/>
          </a:stretch>
        </p:blipFill>
        <p:spPr bwMode="auto">
          <a:xfrm>
            <a:off x="7705757" y="6592891"/>
            <a:ext cx="1438275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5950" y="1673225"/>
            <a:ext cx="7653338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615960" y="379077"/>
            <a:ext cx="61055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55330" name="Text Box 34"/>
          <p:cNvSpPr txBox="1">
            <a:spLocks noChangeAspect="1" noChangeArrowheads="1"/>
          </p:cNvSpPr>
          <p:nvPr/>
        </p:nvSpPr>
        <p:spPr bwMode="auto">
          <a:xfrm>
            <a:off x="504839" y="6599260"/>
            <a:ext cx="6977063" cy="147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800" dirty="0" smtClean="0">
                <a:solidFill>
                  <a:srgbClr val="4D4F53"/>
                </a:solidFill>
              </a:rPr>
              <a:t>G. </a:t>
            </a:r>
            <a:r>
              <a:rPr lang="en-GB" sz="800" dirty="0" err="1" smtClean="0">
                <a:solidFill>
                  <a:srgbClr val="4D4F53"/>
                </a:solidFill>
              </a:rPr>
              <a:t>Sarri</a:t>
            </a:r>
            <a:r>
              <a:rPr lang="en-GB" sz="800" noProof="1" smtClean="0">
                <a:solidFill>
                  <a:srgbClr val="4D4F53"/>
                </a:solidFill>
              </a:rPr>
              <a:t>| </a:t>
            </a:r>
            <a:r>
              <a:rPr lang="en-GB" sz="800" dirty="0" smtClean="0">
                <a:solidFill>
                  <a:srgbClr val="4D4F53"/>
                </a:solidFill>
              </a:rPr>
              <a:t>JUICE_programme_status_for_Industry_1</a:t>
            </a:r>
            <a:r>
              <a:rPr lang="en-GB" sz="800" noProof="1" smtClean="0">
                <a:solidFill>
                  <a:srgbClr val="4D4F53"/>
                </a:solidFill>
              </a:rPr>
              <a:t>| Slide </a:t>
            </a:r>
            <a:fld id="{9321A8A7-6435-4EDE-A285-680EDCB3D145}" type="slidenum">
              <a:rPr sz="800" noProof="1" smtClean="0">
                <a:solidFill>
                  <a:srgbClr val="4D4F53"/>
                </a:solidFill>
              </a:rPr>
              <a:pPr eaLnBrk="1" fontAlgn="base" hangingPunct="1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GB" sz="800" noProof="1" smtClean="0">
              <a:solidFill>
                <a:srgbClr val="4D4F53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+mj-lt"/>
          <a:ea typeface="MS PGothic" pitchFamily="34" charset="-128"/>
          <a:cs typeface="MS PGothic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charset="0"/>
          <a:ea typeface="MS PGothic" pitchFamily="34" charset="-128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charset="0"/>
          <a:ea typeface="MS PGothic" pitchFamily="34" charset="-128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charset="0"/>
          <a:ea typeface="MS PGothic" pitchFamily="34" charset="-128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charset="0"/>
          <a:ea typeface="MS PGothic" pitchFamily="34" charset="-128"/>
          <a:cs typeface="MS PGothic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charset="0"/>
          <a:ea typeface="ＭＳ Ｐゴシック" charset="0"/>
        </a:defRPr>
      </a:lvl9pPr>
    </p:titleStyle>
    <p:bodyStyle>
      <a:lvl1pPr marL="342900" indent="-3429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AutoNum type="arabicPeriod"/>
        <a:defRPr sz="1600">
          <a:solidFill>
            <a:schemeClr val="bg2"/>
          </a:solidFill>
          <a:latin typeface="+mn-lt"/>
          <a:ea typeface="MS PGothic" pitchFamily="34" charset="-128"/>
          <a:cs typeface="MS PGothic" charset="0"/>
        </a:defRPr>
      </a:lvl1pPr>
      <a:lvl2pPr marL="1227138" indent="-4191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AutoNum type="alphaLcPeriod"/>
        <a:defRPr sz="1600">
          <a:solidFill>
            <a:schemeClr val="bg2"/>
          </a:solidFill>
          <a:latin typeface="+mn-lt"/>
          <a:ea typeface="MS PGothic" pitchFamily="34" charset="-128"/>
          <a:cs typeface="MS PGothic" charset="0"/>
        </a:defRPr>
      </a:lvl2pPr>
      <a:lvl3pPr marL="1825625" indent="-4191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  <a:ea typeface="MS PGothic" pitchFamily="34" charset="-128"/>
          <a:cs typeface="MS PGothic" charset="0"/>
        </a:defRPr>
      </a:lvl3pPr>
      <a:lvl4pPr marL="2424113" indent="-4191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  <a:ea typeface="MS PGothic" pitchFamily="34" charset="-128"/>
          <a:cs typeface="MS PGothic" charset="0"/>
        </a:defRPr>
      </a:lvl4pPr>
      <a:lvl5pPr marL="3022600" indent="-4191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  <a:ea typeface="MS PGothic" pitchFamily="34" charset="-128"/>
          <a:cs typeface="MS PGothic" charset="0"/>
        </a:defRPr>
      </a:lvl5pPr>
      <a:lvl6pPr marL="3479800" indent="-4191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buChar char="–"/>
        <a:defRPr sz="1600">
          <a:solidFill>
            <a:schemeClr val="bg2"/>
          </a:solidFill>
          <a:latin typeface="+mn-lt"/>
          <a:ea typeface="+mn-ea"/>
        </a:defRPr>
      </a:lvl6pPr>
      <a:lvl7pPr marL="3937000" indent="-4191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buChar char="–"/>
        <a:defRPr sz="1600">
          <a:solidFill>
            <a:schemeClr val="bg2"/>
          </a:solidFill>
          <a:latin typeface="+mn-lt"/>
          <a:ea typeface="+mn-ea"/>
        </a:defRPr>
      </a:lvl7pPr>
      <a:lvl8pPr marL="4394200" indent="-4191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buChar char="–"/>
        <a:defRPr sz="1600">
          <a:solidFill>
            <a:schemeClr val="bg2"/>
          </a:solidFill>
          <a:latin typeface="+mn-lt"/>
          <a:ea typeface="+mn-ea"/>
        </a:defRPr>
      </a:lvl8pPr>
      <a:lvl9pPr marL="4851400" indent="-4191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buChar char="–"/>
        <a:defRPr sz="1600"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5" descr="PPT_Header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"/>
            <a:ext cx="9144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6" descr="PPT_Header01" hidden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"/>
            <a:ext cx="9144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22" descr="signatu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163"/>
          <a:stretch>
            <a:fillRect/>
          </a:stretch>
        </p:blipFill>
        <p:spPr bwMode="auto">
          <a:xfrm>
            <a:off x="7705757" y="6592891"/>
            <a:ext cx="1438275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5950" y="1673225"/>
            <a:ext cx="7653338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615960" y="379077"/>
            <a:ext cx="61055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55330" name="Text Box 34"/>
          <p:cNvSpPr txBox="1">
            <a:spLocks noChangeAspect="1" noChangeArrowheads="1"/>
          </p:cNvSpPr>
          <p:nvPr/>
        </p:nvSpPr>
        <p:spPr bwMode="auto">
          <a:xfrm>
            <a:off x="504839" y="6599260"/>
            <a:ext cx="6977063" cy="147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800" dirty="0" smtClean="0">
                <a:solidFill>
                  <a:srgbClr val="4D4F53"/>
                </a:solidFill>
              </a:rPr>
              <a:t>G. </a:t>
            </a:r>
            <a:r>
              <a:rPr lang="en-GB" sz="800" dirty="0" err="1" smtClean="0">
                <a:solidFill>
                  <a:srgbClr val="4D4F53"/>
                </a:solidFill>
              </a:rPr>
              <a:t>Sarri</a:t>
            </a:r>
            <a:r>
              <a:rPr lang="en-GB" sz="800" noProof="1" smtClean="0">
                <a:solidFill>
                  <a:srgbClr val="4D4F53"/>
                </a:solidFill>
              </a:rPr>
              <a:t>| </a:t>
            </a:r>
            <a:r>
              <a:rPr lang="en-GB" sz="800" dirty="0" smtClean="0">
                <a:solidFill>
                  <a:srgbClr val="4D4F53"/>
                </a:solidFill>
              </a:rPr>
              <a:t>JUICE_programme_status_for_Industry_1</a:t>
            </a:r>
            <a:r>
              <a:rPr lang="en-GB" sz="800" noProof="1" smtClean="0">
                <a:solidFill>
                  <a:srgbClr val="4D4F53"/>
                </a:solidFill>
              </a:rPr>
              <a:t>| Slide </a:t>
            </a:r>
            <a:fld id="{9321A8A7-6435-4EDE-A285-680EDCB3D145}" type="slidenum">
              <a:rPr sz="800" noProof="1" smtClean="0">
                <a:solidFill>
                  <a:srgbClr val="4D4F53"/>
                </a:solidFill>
              </a:rPr>
              <a:pPr eaLnBrk="1" fontAlgn="base" hangingPunct="1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GB" sz="800" noProof="1" smtClean="0">
              <a:solidFill>
                <a:srgbClr val="4D4F53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+mj-lt"/>
          <a:ea typeface="MS PGothic" pitchFamily="34" charset="-128"/>
          <a:cs typeface="MS PGothic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charset="0"/>
          <a:ea typeface="MS PGothic" pitchFamily="34" charset="-128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charset="0"/>
          <a:ea typeface="MS PGothic" pitchFamily="34" charset="-128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charset="0"/>
          <a:ea typeface="MS PGothic" pitchFamily="34" charset="-128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charset="0"/>
          <a:ea typeface="MS PGothic" pitchFamily="34" charset="-128"/>
          <a:cs typeface="MS PGothic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charset="0"/>
          <a:ea typeface="ＭＳ Ｐゴシック" charset="0"/>
        </a:defRPr>
      </a:lvl9pPr>
    </p:titleStyle>
    <p:bodyStyle>
      <a:lvl1pPr marL="342900" indent="-3429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AutoNum type="arabicPeriod"/>
        <a:defRPr sz="1600">
          <a:solidFill>
            <a:schemeClr val="bg2"/>
          </a:solidFill>
          <a:latin typeface="+mn-lt"/>
          <a:ea typeface="MS PGothic" pitchFamily="34" charset="-128"/>
          <a:cs typeface="MS PGothic" charset="0"/>
        </a:defRPr>
      </a:lvl1pPr>
      <a:lvl2pPr marL="1227138" indent="-4191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AutoNum type="alphaLcPeriod"/>
        <a:defRPr sz="1600">
          <a:solidFill>
            <a:schemeClr val="bg2"/>
          </a:solidFill>
          <a:latin typeface="+mn-lt"/>
          <a:ea typeface="MS PGothic" pitchFamily="34" charset="-128"/>
          <a:cs typeface="MS PGothic" charset="0"/>
        </a:defRPr>
      </a:lvl2pPr>
      <a:lvl3pPr marL="1825625" indent="-4191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  <a:ea typeface="MS PGothic" pitchFamily="34" charset="-128"/>
          <a:cs typeface="MS PGothic" charset="0"/>
        </a:defRPr>
      </a:lvl3pPr>
      <a:lvl4pPr marL="2424113" indent="-4191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  <a:ea typeface="MS PGothic" pitchFamily="34" charset="-128"/>
          <a:cs typeface="MS PGothic" charset="0"/>
        </a:defRPr>
      </a:lvl4pPr>
      <a:lvl5pPr marL="3022600" indent="-4191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  <a:ea typeface="MS PGothic" pitchFamily="34" charset="-128"/>
          <a:cs typeface="MS PGothic" charset="0"/>
        </a:defRPr>
      </a:lvl5pPr>
      <a:lvl6pPr marL="3479800" indent="-4191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buChar char="–"/>
        <a:defRPr sz="1600">
          <a:solidFill>
            <a:schemeClr val="bg2"/>
          </a:solidFill>
          <a:latin typeface="+mn-lt"/>
          <a:ea typeface="+mn-ea"/>
        </a:defRPr>
      </a:lvl6pPr>
      <a:lvl7pPr marL="3937000" indent="-4191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buChar char="–"/>
        <a:defRPr sz="1600">
          <a:solidFill>
            <a:schemeClr val="bg2"/>
          </a:solidFill>
          <a:latin typeface="+mn-lt"/>
          <a:ea typeface="+mn-ea"/>
        </a:defRPr>
      </a:lvl7pPr>
      <a:lvl8pPr marL="4394200" indent="-4191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buChar char="–"/>
        <a:defRPr sz="1600">
          <a:solidFill>
            <a:schemeClr val="bg2"/>
          </a:solidFill>
          <a:latin typeface="+mn-lt"/>
          <a:ea typeface="+mn-ea"/>
        </a:defRPr>
      </a:lvl8pPr>
      <a:lvl9pPr marL="4851400" indent="-4191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buChar char="–"/>
        <a:defRPr sz="1600"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5" descr="PPT_Header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"/>
            <a:ext cx="9144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6" descr="PPT_Header01" hidden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"/>
            <a:ext cx="9144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22" descr="signatu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163"/>
          <a:stretch>
            <a:fillRect/>
          </a:stretch>
        </p:blipFill>
        <p:spPr bwMode="auto">
          <a:xfrm>
            <a:off x="7705757" y="6592891"/>
            <a:ext cx="1438275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5950" y="1673225"/>
            <a:ext cx="7653338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615960" y="379077"/>
            <a:ext cx="61055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55330" name="Text Box 34"/>
          <p:cNvSpPr txBox="1">
            <a:spLocks noChangeAspect="1" noChangeArrowheads="1"/>
          </p:cNvSpPr>
          <p:nvPr/>
        </p:nvSpPr>
        <p:spPr bwMode="auto">
          <a:xfrm>
            <a:off x="504839" y="6599260"/>
            <a:ext cx="6977063" cy="147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800" dirty="0" smtClean="0">
                <a:solidFill>
                  <a:srgbClr val="4D4F53"/>
                </a:solidFill>
              </a:rPr>
              <a:t>G. </a:t>
            </a:r>
            <a:r>
              <a:rPr lang="en-GB" sz="800" dirty="0" err="1" smtClean="0">
                <a:solidFill>
                  <a:srgbClr val="4D4F53"/>
                </a:solidFill>
              </a:rPr>
              <a:t>Sarri</a:t>
            </a:r>
            <a:r>
              <a:rPr lang="en-GB" sz="800" noProof="1" smtClean="0">
                <a:solidFill>
                  <a:srgbClr val="4D4F53"/>
                </a:solidFill>
              </a:rPr>
              <a:t>| </a:t>
            </a:r>
            <a:r>
              <a:rPr lang="en-GB" sz="800" dirty="0" smtClean="0">
                <a:solidFill>
                  <a:srgbClr val="4D4F53"/>
                </a:solidFill>
              </a:rPr>
              <a:t>JUICE_programme_status_for_Industry_1</a:t>
            </a:r>
            <a:r>
              <a:rPr lang="en-GB" sz="800" noProof="1" smtClean="0">
                <a:solidFill>
                  <a:srgbClr val="4D4F53"/>
                </a:solidFill>
              </a:rPr>
              <a:t>| Slide </a:t>
            </a:r>
            <a:fld id="{9321A8A7-6435-4EDE-A285-680EDCB3D145}" type="slidenum">
              <a:rPr sz="800" noProof="1" smtClean="0">
                <a:solidFill>
                  <a:srgbClr val="4D4F53"/>
                </a:solidFill>
              </a:rPr>
              <a:pPr eaLnBrk="1" fontAlgn="base" hangingPunct="1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GB" sz="800" noProof="1" smtClean="0">
              <a:solidFill>
                <a:srgbClr val="4D4F53"/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+mj-lt"/>
          <a:ea typeface="MS PGothic" pitchFamily="34" charset="-128"/>
          <a:cs typeface="MS PGothic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charset="0"/>
          <a:ea typeface="MS PGothic" pitchFamily="34" charset="-128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charset="0"/>
          <a:ea typeface="MS PGothic" pitchFamily="34" charset="-128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charset="0"/>
          <a:ea typeface="MS PGothic" pitchFamily="34" charset="-128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charset="0"/>
          <a:ea typeface="MS PGothic" pitchFamily="34" charset="-128"/>
          <a:cs typeface="MS PGothic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charset="0"/>
          <a:ea typeface="ＭＳ Ｐゴシック" charset="0"/>
        </a:defRPr>
      </a:lvl9pPr>
    </p:titleStyle>
    <p:bodyStyle>
      <a:lvl1pPr marL="342900" indent="-3429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AutoNum type="arabicPeriod"/>
        <a:defRPr sz="1600">
          <a:solidFill>
            <a:schemeClr val="bg2"/>
          </a:solidFill>
          <a:latin typeface="+mn-lt"/>
          <a:ea typeface="MS PGothic" pitchFamily="34" charset="-128"/>
          <a:cs typeface="MS PGothic" charset="0"/>
        </a:defRPr>
      </a:lvl1pPr>
      <a:lvl2pPr marL="1227138" indent="-4191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AutoNum type="alphaLcPeriod"/>
        <a:defRPr sz="1600">
          <a:solidFill>
            <a:schemeClr val="bg2"/>
          </a:solidFill>
          <a:latin typeface="+mn-lt"/>
          <a:ea typeface="MS PGothic" pitchFamily="34" charset="-128"/>
          <a:cs typeface="MS PGothic" charset="0"/>
        </a:defRPr>
      </a:lvl2pPr>
      <a:lvl3pPr marL="1825625" indent="-4191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  <a:ea typeface="MS PGothic" pitchFamily="34" charset="-128"/>
          <a:cs typeface="MS PGothic" charset="0"/>
        </a:defRPr>
      </a:lvl3pPr>
      <a:lvl4pPr marL="2424113" indent="-4191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  <a:ea typeface="MS PGothic" pitchFamily="34" charset="-128"/>
          <a:cs typeface="MS PGothic" charset="0"/>
        </a:defRPr>
      </a:lvl4pPr>
      <a:lvl5pPr marL="3022600" indent="-4191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  <a:ea typeface="MS PGothic" pitchFamily="34" charset="-128"/>
          <a:cs typeface="MS PGothic" charset="0"/>
        </a:defRPr>
      </a:lvl5pPr>
      <a:lvl6pPr marL="3479800" indent="-4191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buChar char="–"/>
        <a:defRPr sz="1600">
          <a:solidFill>
            <a:schemeClr val="bg2"/>
          </a:solidFill>
          <a:latin typeface="+mn-lt"/>
          <a:ea typeface="+mn-ea"/>
        </a:defRPr>
      </a:lvl6pPr>
      <a:lvl7pPr marL="3937000" indent="-4191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buChar char="–"/>
        <a:defRPr sz="1600">
          <a:solidFill>
            <a:schemeClr val="bg2"/>
          </a:solidFill>
          <a:latin typeface="+mn-lt"/>
          <a:ea typeface="+mn-ea"/>
        </a:defRPr>
      </a:lvl7pPr>
      <a:lvl8pPr marL="4394200" indent="-4191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buChar char="–"/>
        <a:defRPr sz="1600">
          <a:solidFill>
            <a:schemeClr val="bg2"/>
          </a:solidFill>
          <a:latin typeface="+mn-lt"/>
          <a:ea typeface="+mn-ea"/>
        </a:defRPr>
      </a:lvl8pPr>
      <a:lvl9pPr marL="4851400" indent="-4191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buChar char="–"/>
        <a:defRPr sz="1600"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5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7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A0740B85-0B55-564E-82BC-1B4F3BC2EDC5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457200"/>
              <a:t>26/05/2016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7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7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26392D51-741A-4242-A4A1-93310231ABCC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465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Wingdings" charset="2"/>
        <a:buChar char="§"/>
        <a:defRPr sz="3200" kern="1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Wingdings" charset="2"/>
        <a:buChar char="§"/>
        <a:defRPr sz="2800" kern="12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Wingdings" charset="2"/>
        <a:buChar char="§"/>
        <a:defRPr sz="2400" kern="12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Wingdings" charset="2"/>
        <a:buChar char="§"/>
        <a:defRPr sz="2000" kern="12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Wingdings" charset="2"/>
        <a:buChar char="§"/>
        <a:defRPr sz="20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5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7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A0740B85-0B55-564E-82BC-1B4F3BC2EDC5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457200"/>
              <a:t>26/05/2016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7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7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26392D51-741A-4242-A4A1-93310231ABCC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465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Wingdings" charset="2"/>
        <a:buChar char="§"/>
        <a:defRPr sz="3200" kern="1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Wingdings" charset="2"/>
        <a:buChar char="§"/>
        <a:defRPr sz="2800" kern="12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Wingdings" charset="2"/>
        <a:buChar char="§"/>
        <a:defRPr sz="2400" kern="12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Wingdings" charset="2"/>
        <a:buChar char="§"/>
        <a:defRPr sz="2000" kern="12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Wingdings" charset="2"/>
        <a:buChar char="§"/>
        <a:defRPr sz="20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//upload.wikimedia.org/wikipedia/commons/d/de/Jupiter.Aurora.HST.mod.svg" TargetMode="Externa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eg"/><Relationship Id="rId7" Type="http://schemas.openxmlformats.org/officeDocument/2006/relationships/image" Target="../media/image69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jpe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jpeg"/><Relationship Id="rId9" Type="http://schemas.openxmlformats.org/officeDocument/2006/relationships/image" Target="../media/image7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0.jpeg"/><Relationship Id="rId5" Type="http://schemas.openxmlformats.org/officeDocument/2006/relationships/hyperlink" Target="http://www.arcadiastreet.com/cgvistas/jupiter_0020a.htm" TargetMode="External"/><Relationship Id="rId4" Type="http://schemas.openxmlformats.org/officeDocument/2006/relationships/image" Target="../media/image8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5" name="Picture 5" descr="C:\Users\Dmitri Titov\Documents\EJSM\PR\JUICE artist impression\Juice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4" b="2166"/>
          <a:stretch/>
        </p:blipFill>
        <p:spPr bwMode="auto">
          <a:xfrm>
            <a:off x="3855490" y="1"/>
            <a:ext cx="52885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9"/>
          <p:cNvSpPr txBox="1">
            <a:spLocks noChangeArrowheads="1"/>
          </p:cNvSpPr>
          <p:nvPr/>
        </p:nvSpPr>
        <p:spPr bwMode="auto">
          <a:xfrm>
            <a:off x="-532263" y="1364384"/>
            <a:ext cx="5479840" cy="255454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algn="ctr"/>
            <a:r>
              <a:rPr lang="en-GB" kern="0" dirty="0" smtClean="0">
                <a:solidFill>
                  <a:srgbClr val="FFFFFF"/>
                </a:solidFill>
                <a:latin typeface="Arial Black" pitchFamily="34" charset="0"/>
              </a:rPr>
              <a:t>JUICE: </a:t>
            </a:r>
            <a:r>
              <a:rPr lang="en-GB" kern="0" smtClean="0">
                <a:solidFill>
                  <a:srgbClr val="FFFFFF"/>
                </a:solidFill>
                <a:latin typeface="Arial Black" pitchFamily="34" charset="0"/>
              </a:rPr>
              <a:t>a European </a:t>
            </a:r>
            <a:r>
              <a:rPr lang="en-GB" kern="0" dirty="0">
                <a:solidFill>
                  <a:srgbClr val="FFFFFF"/>
                </a:solidFill>
                <a:latin typeface="Arial Black" pitchFamily="34" charset="0"/>
              </a:rPr>
              <a:t>m</a:t>
            </a:r>
            <a:r>
              <a:rPr lang="en-GB" kern="0" dirty="0" smtClean="0">
                <a:solidFill>
                  <a:srgbClr val="FFFFFF"/>
                </a:solidFill>
                <a:latin typeface="Arial Black" pitchFamily="34" charset="0"/>
              </a:rPr>
              <a:t>ission to Jupiter </a:t>
            </a:r>
          </a:p>
          <a:p>
            <a:pPr algn="ctr"/>
            <a:r>
              <a:rPr lang="en-GB" kern="0" dirty="0">
                <a:solidFill>
                  <a:srgbClr val="FFFFFF"/>
                </a:solidFill>
                <a:latin typeface="Arial Black" pitchFamily="34" charset="0"/>
              </a:rPr>
              <a:t>a</a:t>
            </a:r>
            <a:r>
              <a:rPr lang="en-GB" kern="0" dirty="0" smtClean="0">
                <a:solidFill>
                  <a:srgbClr val="FFFFFF"/>
                </a:solidFill>
                <a:latin typeface="Arial Black" pitchFamily="34" charset="0"/>
              </a:rPr>
              <a:t>nd its icy </a:t>
            </a:r>
            <a:r>
              <a:rPr lang="en-GB" kern="0" dirty="0">
                <a:solidFill>
                  <a:srgbClr val="FFFFFF"/>
                </a:solidFill>
                <a:latin typeface="Arial Black" pitchFamily="34" charset="0"/>
              </a:rPr>
              <a:t>m</a:t>
            </a:r>
            <a:r>
              <a:rPr lang="en-GB" kern="0" dirty="0" smtClean="0">
                <a:solidFill>
                  <a:srgbClr val="FFFFFF"/>
                </a:solidFill>
                <a:latin typeface="Arial Black" pitchFamily="34" charset="0"/>
              </a:rPr>
              <a:t>oons</a:t>
            </a:r>
          </a:p>
          <a:p>
            <a:pPr algn="ctr"/>
            <a:endParaRPr lang="en-GB" kern="0" dirty="0" smtClean="0">
              <a:solidFill>
                <a:srgbClr val="FFFFFF"/>
              </a:solidFill>
              <a:latin typeface="Arial Black" pitchFamily="34" charset="0"/>
            </a:endParaRPr>
          </a:p>
          <a:p>
            <a:pPr algn="ctr"/>
            <a:endParaRPr lang="en-GB" kern="0" dirty="0" smtClean="0">
              <a:solidFill>
                <a:srgbClr val="FFFFFF"/>
              </a:solidFill>
              <a:latin typeface="Arial Black" pitchFamily="34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591299" y="6148911"/>
            <a:ext cx="25527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600" i="1" dirty="0">
                <a:solidFill>
                  <a:srgbClr val="FFFFFF"/>
                </a:solidFill>
              </a:rPr>
              <a:t>JUICE artist impression (Credits </a:t>
            </a:r>
            <a:r>
              <a:rPr lang="en-GB" altLang="ja-JP" sz="1600" i="1" dirty="0">
                <a:solidFill>
                  <a:srgbClr val="FFFFFF"/>
                </a:solidFill>
                <a:ea typeface="ＭＳ Ｐゴシック" charset="-128"/>
              </a:rPr>
              <a:t>ESA, AOES</a:t>
            </a:r>
            <a:r>
              <a:rPr lang="en-GB" altLang="ja-JP" i="1" dirty="0">
                <a:solidFill>
                  <a:srgbClr val="FFFFFF"/>
                </a:solidFill>
                <a:ea typeface="ＭＳ Ｐゴシック" charset="-128"/>
              </a:rPr>
              <a:t>)</a:t>
            </a:r>
            <a:endParaRPr lang="en-GB" i="1" dirty="0">
              <a:solidFill>
                <a:srgbClr val="FFFFFF"/>
              </a:solidFill>
            </a:endParaRPr>
          </a:p>
        </p:txBody>
      </p:sp>
      <p:pic>
        <p:nvPicPr>
          <p:cNvPr id="1030" name="Picture 6" descr="Résultat de recherche d'images pour &quot;ESA logo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773" y="5115648"/>
            <a:ext cx="1958454" cy="1480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8" descr="Ganymede_Mag_Field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52403"/>
            <a:ext cx="6934200" cy="6215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3832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fficher l'image d'orig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"/>
            <a:ext cx="6896100" cy="6868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0225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6" descr="C:\Users\Dmitri Titov\Documents\EJSM\Jupiter\Figures\Callisto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783020"/>
            <a:ext cx="3581400" cy="364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upload.wikimedia.org/wikipedia/commons/6/64/PIA01478_Interior_of_Callist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297" y="1783020"/>
            <a:ext cx="4757856" cy="364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867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-8850"/>
            <a:ext cx="39928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2400" b="1" dirty="0" smtClean="0">
                <a:solidFill>
                  <a:srgbClr val="FF7C8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Jupiter atmosphere</a:t>
            </a:r>
            <a:endParaRPr lang="en-GB" sz="2400" b="1" dirty="0">
              <a:solidFill>
                <a:srgbClr val="FF7C8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5" name="Rectangle 5"/>
          <p:cNvSpPr txBox="1">
            <a:spLocks/>
          </p:cNvSpPr>
          <p:nvPr/>
        </p:nvSpPr>
        <p:spPr bwMode="auto">
          <a:xfrm>
            <a:off x="106891" y="467496"/>
            <a:ext cx="8481423" cy="833055"/>
          </a:xfrm>
          <a:prstGeom prst="rect">
            <a:avLst/>
          </a:prstGeom>
          <a:solidFill>
            <a:srgbClr val="CCCCFF">
              <a:alpha val="45000"/>
            </a:srgbClr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AutoNum type="arabicPeriod"/>
              <a:defRPr sz="16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1227138" indent="-419100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AutoNum type="alphaLcPeriod"/>
              <a:defRPr sz="1600">
                <a:solidFill>
                  <a:schemeClr val="bg2"/>
                </a:solidFill>
                <a:latin typeface="+mn-lt"/>
              </a:defRPr>
            </a:lvl2pPr>
            <a:lvl3pPr marL="1825625" indent="-419100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3pPr>
            <a:lvl4pPr marL="2424113" indent="-419100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4pPr>
            <a:lvl5pPr marL="3022600" indent="-419100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 marL="285750" indent="-285750">
              <a:lnSpc>
                <a:spcPct val="109000"/>
              </a:lnSpc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en-US" b="1" i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Atmospheric structure, composition and dynamics</a:t>
            </a:r>
          </a:p>
          <a:p>
            <a:pPr marL="285750" indent="-285750">
              <a:lnSpc>
                <a:spcPct val="109000"/>
              </a:lnSpc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en-US" b="1" i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Coupling between troposphere, stratosphere and thermosphere</a:t>
            </a:r>
          </a:p>
        </p:txBody>
      </p:sp>
      <p:pic>
        <p:nvPicPr>
          <p:cNvPr id="12" name="Picture 11" descr="Screen Shot 2015-08-20 at 07.39.37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5863"/>
            <a:ext cx="8981874" cy="4971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249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704984" y="20"/>
            <a:ext cx="50848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2400" b="1" dirty="0" smtClean="0">
                <a:solidFill>
                  <a:srgbClr val="FF7C8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Jupiter magnetosphere</a:t>
            </a:r>
            <a:endParaRPr lang="en-GB" sz="2400" b="1" dirty="0">
              <a:solidFill>
                <a:srgbClr val="FF7C8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10" name="Picture 14" descr="Figure2-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578892"/>
            <a:ext cx="7723929" cy="5275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5"/>
          <p:cNvSpPr txBox="1">
            <a:spLocks/>
          </p:cNvSpPr>
          <p:nvPr/>
        </p:nvSpPr>
        <p:spPr bwMode="auto">
          <a:xfrm>
            <a:off x="685800" y="461669"/>
            <a:ext cx="7543799" cy="1294675"/>
          </a:xfrm>
          <a:prstGeom prst="rect">
            <a:avLst/>
          </a:prstGeom>
          <a:solidFill>
            <a:srgbClr val="CCCCFF">
              <a:alpha val="45000"/>
            </a:srgbClr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AutoNum type="arabicPeriod"/>
              <a:defRPr sz="16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1227138" indent="-419100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AutoNum type="alphaLcPeriod"/>
              <a:defRPr sz="1600">
                <a:solidFill>
                  <a:schemeClr val="bg2"/>
                </a:solidFill>
                <a:latin typeface="+mn-lt"/>
              </a:defRPr>
            </a:lvl2pPr>
            <a:lvl3pPr marL="1825625" indent="-419100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3pPr>
            <a:lvl4pPr marL="2424113" indent="-419100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4pPr>
            <a:lvl5pPr marL="3022600" indent="-419100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 marL="285750" indent="-285750">
              <a:lnSpc>
                <a:spcPct val="109000"/>
              </a:lnSpc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en-GB" b="1" i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Magnetosphere </a:t>
            </a:r>
            <a:r>
              <a:rPr lang="en-GB" b="1" i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as a fast rotator</a:t>
            </a:r>
          </a:p>
          <a:p>
            <a:pPr marL="285750" indent="-285750">
              <a:lnSpc>
                <a:spcPct val="109000"/>
              </a:lnSpc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en-GB" b="1" i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Magnetosphere as a giant particle accelerator </a:t>
            </a:r>
          </a:p>
          <a:p>
            <a:pPr marL="285750" indent="-285750">
              <a:lnSpc>
                <a:spcPct val="109000"/>
              </a:lnSpc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en-GB" b="1" i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Interaction of the Jovian magnetosphere with the moons</a:t>
            </a:r>
          </a:p>
          <a:p>
            <a:pPr marL="285750" indent="-285750">
              <a:lnSpc>
                <a:spcPct val="109000"/>
              </a:lnSpc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en-GB" b="1" i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Moons as sources and sinks of </a:t>
            </a:r>
            <a:r>
              <a:rPr lang="en-GB" b="1" i="1" kern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magnetospheric</a:t>
            </a:r>
            <a:r>
              <a:rPr lang="en-GB" b="1" i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plasma</a:t>
            </a:r>
          </a:p>
          <a:p>
            <a:pPr marL="285750" indent="-285750">
              <a:lnSpc>
                <a:spcPct val="109000"/>
              </a:lnSpc>
              <a:buClr>
                <a:srgbClr val="FFFF00"/>
              </a:buClr>
              <a:buFont typeface="Wingdings" panose="05000000000000000000" pitchFamily="2" charset="2"/>
              <a:buChar char="Ø"/>
            </a:pPr>
            <a:endParaRPr lang="en-US" b="1" i="1" kern="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3293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ile:Jupiter.Aurora.HST.mod.sv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95" y="992579"/>
            <a:ext cx="9153322" cy="5075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4582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" t="3700" b="2704"/>
          <a:stretch>
            <a:fillRect/>
          </a:stretch>
        </p:blipFill>
        <p:spPr bwMode="auto">
          <a:xfrm>
            <a:off x="1252538" y="1389063"/>
            <a:ext cx="6953250" cy="488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26" name="Title 1"/>
          <p:cNvSpPr>
            <a:spLocks/>
          </p:cNvSpPr>
          <p:nvPr/>
        </p:nvSpPr>
        <p:spPr bwMode="auto">
          <a:xfrm>
            <a:off x="2216150" y="149732"/>
            <a:ext cx="54165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3200" b="1">
                <a:solidFill>
                  <a:srgbClr val="FFFFFF"/>
                </a:solidFill>
              </a:rPr>
              <a:t>Jovian magnetosphere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lifeng.lamost.org/courses/astrotoday/CHAISSON/AT311/IMAGES/AAAKKPI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053" y="77507"/>
            <a:ext cx="5617029" cy="6702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5496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2698" y="131224"/>
            <a:ext cx="6422720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800" b="1" dirty="0" smtClean="0">
                <a:solidFill>
                  <a:srgbClr val="AACAEA">
                    <a:lumMod val="40000"/>
                    <a:lumOff val="60000"/>
                  </a:srgbClr>
                </a:solidFill>
                <a:latin typeface="Arial Black" pitchFamily="34" charset="0"/>
              </a:rPr>
              <a:t>Elements of the JUICE Program</a:t>
            </a:r>
            <a:endParaRPr lang="en-GB" sz="2800" b="1" dirty="0">
              <a:solidFill>
                <a:srgbClr val="AACAEA">
                  <a:lumMod val="40000"/>
                  <a:lumOff val="60000"/>
                </a:srgbClr>
              </a:solidFill>
              <a:latin typeface="Arial Black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6400800"/>
            <a:ext cx="4386943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43701" y="595042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6" name="Text Box 9"/>
          <p:cNvSpPr txBox="1">
            <a:spLocks noChangeArrowheads="1"/>
          </p:cNvSpPr>
          <p:nvPr/>
        </p:nvSpPr>
        <p:spPr bwMode="auto">
          <a:xfrm>
            <a:off x="3739268" y="2397622"/>
            <a:ext cx="145302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1600" b="1" dirty="0" smtClean="0">
                <a:solidFill>
                  <a:schemeClr val="bg1"/>
                </a:solidFill>
                <a:latin typeface="Arial" charset="0"/>
              </a:rPr>
              <a:t>ESA Ground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1600" b="1" dirty="0" smtClean="0">
                <a:solidFill>
                  <a:schemeClr val="bg1"/>
                </a:solidFill>
                <a:latin typeface="Arial" charset="0"/>
              </a:rPr>
              <a:t>Stations</a:t>
            </a:r>
          </a:p>
        </p:txBody>
      </p:sp>
      <p:sp>
        <p:nvSpPr>
          <p:cNvPr id="45" name="Rectangle 22"/>
          <p:cNvSpPr>
            <a:spLocks noChangeArrowheads="1"/>
          </p:cNvSpPr>
          <p:nvPr/>
        </p:nvSpPr>
        <p:spPr bwMode="auto">
          <a:xfrm>
            <a:off x="1353038" y="4417278"/>
            <a:ext cx="125412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AutoNum type="arabicPeriod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AutoNum type="alphaLcPeriod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altLang="en-US" b="1" dirty="0" smtClean="0">
                <a:solidFill>
                  <a:schemeClr val="bg1"/>
                </a:solidFill>
                <a:latin typeface="Arial" charset="0"/>
              </a:rPr>
              <a:t>Launcher:</a:t>
            </a: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altLang="en-US" b="1" dirty="0" err="1" smtClean="0">
                <a:solidFill>
                  <a:schemeClr val="bg1"/>
                </a:solidFill>
                <a:latin typeface="Arial" charset="0"/>
              </a:rPr>
              <a:t>Ariane</a:t>
            </a:r>
            <a:r>
              <a:rPr lang="en-GB" altLang="en-US" b="1" dirty="0" smtClean="0">
                <a:solidFill>
                  <a:schemeClr val="bg1"/>
                </a:solidFill>
                <a:latin typeface="Arial" charset="0"/>
              </a:rPr>
              <a:t> 5 ECA </a:t>
            </a:r>
          </a:p>
        </p:txBody>
      </p:sp>
      <p:pic>
        <p:nvPicPr>
          <p:cNvPr id="53" name="Picture 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175" y="709608"/>
            <a:ext cx="1163002" cy="1652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4" name="Picture 9" descr="ESO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638" y="941466"/>
            <a:ext cx="2990850" cy="109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607055"/>
            <a:ext cx="1795642" cy="1343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64" y="3278981"/>
            <a:ext cx="1114425" cy="347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Line 17"/>
          <p:cNvSpPr>
            <a:spLocks noChangeShapeType="1"/>
          </p:cNvSpPr>
          <p:nvPr/>
        </p:nvSpPr>
        <p:spPr bwMode="auto">
          <a:xfrm>
            <a:off x="3072238" y="1535904"/>
            <a:ext cx="542925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triangle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61" name="Rectangle 22"/>
          <p:cNvSpPr>
            <a:spLocks noChangeArrowheads="1"/>
          </p:cNvSpPr>
          <p:nvPr/>
        </p:nvSpPr>
        <p:spPr bwMode="auto">
          <a:xfrm>
            <a:off x="107238" y="2383126"/>
            <a:ext cx="2965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AutoNum type="arabicPeriod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AutoNum type="alphaLcPeriod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altLang="en-US" b="1" dirty="0" smtClean="0">
                <a:solidFill>
                  <a:schemeClr val="bg1"/>
                </a:solidFill>
                <a:latin typeface="Arial" charset="0"/>
              </a:rPr>
              <a:t>Spacecraft:         PI provided Airbus </a:t>
            </a:r>
            <a:r>
              <a:rPr lang="en-GB" altLang="en-US" b="1" dirty="0">
                <a:solidFill>
                  <a:schemeClr val="bg1"/>
                </a:solidFill>
                <a:latin typeface="Arial" charset="0"/>
              </a:rPr>
              <a:t>D&amp;S</a:t>
            </a:r>
            <a:r>
              <a:rPr lang="en-GB" altLang="en-US" sz="11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GB" altLang="en-US" sz="1100" b="1" dirty="0" smtClean="0">
                <a:solidFill>
                  <a:schemeClr val="bg1"/>
                </a:solidFill>
                <a:latin typeface="Arial" charset="0"/>
              </a:rPr>
              <a:t>           </a:t>
            </a:r>
            <a:r>
              <a:rPr lang="en-GB" altLang="en-US" b="1" dirty="0" smtClean="0">
                <a:solidFill>
                  <a:schemeClr val="bg1"/>
                </a:solidFill>
                <a:latin typeface="Arial" charset="0"/>
              </a:rPr>
              <a:t>instruments         </a:t>
            </a:r>
          </a:p>
        </p:txBody>
      </p:sp>
      <p:sp>
        <p:nvSpPr>
          <p:cNvPr id="63" name="Line 17"/>
          <p:cNvSpPr>
            <a:spLocks noChangeShapeType="1"/>
          </p:cNvSpPr>
          <p:nvPr/>
        </p:nvSpPr>
        <p:spPr bwMode="auto">
          <a:xfrm>
            <a:off x="5084870" y="1535904"/>
            <a:ext cx="542925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triangle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64" name="Line 17"/>
          <p:cNvSpPr>
            <a:spLocks noChangeShapeType="1"/>
          </p:cNvSpPr>
          <p:nvPr/>
        </p:nvSpPr>
        <p:spPr bwMode="auto">
          <a:xfrm>
            <a:off x="7620000" y="2828132"/>
            <a:ext cx="0" cy="128666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triangle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66" name="Line 17"/>
          <p:cNvSpPr>
            <a:spLocks noChangeShapeType="1"/>
          </p:cNvSpPr>
          <p:nvPr/>
        </p:nvSpPr>
        <p:spPr bwMode="auto">
          <a:xfrm>
            <a:off x="5470632" y="5278739"/>
            <a:ext cx="1187342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triangle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000000"/>
              </a:solidFill>
            </a:endParaRPr>
          </a:p>
        </p:txBody>
      </p:sp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82" y="685800"/>
            <a:ext cx="2878248" cy="1669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8" name="Line 17"/>
          <p:cNvSpPr>
            <a:spLocks noChangeShapeType="1"/>
          </p:cNvSpPr>
          <p:nvPr/>
        </p:nvSpPr>
        <p:spPr bwMode="auto">
          <a:xfrm>
            <a:off x="3168236" y="2570147"/>
            <a:ext cx="752623" cy="901319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none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69" name="Text Box 9"/>
          <p:cNvSpPr txBox="1">
            <a:spLocks noChangeArrowheads="1"/>
          </p:cNvSpPr>
          <p:nvPr/>
        </p:nvSpPr>
        <p:spPr bwMode="auto">
          <a:xfrm>
            <a:off x="3920860" y="3626020"/>
            <a:ext cx="65114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1600" b="1" dirty="0" smtClean="0">
                <a:solidFill>
                  <a:schemeClr val="bg1"/>
                </a:solidFill>
                <a:latin typeface="Arial" charset="0"/>
              </a:rPr>
              <a:t>VLBI</a:t>
            </a:r>
          </a:p>
        </p:txBody>
      </p:sp>
      <p:sp>
        <p:nvSpPr>
          <p:cNvPr id="70" name="Line 17"/>
          <p:cNvSpPr>
            <a:spLocks noChangeShapeType="1"/>
          </p:cNvSpPr>
          <p:nvPr/>
        </p:nvSpPr>
        <p:spPr bwMode="auto">
          <a:xfrm>
            <a:off x="4628018" y="3764548"/>
            <a:ext cx="1925182" cy="700504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none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30" name="Text Box 9"/>
          <p:cNvSpPr txBox="1">
            <a:spLocks noChangeArrowheads="1"/>
          </p:cNvSpPr>
          <p:nvPr/>
        </p:nvSpPr>
        <p:spPr bwMode="auto">
          <a:xfrm>
            <a:off x="5627795" y="2159110"/>
            <a:ext cx="345960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1600" b="1" dirty="0" smtClean="0">
                <a:solidFill>
                  <a:schemeClr val="bg1"/>
                </a:solidFill>
                <a:latin typeface="Arial" charset="0"/>
              </a:rPr>
              <a:t>Mission Operation Centre (ESOC)</a:t>
            </a:r>
          </a:p>
        </p:txBody>
      </p:sp>
      <p:sp>
        <p:nvSpPr>
          <p:cNvPr id="31" name="Text Box 9"/>
          <p:cNvSpPr txBox="1">
            <a:spLocks noChangeArrowheads="1"/>
          </p:cNvSpPr>
          <p:nvPr/>
        </p:nvSpPr>
        <p:spPr bwMode="auto">
          <a:xfrm>
            <a:off x="6000749" y="6061612"/>
            <a:ext cx="275107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1600" b="1" dirty="0" smtClean="0">
                <a:solidFill>
                  <a:schemeClr val="bg1"/>
                </a:solidFill>
                <a:latin typeface="Arial" charset="0"/>
              </a:rPr>
              <a:t>Science Operation Centre </a:t>
            </a:r>
          </a:p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1600" b="1" dirty="0" smtClean="0">
                <a:solidFill>
                  <a:schemeClr val="bg1"/>
                </a:solidFill>
                <a:latin typeface="Arial" charset="0"/>
              </a:rPr>
              <a:t>(ESAC)</a:t>
            </a:r>
          </a:p>
        </p:txBody>
      </p:sp>
      <p:sp>
        <p:nvSpPr>
          <p:cNvPr id="4" name="Flowchart: Alternate Process 3"/>
          <p:cNvSpPr/>
          <p:nvPr/>
        </p:nvSpPr>
        <p:spPr>
          <a:xfrm>
            <a:off x="3474058" y="4586459"/>
            <a:ext cx="1743303" cy="1674226"/>
          </a:xfrm>
          <a:prstGeom prst="flowChartAlternateProcess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Science Community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766193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12" name="Rectangle 65"/>
          <p:cNvSpPr>
            <a:spLocks noGrp="1"/>
          </p:cNvSpPr>
          <p:nvPr>
            <p:ph type="title"/>
          </p:nvPr>
        </p:nvSpPr>
        <p:spPr>
          <a:xfrm>
            <a:off x="457200" y="786676"/>
            <a:ext cx="8229600" cy="4785733"/>
          </a:xfrm>
        </p:spPr>
        <p:txBody>
          <a:bodyPr/>
          <a:lstStyle/>
          <a:p>
            <a:r>
              <a:rPr lang="en-GB" dirty="0" smtClean="0"/>
              <a:t>JUICE Model Payload</a:t>
            </a:r>
          </a:p>
        </p:txBody>
      </p:sp>
      <p:sp>
        <p:nvSpPr>
          <p:cNvPr id="11" name="TextBox 16"/>
          <p:cNvSpPr txBox="1">
            <a:spLocks noChangeArrowheads="1"/>
          </p:cNvSpPr>
          <p:nvPr/>
        </p:nvSpPr>
        <p:spPr bwMode="auto">
          <a:xfrm>
            <a:off x="-1588" y="-30163"/>
            <a:ext cx="9151938" cy="5232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457200" eaLnBrk="1" hangingPunct="1">
              <a:defRPr/>
            </a:pPr>
            <a:r>
              <a:rPr lang="en-GB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EEECE1"/>
                  </a:outerShdw>
                </a:effectLst>
                <a:latin typeface="Arial Black" panose="020B0A04020102020204" pitchFamily="34" charset="0"/>
              </a:rPr>
              <a:t>JUICE Payload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1484996"/>
              </p:ext>
            </p:extLst>
          </p:nvPr>
        </p:nvGraphicFramePr>
        <p:xfrm>
          <a:off x="533795" y="1050427"/>
          <a:ext cx="8081174" cy="52064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40587"/>
                <a:gridCol w="4040587"/>
              </a:tblGrid>
              <a:tr h="179832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FFFF00"/>
                          </a:solidFill>
                        </a:rPr>
                        <a:t>JANUS: </a:t>
                      </a:r>
                      <a:r>
                        <a:rPr lang="en-US" sz="1600" b="0" dirty="0" smtClean="0">
                          <a:solidFill>
                            <a:srgbClr val="FFFF00"/>
                          </a:solidFill>
                        </a:rPr>
                        <a:t>Visible</a:t>
                      </a:r>
                      <a:r>
                        <a:rPr lang="en-US" sz="1600" b="0" baseline="0" dirty="0" smtClean="0">
                          <a:solidFill>
                            <a:srgbClr val="FFFF00"/>
                          </a:solidFill>
                        </a:rPr>
                        <a:t> Camera System</a:t>
                      </a:r>
                      <a:endParaRPr lang="en-US" sz="1900" b="0" baseline="0" dirty="0" smtClean="0">
                        <a:solidFill>
                          <a:srgbClr val="FFFF00"/>
                        </a:solidFill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baseline="0" dirty="0" smtClean="0">
                          <a:solidFill>
                            <a:srgbClr val="FFFFFF"/>
                          </a:solidFill>
                        </a:rPr>
                        <a:t>PI:</a:t>
                      </a:r>
                      <a:r>
                        <a:rPr lang="en-US" sz="1200" b="0" baseline="0" dirty="0" smtClean="0">
                          <a:solidFill>
                            <a:srgbClr val="FFFFFF"/>
                          </a:solidFill>
                        </a:rPr>
                        <a:t> Pasquale Palumbo, </a:t>
                      </a:r>
                      <a:r>
                        <a:rPr lang="en-US" sz="1200" b="0" baseline="0" dirty="0" err="1" smtClean="0">
                          <a:solidFill>
                            <a:srgbClr val="FFFFFF"/>
                          </a:solidFill>
                        </a:rPr>
                        <a:t>Parthenope</a:t>
                      </a:r>
                      <a:r>
                        <a:rPr lang="en-US" sz="1200" b="0" baseline="0" dirty="0" smtClean="0">
                          <a:solidFill>
                            <a:srgbClr val="FFFFFF"/>
                          </a:solidFill>
                        </a:rPr>
                        <a:t> University, Italy.</a:t>
                      </a:r>
                    </a:p>
                    <a:p>
                      <a:r>
                        <a:rPr lang="en-US" sz="1200" b="1" baseline="0" dirty="0" smtClean="0">
                          <a:solidFill>
                            <a:srgbClr val="FFFFFF"/>
                          </a:solidFill>
                        </a:rPr>
                        <a:t>Co-PI: </a:t>
                      </a:r>
                      <a:r>
                        <a:rPr lang="en-US" sz="1200" b="0" baseline="0" dirty="0" smtClean="0">
                          <a:solidFill>
                            <a:srgbClr val="FFFFFF"/>
                          </a:solidFill>
                        </a:rPr>
                        <a:t>Ralf </a:t>
                      </a:r>
                      <a:r>
                        <a:rPr lang="en-US" sz="1200" b="0" baseline="0" dirty="0" err="1" smtClean="0">
                          <a:solidFill>
                            <a:srgbClr val="FFFFFF"/>
                          </a:solidFill>
                        </a:rPr>
                        <a:t>Jaumann</a:t>
                      </a:r>
                      <a:r>
                        <a:rPr lang="en-US" sz="1200" b="0" baseline="0" dirty="0" smtClean="0">
                          <a:solidFill>
                            <a:srgbClr val="FFFFFF"/>
                          </a:solidFill>
                        </a:rPr>
                        <a:t>, DLR, Germany</a:t>
                      </a:r>
                    </a:p>
                    <a:p>
                      <a:endParaRPr lang="en-US" sz="1200" b="0" baseline="0" dirty="0" smtClean="0">
                        <a:solidFill>
                          <a:srgbClr val="FFFFFF"/>
                        </a:solidFill>
                      </a:endParaRPr>
                    </a:p>
                    <a:p>
                      <a:pPr marL="285750" indent="-285750">
                        <a:buFont typeface="Wingdings" charset="2"/>
                        <a:buChar char="§"/>
                      </a:pPr>
                      <a:r>
                        <a:rPr lang="en-US" sz="1200" b="0" baseline="0" dirty="0" smtClean="0">
                          <a:solidFill>
                            <a:srgbClr val="FFFFFF"/>
                          </a:solidFill>
                        </a:rPr>
                        <a:t>≥7.5m/pixel</a:t>
                      </a:r>
                    </a:p>
                    <a:p>
                      <a:pPr marL="285750" indent="-285750">
                        <a:buFont typeface="Wingdings" charset="2"/>
                        <a:buChar char="§"/>
                      </a:pPr>
                      <a:r>
                        <a:rPr lang="en-US" sz="1200" b="0" baseline="0" dirty="0" smtClean="0">
                          <a:solidFill>
                            <a:srgbClr val="FFFFFF"/>
                          </a:solidFill>
                        </a:rPr>
                        <a:t>Multiband imaging, 380 - 1080 nm</a:t>
                      </a:r>
                    </a:p>
                    <a:p>
                      <a:pPr marL="285750" indent="-285750">
                        <a:buFont typeface="Wingdings" charset="2"/>
                        <a:buChar char="§"/>
                      </a:pPr>
                      <a:r>
                        <a:rPr lang="en-US" sz="1200" b="0" baseline="0" dirty="0" smtClean="0">
                          <a:solidFill>
                            <a:srgbClr val="FFFFFF"/>
                          </a:solidFill>
                        </a:rPr>
                        <a:t>Icy moon geology</a:t>
                      </a:r>
                    </a:p>
                    <a:p>
                      <a:pPr marL="285750" indent="-285750">
                        <a:buFont typeface="Wingdings" charset="2"/>
                        <a:buChar char="§"/>
                      </a:pPr>
                      <a:r>
                        <a:rPr lang="en-US" sz="1200" b="0" baseline="0" dirty="0" smtClean="0">
                          <a:solidFill>
                            <a:srgbClr val="FFFFFF"/>
                          </a:solidFill>
                        </a:rPr>
                        <a:t>Io activity monitoring and other moons observations</a:t>
                      </a:r>
                    </a:p>
                    <a:p>
                      <a:pPr marL="285750" indent="-285750">
                        <a:buFont typeface="Wingdings" charset="2"/>
                        <a:buChar char="§"/>
                      </a:pPr>
                      <a:r>
                        <a:rPr lang="en-US" sz="1200" b="0" baseline="0" dirty="0" smtClean="0">
                          <a:solidFill>
                            <a:srgbClr val="FFFFFF"/>
                          </a:solidFill>
                        </a:rPr>
                        <a:t>Jovian atmosphere dynamics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FFFF00"/>
                          </a:solidFill>
                        </a:rPr>
                        <a:t>SWI:</a:t>
                      </a:r>
                      <a:r>
                        <a:rPr lang="en-US" sz="1600" b="0" baseline="0" dirty="0" smtClean="0">
                          <a:solidFill>
                            <a:srgbClr val="FFFF00"/>
                          </a:solidFill>
                        </a:rPr>
                        <a:t> Sub-mm Wave Instrument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PI:</a:t>
                      </a: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Paul </a:t>
                      </a:r>
                      <a:r>
                        <a:rPr kumimoji="0" lang="en-US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Hartogh</a:t>
                      </a: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MPS, Germany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§"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600 GHz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§"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Jovian Stratosphere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§"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Moon atmosphere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§"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Atmospheric isotopes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04064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FFFF00"/>
                          </a:solidFill>
                        </a:rPr>
                        <a:t>MAJIS:</a:t>
                      </a:r>
                      <a:r>
                        <a:rPr lang="en-US" sz="1600" b="0" dirty="0" smtClean="0">
                          <a:solidFill>
                            <a:srgbClr val="FFFF00"/>
                          </a:solidFill>
                        </a:rPr>
                        <a:t> Imaging</a:t>
                      </a:r>
                      <a:r>
                        <a:rPr lang="en-US" sz="1600" b="0" baseline="0" dirty="0" smtClean="0">
                          <a:solidFill>
                            <a:srgbClr val="FFFF00"/>
                          </a:solidFill>
                        </a:rPr>
                        <a:t> VIS-NIR/IR Spectrograph</a:t>
                      </a:r>
                      <a:endParaRPr lang="en-US" sz="1900" b="0" baseline="0" dirty="0" smtClean="0">
                        <a:solidFill>
                          <a:srgbClr val="FFFF00"/>
                        </a:solidFill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PI: </a:t>
                      </a: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Yves </a:t>
                      </a:r>
                      <a:r>
                        <a:rPr kumimoji="0" lang="en-US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Langevin</a:t>
                      </a: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IAS, France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Co-PI: </a:t>
                      </a:r>
                      <a:r>
                        <a:rPr kumimoji="0" lang="en-US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Guiseppe</a:t>
                      </a: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Piccioni</a:t>
                      </a: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INAF, Italy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§"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0.9-1.9 µm and 1.5-5.7 µm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§"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≥62.5 m/pixel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§"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Surface composition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§"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Jovian atmosphere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FFFF00"/>
                          </a:solidFill>
                        </a:rPr>
                        <a:t>GALA:</a:t>
                      </a:r>
                      <a:r>
                        <a:rPr lang="en-US" sz="1600" b="0" dirty="0" smtClean="0">
                          <a:solidFill>
                            <a:srgbClr val="FFFF00"/>
                          </a:solidFill>
                        </a:rPr>
                        <a:t> Laser Altimeter</a:t>
                      </a:r>
                      <a:endParaRPr lang="en-US" sz="1900" b="0" dirty="0" smtClean="0">
                        <a:solidFill>
                          <a:srgbClr val="FFFF00"/>
                        </a:solidFill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PI:</a:t>
                      </a: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Hauke</a:t>
                      </a: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Hussmann, DLR, Germany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§"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≥40 m spot size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§"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≥0.1 m accuracy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§"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Shape and rotational state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§"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Tidal deformation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§"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Slopes, roughness, albedo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04064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FFFF00"/>
                          </a:solidFill>
                        </a:rPr>
                        <a:t>UVS:</a:t>
                      </a:r>
                      <a:r>
                        <a:rPr lang="en-US" sz="1600" b="0" dirty="0" smtClean="0">
                          <a:solidFill>
                            <a:srgbClr val="FFFF00"/>
                          </a:solidFill>
                        </a:rPr>
                        <a:t> UV Imaging Spectrograph</a:t>
                      </a:r>
                      <a:endParaRPr lang="en-US" sz="1900" b="0" dirty="0" smtClean="0">
                        <a:solidFill>
                          <a:srgbClr val="FFFF00"/>
                        </a:solidFill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PI:</a:t>
                      </a: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Randy Gladstone, </a:t>
                      </a:r>
                      <a:r>
                        <a:rPr kumimoji="0" lang="en-US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SwRI</a:t>
                      </a: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USA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§"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55-210 nm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§"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0.04˚-0.16˚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§"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Aurora and Airglow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§"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Surface albedos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§"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Stellar and Solar Occultation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FFFF00"/>
                          </a:solidFill>
                        </a:rPr>
                        <a:t>RIME:</a:t>
                      </a:r>
                      <a:r>
                        <a:rPr lang="en-US" sz="1600" b="0" dirty="0" smtClean="0">
                          <a:solidFill>
                            <a:srgbClr val="FFFF00"/>
                          </a:solidFill>
                        </a:rPr>
                        <a:t> Ice Penetrating Radar</a:t>
                      </a:r>
                      <a:endParaRPr lang="en-US" sz="1900" b="0" dirty="0" smtClean="0">
                        <a:solidFill>
                          <a:srgbClr val="FFFF00"/>
                        </a:solidFill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PI:</a:t>
                      </a: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Lorenzo </a:t>
                      </a:r>
                      <a:r>
                        <a:rPr kumimoji="0" lang="en-US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Bruzzone</a:t>
                      </a: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Trento, Italy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Co-PI</a:t>
                      </a: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: Jeff </a:t>
                      </a:r>
                      <a:r>
                        <a:rPr kumimoji="0" lang="en-US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Plaut</a:t>
                      </a: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JPL, USA</a:t>
                      </a:r>
                      <a:endParaRPr kumimoji="0" lang="en-US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§"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9 MHz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§"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Penetration ~9 km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§"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Vertical resolution 30 m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§"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Subsurface investigations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16" name="Immagin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357" y="3268572"/>
            <a:ext cx="1095483" cy="114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9185" y="1889772"/>
            <a:ext cx="1193153" cy="8120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89185" y="2998199"/>
            <a:ext cx="1055269" cy="1310917"/>
          </a:xfrm>
          <a:prstGeom prst="rect">
            <a:avLst/>
          </a:prstGeom>
        </p:spPr>
      </p:pic>
      <p:pic>
        <p:nvPicPr>
          <p:cNvPr id="26" name="Picture 33" descr="jgo.bmp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200"/>
              </a:clrFrom>
              <a:clrTo>
                <a:srgbClr val="FFF2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17783">
            <a:off x="7279194" y="4981654"/>
            <a:ext cx="1141383" cy="696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JUICE-UVS-Ref_Frame_Open_20150421.tif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650" y="4943756"/>
            <a:ext cx="1093349" cy="10549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345" y="1524549"/>
            <a:ext cx="999942" cy="963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73576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dailygalaxy.com/.a/6a00d8341bf7f753ef01b8d18fac4f970c-pi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077" b="4306"/>
          <a:stretch/>
        </p:blipFill>
        <p:spPr bwMode="auto">
          <a:xfrm>
            <a:off x="-38100" y="0"/>
            <a:ext cx="91821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363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532951" y="2565908"/>
            <a:ext cx="7972425" cy="584775"/>
          </a:xfrm>
        </p:spPr>
        <p:txBody>
          <a:bodyPr anchor="b" anchorCtr="0"/>
          <a:lstStyle/>
          <a:p>
            <a:r>
              <a:rPr lang="en-GB" dirty="0" smtClean="0"/>
              <a:t>JUICE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614363" y="3722915"/>
            <a:ext cx="1131400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dirty="0" smtClean="0">
                <a:solidFill>
                  <a:srgbClr val="FFFFFF"/>
                </a:solidFill>
              </a:rPr>
              <a:t>Speaker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4364" y="4347523"/>
            <a:ext cx="729687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dirty="0" smtClean="0">
                <a:solidFill>
                  <a:srgbClr val="FFFFFF"/>
                </a:solidFill>
              </a:rPr>
              <a:t>Date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5" name="AutoShape 6" descr="data:image/png;base64,iVBORw0KGgoAAAANSUhEUgAAAT8AAACeCAMAAABzT/1mAAAAhFBMVEUAAAD////t7e36+vrV1dXz8/MICAj29vajo6Pr6+va2tqEhITw8PDj4+PAwMA+Pj4uLi55eXlwcHDPz8+5ubmxsbHe3t6bm5vIyMgzMzNra2smJiaSkpKpqalBQUFkZGRLS0uGhoZYWFgUFBQhISGdnZ1dXV1PT08pKSkTExM4ODhAQEAV7i70AAAUiklEQVR4nO1diZqiOrdNCIgo8yQgMwhqvf/73b2jVRLAobvsW33+Zn3H1gKRZLHnHTiELFiwYMGCBQsWLFiwYMGCBQsWLFiwYMGCBQsWLFiwYMGCBQsWLFiwYMGCBQsWLPg9NKSvm7a2SNmvfnos/zG0FnHCiih0VdEDYUrbyRWxFxZfQm+1uk58ut2rjByoQ6hBAnyTSd389OD+dpxJRt2SmcSjdQ2MmbSOaQRs9h/Ug40fzfmnh/gX4+hFRKZ5T32iszihJgmVc0LXRGaxC28hXbks/elR/q1w9jUQt6E5MqYwO4U3SWodWhHJOKXU2esaKHS298ufHurfiIw2HeePoKgpKkH+qNakyF8IJrCwFQ8tYUm1nx7rXwfbAeN2muEPiUtW8Bbd+GMeMXc/PeK/CnugJJrlTzvtQP5YCJ7kxh/+1f30mP8inGJwria1e87fh3uzf1Tj9k8Lgc1krxug5dtYYWRHU+L89LD/EthhQjh/5xxClZDmKIYSs7c0AP8bozcJFduhO/DNxIGNBiUF3RBw1gsIOo4tBsc+LTHGC2hXsgjNXUdRqWsLwpiI9iXFjeeeM50Ch6XFjPinx/7zSNoU6FBQQQtU0APdHnWeccRMB26v+UeBFMM3TxptUfhSeNVM6n96+D+NSjm7NCOGtHfBzoXq6qqgKSS+YOeQW6adKvwKy20QPh+/Rl14mcQy2L/uRgxa91wz8xKI8+ix//TBAdFoXgBL6Hl5HOMQjX18gDgmVNnvVSrvSX746Qn8KAoQJ6flCtqduLnrzzzr7UsmYQ1hxWVwB+FMjunwDuRQBpGMQHstg9KsO/30FH4SrgLmroIghazRzoUYlpw01myBMePia8EdlwzDlhRS4v7EVLumSt5IQObeZ5RqhvzvOhGJkgqTXCwSgGDpcc19rYW+1qM1JmpoADVqd1QCcgPgOQJZNUiuU6Mk+W5DQQh/eho/Bpn2lyJV0nIDB052A6JWnXT95HA72JTc1x7go0t0aoH7deCwkKxkSqN/23mkIE1po9OLk5UIFgo0VvbAaETLmKLWroGs2GIK+BOMcGTSUVq3IQ1LkuqUqtGhSgPtnyxpuZ/JxBFFzcNA2bsUmrU25cT1FghfBd/xudAlYAwrclDkuA1V4CxODZVySC+dsLHKriiKPj++PsijVSKs9vVDGvujvMD+haN+HRsa9zztcM+qymWQ6sAWGsCiAWk7AHHAIWHKEWRxVVOprXfF9eC2Tp2SkHNS7dJt/cLZTmm0YRe2qeYFr8Td7daUtcsxzPD84vkRxN76XihdT0MlIwpeGdvvAdK2hjvZDBzEseBV+gTY4hJn0I4AYRVsPYD18+G1cyYNpKNb4lufeu7jczkeHUHNnjQCKnl8CPW2D4/oAn1yCCD4I1a622No7NESHUTAnSynUqZuAxymoNIRFq5YSZhqNSya676t9gedcgnxHp3LnZ0X8637h6Szh1AlvdvB6jezR/DB5S/T8jK0bs89whqTjUuW0cWKBMLnA4dOy1iTUPQpJgigSfp74y49XdocugeW5mzem5d6T57Kqex9wkjmD1mzu4fApap+hZpXYHHirJwntIUNWYbLzV1uKSiH8rXGsiUKLVeS8uzn9mlk39nVaw8mZs4e4j7iYj7cvHuNrvBfp+Y1gPChV5UY5BMYLHdHReccRkCahmkwUqqQLQbLj/3Ynhu3O4lw8nhe2sxPO0+4mLEVE/M6wfyV+n2EqlVw7+sQprfOpUzQaCqpecCMXjiFYe3g9cQ3EFIbclDO79o+m5c2yf66p1xMhGn99BBK36rCu8vCAixaYTk0gY/HmqdmDqh1AUE15HB6C0L4URrPSwRgHM/ruQE+1kQOb+SY7Ef6Ps/Fc8YB7I1pei7ZBdda4FAHDiPgEHU534NIOkDpgctjBuL50LF+IQkpDac8W+oLEwvEY4LRbi3yfXn0O6p4yH3PO8QbTSAGyxIjFSduCzEf0Bny4lQEsqiiPGL8R2v4PA1b22kos5I32Uw08oIoAQSPmgtUbT57VO1OGW4XfMjIXspZdyZtmZoj0pWPbzAmwgHiMurgAiEXJI4Xp2ixYkqL1m/LAxt8GcQZScfJqYkTUhY5YhIGsldPIovDiKgw6+LjMXciRZzY8JjdcM8wvtlHgx1seAmFYEe7Xe92dP739QtjiYLRiHiErNFzyS6BXnB1FwacygBOw2msEFC2Jm0KKZJ0EELCzphkwWfR+Bm3/OXDF/YMXXd4f8Le/K7j8DSGkNXUggi+TYFjHqQYlAvfgZcKEnAZ+5wxCKU1EE8V3ikpGRWTrJTLlAaDdyHgCoc7j1RLR3otWjJRkAWdU/a3HYPN4/ZoO2BjEI4ILn6UV7vDfa9VOV6At++4j8AIObaAtA60NYPrEwCXJsikySulIdmKhjqjekdaEAMJHWCfjaVTdCClcPHH4WEx3Hn7IWuwdZK3prd9m9u5stkfumIozsq7Vi/yCDm3wdStgTQkTKa9rVLLVqgdgxWMGbgNA8gsheMaUDv/TApgkJnbcf6fahvhbyEom7bah8ZJ//qtYbg9yVrzm91Ubt5qaBcn0fhQB9i70mDuMtDX1i1V45IaKwwD0QLugE98VdRo8pEBOm7AdShU2bWk9mEmSiivh+rig8AOMawAqNN61ckY7P8qwA71ehq3DwKVW11qIGLTPFOwIa9UwF6BQfuWaqeEl6xwVQYaw4IwGJTOBa+AbRH3wQOsUQkbGJCegaFzMyyzDSXuQ+RISNzmsqchVdrcxmnoOfC0N/6kmZ/5gpDYvcsBb3may4v1R8gyCqrDbCFW4Z1dneRUbRsJiPXFuvyORwctpupeipry4QTDKKYIhhGMcOXnqpj7wcS/RKMXWP+2weqFEOA9bYZT2ygqeCaNVNz6HUADDryri+8m12AP7XtHhuPPHdJfekb2GlSPaWunFmPATDDfwxjPmC1ADA3X15HD+VI9fVAifAGtIfzce/hrUx4wG2BfJLrvMVZRPNIplNSMxkcN8gGsG1RULYeHHWjQkgpY8YBX15fwyurScEj9buBS2uHA5xdqDYPAL0sxSln0TZaU9u816VtHEn/sPWsl9ioEdgpoK2YY2BtaX86WmWDiZBBM9bTSQKEC+GOAQqFaDjG9GUUp8lRWmWlGYgV0IK9C5IWLVavtCI6QN3weN1dKYZsocH6h6YSIK1Ma/876137iDvbKpaFmgKAZtI2VTz/nJODg1qC9BrEpq4k3iqZ89UnLYmMMvjwceElGijnFZ2xxvl9y2GTV8xqKVVS7LJpPvN/DX6vR+MzdxYZg5/IWFblnG7N5GdxlQtXzqRwcFXs16Z/IgD/Q06Fx42HZE/6+SlLZo28x44FFLB1fUh8VzN7DH6jIgQtgyF8D1xgHpKJaCwSv4YMkeD+Qi+BZO3V4gMAfbnjC31dyejQef1HxZzsF+234tFj2Jv4IyBauuXLhVQhGTk7B/4aY97oQ5EiCtjj33OgN55vCrybG7cncbhFi+YyGuTt41sqzo97IXwZuI+CBc0bMYcwZgDR6MJUC9ckRElAImTPtSTTRfXkBcvpV/uRb8aGc710OMI6sXyhzv4+/uDgpLD+qDMvz1nkof1uqYABzwIr4lmTDqNcKE7J/Es82N1P6y/I34I8cn3XTRgHRuGR9g5QOnfB7+CtlXp4/8HpLRKqhlPlUxrw3hciGuYI9A/vnPV10MfDPgv3DH3rCiLYf/lB3vwF8wfD2nXtsM2kX74ey/B7+zrRvNIgXNGpBluaQmzUJSghoIhQ+h1SjdHG1ZZTtJz8moBnELwJ/aEif8Teyrf1jizYIpebp0/20hJ3x+/nb6yEPnmvuPhTb/qxslljIvBKYXv4RkBpVkhRcKHPHdRNEwYGfXNdxBgGjMCvMbjfyQwTTpkq8uxPHIb7KsdVkl+w7X4b6D/AHHqKCV8prLz5q8Abm1yYJX1haSqDXBZ6rZkL5xd+SlRPClfcTm6zObrAJtc+IQdGNTbTthyIkTAsTp9UTzA61Lbf+ZpZE6Xoya+Q6wq0QNfwJ/koq2R8UFwWxkqhAZnSRuZ5XrWoI9PAvn5TeUF/XNASFLkxc8+xtP1AM92XncpQWTt8uBgW2ejip792odOyczJgEd1frIvqOyYqaP8Efr7FgZ7cCLU4otXiz6ECVFmxiRHLOHYPspBleSkvDnhHw5HDVVDw/cz4Xdnx0lR+FYsVzOK1ngeMLWBWjzPhChi0mueX4sD/CX3upkqbXPoeEnTIXriTYcB1ozcHVEjuk0mg0WLen3vYEoz6Y0561Fgn5svCF96xiFHLqSwworg+ZrucS1Ptd/MFZdbRxdos1hIinu1gvoOEqV2BgtUS9fRONtKGOiRWAEKpyWoMY2mWSZtEGIQcHpx6n9oK4jLrIF+Sq9AX9sr4wX++uOKQzMjusJl/ifkF9Z27rFuqx7+IP75XOIAvxwM4pcauCH9lR7XwKcYuOKmzQMMdMfkhKrwcxaVw0gNSQM1dYk9xa3VrsrwoGUJ1r3Qhzv5jIYdVrZtmoUBTjWwTfMsNP92T/b8GPj9jrMDhvMl4jF3TDIBAORsQCFT7BPrUgCRPOaF5X0Bbrqxzooef5vh95MrdCo1U9gmWaaYAIoe01VuomWwTEE/4E7zuzHLP6E/ylWLjS2xadGGqvg4bXBAJbDc2KRiHR9fnpgtFxKCi8CHd0gkjWvkJcYNIcr796ZppEz3nZNiQonBxB7MHuS975jL9n8vlbsNkO6Ipghqq9CrkUsjNs2bTgWcIW21wdqRiVxytuVrWpYesjcHms17QflgX/WfGcf92Lcdt4dYwgGZ8RzmootFOnM2y6X6yFIMPTBRqiz36b/zB4CpeCCIR4JxaPnC0wipsVuF3tiKKxI6VGlekVXSVrPkdtE62dJM9z28rz2k1neqspfTB6R4x7Pw8futhp/3KYFKaTLZSNK4OCvXwjfxXELDXWzD24Zt1Fe7UG/jKw8KT0qNERn0w0cqsODrt11tGoxjTXmlmNKqHGLaFuRiWTL6oErzN+xodgES6MC8u1xio/uoDv4w/oMoFE/Uiw1OxSyEOAuxVsViwUvpSUBmUdKbSJFjm6sXa5uh7rbWr6vmnCf/ONkUkllAVVGcfldpzyw/k/IRRefKHxJijjNVYZLa/eDCpo1STvex9/YJsq3mCLGS9WAZMReo2ASgVeU5+vdQkaXDI0Kvo1B4mqupkm9flpe3ummaYqyrTYOXC1wroiqqSfSfXZCYU9V9k8jWScmW4N9iRJxwryXv4wZukgRYDImYH5O2A6DgR+4Po+B1e5bCzcoyWklyfJa+NcrI6qGbIXPVxdHk0nMQOhTzqWTcPzsuAaId2gfbaydnQC5V7l6503MYDMNRCBrdGoFPCXtgdzp/ZoM3bE3qBMnGAqpk2cOYbK6pAF2dp5sqSpeWVpMhPk2H6lk3HLtPdPi/03vPUeBixWQay8RV/hAG3gNTL8VCtUPqLmyRapQWeedt0e41khGcSlFI8onh4heJYnN5gMIZM3YoVVqxqzhi3q7A4z4ApHdtxQ3SFdyPtcqQ5v924teuk0z3oZ+iRPe3rPiKiIDxvGdGhs2TfmMUa8hwiQBy8JjiBB7ly89pDIB3w9D4hgWBB7zaiUPSncP8TuYXPMmGmqVL9C36gsM4IpxDDfmMUEaXNEmiqeayB3Ljqos4GrXBKFah2/iy/KLxd4vmn9GqwHRnDepHeTpStDTBLj+7cfbUkz/POdd7KeeZE0Q21J0Aam2He9BM0p94JRQxKIDqIaOx/fW/zl3FlTEN1tKGd3hXZOYMtw9qsmmu6hAX7rXYQuD164A67wU0DOMj5UYwuJb05cg+po/7TLYyIKT5W/8aymxt1MCJHMRz94zmbbHmE1685W7kTG1egS+Vf6rcq4eesN/dH60ija8nbbVfjYFq8mq0gDahsmpElVcFyQeZ3T8FvP7ezTwRQZ851nFqFxM00gnW0OD1Ywd+sh4Zv0a6z2Def3PoJZWqP/yC7/2AY1PkjFE98DDKAnFkS/m6v26tkHUHjYut963lDvrNcQNabJy4v5Sne3DgDrnfv89qumS9eAg/PnHnog4Kz4pGAQVqLlW2GyUJF8Q1WH2GA1/D3pvUvW30cMm0c4rHIiNs13nPN/GwW2KiUgMDYw9d7xRgVEL+aRbDWq7lq+kMKAADBOQ4aFv+TL4rfnvi/cKgu9X1wZ+r8EvOEchE9uVzJVCpLodFPiv4pDWogK8ME42HVT8FEPPeoxVbG7j0rcfBRFhSh/dgo/C1yA2hhYesl4VuTxKkXGDV/sU+6DLQwmjPWZkFPlX4x0aAY7N18eRY7J0obHfC4uopNjslWp0ZEYQ+eSWJh8Zfn1+S1K5oL/OiWBF375Rf3/yVT/vXCoEWMEnxErpKrLvW7QYsjLAot8+AplstsQa7tR8XaCtEMHcu6TKogMIyx/evg/j4IpPSZvMncd/gk7Rzo43RQchmmTI975rfkQ61pbfOAfVTbRuvtOSeF/DRD5VSQOsePbcddxAh43CWT+IHEmhKwJqrEeYPBqpf41V1I28tMHc/wrCDAzzHj04vOawRnsndxdQmetggBvG+ECKDktMII/Y/PX0N/+UJ//LhIl7PExVVpHCsje1i1/ooZXkJMLnkSJiobECV/NKIVrt0ftbRcVHmDvqymxo8/Cn7QFx6JdtLgOMHwxsfbTpRH3vEp4p+P2D6OXNyeMYcB1HP1L2oayJ4EsXpf8mSk2g/dOZhr+H30y4X8UNS5hAerknlj4kANg0EJ585wWfQhmH8xMk0Vv76KoTqTbUObHpNiADFYtOFysvpjFnqzqFLuI+uGffuTzE2AtIFXxIS888eWdjwQNoB5h5bIpfvU+0n8SB8Z9cI6dGb7kL+GPxjws//uyF7FyTDlMz+S0w2iZP4Q1Xuzer6HJkbGmrrv6Dzw/dMGCBQsWLFiwYMGCBQsWLFiwYMGCBQsWLFiwYMGCBQsWLFiwYMGCBQsWLFiwYMHfgf8Dt31XABH9No8AAAAASUVORK5CYII="/>
          <p:cNvSpPr>
            <a:spLocks noChangeAspect="1" noChangeArrowheads="1"/>
          </p:cNvSpPr>
          <p:nvPr/>
        </p:nvSpPr>
        <p:spPr bwMode="auto">
          <a:xfrm>
            <a:off x="155575" y="-1676400"/>
            <a:ext cx="52959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12227" cy="760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24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4" descr="PRIDE-EJSM-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6462378" y="3177568"/>
            <a:ext cx="2099634" cy="1495304"/>
          </a:xfrm>
          <a:prstGeom prst="rect">
            <a:avLst/>
          </a:prstGeom>
          <a:noFill/>
        </p:spPr>
      </p:pic>
      <p:sp>
        <p:nvSpPr>
          <p:cNvPr id="74812" name="Rectangle 65"/>
          <p:cNvSpPr>
            <a:spLocks noGrp="1"/>
          </p:cNvSpPr>
          <p:nvPr>
            <p:ph type="title"/>
          </p:nvPr>
        </p:nvSpPr>
        <p:spPr>
          <a:xfrm>
            <a:off x="457200" y="786676"/>
            <a:ext cx="8229600" cy="4785733"/>
          </a:xfrm>
        </p:spPr>
        <p:txBody>
          <a:bodyPr/>
          <a:lstStyle/>
          <a:p>
            <a:r>
              <a:rPr lang="en-GB" dirty="0" smtClean="0"/>
              <a:t>JUICE Model Payload</a:t>
            </a:r>
          </a:p>
        </p:txBody>
      </p:sp>
      <p:sp>
        <p:nvSpPr>
          <p:cNvPr id="12" name="ZoneTexte 11"/>
          <p:cNvSpPr txBox="1">
            <a:spLocks noChangeArrowheads="1"/>
          </p:cNvSpPr>
          <p:nvPr/>
        </p:nvSpPr>
        <p:spPr bwMode="auto">
          <a:xfrm>
            <a:off x="8059738" y="20"/>
            <a:ext cx="10919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hangingPunct="1"/>
            <a:r>
              <a:rPr lang="fr-FR" b="1">
                <a:solidFill>
                  <a:prstClr val="white"/>
                </a:solidFill>
              </a:rPr>
              <a:t>JUICE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0875489"/>
              </p:ext>
            </p:extLst>
          </p:nvPr>
        </p:nvGraphicFramePr>
        <p:xfrm>
          <a:off x="501158" y="1021080"/>
          <a:ext cx="8081174" cy="51121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40587"/>
                <a:gridCol w="4040587"/>
              </a:tblGrid>
              <a:tr h="1704064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FFFF00"/>
                          </a:solidFill>
                        </a:rPr>
                        <a:t>JMAG:</a:t>
                      </a:r>
                      <a:r>
                        <a:rPr lang="en-US" sz="1600" b="0" dirty="0" smtClean="0">
                          <a:solidFill>
                            <a:srgbClr val="FFFF00"/>
                          </a:solidFill>
                        </a:rPr>
                        <a:t> JUICE Magnetometer</a:t>
                      </a:r>
                      <a:endParaRPr lang="en-US" sz="1900" b="0" baseline="0" dirty="0" smtClean="0">
                        <a:solidFill>
                          <a:srgbClr val="FFFF00"/>
                        </a:solidFill>
                      </a:endParaRPr>
                    </a:p>
                    <a:p>
                      <a:r>
                        <a:rPr lang="en-US" sz="1200" b="1" baseline="0" dirty="0" smtClean="0">
                          <a:solidFill>
                            <a:srgbClr val="FFFFFF"/>
                          </a:solidFill>
                        </a:rPr>
                        <a:t>PI:</a:t>
                      </a:r>
                      <a:r>
                        <a:rPr lang="en-US" sz="1200" b="0" baseline="0" dirty="0" smtClean="0">
                          <a:solidFill>
                            <a:srgbClr val="FFFFFF"/>
                          </a:solidFill>
                        </a:rPr>
                        <a:t> Michele Dougherty, Imperial, UK</a:t>
                      </a:r>
                    </a:p>
                    <a:p>
                      <a:endParaRPr lang="en-US" sz="1200" b="0" baseline="0" dirty="0" smtClean="0">
                        <a:solidFill>
                          <a:srgbClr val="FFFFFF"/>
                        </a:solidFill>
                      </a:endParaRPr>
                    </a:p>
                    <a:p>
                      <a:pPr marL="285750" indent="-285750">
                        <a:buFont typeface="Wingdings" charset="2"/>
                        <a:buChar char="§"/>
                      </a:pPr>
                      <a:r>
                        <a:rPr lang="en-US" sz="1200" b="0" baseline="0" dirty="0" smtClean="0">
                          <a:solidFill>
                            <a:srgbClr val="FFFFFF"/>
                          </a:solidFill>
                        </a:rPr>
                        <a:t>Dual Fluxgate and Scalar mag</a:t>
                      </a:r>
                    </a:p>
                    <a:p>
                      <a:pPr marL="285750" indent="-285750">
                        <a:buFont typeface="Wingdings" charset="2"/>
                        <a:buChar char="§"/>
                      </a:pPr>
                      <a:r>
                        <a:rPr lang="en-US" sz="1200" b="0" baseline="0" dirty="0" smtClean="0">
                          <a:solidFill>
                            <a:srgbClr val="FFFFFF"/>
                          </a:solidFill>
                        </a:rPr>
                        <a:t>±8000 </a:t>
                      </a:r>
                      <a:r>
                        <a:rPr lang="en-US" sz="1200" b="0" baseline="0" dirty="0" err="1" smtClean="0">
                          <a:solidFill>
                            <a:srgbClr val="FFFFFF"/>
                          </a:solidFill>
                        </a:rPr>
                        <a:t>nT</a:t>
                      </a:r>
                      <a:r>
                        <a:rPr lang="en-US" sz="1200" b="0" baseline="0" dirty="0" smtClean="0">
                          <a:solidFill>
                            <a:srgbClr val="FFFFFF"/>
                          </a:solidFill>
                        </a:rPr>
                        <a:t> range, 0.2 </a:t>
                      </a:r>
                      <a:r>
                        <a:rPr lang="en-US" sz="1200" b="0" baseline="0" dirty="0" err="1" smtClean="0">
                          <a:solidFill>
                            <a:srgbClr val="FFFFFF"/>
                          </a:solidFill>
                        </a:rPr>
                        <a:t>nT</a:t>
                      </a:r>
                      <a:r>
                        <a:rPr lang="en-US" sz="1200" b="0" baseline="0" dirty="0" smtClean="0">
                          <a:solidFill>
                            <a:srgbClr val="FFFFFF"/>
                          </a:solidFill>
                        </a:rPr>
                        <a:t> accuracy</a:t>
                      </a:r>
                    </a:p>
                    <a:p>
                      <a:pPr marL="285750" indent="-285750">
                        <a:buFont typeface="Wingdings" charset="2"/>
                        <a:buChar char="§"/>
                      </a:pPr>
                      <a:r>
                        <a:rPr lang="en-US" sz="1200" b="0" baseline="0" dirty="0" smtClean="0">
                          <a:solidFill>
                            <a:srgbClr val="FFFFFF"/>
                          </a:solidFill>
                        </a:rPr>
                        <a:t>Moon interior through induction</a:t>
                      </a:r>
                    </a:p>
                    <a:p>
                      <a:pPr marL="285750" indent="-285750">
                        <a:buFont typeface="Wingdings" charset="2"/>
                        <a:buChar char="§"/>
                      </a:pPr>
                      <a:r>
                        <a:rPr lang="en-US" sz="1200" b="0" dirty="0" smtClean="0">
                          <a:solidFill>
                            <a:srgbClr val="FFFFFF"/>
                          </a:solidFill>
                        </a:rPr>
                        <a:t>Dynamical</a:t>
                      </a:r>
                      <a:r>
                        <a:rPr lang="en-US" sz="1200" b="0" baseline="0" dirty="0" smtClean="0">
                          <a:solidFill>
                            <a:srgbClr val="FFFFFF"/>
                          </a:solidFill>
                        </a:rPr>
                        <a:t> plasma processes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FFFF00"/>
                          </a:solidFill>
                        </a:rPr>
                        <a:t>3GM:</a:t>
                      </a:r>
                      <a:r>
                        <a:rPr lang="en-US" sz="1600" b="0" dirty="0" smtClean="0">
                          <a:solidFill>
                            <a:srgbClr val="FFFF00"/>
                          </a:solidFill>
                        </a:rPr>
                        <a:t> Gravity, Geophysics, </a:t>
                      </a:r>
                      <a:r>
                        <a:rPr lang="en-US" sz="1600" b="0" baseline="0" dirty="0" smtClean="0">
                          <a:solidFill>
                            <a:srgbClr val="FFFF00"/>
                          </a:solidFill>
                        </a:rPr>
                        <a:t>Galilean Moons</a:t>
                      </a:r>
                      <a:endParaRPr lang="en-US" sz="1900" b="0" baseline="0" dirty="0" smtClean="0">
                        <a:solidFill>
                          <a:srgbClr val="FFFF00"/>
                        </a:solidFill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PI:</a:t>
                      </a: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Luciano </a:t>
                      </a:r>
                      <a:r>
                        <a:rPr kumimoji="0" lang="en-US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Iess</a:t>
                      </a: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Rome, Italy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Co-PI: </a:t>
                      </a: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David J. Stevenson, </a:t>
                      </a:r>
                      <a:r>
                        <a:rPr kumimoji="0" lang="en-US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CalTech</a:t>
                      </a: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USA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§"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Ranging by radio tracking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§"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 µm/s range rate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§"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 cm range accuracy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§"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Gravity fields and tidal deformation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04064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FFFF00"/>
                          </a:solidFill>
                        </a:rPr>
                        <a:t>PEP:</a:t>
                      </a:r>
                      <a:r>
                        <a:rPr lang="en-US" sz="1600" b="0" dirty="0" smtClean="0">
                          <a:solidFill>
                            <a:srgbClr val="FFFF00"/>
                          </a:solidFill>
                        </a:rPr>
                        <a:t> Particle</a:t>
                      </a:r>
                      <a:r>
                        <a:rPr lang="en-US" sz="1600" b="0" baseline="0" dirty="0" smtClean="0">
                          <a:solidFill>
                            <a:srgbClr val="FFFF00"/>
                          </a:solidFill>
                        </a:rPr>
                        <a:t> Environment Package</a:t>
                      </a:r>
                      <a:endParaRPr lang="en-US" sz="1900" b="0" baseline="0" dirty="0" smtClean="0">
                        <a:solidFill>
                          <a:srgbClr val="FFFF00"/>
                        </a:solidFill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PI:</a:t>
                      </a: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Stas</a:t>
                      </a: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Barabash</a:t>
                      </a: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IRF-K, Sweden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Co-PI:</a:t>
                      </a: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Peter </a:t>
                      </a:r>
                      <a:r>
                        <a:rPr kumimoji="0" lang="en-US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Wurz</a:t>
                      </a: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en-US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UBe</a:t>
                      </a: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Switzerland</a:t>
                      </a:r>
                      <a:endParaRPr kumimoji="0" lang="en-US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§"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Six sensor suite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§"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Ions, electrons, neutral gas (in-situ)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§"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Remote ENA imaging of plasma 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      and torus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eaLnBrk="0" hangingPunct="0">
                        <a:spcBef>
                          <a:spcPct val="20000"/>
                        </a:spcBef>
                        <a:buFont typeface="Arial" charset="0"/>
                        <a:buNone/>
                      </a:pPr>
                      <a:r>
                        <a:rPr lang="en-GB" sz="1600" b="1" dirty="0" smtClean="0">
                          <a:solidFill>
                            <a:srgbClr val="FFFF00"/>
                          </a:solidFill>
                        </a:rPr>
                        <a:t>PRIDE:</a:t>
                      </a:r>
                      <a:r>
                        <a:rPr lang="en-GB" sz="1600" baseline="0" dirty="0" smtClean="0">
                          <a:solidFill>
                            <a:srgbClr val="FFFF00"/>
                          </a:solidFill>
                        </a:rPr>
                        <a:t> Planetary </a:t>
                      </a:r>
                      <a:r>
                        <a:rPr lang="en-GB" sz="1600" dirty="0" smtClean="0">
                          <a:solidFill>
                            <a:srgbClr val="FFFF00"/>
                          </a:solidFill>
                        </a:rPr>
                        <a:t>Radio Interferometer &amp; Doppler Experiment</a:t>
                      </a:r>
                      <a:endParaRPr lang="en-US" sz="1900" b="0" dirty="0" smtClean="0">
                        <a:solidFill>
                          <a:srgbClr val="FFFF00"/>
                        </a:solidFill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PI:</a:t>
                      </a: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Leonid </a:t>
                      </a:r>
                      <a:r>
                        <a:rPr kumimoji="0" lang="en-US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Gurvits</a:t>
                      </a: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JIVE, EU/The Netherlands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§"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S/C state vector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§"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Ephemerides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§"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bi-static and radio occultation experiments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04064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FFFF00"/>
                          </a:solidFill>
                        </a:rPr>
                        <a:t>RPWI:</a:t>
                      </a:r>
                      <a:r>
                        <a:rPr lang="en-US" sz="1600" b="0" dirty="0" smtClean="0">
                          <a:solidFill>
                            <a:srgbClr val="FFFF00"/>
                          </a:solidFill>
                        </a:rPr>
                        <a:t> Radio and Plasma Wave Investigation</a:t>
                      </a:r>
                      <a:endParaRPr lang="en-US" sz="1900" b="0" dirty="0" smtClean="0">
                        <a:solidFill>
                          <a:srgbClr val="FFFF00"/>
                        </a:solidFill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PI:</a:t>
                      </a: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Jan-Erik </a:t>
                      </a:r>
                      <a:r>
                        <a:rPr kumimoji="0" lang="en-US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Wahlund</a:t>
                      </a: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IRF-U, Sweden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§"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Langmuir Probes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§"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Search Coil Magnetometer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§"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Tri-axial dipole antenna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§"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 and B-fields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§"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Ion, electron and charged dust parameters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0" lang="en-US" sz="15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1321" y="1329985"/>
            <a:ext cx="1095483" cy="715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31357" y="2032582"/>
            <a:ext cx="1085421" cy="622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50326" y="3312784"/>
            <a:ext cx="304538" cy="331071"/>
          </a:xfrm>
          <a:prstGeom prst="rect">
            <a:avLst/>
          </a:prstGeom>
        </p:spPr>
      </p:pic>
      <p:pic>
        <p:nvPicPr>
          <p:cNvPr id="22" name="Picture 10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0066"/>
          <a:stretch/>
        </p:blipFill>
        <p:spPr bwMode="auto">
          <a:xfrm>
            <a:off x="4034710" y="3147245"/>
            <a:ext cx="341872" cy="40540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4" name="Picture 23" descr="212-1000_B_Nadir_Unit.jpg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6" r="24836"/>
          <a:stretch/>
        </p:blipFill>
        <p:spPr>
          <a:xfrm>
            <a:off x="3811119" y="3686344"/>
            <a:ext cx="715735" cy="655287"/>
          </a:xfrm>
          <a:prstGeom prst="rect">
            <a:avLst/>
          </a:prstGeom>
        </p:spPr>
      </p:pic>
      <p:pic>
        <p:nvPicPr>
          <p:cNvPr id="25" name="Picture 24" descr="JENI_Only.pn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877" y="3734291"/>
            <a:ext cx="638993" cy="56309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804440" y="4927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8" name="Picture 27" descr="old boom with SCM copy.PNG"/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3314"/>
          <a:stretch/>
        </p:blipFill>
        <p:spPr>
          <a:xfrm>
            <a:off x="4034710" y="5192074"/>
            <a:ext cx="253859" cy="7607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31760" y="2001257"/>
            <a:ext cx="830252" cy="6542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21932" y="1574148"/>
            <a:ext cx="660400" cy="421701"/>
          </a:xfrm>
          <a:prstGeom prst="rect">
            <a:avLst/>
          </a:prstGeom>
        </p:spPr>
      </p:pic>
      <p:sp>
        <p:nvSpPr>
          <p:cNvPr id="20" name="TextBox 16"/>
          <p:cNvSpPr txBox="1">
            <a:spLocks noChangeArrowheads="1"/>
          </p:cNvSpPr>
          <p:nvPr/>
        </p:nvSpPr>
        <p:spPr bwMode="auto">
          <a:xfrm>
            <a:off x="-1588" y="-30163"/>
            <a:ext cx="9151938" cy="5232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457200" eaLnBrk="1" hangingPunct="1">
              <a:defRPr/>
            </a:pPr>
            <a:r>
              <a:rPr lang="en-GB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EEECE1"/>
                  </a:outerShdw>
                </a:effectLst>
                <a:latin typeface="Arial Black" panose="020B0A04020102020204" pitchFamily="34" charset="0"/>
              </a:rPr>
              <a:t>JUICE Payload</a:t>
            </a:r>
          </a:p>
        </p:txBody>
      </p:sp>
    </p:spTree>
    <p:extLst>
      <p:ext uri="{BB962C8B-B14F-4D97-AF65-F5344CB8AC3E}">
        <p14:creationId xmlns:p14="http://schemas.microsoft.com/office/powerpoint/2010/main" val="27164604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2703" y="131224"/>
            <a:ext cx="3677353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800" b="1" dirty="0" smtClean="0">
                <a:solidFill>
                  <a:srgbClr val="AACAEA">
                    <a:lumMod val="40000"/>
                    <a:lumOff val="60000"/>
                  </a:srgbClr>
                </a:solidFill>
                <a:latin typeface="Arial Black" pitchFamily="34" charset="0"/>
              </a:rPr>
              <a:t>JUICE Spacecraft</a:t>
            </a:r>
            <a:endParaRPr lang="en-GB" sz="2800" b="1" dirty="0">
              <a:solidFill>
                <a:srgbClr val="AACAEA">
                  <a:lumMod val="40000"/>
                  <a:lumOff val="60000"/>
                </a:srgbClr>
              </a:solidFill>
              <a:latin typeface="Arial Black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" y="6400800"/>
            <a:ext cx="4386943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2705" y="843201"/>
            <a:ext cx="8676586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GB" sz="2400" dirty="0" smtClean="0">
                <a:solidFill>
                  <a:srgbClr val="FFFFFF"/>
                </a:solidFill>
              </a:rPr>
              <a:t>Prime industrial Contractor: Airbus </a:t>
            </a:r>
            <a:r>
              <a:rPr lang="en-GB" sz="2400" dirty="0">
                <a:solidFill>
                  <a:srgbClr val="FFFFFF"/>
                </a:solidFill>
              </a:rPr>
              <a:t>Defence &amp; </a:t>
            </a:r>
            <a:r>
              <a:rPr lang="en-GB" sz="2400" dirty="0" smtClean="0">
                <a:solidFill>
                  <a:srgbClr val="FFFFFF"/>
                </a:solidFill>
              </a:rPr>
              <a:t>Space (Toulouse, France), selected in July 2015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 dirty="0">
              <a:solidFill>
                <a:srgbClr val="FFFFFF"/>
              </a:solidFill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GB" sz="2400" dirty="0" smtClean="0">
                <a:solidFill>
                  <a:srgbClr val="FFFFFF"/>
                </a:solidFill>
              </a:rPr>
              <a:t>Spacecraft:</a:t>
            </a:r>
          </a:p>
          <a:p>
            <a:pPr marL="742950" lvl="1" indent="-2857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GB" sz="2400" dirty="0" smtClean="0">
                <a:solidFill>
                  <a:srgbClr val="FFFFFF"/>
                </a:solidFill>
              </a:rPr>
              <a:t>3-axis stabilised </a:t>
            </a:r>
          </a:p>
          <a:p>
            <a:pPr marL="742950" lvl="1" indent="-2857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GB" sz="2400" dirty="0" smtClean="0">
                <a:solidFill>
                  <a:srgbClr val="FFFFFF"/>
                </a:solidFill>
              </a:rPr>
              <a:t>Mass:</a:t>
            </a:r>
          </a:p>
          <a:p>
            <a:pPr marL="1200150" lvl="2" indent="-2857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GB" sz="2400" dirty="0" smtClean="0">
                <a:solidFill>
                  <a:srgbClr val="FFFFFF"/>
                </a:solidFill>
              </a:rPr>
              <a:t>Launch mass: 5264 kg</a:t>
            </a:r>
          </a:p>
          <a:p>
            <a:pPr marL="1200150" lvl="2" indent="-2857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GB" sz="2400" dirty="0" smtClean="0">
                <a:solidFill>
                  <a:srgbClr val="FFFFFF"/>
                </a:solidFill>
              </a:rPr>
              <a:t>Instruments: 219 kg</a:t>
            </a:r>
          </a:p>
          <a:p>
            <a:pPr marL="1200150" lvl="2" indent="-2857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GB" sz="2400" dirty="0" smtClean="0">
                <a:solidFill>
                  <a:srgbClr val="FFFFFF"/>
                </a:solidFill>
              </a:rPr>
              <a:t>Propellant: 2857 kg </a:t>
            </a:r>
          </a:p>
          <a:p>
            <a:pPr marL="742950" lvl="1" indent="-2857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GB" sz="2400" dirty="0">
                <a:solidFill>
                  <a:srgbClr val="FFFFFF"/>
                </a:solidFill>
              </a:rPr>
              <a:t>Solar array 97 </a:t>
            </a:r>
            <a:r>
              <a:rPr lang="en-GB" sz="2400" dirty="0" smtClean="0">
                <a:solidFill>
                  <a:srgbClr val="FFFFFF"/>
                </a:solidFill>
              </a:rPr>
              <a:t>m</a:t>
            </a:r>
            <a:r>
              <a:rPr lang="en-GB" sz="2400" baseline="30000" dirty="0" smtClean="0">
                <a:solidFill>
                  <a:srgbClr val="FFFFFF"/>
                </a:solidFill>
              </a:rPr>
              <a:t>2 </a:t>
            </a:r>
            <a:r>
              <a:rPr lang="en-GB" sz="2400" dirty="0" smtClean="0"/>
              <a:t>((</a:t>
            </a:r>
            <a:r>
              <a:rPr lang="en-GB" sz="2400" dirty="0" smtClean="0">
                <a:solidFill>
                  <a:schemeClr val="bg1"/>
                </a:solidFill>
              </a:rPr>
              <a:t>( ~850 W at Jupiter)</a:t>
            </a:r>
            <a:endParaRPr lang="en-GB" sz="2400" dirty="0" smtClean="0">
              <a:solidFill>
                <a:srgbClr val="FFFFFF"/>
              </a:solidFill>
            </a:endParaRPr>
          </a:p>
          <a:p>
            <a:pPr marL="742950" lvl="1" indent="-2857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GB" sz="2400" dirty="0" smtClean="0">
                <a:solidFill>
                  <a:srgbClr val="FFFFFF"/>
                </a:solidFill>
              </a:rPr>
              <a:t>Fixed High Gain Antenna (X, </a:t>
            </a:r>
            <a:r>
              <a:rPr lang="en-GB" sz="2400" dirty="0" err="1" smtClean="0">
                <a:solidFill>
                  <a:srgbClr val="FFFFFF"/>
                </a:solidFill>
              </a:rPr>
              <a:t>Ka</a:t>
            </a:r>
            <a:r>
              <a:rPr lang="en-GB" sz="2400" dirty="0" smtClean="0">
                <a:solidFill>
                  <a:srgbClr val="FFFFFF"/>
                </a:solidFill>
              </a:rPr>
              <a:t> Bands)</a:t>
            </a:r>
          </a:p>
          <a:p>
            <a:pPr marL="742950" lvl="1" indent="-2857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GB" sz="2400" dirty="0" smtClean="0">
                <a:solidFill>
                  <a:srgbClr val="FFFFFF"/>
                </a:solidFill>
              </a:rPr>
              <a:t>Steerable Medium Gain Antenna </a:t>
            </a:r>
            <a:r>
              <a:rPr lang="en-GB" sz="2400" dirty="0">
                <a:solidFill>
                  <a:srgbClr val="FFFFFF"/>
                </a:solidFill>
              </a:rPr>
              <a:t>(X, </a:t>
            </a:r>
            <a:r>
              <a:rPr lang="en-GB" sz="2400" dirty="0" err="1">
                <a:solidFill>
                  <a:srgbClr val="FFFFFF"/>
                </a:solidFill>
              </a:rPr>
              <a:t>Ka</a:t>
            </a:r>
            <a:r>
              <a:rPr lang="en-GB" sz="2400" dirty="0">
                <a:solidFill>
                  <a:srgbClr val="FFFFFF"/>
                </a:solidFill>
              </a:rPr>
              <a:t> Bands)</a:t>
            </a:r>
          </a:p>
          <a:p>
            <a:pPr marL="742950" lvl="1" indent="-2857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GB" sz="2400" dirty="0" smtClean="0">
                <a:solidFill>
                  <a:srgbClr val="FFFFFF"/>
                </a:solidFill>
              </a:rPr>
              <a:t>Data Volume ~ 1.4 Gb per day</a:t>
            </a:r>
            <a:endParaRPr lang="en-GB" sz="2400" baseline="30000" dirty="0" smtClean="0">
              <a:solidFill>
                <a:srgbClr val="FFFFFF"/>
              </a:solidFill>
            </a:endParaRPr>
          </a:p>
          <a:p>
            <a:pPr marL="742950" lvl="1" indent="-2857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GB" sz="2400" dirty="0" smtClean="0">
              <a:solidFill>
                <a:srgbClr val="FFFFFF"/>
              </a:solidFill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GB" sz="2400" dirty="0" smtClean="0">
              <a:solidFill>
                <a:srgbClr val="FFFFFF"/>
              </a:solidFill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1915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" y="6400800"/>
            <a:ext cx="4386943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b="1" dirty="0" smtClean="0">
                <a:solidFill>
                  <a:srgbClr val="FFFFFF"/>
                </a:solidFill>
              </a:rPr>
              <a:t>Courtesy Airbus D&amp;S</a:t>
            </a:r>
            <a:endParaRPr lang="en-GB" b="1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2703" y="131224"/>
            <a:ext cx="3677353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800" b="1" dirty="0" smtClean="0">
                <a:solidFill>
                  <a:srgbClr val="AACAEA">
                    <a:lumMod val="40000"/>
                    <a:lumOff val="60000"/>
                  </a:srgbClr>
                </a:solidFill>
                <a:latin typeface="Arial Black" pitchFamily="34" charset="0"/>
              </a:rPr>
              <a:t>JUICE Spacecraft</a:t>
            </a:r>
            <a:endParaRPr lang="en-GB" sz="2800" b="1" dirty="0">
              <a:solidFill>
                <a:srgbClr val="AACAEA">
                  <a:lumMod val="40000"/>
                  <a:lumOff val="60000"/>
                </a:srgbClr>
              </a:solidFill>
              <a:latin typeface="Arial Black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1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000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2704" y="131224"/>
            <a:ext cx="4595553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800" b="1" dirty="0" smtClean="0">
                <a:solidFill>
                  <a:srgbClr val="AACAEA">
                    <a:lumMod val="40000"/>
                    <a:lumOff val="60000"/>
                  </a:srgbClr>
                </a:solidFill>
                <a:latin typeface="Arial Black" pitchFamily="34" charset="0"/>
              </a:rPr>
              <a:t>Overall Mission Profile</a:t>
            </a:r>
            <a:endParaRPr lang="en-GB" sz="2800" b="1" dirty="0">
              <a:solidFill>
                <a:srgbClr val="AACAEA">
                  <a:lumMod val="40000"/>
                  <a:lumOff val="60000"/>
                </a:srgbClr>
              </a:solidFill>
              <a:latin typeface="Arial Black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" y="6400800"/>
            <a:ext cx="4386943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554765"/>
              </p:ext>
            </p:extLst>
          </p:nvPr>
        </p:nvGraphicFramePr>
        <p:xfrm>
          <a:off x="0" y="762000"/>
          <a:ext cx="9144000" cy="59485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41319"/>
                <a:gridCol w="3202681"/>
              </a:tblGrid>
              <a:tr h="503013">
                <a:tc>
                  <a:txBody>
                    <a:bodyPr/>
                    <a:lstStyle/>
                    <a:p>
                      <a:r>
                        <a:rPr lang="en-GB" sz="2000" b="1" dirty="0" smtClean="0">
                          <a:solidFill>
                            <a:schemeClr val="bg1"/>
                          </a:solidFill>
                        </a:rPr>
                        <a:t>Launch</a:t>
                      </a:r>
                      <a:endParaRPr lang="en-GB" sz="2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000" b="1" dirty="0" smtClean="0">
                          <a:solidFill>
                            <a:schemeClr val="bg1"/>
                          </a:solidFill>
                        </a:rPr>
                        <a:t>May/June 2022</a:t>
                      </a:r>
                      <a:endParaRPr lang="en-GB" sz="2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10137">
                <a:tc>
                  <a:txBody>
                    <a:bodyPr/>
                    <a:lstStyle/>
                    <a:p>
                      <a:r>
                        <a:rPr lang="en-GB" sz="2000" b="1" dirty="0" smtClean="0">
                          <a:solidFill>
                            <a:schemeClr val="bg1"/>
                          </a:solidFill>
                        </a:rPr>
                        <a:t>Interplanetary transfer</a:t>
                      </a:r>
                      <a:r>
                        <a:rPr lang="en-GB" sz="2000" b="1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  <a:p>
                      <a:r>
                        <a:rPr lang="en-GB" sz="2000" b="1" baseline="0" dirty="0" smtClean="0">
                          <a:solidFill>
                            <a:schemeClr val="bg1"/>
                          </a:solidFill>
                        </a:rPr>
                        <a:t>(Earth-Venus-Earth-Mars-Earth)</a:t>
                      </a:r>
                      <a:endParaRPr lang="en-GB" sz="2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 smtClean="0">
                          <a:solidFill>
                            <a:schemeClr val="bg1"/>
                          </a:solidFill>
                        </a:rPr>
                        <a:t>7.6 years</a:t>
                      </a:r>
                    </a:p>
                    <a:p>
                      <a:pPr algn="r"/>
                      <a:endParaRPr lang="en-GB" sz="2000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97235">
                <a:tc>
                  <a:txBody>
                    <a:bodyPr/>
                    <a:lstStyle/>
                    <a:p>
                      <a:r>
                        <a:rPr lang="en-GB" sz="2000" b="1" dirty="0" smtClean="0">
                          <a:solidFill>
                            <a:schemeClr val="bg1"/>
                          </a:solidFill>
                        </a:rPr>
                        <a:t>Jupiter orbit</a:t>
                      </a:r>
                      <a:r>
                        <a:rPr lang="en-GB" sz="2000" b="1" baseline="0" dirty="0" smtClean="0">
                          <a:solidFill>
                            <a:schemeClr val="bg1"/>
                          </a:solidFill>
                        </a:rPr>
                        <a:t> insertion</a:t>
                      </a:r>
                      <a:endParaRPr lang="en-GB" sz="2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000" b="1" dirty="0" smtClean="0">
                          <a:solidFill>
                            <a:schemeClr val="bg1"/>
                          </a:solidFill>
                        </a:rPr>
                        <a:t>October 2029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67936">
                <a:tc>
                  <a:txBody>
                    <a:bodyPr/>
                    <a:lstStyle/>
                    <a:p>
                      <a:r>
                        <a:rPr lang="en-GB" sz="2000" b="1" dirty="0" smtClean="0">
                          <a:solidFill>
                            <a:schemeClr val="bg1"/>
                          </a:solidFill>
                        </a:rPr>
                        <a:t>2 Europa flybys</a:t>
                      </a:r>
                      <a:endParaRPr lang="en-GB" sz="2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000" b="1" dirty="0" smtClean="0">
                          <a:solidFill>
                            <a:schemeClr val="bg1"/>
                          </a:solidFill>
                        </a:rPr>
                        <a:t>October 2030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34987">
                <a:tc>
                  <a:txBody>
                    <a:bodyPr/>
                    <a:lstStyle/>
                    <a:p>
                      <a:r>
                        <a:rPr lang="en-GB" sz="2000" b="1" dirty="0" smtClean="0">
                          <a:solidFill>
                            <a:schemeClr val="bg1"/>
                          </a:solidFill>
                        </a:rPr>
                        <a:t>Jupiter high</a:t>
                      </a:r>
                      <a:r>
                        <a:rPr lang="en-GB" sz="2000" b="1" baseline="0" dirty="0" smtClean="0">
                          <a:solidFill>
                            <a:schemeClr val="bg1"/>
                          </a:solidFill>
                        </a:rPr>
                        <a:t>-latitude phase</a:t>
                      </a:r>
                      <a:endParaRPr lang="en-GB" sz="2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000" b="1" dirty="0" smtClean="0">
                          <a:solidFill>
                            <a:schemeClr val="bg1"/>
                          </a:solidFill>
                        </a:rPr>
                        <a:t>Dec</a:t>
                      </a:r>
                      <a:r>
                        <a:rPr lang="en-GB" sz="2000" b="1" baseline="0" dirty="0" smtClean="0">
                          <a:solidFill>
                            <a:schemeClr val="bg1"/>
                          </a:solidFill>
                        </a:rPr>
                        <a:t> 2030-May 2031</a:t>
                      </a:r>
                      <a:endParaRPr lang="en-GB" sz="2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79427">
                <a:tc>
                  <a:txBody>
                    <a:bodyPr/>
                    <a:lstStyle/>
                    <a:p>
                      <a:r>
                        <a:rPr lang="en-GB" sz="2000" b="1" dirty="0" smtClean="0">
                          <a:solidFill>
                            <a:schemeClr val="bg1"/>
                          </a:solidFill>
                        </a:rPr>
                        <a:t>Transfer to Ganymede</a:t>
                      </a:r>
                      <a:endParaRPr lang="en-GB" sz="2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000" b="1" dirty="0" smtClean="0">
                          <a:solidFill>
                            <a:schemeClr val="bg1"/>
                          </a:solidFill>
                        </a:rPr>
                        <a:t>June</a:t>
                      </a:r>
                      <a:r>
                        <a:rPr lang="en-GB" sz="2000" b="1" baseline="0" dirty="0" smtClean="0">
                          <a:solidFill>
                            <a:schemeClr val="bg1"/>
                          </a:solidFill>
                        </a:rPr>
                        <a:t> 2031-July 2032</a:t>
                      </a:r>
                      <a:endParaRPr lang="en-GB" sz="2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02277">
                <a:tc>
                  <a:txBody>
                    <a:bodyPr/>
                    <a:lstStyle/>
                    <a:p>
                      <a:r>
                        <a:rPr lang="en-GB" sz="2000" b="1" dirty="0" smtClean="0">
                          <a:solidFill>
                            <a:schemeClr val="bg1"/>
                          </a:solidFill>
                        </a:rPr>
                        <a:t>Ganymede orbit insertion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000" b="1" dirty="0" smtClean="0">
                          <a:solidFill>
                            <a:schemeClr val="bg1"/>
                          </a:solidFill>
                        </a:rPr>
                        <a:t>August 2032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01040">
                <a:tc>
                  <a:txBody>
                    <a:bodyPr/>
                    <a:lstStyle/>
                    <a:p>
                      <a:r>
                        <a:rPr lang="en-GB" sz="2000" b="1" dirty="0" smtClean="0">
                          <a:solidFill>
                            <a:schemeClr val="bg1"/>
                          </a:solidFill>
                        </a:rPr>
                        <a:t>Ganymede elliptical</a:t>
                      </a:r>
                      <a:r>
                        <a:rPr lang="en-GB" sz="2000" b="1" baseline="0" dirty="0" smtClean="0">
                          <a:solidFill>
                            <a:schemeClr val="bg1"/>
                          </a:solidFill>
                        </a:rPr>
                        <a:t> orbit/5000 km circular orbit </a:t>
                      </a:r>
                      <a:endParaRPr lang="en-GB" sz="2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000" b="1" dirty="0" smtClean="0">
                          <a:solidFill>
                            <a:schemeClr val="bg1"/>
                          </a:solidFill>
                        </a:rPr>
                        <a:t>August</a:t>
                      </a:r>
                      <a:r>
                        <a:rPr lang="en-GB" sz="2000" b="1" baseline="0" dirty="0" smtClean="0">
                          <a:solidFill>
                            <a:schemeClr val="bg1"/>
                          </a:solidFill>
                        </a:rPr>
                        <a:t>-</a:t>
                      </a:r>
                      <a:r>
                        <a:rPr lang="en-GB" sz="2000" b="1" dirty="0" smtClean="0">
                          <a:solidFill>
                            <a:schemeClr val="bg1"/>
                          </a:solidFill>
                        </a:rPr>
                        <a:t>Dec 2032</a:t>
                      </a:r>
                      <a:endParaRPr lang="en-GB" sz="2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010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 smtClean="0">
                          <a:solidFill>
                            <a:schemeClr val="bg1"/>
                          </a:solidFill>
                        </a:rPr>
                        <a:t>Ganymede 500 km Circular</a:t>
                      </a:r>
                      <a:r>
                        <a:rPr lang="en-GB" sz="2000" b="1" baseline="0" dirty="0" smtClean="0">
                          <a:solidFill>
                            <a:schemeClr val="bg1"/>
                          </a:solidFill>
                        </a:rPr>
                        <a:t> Orbit</a:t>
                      </a:r>
                      <a:endParaRPr lang="en-GB" sz="2000" b="1" dirty="0" smtClean="0">
                        <a:solidFill>
                          <a:schemeClr val="bg1"/>
                        </a:solidFill>
                      </a:endParaRPr>
                    </a:p>
                    <a:p>
                      <a:endParaRPr lang="en-GB" sz="2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 smtClean="0">
                          <a:solidFill>
                            <a:schemeClr val="bg1"/>
                          </a:solidFill>
                        </a:rPr>
                        <a:t>January-June 2033</a:t>
                      </a:r>
                    </a:p>
                    <a:p>
                      <a:pPr algn="r"/>
                      <a:endParaRPr lang="en-GB" sz="2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51463">
                <a:tc>
                  <a:txBody>
                    <a:bodyPr/>
                    <a:lstStyle/>
                    <a:p>
                      <a:r>
                        <a:rPr lang="en-GB" sz="2000" b="1" dirty="0" smtClean="0">
                          <a:solidFill>
                            <a:schemeClr val="bg1"/>
                          </a:solidFill>
                        </a:rPr>
                        <a:t>End of mission</a:t>
                      </a:r>
                      <a:endParaRPr lang="en-GB" sz="2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000" b="1" dirty="0" smtClean="0">
                          <a:solidFill>
                            <a:schemeClr val="bg1"/>
                          </a:solidFill>
                        </a:rPr>
                        <a:t>June 2033</a:t>
                      </a:r>
                      <a:endParaRPr lang="en-GB" sz="2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87969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539849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 rot="5400000">
            <a:off x="3461262" y="2546848"/>
            <a:ext cx="849905" cy="7772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262700" y="131224"/>
            <a:ext cx="7502438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800" b="1" dirty="0" smtClean="0">
                <a:solidFill>
                  <a:srgbClr val="AACAEA">
                    <a:lumMod val="40000"/>
                    <a:lumOff val="60000"/>
                  </a:srgbClr>
                </a:solidFill>
                <a:latin typeface="Arial Black" pitchFamily="34" charset="0"/>
              </a:rPr>
              <a:t>Cruise Phase with 5 Planetary Flybys</a:t>
            </a:r>
            <a:endParaRPr lang="en-GB" sz="2800" b="1" dirty="0">
              <a:solidFill>
                <a:srgbClr val="AACAEA">
                  <a:lumMod val="40000"/>
                  <a:lumOff val="60000"/>
                </a:srgbClr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0458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7012" y="127000"/>
            <a:ext cx="54247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FFFFFF"/>
                </a:solidFill>
              </a:rPr>
              <a:t>Jupiter Orbit Insertion</a:t>
            </a:r>
            <a:endParaRPr lang="en-US" sz="2800" b="1" dirty="0">
              <a:solidFill>
                <a:srgbClr val="FFFFFF"/>
              </a:solidFill>
            </a:endParaRPr>
          </a:p>
        </p:txBody>
      </p:sp>
      <p:pic>
        <p:nvPicPr>
          <p:cNvPr id="6" name="Picture 5" descr="Screen Shot 2015-08-20 at 08.29.20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788" y="1066802"/>
            <a:ext cx="6954238" cy="575108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4302" y="6636712"/>
            <a:ext cx="3950323" cy="2212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229600" y="650223"/>
            <a:ext cx="914400" cy="620778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7848600" y="3581400"/>
            <a:ext cx="533400" cy="914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2148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 rot="5400000">
            <a:off x="3461247" y="2546848"/>
            <a:ext cx="849905" cy="7772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2442"/>
            <a:ext cx="9144000" cy="55531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2698" y="131224"/>
            <a:ext cx="7509107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800" b="1" dirty="0" smtClean="0">
                <a:solidFill>
                  <a:srgbClr val="AACAEA">
                    <a:lumMod val="40000"/>
                    <a:lumOff val="60000"/>
                  </a:srgbClr>
                </a:solidFill>
                <a:latin typeface="Arial Black" pitchFamily="34" charset="0"/>
              </a:rPr>
              <a:t>Science Phases: Distances to Jupiter</a:t>
            </a:r>
            <a:endParaRPr lang="en-GB" sz="2800" b="1" dirty="0">
              <a:solidFill>
                <a:srgbClr val="AACAEA">
                  <a:lumMod val="40000"/>
                  <a:lumOff val="60000"/>
                </a:srgbClr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0020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 rot="5400000">
            <a:off x="3461247" y="2546848"/>
            <a:ext cx="849905" cy="7772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960"/>
            <a:ext cx="9144000" cy="567007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2698" y="131224"/>
            <a:ext cx="6707862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800" b="1" dirty="0" smtClean="0">
                <a:solidFill>
                  <a:srgbClr val="AACAEA">
                    <a:lumMod val="40000"/>
                    <a:lumOff val="60000"/>
                  </a:srgbClr>
                </a:solidFill>
                <a:latin typeface="Arial Black" pitchFamily="34" charset="0"/>
              </a:rPr>
              <a:t>Science Phases: Orbit </a:t>
            </a:r>
            <a:r>
              <a:rPr lang="en-GB" sz="2800" b="1" dirty="0">
                <a:solidFill>
                  <a:srgbClr val="AACAEA">
                    <a:lumMod val="40000"/>
                    <a:lumOff val="60000"/>
                  </a:srgbClr>
                </a:solidFill>
                <a:latin typeface="Arial Black" pitchFamily="34" charset="0"/>
              </a:rPr>
              <a:t>I</a:t>
            </a:r>
            <a:r>
              <a:rPr lang="en-GB" sz="2800" b="1" dirty="0" smtClean="0">
                <a:solidFill>
                  <a:srgbClr val="AACAEA">
                    <a:lumMod val="40000"/>
                    <a:lumOff val="60000"/>
                  </a:srgbClr>
                </a:solidFill>
                <a:latin typeface="Arial Black" pitchFamily="34" charset="0"/>
              </a:rPr>
              <a:t>nclination</a:t>
            </a:r>
            <a:endParaRPr lang="en-GB" sz="2800" b="1" dirty="0">
              <a:solidFill>
                <a:srgbClr val="AACAEA">
                  <a:lumMod val="40000"/>
                  <a:lumOff val="60000"/>
                </a:srgbClr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0020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7715" y="127000"/>
            <a:ext cx="71736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FFFFFF"/>
                </a:solidFill>
              </a:rPr>
              <a:t>Icy Moon Flybys</a:t>
            </a:r>
            <a:endParaRPr lang="en-US" sz="2800" b="1" dirty="0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4302" y="6636712"/>
            <a:ext cx="3950323" cy="2212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2705" y="1676407"/>
            <a:ext cx="8676586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GB" sz="2800" b="1" dirty="0" smtClean="0">
                <a:solidFill>
                  <a:srgbClr val="FFFFFF"/>
                </a:solidFill>
              </a:rPr>
              <a:t>2 EUROPA @ 400 km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GB" sz="2800" b="1" dirty="0">
              <a:solidFill>
                <a:srgbClr val="FFFFFF"/>
              </a:solidFill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GB" sz="2800" b="1" dirty="0" smtClean="0">
                <a:solidFill>
                  <a:srgbClr val="FFFFFF"/>
                </a:solidFill>
              </a:rPr>
              <a:t>11 GANYMEDE @ 400-33 000 km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GB" sz="2800" b="1" dirty="0">
              <a:solidFill>
                <a:srgbClr val="FFFFFF"/>
              </a:solidFill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GB" sz="2800" b="1" dirty="0" smtClean="0">
                <a:solidFill>
                  <a:srgbClr val="FFFFFF"/>
                </a:solidFill>
              </a:rPr>
              <a:t>13 CALLISTO @ 200-6000 km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 baseline="30000" dirty="0" smtClean="0">
              <a:solidFill>
                <a:srgbClr val="FFFFFF"/>
              </a:solidFill>
            </a:endParaRPr>
          </a:p>
          <a:p>
            <a:pPr marL="742950" lvl="1" indent="-2857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GB" sz="2400" dirty="0" smtClean="0">
              <a:solidFill>
                <a:srgbClr val="FFFFFF"/>
              </a:solidFill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GB" sz="2400" dirty="0" smtClean="0">
              <a:solidFill>
                <a:srgbClr val="FFFFFF"/>
              </a:solidFill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425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9" descr="ganymede_12day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3" t="3403" r="3534" b="2912"/>
          <a:stretch/>
        </p:blipFill>
        <p:spPr bwMode="auto">
          <a:xfrm rot="20027705">
            <a:off x="4025292" y="2249187"/>
            <a:ext cx="904019" cy="91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er 3"/>
          <p:cNvGrpSpPr/>
          <p:nvPr/>
        </p:nvGrpSpPr>
        <p:grpSpPr>
          <a:xfrm>
            <a:off x="2219774" y="2018515"/>
            <a:ext cx="2738758" cy="2656800"/>
            <a:chOff x="5050060" y="4237962"/>
            <a:chExt cx="2738758" cy="2656800"/>
          </a:xfrm>
        </p:grpSpPr>
        <p:sp>
          <p:nvSpPr>
            <p:cNvPr id="27" name="ZoneTexte 22"/>
            <p:cNvSpPr txBox="1"/>
            <p:nvPr/>
          </p:nvSpPr>
          <p:spPr>
            <a:xfrm>
              <a:off x="5050060" y="5666121"/>
              <a:ext cx="6912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prstClr val="white"/>
                  </a:solidFill>
                </a:rPr>
                <a:t>GEO</a:t>
              </a:r>
              <a:endParaRPr lang="fr-FR" dirty="0">
                <a:solidFill>
                  <a:prstClr val="white"/>
                </a:solidFill>
              </a:endParaRPr>
            </a:p>
          </p:txBody>
        </p:sp>
        <p:sp>
          <p:nvSpPr>
            <p:cNvPr id="28" name="Oval 20"/>
            <p:cNvSpPr/>
            <p:nvPr/>
          </p:nvSpPr>
          <p:spPr>
            <a:xfrm rot="2400000">
              <a:off x="5736818" y="4237962"/>
              <a:ext cx="2052000" cy="265680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prstClr val="white"/>
                </a:solidFill>
                <a:latin typeface="Gill Sans MT" pitchFamily="34" charset="0"/>
              </a:endParaRPr>
            </a:p>
          </p:txBody>
        </p:sp>
      </p:grpSp>
      <p:grpSp>
        <p:nvGrpSpPr>
          <p:cNvPr id="32" name="Grouper 2"/>
          <p:cNvGrpSpPr/>
          <p:nvPr/>
        </p:nvGrpSpPr>
        <p:grpSpPr>
          <a:xfrm>
            <a:off x="3166675" y="1392515"/>
            <a:ext cx="3552029" cy="2620800"/>
            <a:chOff x="5996951" y="3611963"/>
            <a:chExt cx="3552028" cy="2620800"/>
          </a:xfrm>
        </p:grpSpPr>
        <p:sp>
          <p:nvSpPr>
            <p:cNvPr id="34" name="ZoneTexte 24"/>
            <p:cNvSpPr txBox="1"/>
            <p:nvPr/>
          </p:nvSpPr>
          <p:spPr>
            <a:xfrm>
              <a:off x="8251829" y="3716994"/>
              <a:ext cx="12971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prstClr val="white"/>
                  </a:solidFill>
                </a:rPr>
                <a:t>GCO5000</a:t>
              </a:r>
              <a:endParaRPr lang="fr-FR" dirty="0">
                <a:solidFill>
                  <a:prstClr val="white"/>
                </a:solidFill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5996951" y="3611963"/>
              <a:ext cx="2620800" cy="26208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prstClr val="white"/>
                </a:solidFill>
                <a:latin typeface="Gill Sans MT" pitchFamily="34" charset="0"/>
              </a:endParaRPr>
            </a:p>
          </p:txBody>
        </p:sp>
      </p:grpSp>
      <p:grpSp>
        <p:nvGrpSpPr>
          <p:cNvPr id="36" name="Grouper 4"/>
          <p:cNvGrpSpPr/>
          <p:nvPr/>
        </p:nvGrpSpPr>
        <p:grpSpPr>
          <a:xfrm>
            <a:off x="3994366" y="2019593"/>
            <a:ext cx="2850254" cy="2656800"/>
            <a:chOff x="6824653" y="4239041"/>
            <a:chExt cx="2850254" cy="2656800"/>
          </a:xfrm>
        </p:grpSpPr>
        <p:sp>
          <p:nvSpPr>
            <p:cNvPr id="37" name="ZoneTexte 25"/>
            <p:cNvSpPr txBox="1"/>
            <p:nvPr/>
          </p:nvSpPr>
          <p:spPr>
            <a:xfrm>
              <a:off x="8983692" y="5666121"/>
              <a:ext cx="6912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prstClr val="white"/>
                  </a:solidFill>
                </a:rPr>
                <a:t>GEO</a:t>
              </a:r>
              <a:endParaRPr lang="fr-FR" dirty="0">
                <a:solidFill>
                  <a:prstClr val="white"/>
                </a:solidFill>
              </a:endParaRPr>
            </a:p>
          </p:txBody>
        </p:sp>
        <p:sp>
          <p:nvSpPr>
            <p:cNvPr id="38" name="Oval 20"/>
            <p:cNvSpPr/>
            <p:nvPr/>
          </p:nvSpPr>
          <p:spPr>
            <a:xfrm rot="8400000">
              <a:off x="6824653" y="4239041"/>
              <a:ext cx="2052000" cy="265680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prstClr val="white"/>
                </a:solidFill>
                <a:latin typeface="Gill Sans MT" pitchFamily="34" charset="0"/>
              </a:endParaRPr>
            </a:p>
          </p:txBody>
        </p:sp>
      </p:grpSp>
      <p:grpSp>
        <p:nvGrpSpPr>
          <p:cNvPr id="39" name="Grouper 7"/>
          <p:cNvGrpSpPr/>
          <p:nvPr/>
        </p:nvGrpSpPr>
        <p:grpSpPr>
          <a:xfrm>
            <a:off x="3938541" y="2164832"/>
            <a:ext cx="1211429" cy="1375730"/>
            <a:chOff x="6768781" y="4384259"/>
            <a:chExt cx="1211431" cy="1375731"/>
          </a:xfrm>
        </p:grpSpPr>
        <p:sp>
          <p:nvSpPr>
            <p:cNvPr id="40" name="ZoneTexte 23"/>
            <p:cNvSpPr txBox="1"/>
            <p:nvPr/>
          </p:nvSpPr>
          <p:spPr>
            <a:xfrm>
              <a:off x="6830536" y="5390658"/>
              <a:ext cx="11496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prstClr val="white"/>
                  </a:solidFill>
                </a:rPr>
                <a:t>GCO500</a:t>
              </a:r>
              <a:endParaRPr lang="fr-FR" dirty="0">
                <a:solidFill>
                  <a:prstClr val="white"/>
                </a:solidFill>
              </a:endParaRPr>
            </a:p>
          </p:txBody>
        </p:sp>
        <p:sp>
          <p:nvSpPr>
            <p:cNvPr id="41" name="Oval 19"/>
            <p:cNvSpPr/>
            <p:nvPr/>
          </p:nvSpPr>
          <p:spPr>
            <a:xfrm>
              <a:off x="6768781" y="4384259"/>
              <a:ext cx="1076400" cy="10764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prstClr val="white"/>
                </a:solidFill>
                <a:latin typeface="Gill Sans MT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3675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irlwww.lpl.arizona.edu/HIIPS/EPO/europa_G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27" y="32624"/>
            <a:ext cx="6751852" cy="682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0866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19237" y="152400"/>
            <a:ext cx="6105525" cy="400111"/>
          </a:xfrm>
        </p:spPr>
        <p:txBody>
          <a:bodyPr>
            <a:noAutofit/>
          </a:bodyPr>
          <a:lstStyle/>
          <a:p>
            <a:r>
              <a:rPr lang="en-GB" sz="5400" dirty="0" smtClean="0">
                <a:solidFill>
                  <a:schemeClr val="bg1"/>
                </a:solidFill>
              </a:rPr>
              <a:t>Challenges</a:t>
            </a:r>
            <a:endParaRPr lang="en-GB" sz="54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2420" y="762000"/>
            <a:ext cx="8267280" cy="55092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3200" b="1" dirty="0" smtClean="0">
                <a:solidFill>
                  <a:schemeClr val="bg1"/>
                </a:solidFill>
                <a:sym typeface="Wingdings" panose="05000000000000000000" pitchFamily="2" charset="2"/>
              </a:rPr>
              <a:t>Large mission, large teams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3200" b="1" dirty="0" smtClean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/>
              <a:buChar char="à"/>
            </a:pPr>
            <a:r>
              <a:rPr lang="en-GB" sz="3200" b="1" dirty="0" smtClean="0">
                <a:solidFill>
                  <a:schemeClr val="bg1"/>
                </a:solidFill>
                <a:sym typeface="Wingdings" panose="05000000000000000000" pitchFamily="2" charset="2"/>
              </a:rPr>
              <a:t>Long cruise phase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/>
              <a:buChar char="à"/>
            </a:pPr>
            <a:r>
              <a:rPr lang="en-GB" sz="3200" b="1" dirty="0">
                <a:solidFill>
                  <a:schemeClr val="bg1"/>
                </a:solidFill>
                <a:sym typeface="Wingdings" panose="05000000000000000000" pitchFamily="2" charset="2"/>
              </a:rPr>
              <a:t>Complex navigation in the Jupiter system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3200" b="1" dirty="0" smtClean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/>
              <a:buChar char="à"/>
            </a:pPr>
            <a:r>
              <a:rPr lang="en-GB" sz="3200" b="1" dirty="0" smtClean="0">
                <a:solidFill>
                  <a:schemeClr val="bg1"/>
                </a:solidFill>
                <a:sym typeface="Wingdings" panose="05000000000000000000" pitchFamily="2" charset="2"/>
              </a:rPr>
              <a:t>Radiation environment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/>
              <a:buChar char="à"/>
            </a:pPr>
            <a:r>
              <a:rPr lang="en-GB" sz="3200" b="1" dirty="0" smtClean="0">
                <a:solidFill>
                  <a:schemeClr val="bg1"/>
                </a:solidFill>
                <a:sym typeface="Wingdings" panose="05000000000000000000" pitchFamily="2" charset="2"/>
              </a:rPr>
              <a:t>Power and thermal (cold)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/>
              <a:buChar char="à"/>
            </a:pPr>
            <a:r>
              <a:rPr lang="en-GB" sz="3200" b="1" dirty="0" smtClean="0">
                <a:solidFill>
                  <a:schemeClr val="bg1"/>
                </a:solidFill>
                <a:sym typeface="Wingdings" panose="05000000000000000000" pitchFamily="2" charset="2"/>
              </a:rPr>
              <a:t>Spacecraft electromagnetic cleanliness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3200" b="1" dirty="0" smtClean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/>
              <a:buChar char="à"/>
            </a:pPr>
            <a:r>
              <a:rPr lang="en-GB" sz="3200" b="1" dirty="0" smtClean="0">
                <a:solidFill>
                  <a:schemeClr val="bg1"/>
                </a:solidFill>
                <a:sym typeface="Wingdings" panose="05000000000000000000" pitchFamily="2" charset="2"/>
              </a:rPr>
              <a:t>Broad science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/>
              <a:buChar char="à"/>
            </a:pPr>
            <a:r>
              <a:rPr lang="en-GB" sz="3200" b="1" dirty="0" smtClean="0">
                <a:solidFill>
                  <a:schemeClr val="bg1"/>
                </a:solidFill>
                <a:sym typeface="Wingdings" panose="05000000000000000000" pitchFamily="2" charset="2"/>
              </a:rPr>
              <a:t>(relatively low) data rate</a:t>
            </a:r>
          </a:p>
        </p:txBody>
      </p:sp>
    </p:spTree>
    <p:extLst>
      <p:ext uri="{BB962C8B-B14F-4D97-AF65-F5344CB8AC3E}">
        <p14:creationId xmlns:p14="http://schemas.microsoft.com/office/powerpoint/2010/main" val="438305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905" y="2751218"/>
            <a:ext cx="2553008" cy="240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16"/>
          <a:stretch/>
        </p:blipFill>
        <p:spPr bwMode="auto">
          <a:xfrm>
            <a:off x="2654905" y="460489"/>
            <a:ext cx="2614694" cy="1865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7280" y="3007488"/>
            <a:ext cx="3055458" cy="1891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 descr="Aurora on Jupiter's north pole; jovian aurora; aurora crowns Jupiter's north pole; gas giant; jovian planet; oblate spheroid - Space Art Illustration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1115" y="457264"/>
            <a:ext cx="2491623" cy="1868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1257" y="704504"/>
            <a:ext cx="2111913" cy="409342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FFFFFF"/>
                </a:solidFill>
              </a:rPr>
              <a:t>Topics: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000" dirty="0" smtClean="0">
              <a:solidFill>
                <a:srgbClr val="FFFFFF"/>
              </a:solidFill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GB" sz="2000" dirty="0" smtClean="0">
                <a:solidFill>
                  <a:srgbClr val="FFFFFF"/>
                </a:solidFill>
              </a:rPr>
              <a:t>Interior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GB" sz="2000" dirty="0" smtClean="0">
                <a:solidFill>
                  <a:srgbClr val="FFFFFF"/>
                </a:solidFill>
              </a:rPr>
              <a:t>Subsurface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GB" sz="2000" dirty="0" smtClean="0">
                <a:solidFill>
                  <a:srgbClr val="FFFFFF"/>
                </a:solidFill>
              </a:rPr>
              <a:t>Geology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GB" sz="2000" dirty="0" smtClean="0">
                <a:solidFill>
                  <a:srgbClr val="FFFFFF"/>
                </a:solidFill>
              </a:rPr>
              <a:t>Atmosphere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GB" sz="2000" dirty="0" smtClean="0">
                <a:solidFill>
                  <a:srgbClr val="FFFFFF"/>
                </a:solidFill>
              </a:rPr>
              <a:t>Plasma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GB" sz="2000" dirty="0" smtClean="0">
                <a:solidFill>
                  <a:srgbClr val="FFFFFF"/>
                </a:solidFill>
              </a:rPr>
              <a:t>Planet, moons, rings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GB" sz="2000" dirty="0" smtClean="0">
                <a:solidFill>
                  <a:srgbClr val="FFFFFF"/>
                </a:solidFill>
              </a:rPr>
              <a:t>Habitability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GB" sz="2000" dirty="0" smtClean="0">
                <a:solidFill>
                  <a:srgbClr val="FFFFFF"/>
                </a:solidFill>
              </a:rPr>
              <a:t>Link to </a:t>
            </a:r>
            <a:r>
              <a:rPr lang="en-GB" sz="2000" dirty="0" err="1" smtClean="0">
                <a:solidFill>
                  <a:srgbClr val="FFFFFF"/>
                </a:solidFill>
              </a:rPr>
              <a:t>exoplanets</a:t>
            </a:r>
            <a:endParaRPr lang="en-GB" sz="2000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78725" y="5440240"/>
            <a:ext cx="7614061" cy="120032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400" dirty="0" smtClean="0">
                <a:solidFill>
                  <a:srgbClr val="FFFFFF"/>
                </a:solidFill>
              </a:rPr>
              <a:t>Jupiter system: largest planet, largest storm, fastest rotation, largest magnetic field, largest moon, largest moon system, most active moons</a:t>
            </a:r>
          </a:p>
        </p:txBody>
      </p:sp>
    </p:spTree>
    <p:extLst>
      <p:ext uri="{BB962C8B-B14F-4D97-AF65-F5344CB8AC3E}">
        <p14:creationId xmlns:p14="http://schemas.microsoft.com/office/powerpoint/2010/main" val="438305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0" y="0"/>
            <a:ext cx="9571512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7170" name="Picture 2" descr="http://www.spacetelescope.org/static/archives/images/screen/heic1410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6"/>
          <a:stretch/>
        </p:blipFill>
        <p:spPr bwMode="auto">
          <a:xfrm>
            <a:off x="0" y="382137"/>
            <a:ext cx="4785756" cy="5091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nasa.gov/centers/ames/images/content/175523main_jupiter-flyby-03hires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8" t="17800" r="7286" b="14030"/>
          <a:stretch/>
        </p:blipFill>
        <p:spPr bwMode="auto">
          <a:xfrm>
            <a:off x="4572000" y="1837082"/>
            <a:ext cx="4480495" cy="2413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035734" y="5336272"/>
            <a:ext cx="3553026" cy="84616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dirty="0" smtClean="0">
                <a:solidFill>
                  <a:srgbClr val="FFFFFF"/>
                </a:solidFill>
              </a:rPr>
              <a:t>Thank you for your </a:t>
            </a:r>
            <a:r>
              <a:rPr lang="en-GB" dirty="0" smtClean="0">
                <a:solidFill>
                  <a:srgbClr val="FFFFFF"/>
                </a:solidFill>
              </a:rPr>
              <a:t>attention</a:t>
            </a:r>
            <a:endParaRPr lang="en-GB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936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 descr="https://upload.wikimedia.org/wikipedia/commons/b/b5/Ganymede,_moon_of_Jupiter,_NAS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908" y="-1"/>
            <a:ext cx="6702425" cy="6839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360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0971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7080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2696" y="131224"/>
            <a:ext cx="5453672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800" b="1" dirty="0" smtClean="0">
                <a:solidFill>
                  <a:srgbClr val="AACAEA">
                    <a:lumMod val="40000"/>
                    <a:lumOff val="60000"/>
                  </a:srgbClr>
                </a:solidFill>
                <a:latin typeface="Arial Black" pitchFamily="34" charset="0"/>
              </a:rPr>
              <a:t>Jupiter Icy Moons Explorer</a:t>
            </a:r>
            <a:endParaRPr lang="en-GB" sz="2800" b="1" dirty="0">
              <a:solidFill>
                <a:srgbClr val="AACAEA">
                  <a:lumMod val="40000"/>
                  <a:lumOff val="60000"/>
                </a:srgbClr>
              </a:solidFill>
              <a:latin typeface="Arial Black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" y="6400800"/>
            <a:ext cx="4386943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7" name="Picture 2" descr="http://www.nasa.gov/centers/ames/images/content/175523main_jupiter-flyby-03hire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9" t="17800" b="14030"/>
          <a:stretch/>
        </p:blipFill>
        <p:spPr bwMode="auto">
          <a:xfrm>
            <a:off x="262699" y="2498692"/>
            <a:ext cx="4862710" cy="241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www.spacetelescope.org/static/archives/images/screen/heic1410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077" y="1665028"/>
            <a:ext cx="4081083" cy="4081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43715" y="595042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696" y="5572719"/>
            <a:ext cx="7964706" cy="1056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36675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olarsystem.nasa.gov/europa/docs/EuropaCutawayCarroll_7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721894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61939"/>
            <a:ext cx="2244370" cy="213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Icy_Ionosphere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98621" y="4798189"/>
            <a:ext cx="2051902" cy="2031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0" descr="europ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923" y="2438405"/>
            <a:ext cx="2207496" cy="2209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02" b="91833"/>
          <a:stretch/>
        </p:blipFill>
        <p:spPr bwMode="auto">
          <a:xfrm>
            <a:off x="4648200" y="2133600"/>
            <a:ext cx="1342465" cy="560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2429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Olivier Witasse\Desktop\Talk JUICE\europa-water-geyser-hubble-telescop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903" y="-152399"/>
            <a:ext cx="7019307" cy="7019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331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fficher l'image d'orig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490537"/>
            <a:ext cx="470955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fficher l'image d'origi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674" y="1371603"/>
            <a:ext cx="4522126" cy="3495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4960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SA Presentation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6_ESA Presentation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7_ESA Presentation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ESA Presentation.potx" id="{4035F37E-B9D1-4636-97E4-60CF27A625BA}" vid="{04ACA1D1-02E6-4B19-B828-578536E30479}"/>
    </a:ext>
  </a:extLst>
</a:theme>
</file>

<file path=ppt/theme/theme12.xml><?xml version="1.0" encoding="utf-8"?>
<a:theme xmlns:a="http://schemas.openxmlformats.org/drawingml/2006/main" name="8_ESA Presentation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ESA Presentation.potx" id="{4035F37E-B9D1-4636-97E4-60CF27A625BA}" vid="{04ACA1D1-02E6-4B19-B828-578536E30479}"/>
    </a:ext>
  </a:extLst>
</a:theme>
</file>

<file path=ppt/theme/theme13.xml><?xml version="1.0" encoding="utf-8"?>
<a:theme xmlns:a="http://schemas.openxmlformats.org/drawingml/2006/main" name="9_ESA Presentation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0_ESA Presentation">
  <a:themeElements>
    <a:clrScheme name="1_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1_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ESA Presentation">
  <a:themeElements>
    <a:clrScheme name="1_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1_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5_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ESA Presentation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ESA Presentation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ESA Presentation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ESA Presentation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1_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819</Words>
  <Application>Microsoft Office PowerPoint</Application>
  <PresentationFormat>On-screen Show (4:3)</PresentationFormat>
  <Paragraphs>213</Paragraphs>
  <Slides>32</Slides>
  <Notes>19</Notes>
  <HiddenSlides>0</HiddenSlides>
  <MMClips>0</MMClips>
  <ScaleCrop>false</ScaleCrop>
  <HeadingPairs>
    <vt:vector size="4" baseType="variant">
      <vt:variant>
        <vt:lpstr>Theme</vt:lpstr>
      </vt:variant>
      <vt:variant>
        <vt:i4>14</vt:i4>
      </vt:variant>
      <vt:variant>
        <vt:lpstr>Slide Titles</vt:lpstr>
      </vt:variant>
      <vt:variant>
        <vt:i4>32</vt:i4>
      </vt:variant>
    </vt:vector>
  </HeadingPairs>
  <TitlesOfParts>
    <vt:vector size="46" baseType="lpstr">
      <vt:lpstr>ESA Presentation</vt:lpstr>
      <vt:lpstr>1_ESA Presentation</vt:lpstr>
      <vt:lpstr>5_Thème Office</vt:lpstr>
      <vt:lpstr>2_ESA Presentation</vt:lpstr>
      <vt:lpstr>3_ESA Presentation</vt:lpstr>
      <vt:lpstr>4_ESA Presentation</vt:lpstr>
      <vt:lpstr>5_ESA Presentation</vt:lpstr>
      <vt:lpstr>Thème Office</vt:lpstr>
      <vt:lpstr>1_Thème Office</vt:lpstr>
      <vt:lpstr>6_ESA Presentation</vt:lpstr>
      <vt:lpstr>7_ESA Presentation</vt:lpstr>
      <vt:lpstr>8_ESA Presentation</vt:lpstr>
      <vt:lpstr>9_ESA Presentation</vt:lpstr>
      <vt:lpstr>10_ESA Presentation</vt:lpstr>
      <vt:lpstr>PowerPoint Presentation</vt:lpstr>
      <vt:lpstr>JUICE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JUICE Model Payload</vt:lpstr>
      <vt:lpstr>JUICE Model Payload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Challenges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O. Witasse and N. Altobelli</dc:title>
  <dc:creator>Olivier Witasse</dc:creator>
  <cp:lastModifiedBy>Olivier Witasse</cp:lastModifiedBy>
  <cp:revision>83</cp:revision>
  <dcterms:created xsi:type="dcterms:W3CDTF">2006-08-16T00:00:00Z</dcterms:created>
  <dcterms:modified xsi:type="dcterms:W3CDTF">2016-05-26T10:19:10Z</dcterms:modified>
</cp:coreProperties>
</file>