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4v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21"/>
  </p:notesMasterIdLst>
  <p:sldIdLst>
    <p:sldId id="256" r:id="rId2"/>
    <p:sldId id="258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92" r:id="rId15"/>
    <p:sldId id="289" r:id="rId16"/>
    <p:sldId id="291" r:id="rId17"/>
    <p:sldId id="290" r:id="rId18"/>
    <p:sldId id="294" r:id="rId19"/>
    <p:sldId id="293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1168" y="-12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D3325C-D68A-47DC-905B-363958C261F5}" type="datetimeFigureOut">
              <a:rPr lang="fr-FR" smtClean="0"/>
              <a:pPr/>
              <a:t>6/2/16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FACAD-B3EC-4B23-84A4-C104EF36CA7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9252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FACAD-B3EC-4B23-84A4-C104EF36CA7B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1775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FACAD-B3EC-4B23-84A4-C104EF36CA7B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86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FACAD-B3EC-4B23-84A4-C104EF36CA7B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19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FACAD-B3EC-4B23-84A4-C104EF36CA7B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5525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FACAD-B3EC-4B23-84A4-C104EF36CA7B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8433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FACAD-B3EC-4B23-84A4-C104EF36CA7B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3402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FACAD-B3EC-4B23-84A4-C104EF36CA7B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4025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FACAD-B3EC-4B23-84A4-C104EF36CA7B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4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FACAD-B3EC-4B23-84A4-C104EF36CA7B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8408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FACAD-B3EC-4B23-84A4-C104EF36CA7B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86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83B9-CF6A-9843-87C0-05448E13EC86}" type="datetimeFigureOut">
              <a:rPr lang="en-US" smtClean="0"/>
              <a:pPr/>
              <a:t>6/2/16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24BF-7FEB-EF47-8623-901EBF083F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27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83B9-CF6A-9843-87C0-05448E13EC86}" type="datetimeFigureOut">
              <a:rPr lang="en-US" smtClean="0"/>
              <a:pPr/>
              <a:t>6/2/16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24BF-7FEB-EF47-8623-901EBF083F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45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83B9-CF6A-9843-87C0-05448E13EC86}" type="datetimeFigureOut">
              <a:rPr lang="en-US" smtClean="0"/>
              <a:pPr/>
              <a:t>6/2/16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24BF-7FEB-EF47-8623-901EBF083F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107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83B9-CF6A-9843-87C0-05448E13EC86}" type="datetimeFigureOut">
              <a:rPr lang="en-US" smtClean="0"/>
              <a:pPr/>
              <a:t>6/2/16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24BF-7FEB-EF47-8623-901EBF083F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8630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83B9-CF6A-9843-87C0-05448E13EC86}" type="datetimeFigureOut">
              <a:rPr lang="en-US" smtClean="0"/>
              <a:pPr/>
              <a:t>6/2/16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24BF-7FEB-EF47-8623-901EBF083F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63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83B9-CF6A-9843-87C0-05448E13EC86}" type="datetimeFigureOut">
              <a:rPr lang="en-US" smtClean="0"/>
              <a:pPr/>
              <a:t>6/2/16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24BF-7FEB-EF47-8623-901EBF083F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5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83B9-CF6A-9843-87C0-05448E13EC86}" type="datetimeFigureOut">
              <a:rPr lang="en-US" smtClean="0"/>
              <a:pPr/>
              <a:t>6/2/16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24BF-7FEB-EF47-8623-901EBF083F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42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83B9-CF6A-9843-87C0-05448E13EC86}" type="datetimeFigureOut">
              <a:rPr lang="en-US" smtClean="0"/>
              <a:pPr/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24BF-7FEB-EF47-8623-901EBF083F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90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83B9-CF6A-9843-87C0-05448E13EC86}" type="datetimeFigureOut">
              <a:rPr lang="en-US" smtClean="0"/>
              <a:pPr/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24BF-7FEB-EF47-8623-901EBF083F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468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83B9-CF6A-9843-87C0-05448E13EC86}" type="datetimeFigureOut">
              <a:rPr lang="en-US" smtClean="0"/>
              <a:pPr/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24BF-7FEB-EF47-8623-901EBF083F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67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83B9-CF6A-9843-87C0-05448E13EC86}" type="datetimeFigureOut">
              <a:rPr lang="en-US" smtClean="0"/>
              <a:pPr/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24BF-7FEB-EF47-8623-901EBF083F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2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83B9-CF6A-9843-87C0-05448E13EC86}" type="datetimeFigureOut">
              <a:rPr lang="en-US" smtClean="0"/>
              <a:pPr/>
              <a:t>6/2/16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24BF-7FEB-EF47-8623-901EBF083F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70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83B9-CF6A-9843-87C0-05448E13EC86}" type="datetimeFigureOut">
              <a:rPr lang="en-US" smtClean="0"/>
              <a:pPr/>
              <a:t>6/2/16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24BF-7FEB-EF47-8623-901EBF083F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02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83B9-CF6A-9843-87C0-05448E13EC86}" type="datetimeFigureOut">
              <a:rPr lang="en-US" smtClean="0"/>
              <a:pPr/>
              <a:t>6/2/16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24BF-7FEB-EF47-8623-901EBF083F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970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83B9-CF6A-9843-87C0-05448E13EC86}" type="datetimeFigureOut">
              <a:rPr lang="en-US" smtClean="0"/>
              <a:pPr/>
              <a:t>6/2/16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24BF-7FEB-EF47-8623-901EBF083F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148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83B9-CF6A-9843-87C0-05448E13EC86}" type="datetimeFigureOut">
              <a:rPr lang="en-US" smtClean="0"/>
              <a:pPr/>
              <a:t>6/2/16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24BF-7FEB-EF47-8623-901EBF083F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028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83B9-CF6A-9843-87C0-05448E13EC86}" type="datetimeFigureOut">
              <a:rPr lang="en-US" smtClean="0"/>
              <a:pPr/>
              <a:t>6/2/16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24BF-7FEB-EF47-8623-901EBF083F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47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0B783B9-CF6A-9843-87C0-05448E13EC86}" type="datetimeFigureOut">
              <a:rPr lang="en-US" smtClean="0"/>
              <a:pPr/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EF5924BF-7FEB-EF47-8623-901EBF083F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694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7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020" y="2697301"/>
            <a:ext cx="8907326" cy="1187444"/>
          </a:xfrm>
        </p:spPr>
        <p:txBody>
          <a:bodyPr>
            <a:noAutofit/>
          </a:bodyPr>
          <a:lstStyle/>
          <a:p>
            <a:pPr algn="ctr"/>
            <a:r>
              <a:rPr lang="en-US" sz="1700" dirty="0" smtClean="0">
                <a:latin typeface="Helvetica" pitchFamily="2" charset="0"/>
              </a:rPr>
              <a:t/>
            </a:r>
            <a:br>
              <a:rPr lang="en-US" sz="1700" dirty="0" smtClean="0">
                <a:latin typeface="Helvetica" pitchFamily="2" charset="0"/>
              </a:rPr>
            </a:br>
            <a:r>
              <a:rPr lang="en-US" sz="1700" spc="0" dirty="0" smtClean="0">
                <a:latin typeface="Helvetica" pitchFamily="2" charset="0"/>
              </a:rPr>
              <a:t>Software For Automatically Detecting Meteorite Falls In Doppler Weather Radar</a:t>
            </a:r>
            <a:endParaRPr lang="en-US" sz="1700" spc="0" dirty="0"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2283" y="6156960"/>
            <a:ext cx="6400800" cy="430448"/>
          </a:xfrm>
          <a:effectLst>
            <a:outerShdw blurRad="50800" dist="50800" dir="5400000" sx="55000" sy="55000" algn="ctr" rotWithShape="0">
              <a:srgbClr val="000000">
                <a:alpha val="43137"/>
              </a:srgbClr>
            </a:outerShdw>
            <a:reflection blurRad="6350" stA="50000" endA="300" endPos="55000" dir="5400000" sy="-100000" algn="bl" rotWithShape="0"/>
          </a:effectLst>
        </p:spPr>
        <p:txBody>
          <a:bodyPr>
            <a:norm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Mike Hankey - Meteoroids 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 </a:t>
            </a:r>
            <a:r>
              <a:rPr 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fr-FR" sz="1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Noordwijk</a:t>
            </a:r>
            <a:r>
              <a:rPr lang="fr-FR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the </a:t>
            </a:r>
            <a:r>
              <a:rPr lang="fr-FR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Netherlands</a:t>
            </a:r>
            <a:endParaRPr 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06" y="1899229"/>
            <a:ext cx="6897188" cy="799824"/>
          </a:xfrm>
          <a:prstGeom prst="rect">
            <a:avLst/>
          </a:prstGeom>
          <a:effectLst>
            <a:reflection blurRad="6350" stA="140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2230763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0444" y="802403"/>
            <a:ext cx="7886700" cy="871179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Helvetica Neue" panose="02000503000000020004" pitchFamily="50"/>
              </a:rPr>
              <a:t>Automated Process – step 5</a:t>
            </a:r>
            <a:endParaRPr lang="en-US" sz="4000" dirty="0">
              <a:solidFill>
                <a:schemeClr val="tx1"/>
              </a:solidFill>
              <a:latin typeface="Helvetica Neue" panose="02000503000000020004" pitchFamily="5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0444" y="1833153"/>
            <a:ext cx="5421087" cy="4663947"/>
          </a:xfrm>
        </p:spPr>
        <p:txBody>
          <a:bodyPr>
            <a:normAutofit/>
          </a:bodyPr>
          <a:lstStyle/>
          <a:p>
            <a:r>
              <a:rPr lang="en-US" dirty="0"/>
              <a:t>Calculate detections</a:t>
            </a:r>
          </a:p>
          <a:p>
            <a:r>
              <a:rPr lang="en-US" dirty="0"/>
              <a:t>Overlay Radar</a:t>
            </a:r>
          </a:p>
          <a:p>
            <a:r>
              <a:rPr lang="en-US" dirty="0"/>
              <a:t>Make Final KML</a:t>
            </a:r>
          </a:p>
        </p:txBody>
      </p:sp>
      <p:pic>
        <p:nvPicPr>
          <p:cNvPr id="5" name="Picture 3" descr="fl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247" y="1740711"/>
            <a:ext cx="5679579" cy="3890512"/>
          </a:xfrm>
          <a:prstGeom prst="rect">
            <a:avLst/>
          </a:prstGeom>
        </p:spPr>
      </p:pic>
      <p:pic>
        <p:nvPicPr>
          <p:cNvPr id="8" name="Picture 4" descr="fl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161" y="1746132"/>
            <a:ext cx="5663751" cy="3879670"/>
          </a:xfrm>
          <a:prstGeom prst="rect">
            <a:avLst/>
          </a:prstGeom>
        </p:spPr>
      </p:pic>
      <p:pic>
        <p:nvPicPr>
          <p:cNvPr id="9" name="Picture 5" descr="fl1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161" y="1746132"/>
            <a:ext cx="5663751" cy="3879670"/>
          </a:xfrm>
          <a:prstGeom prst="rect">
            <a:avLst/>
          </a:prstGeom>
        </p:spPr>
      </p:pic>
      <p:pic>
        <p:nvPicPr>
          <p:cNvPr id="11" name="Picture 7" descr="fl1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247" y="1740711"/>
            <a:ext cx="5663751" cy="387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4786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0444" y="802403"/>
            <a:ext cx="7886700" cy="871179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Helvetica Neue" panose="02000503000000020004" pitchFamily="50"/>
              </a:rPr>
              <a:t>Detection Method</a:t>
            </a:r>
            <a:endParaRPr lang="en-US" sz="4000" dirty="0">
              <a:solidFill>
                <a:schemeClr val="tx1"/>
              </a:solidFill>
              <a:latin typeface="Helvetica Neue" panose="02000503000000020004" pitchFamily="5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0444" y="1833153"/>
            <a:ext cx="5421087" cy="4663947"/>
          </a:xfrm>
        </p:spPr>
        <p:txBody>
          <a:bodyPr>
            <a:normAutofit/>
          </a:bodyPr>
          <a:lstStyle/>
          <a:p>
            <a:r>
              <a:rPr lang="en-US" dirty="0"/>
              <a:t>Expedited Manual / Visual</a:t>
            </a:r>
          </a:p>
          <a:p>
            <a:r>
              <a:rPr lang="en-US" dirty="0"/>
              <a:t>Sector Average Factor Detect</a:t>
            </a:r>
          </a:p>
          <a:p>
            <a:r>
              <a:rPr lang="en-US" dirty="0"/>
              <a:t>Sector Velocity Factor Detect </a:t>
            </a:r>
          </a:p>
          <a:p>
            <a:r>
              <a:rPr lang="en-US" dirty="0"/>
              <a:t>Signature </a:t>
            </a:r>
            <a:r>
              <a:rPr lang="en-US" dirty="0" smtClean="0"/>
              <a:t>Detect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8471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0444" y="802403"/>
            <a:ext cx="7886700" cy="871179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Helvetica Neue" panose="02000503000000020004" pitchFamily="50"/>
              </a:rPr>
              <a:t>Expedited Visual Detection</a:t>
            </a:r>
            <a:endParaRPr lang="en-US" sz="4000" dirty="0">
              <a:solidFill>
                <a:schemeClr val="tx1"/>
              </a:solidFill>
              <a:latin typeface="Helvetica Neue" panose="02000503000000020004" pitchFamily="5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0444" y="1833153"/>
            <a:ext cx="8382002" cy="4663947"/>
          </a:xfrm>
        </p:spPr>
        <p:txBody>
          <a:bodyPr>
            <a:normAutofit/>
          </a:bodyPr>
          <a:lstStyle/>
          <a:p>
            <a:r>
              <a:rPr lang="en-US" dirty="0"/>
              <a:t>Create radar image 200x200km around fireball end point for each radar, sweep and date</a:t>
            </a:r>
          </a:p>
          <a:p>
            <a:r>
              <a:rPr lang="en-US" dirty="0"/>
              <a:t>Sort images into easily viewable display table</a:t>
            </a:r>
          </a:p>
          <a:p>
            <a:r>
              <a:rPr lang="en-US" dirty="0"/>
              <a:t>Create KML overlay with folder for each station, sweep, time. </a:t>
            </a:r>
          </a:p>
          <a:p>
            <a:r>
              <a:rPr lang="en-US" dirty="0"/>
              <a:t>Images are ready to go as soon as researcher starts (saves 1 hour of manual work to review images and create overlays)</a:t>
            </a:r>
          </a:p>
          <a:p>
            <a:r>
              <a:rPr lang="en-US" dirty="0" err="1"/>
              <a:t>DetectionExpedited</a:t>
            </a:r>
            <a:r>
              <a:rPr lang="en-US" dirty="0"/>
              <a:t> Image </a:t>
            </a:r>
            <a:r>
              <a:rPr lang="en-US" dirty="0" smtClean="0"/>
              <a:t>Analysis or </a:t>
            </a:r>
            <a:r>
              <a:rPr lang="en-US" dirty="0"/>
              <a:t>non detection can be accomplished in seconds to minutes. 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444" y="1833153"/>
            <a:ext cx="8629470" cy="36399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44" y="1833153"/>
            <a:ext cx="8629470" cy="36399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444" y="1833153"/>
            <a:ext cx="8629470" cy="363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1366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0444" y="802403"/>
            <a:ext cx="7886700" cy="871179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Helvetica Neue" panose="02000503000000020004" pitchFamily="50"/>
              </a:rPr>
              <a:t>Sector Detector</a:t>
            </a:r>
            <a:endParaRPr lang="en-US" sz="4000" dirty="0">
              <a:solidFill>
                <a:schemeClr val="tx1"/>
              </a:solidFill>
              <a:latin typeface="Helvetica Neue" panose="02000503000000020004" pitchFamily="5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0445" y="1833153"/>
            <a:ext cx="3966755" cy="4663947"/>
          </a:xfrm>
        </p:spPr>
        <p:txBody>
          <a:bodyPr>
            <a:normAutofit/>
          </a:bodyPr>
          <a:lstStyle/>
          <a:p>
            <a:r>
              <a:rPr lang="en-US" dirty="0"/>
              <a:t>Select sectors with highest cumulative average change within 20 minutes of fireball (-5 / + 15)</a:t>
            </a:r>
            <a:endParaRPr lang="en-US" dirty="0" smtClean="0"/>
          </a:p>
          <a:p>
            <a:r>
              <a:rPr lang="en-US" dirty="0" smtClean="0"/>
              <a:t>Create </a:t>
            </a:r>
            <a:r>
              <a:rPr lang="en-US" dirty="0"/>
              <a:t>color coded KML for highest changers</a:t>
            </a:r>
          </a:p>
          <a:p>
            <a:r>
              <a:rPr lang="en-US" dirty="0"/>
              <a:t>Create KML Overlay with radar </a:t>
            </a:r>
            <a:r>
              <a:rPr lang="en-US" dirty="0" smtClean="0"/>
              <a:t>images</a:t>
            </a:r>
          </a:p>
          <a:p>
            <a:r>
              <a:rPr lang="en-US" dirty="0" smtClean="0"/>
              <a:t>Capable of detecting anomalous weather patterns over wide area </a:t>
            </a:r>
            <a:endParaRPr lang="en-US" dirty="0"/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902" y="1297576"/>
            <a:ext cx="4197221" cy="504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3773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0444" y="802403"/>
            <a:ext cx="7886700" cy="871179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Helvetica Neue" panose="02000503000000020004" pitchFamily="50"/>
              </a:rPr>
              <a:t>Signature Detection</a:t>
            </a:r>
            <a:endParaRPr lang="en-US" sz="4000" dirty="0">
              <a:solidFill>
                <a:schemeClr val="tx1"/>
              </a:solidFill>
              <a:latin typeface="Helvetica Neue" panose="02000503000000020004" pitchFamily="5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0445" y="2268868"/>
            <a:ext cx="4358641" cy="46639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Study known falls and find data similarities common with meteorites</a:t>
            </a:r>
            <a:r>
              <a:rPr lang="en-US" dirty="0" smtClean="0"/>
              <a:t>… 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419">
            <a:off x="166773" y="1123406"/>
            <a:ext cx="6858000" cy="6858000"/>
          </a:xfrm>
          <a:prstGeom prst="rect">
            <a:avLst/>
          </a:prstGeom>
        </p:spPr>
      </p:pic>
      <p:grpSp>
        <p:nvGrpSpPr>
          <p:cNvPr id="17" name="Groupe 16"/>
          <p:cNvGrpSpPr/>
          <p:nvPr/>
        </p:nvGrpSpPr>
        <p:grpSpPr>
          <a:xfrm>
            <a:off x="4803850" y="1811091"/>
            <a:ext cx="693850" cy="1006691"/>
            <a:chOff x="4681476" y="1982380"/>
            <a:chExt cx="693850" cy="1006691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5726" y="1982380"/>
              <a:ext cx="609600" cy="628650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4681476" y="2619739"/>
              <a:ext cx="681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latin typeface="Helvetica" pitchFamily="2" charset="0"/>
                </a:rPr>
                <a:t>Rain</a:t>
              </a:r>
              <a:endParaRPr lang="fr-FR" b="1" dirty="0">
                <a:latin typeface="Helvetica" pitchFamily="2" charset="0"/>
              </a:endParaRP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6041910" y="807420"/>
            <a:ext cx="1209675" cy="1372737"/>
            <a:chOff x="5954904" y="880129"/>
            <a:chExt cx="1209675" cy="1372737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4904" y="880129"/>
              <a:ext cx="1209675" cy="1133475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6042326" y="1883534"/>
              <a:ext cx="801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latin typeface="Helvetica" pitchFamily="2" charset="0"/>
                </a:rPr>
                <a:t>Snow</a:t>
              </a:r>
              <a:endParaRPr lang="fr-FR" b="1" dirty="0">
                <a:latin typeface="Helvetica" pitchFamily="2" charset="0"/>
              </a:endParaRP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5630212" y="2391778"/>
            <a:ext cx="1188600" cy="1008303"/>
            <a:chOff x="5434467" y="2518846"/>
            <a:chExt cx="1235101" cy="1047750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4218" y="2518846"/>
              <a:ext cx="895350" cy="1047750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5434467" y="3159701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 smtClean="0">
                  <a:latin typeface="Helvetica" pitchFamily="2" charset="0"/>
                </a:rPr>
                <a:t>Hail</a:t>
              </a:r>
              <a:endParaRPr lang="fr-FR" b="1" dirty="0">
                <a:latin typeface="Helvetica" pitchFamily="2" charset="0"/>
              </a:endParaRP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7074292" y="1447936"/>
            <a:ext cx="1353256" cy="1632660"/>
            <a:chOff x="6844149" y="1818713"/>
            <a:chExt cx="1353256" cy="1632660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4707" y="1818713"/>
              <a:ext cx="952500" cy="1209675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6844149" y="3082041"/>
              <a:ext cx="1353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 smtClean="0">
                  <a:latin typeface="Helvetica" pitchFamily="2" charset="0"/>
                </a:rPr>
                <a:t>Meteorites</a:t>
              </a:r>
              <a:endParaRPr lang="fr-FR" b="1" dirty="0">
                <a:latin typeface="Helvetica" pitchFamily="2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6575672" y="3594111"/>
            <a:ext cx="1473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HelveticaNeueLT Std ExtBlk Cn" panose="020B0806040502050204" pitchFamily="34" charset="0"/>
                <a:cs typeface="Arial" panose="020B0604020202020204" pitchFamily="34" charset="0"/>
              </a:rPr>
              <a:t>+/- </a:t>
            </a:r>
            <a:r>
              <a:rPr lang="fr-FR" sz="1600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HelveticaNeueLT Std ExtBlk Cn" panose="020B0806040502050204" pitchFamily="34" charset="0"/>
                <a:cs typeface="Arial" panose="020B0604020202020204" pitchFamily="34" charset="0"/>
              </a:rPr>
              <a:t>Reflectivity</a:t>
            </a:r>
            <a:endParaRPr lang="fr-FR" sz="1600" dirty="0">
              <a:solidFill>
                <a:schemeClr val="accent3">
                  <a:lumMod val="40000"/>
                  <a:lumOff val="60000"/>
                </a:schemeClr>
              </a:solidFill>
              <a:latin typeface="HelveticaNeueLT Std ExtBlk Cn" panose="020B080604050205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386514" y="4830284"/>
            <a:ext cx="2757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HelveticaNeueLT Std ExtBlk Cn" panose="020B0806040502050204" pitchFamily="34" charset="0"/>
                <a:cs typeface="Arial" panose="020B0604020202020204" pitchFamily="34" charset="0"/>
              </a:rPr>
              <a:t>+/- </a:t>
            </a:r>
            <a:r>
              <a:rPr lang="fr-FR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HelveticaNeueLT Std ExtBlk Cn" panose="020B0806040502050204" pitchFamily="34" charset="0"/>
                <a:cs typeface="Arial" panose="020B0604020202020204" pitchFamily="34" charset="0"/>
              </a:rPr>
              <a:t>Differential</a:t>
            </a:r>
            <a:r>
              <a:rPr lang="fr-FR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HelveticaNeueLT Std ExtBlk Cn" panose="020B080604050205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HelveticaNeueLT Std ExtBlk Cn" panose="020B0806040502050204" pitchFamily="34" charset="0"/>
                <a:cs typeface="Arial" panose="020B0604020202020204" pitchFamily="34" charset="0"/>
              </a:rPr>
              <a:t>Reflectivity</a:t>
            </a:r>
            <a:endParaRPr lang="fr-FR" dirty="0">
              <a:solidFill>
                <a:schemeClr val="accent3">
                  <a:lumMod val="60000"/>
                  <a:lumOff val="40000"/>
                </a:schemeClr>
              </a:solidFill>
              <a:latin typeface="HelveticaNeueLT Std ExtBlk Cn" panose="020B080604050205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686212" y="4216946"/>
            <a:ext cx="1957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HelveticaNeueLT Std ExtBlk Cn" panose="020B0806040502050204" pitchFamily="34" charset="0"/>
                <a:cs typeface="Arial" panose="020B0604020202020204" pitchFamily="34" charset="0"/>
              </a:rPr>
              <a:t>+/- Radial </a:t>
            </a:r>
            <a:r>
              <a:rPr lang="fr-FR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HelveticaNeueLT Std ExtBlk Cn" panose="020B0806040502050204" pitchFamily="34" charset="0"/>
                <a:cs typeface="Arial" panose="020B0604020202020204" pitchFamily="34" charset="0"/>
              </a:rPr>
              <a:t>Velocity</a:t>
            </a:r>
            <a:endParaRPr lang="fr-FR" dirty="0">
              <a:solidFill>
                <a:schemeClr val="accent3">
                  <a:lumMod val="60000"/>
                  <a:lumOff val="40000"/>
                </a:schemeClr>
              </a:solidFill>
              <a:latin typeface="HelveticaNeueLT Std ExtBlk Cn" panose="020B080604050205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97909" y="4539490"/>
            <a:ext cx="17043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HelveticaNeueLT Std ExtBlk Cn" panose="020B0806040502050204" pitchFamily="34" charset="0"/>
                <a:cs typeface="Arial" panose="020B0604020202020204" pitchFamily="34" charset="0"/>
              </a:rPr>
              <a:t>Differential</a:t>
            </a:r>
            <a:r>
              <a:rPr lang="fr-FR" sz="1600" dirty="0">
                <a:solidFill>
                  <a:schemeClr val="accent3">
                    <a:lumMod val="40000"/>
                    <a:lumOff val="60000"/>
                  </a:schemeClr>
                </a:solidFill>
                <a:latin typeface="HelveticaNeueLT Std ExtBlk Cn" panose="020B0806040502050204" pitchFamily="34" charset="0"/>
                <a:cs typeface="Arial" panose="020B0604020202020204" pitchFamily="34" charset="0"/>
              </a:rPr>
              <a:t> Phase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71762" y="4791030"/>
            <a:ext cx="18565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HelveticaNeueLT Std ExtBlk Cn" panose="020B0806040502050204" pitchFamily="34" charset="0"/>
                <a:cs typeface="Arial" panose="020B0604020202020204" pitchFamily="34" charset="0"/>
              </a:rPr>
              <a:t>Correlation</a:t>
            </a:r>
            <a:r>
              <a:rPr lang="fr-FR" sz="1400" dirty="0">
                <a:solidFill>
                  <a:schemeClr val="accent3">
                    <a:lumMod val="40000"/>
                    <a:lumOff val="60000"/>
                  </a:schemeClr>
                </a:solidFill>
                <a:latin typeface="HelveticaNeueLT Std ExtBlk Cn" panose="020B0806040502050204" pitchFamily="34" charset="0"/>
                <a:cs typeface="Arial" panose="020B0604020202020204" pitchFamily="34" charset="0"/>
              </a:rPr>
              <a:t> Coefficient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577796" y="3876151"/>
            <a:ext cx="2331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HelveticaNeueLT Std ExtBlk Cn" panose="020B0806040502050204" pitchFamily="34" charset="0"/>
                <a:cs typeface="Arial" panose="020B0604020202020204" pitchFamily="34" charset="0"/>
              </a:rPr>
              <a:t>Correlation</a:t>
            </a:r>
            <a:r>
              <a:rPr lang="fr-FR" dirty="0">
                <a:solidFill>
                  <a:schemeClr val="accent3">
                    <a:lumMod val="60000"/>
                    <a:lumOff val="40000"/>
                  </a:schemeClr>
                </a:solidFill>
                <a:latin typeface="HelveticaNeueLT Std ExtBlk Cn" panose="020B0806040502050204" pitchFamily="34" charset="0"/>
                <a:cs typeface="Arial" panose="020B0604020202020204" pitchFamily="34" charset="0"/>
              </a:rPr>
              <a:t> Coefficient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097617" y="4442588"/>
            <a:ext cx="18160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HelveticaNeueLT Std ExtBlk Cn" panose="020B0806040502050204" pitchFamily="34" charset="0"/>
                <a:cs typeface="Arial" panose="020B0604020202020204" pitchFamily="34" charset="0"/>
              </a:rPr>
              <a:t>Spectrum</a:t>
            </a:r>
            <a:r>
              <a:rPr lang="fr-FR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HelveticaNeueLT Std ExtBlk Cn" panose="020B080604050205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HelveticaNeueLT Std ExtBlk Cn" panose="020B0806040502050204" pitchFamily="34" charset="0"/>
                <a:cs typeface="Arial" panose="020B0604020202020204" pitchFamily="34" charset="0"/>
              </a:rPr>
              <a:t>Width</a:t>
            </a:r>
            <a:endParaRPr lang="fr-FR" sz="1600" dirty="0">
              <a:solidFill>
                <a:schemeClr val="accent3">
                  <a:lumMod val="60000"/>
                  <a:lumOff val="40000"/>
                </a:schemeClr>
              </a:solidFill>
              <a:latin typeface="HelveticaNeueLT Std ExtBlk Cn" panose="020B080604050205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841240" y="4002741"/>
            <a:ext cx="7649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chemeClr val="accent3">
                    <a:lumMod val="40000"/>
                    <a:lumOff val="60000"/>
                  </a:schemeClr>
                </a:solidFill>
                <a:latin typeface="HelveticaNeueLT Std ExtBlk Cn" panose="020B0806040502050204" pitchFamily="34" charset="0"/>
                <a:cs typeface="Arial" panose="020B0604020202020204" pitchFamily="34" charset="0"/>
              </a:rPr>
              <a:t>Altitude</a:t>
            </a:r>
            <a:endParaRPr lang="fr-FR" sz="1600" dirty="0">
              <a:solidFill>
                <a:schemeClr val="accent3">
                  <a:lumMod val="40000"/>
                  <a:lumOff val="60000"/>
                </a:schemeClr>
              </a:solidFill>
              <a:latin typeface="HelveticaNeueLT Std ExtBlk Cn" panose="020B080604050205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04957" y="419929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dirty="0">
                <a:solidFill>
                  <a:schemeClr val="accent3">
                    <a:lumMod val="40000"/>
                    <a:lumOff val="60000"/>
                  </a:schemeClr>
                </a:solidFill>
                <a:latin typeface="HelveticaNeueLT Std ExtBlk Cn" panose="020B0806040502050204" pitchFamily="34" charset="0"/>
                <a:cs typeface="Arial" panose="020B0604020202020204" pitchFamily="34" charset="0"/>
              </a:rPr>
              <a:t>Ray Scan </a:t>
            </a:r>
            <a:r>
              <a:rPr lang="fr-FR" sz="1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HelveticaNeueLT Std ExtBlk Cn" panose="020B0806040502050204" pitchFamily="34" charset="0"/>
                <a:cs typeface="Arial" panose="020B0604020202020204" pitchFamily="34" charset="0"/>
              </a:rPr>
              <a:t>Time</a:t>
            </a:r>
            <a:endParaRPr lang="fr-FR" sz="1400" dirty="0">
              <a:solidFill>
                <a:schemeClr val="accent3">
                  <a:lumMod val="40000"/>
                  <a:lumOff val="60000"/>
                </a:schemeClr>
              </a:solidFill>
              <a:latin typeface="HelveticaNeueLT Std ExtBlk Cn" panose="020B080604050205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068059" y="6005302"/>
            <a:ext cx="7865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HelveticaNeueLT Std ExtBlk Cn" panose="020B0806040502050204" pitchFamily="34" charset="0"/>
                <a:cs typeface="Arial" panose="020B0604020202020204" pitchFamily="34" charset="0"/>
              </a:rPr>
              <a:t>Average</a:t>
            </a:r>
            <a:endParaRPr lang="fr-FR" sz="1400" dirty="0">
              <a:solidFill>
                <a:schemeClr val="accent5">
                  <a:lumMod val="40000"/>
                  <a:lumOff val="60000"/>
                </a:schemeClr>
              </a:solidFill>
              <a:latin typeface="HelveticaNeueLT Std ExtBlk Cn" panose="020B080604050205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167398" y="5683223"/>
            <a:ext cx="1760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NeueLT Std ExtBlk Cn" panose="020B0806040502050204" pitchFamily="34" charset="0"/>
              </a:rPr>
              <a:t>Roll </a:t>
            </a:r>
            <a:r>
              <a:rPr lang="fr-FR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NeueLT Std ExtBlk Cn" panose="020B0806040502050204" pitchFamily="34" charset="0"/>
              </a:rPr>
              <a:t>Fwd</a:t>
            </a:r>
            <a:r>
              <a:rPr lang="fr-FR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NeueLT Std ExtBlk Cn" panose="020B0806040502050204" pitchFamily="34" charset="0"/>
              </a:rPr>
              <a:t> &amp; Back</a:t>
            </a:r>
            <a:endParaRPr lang="fr-FR" sz="1400" dirty="0">
              <a:solidFill>
                <a:schemeClr val="accent6">
                  <a:lumMod val="60000"/>
                  <a:lumOff val="40000"/>
                </a:schemeClr>
              </a:solidFill>
              <a:latin typeface="HelveticaNeueLT Std ExtBlk Cn" panose="020B080604050205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877118" y="6005302"/>
            <a:ext cx="101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NeueLT Std ExtBlk Cn" panose="020B0806040502050204" pitchFamily="34" charset="0"/>
              </a:rPr>
              <a:t>Distance</a:t>
            </a:r>
            <a:endParaRPr lang="fr-FR" sz="1400" dirty="0">
              <a:solidFill>
                <a:schemeClr val="accent6">
                  <a:lumMod val="60000"/>
                  <a:lumOff val="40000"/>
                </a:schemeClr>
              </a:solidFill>
              <a:latin typeface="HelveticaNeueLT Std ExtBlk Cn" panose="020B080604050205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293602" y="5353528"/>
            <a:ext cx="13244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HelveticaNeueLT Std ExtBlk Cn" panose="020B0806040502050204" pitchFamily="34" charset="0"/>
              </a:rPr>
              <a:t>Compare</a:t>
            </a:r>
            <a:endParaRPr lang="fr-FR" sz="1400" dirty="0">
              <a:solidFill>
                <a:schemeClr val="accent5">
                  <a:lumMod val="40000"/>
                  <a:lumOff val="60000"/>
                </a:schemeClr>
              </a:solidFill>
              <a:latin typeface="HelveticaNeueLT Std ExtBlk Cn" panose="020B080604050205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884308" y="5842104"/>
            <a:ext cx="914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HelveticaNeueLT Std ExtBlk Cn" panose="020B0806040502050204" pitchFamily="34" charset="0"/>
              </a:rPr>
              <a:t>Density</a:t>
            </a:r>
            <a:endParaRPr lang="fr-FR" sz="1400" dirty="0">
              <a:solidFill>
                <a:schemeClr val="accent5">
                  <a:lumMod val="40000"/>
                  <a:lumOff val="60000"/>
                </a:schemeClr>
              </a:solidFill>
              <a:latin typeface="HelveticaNeueLT Std ExtBlk Cn" panose="020B080604050205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57861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  <p:bldP spid="35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0444" y="802403"/>
            <a:ext cx="7886700" cy="871179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Helvetica Neue" panose="02000503000000020004" pitchFamily="50"/>
              </a:rPr>
              <a:t>End Product</a:t>
            </a:r>
            <a:endParaRPr lang="en-US" sz="4000" dirty="0">
              <a:solidFill>
                <a:schemeClr val="tx1"/>
              </a:solidFill>
              <a:latin typeface="Helvetica Neue" panose="02000503000000020004" pitchFamily="5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0445" y="1833153"/>
            <a:ext cx="5142412" cy="466394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Automatic and near instant detection of newly created meteorite strewn fields and their exact locations delivered to email or text</a:t>
            </a:r>
          </a:p>
          <a:p>
            <a:r>
              <a:rPr lang="en-US" dirty="0" smtClean="0"/>
              <a:t>Image </a:t>
            </a:r>
            <a:r>
              <a:rPr lang="en-US" dirty="0"/>
              <a:t>Maps and animations</a:t>
            </a:r>
          </a:p>
          <a:p>
            <a:r>
              <a:rPr lang="en-US" dirty="0"/>
              <a:t>Histograms / Other Plots</a:t>
            </a:r>
          </a:p>
          <a:p>
            <a:r>
              <a:rPr lang="en-US" dirty="0"/>
              <a:t>KML Files &amp; Overlays</a:t>
            </a:r>
          </a:p>
          <a:p>
            <a:pPr lvl="1"/>
            <a:r>
              <a:rPr lang="en-US" dirty="0"/>
              <a:t>Overlays Everything Sorted (client tool)</a:t>
            </a:r>
          </a:p>
          <a:p>
            <a:pPr lvl="1"/>
            <a:r>
              <a:rPr lang="en-US" dirty="0"/>
              <a:t>Overlays</a:t>
            </a:r>
            <a:r>
              <a:rPr lang="en-US" dirty="0" smtClean="0"/>
              <a:t> Detects Only</a:t>
            </a:r>
          </a:p>
          <a:p>
            <a:pPr lvl="1"/>
            <a:r>
              <a:rPr lang="en-US" dirty="0" smtClean="0"/>
              <a:t>Sector Detections &amp; Information</a:t>
            </a:r>
          </a:p>
          <a:p>
            <a:pPr lvl="1"/>
            <a:r>
              <a:rPr lang="en-US" dirty="0"/>
              <a:t>Signature Points &amp; Data Pins</a:t>
            </a:r>
          </a:p>
          <a:p>
            <a:pPr lvl="1"/>
            <a:r>
              <a:rPr lang="en-US" dirty="0" smtClean="0"/>
              <a:t>Trajectory &amp; </a:t>
            </a:r>
            <a:r>
              <a:rPr lang="en-US" dirty="0"/>
              <a:t>Witness Data</a:t>
            </a:r>
          </a:p>
          <a:p>
            <a:r>
              <a:rPr lang="en-US" dirty="0"/>
              <a:t>Raw </a:t>
            </a:r>
            <a:r>
              <a:rPr lang="en-US" dirty="0" smtClean="0"/>
              <a:t>Data -&gt; Research</a:t>
            </a:r>
            <a:endParaRPr lang="en-US" dirty="0"/>
          </a:p>
          <a:p>
            <a:r>
              <a:rPr lang="en-US" dirty="0"/>
              <a:t>Meteorite Recovery -&gt; More Research</a:t>
            </a:r>
          </a:p>
        </p:txBody>
      </p:sp>
    </p:spTree>
    <p:extLst>
      <p:ext uri="{BB962C8B-B14F-4D97-AF65-F5344CB8AC3E}">
        <p14:creationId xmlns:p14="http://schemas.microsoft.com/office/powerpoint/2010/main" val="350367878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0444" y="802403"/>
            <a:ext cx="7886700" cy="871179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Helvetica Neue" panose="02000503000000020004" pitchFamily="50"/>
              </a:rPr>
              <a:t>Next Steps</a:t>
            </a:r>
            <a:endParaRPr lang="en-US" sz="4000" dirty="0">
              <a:solidFill>
                <a:schemeClr val="tx1"/>
              </a:solidFill>
              <a:latin typeface="Helvetica Neue" panose="02000503000000020004" pitchFamily="5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0445" y="1833153"/>
            <a:ext cx="5142412" cy="4663947"/>
          </a:xfrm>
        </p:spPr>
        <p:txBody>
          <a:bodyPr>
            <a:normAutofit/>
          </a:bodyPr>
          <a:lstStyle/>
          <a:p>
            <a:r>
              <a:rPr lang="en-US" dirty="0"/>
              <a:t>Statistical Comparison of field values common in meteorite returns – reflectivity, differential reflectivity</a:t>
            </a:r>
            <a:r>
              <a:rPr lang="en-US" dirty="0" smtClean="0"/>
              <a:t> etc</a:t>
            </a:r>
            <a:r>
              <a:rPr lang="en-US" dirty="0"/>
              <a:t>. </a:t>
            </a:r>
          </a:p>
          <a:p>
            <a:r>
              <a:rPr lang="en-US" dirty="0"/>
              <a:t>Detailed analysis of gate data closest to recovered meteorites</a:t>
            </a:r>
          </a:p>
          <a:p>
            <a:r>
              <a:rPr lang="en-US" dirty="0"/>
              <a:t>Batch run of historic AMS events</a:t>
            </a:r>
          </a:p>
          <a:p>
            <a:r>
              <a:rPr lang="en-US" dirty="0"/>
              <a:t>Final setup / auto-run automation</a:t>
            </a:r>
          </a:p>
        </p:txBody>
      </p:sp>
    </p:spTree>
    <p:extLst>
      <p:ext uri="{BB962C8B-B14F-4D97-AF65-F5344CB8AC3E}">
        <p14:creationId xmlns:p14="http://schemas.microsoft.com/office/powerpoint/2010/main" val="301216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0444" y="802403"/>
            <a:ext cx="7886700" cy="871179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Helvetica Neue" panose="02000503000000020004" pitchFamily="50"/>
              </a:rPr>
              <a:t>Some examples</a:t>
            </a:r>
            <a:endParaRPr lang="en-US" sz="4000" dirty="0">
              <a:solidFill>
                <a:schemeClr val="tx1"/>
              </a:solidFill>
              <a:latin typeface="Helvetica Neue" panose="02000503000000020004" pitchFamily="5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0445" y="1833153"/>
            <a:ext cx="5142412" cy="4663947"/>
          </a:xfrm>
        </p:spPr>
        <p:txBody>
          <a:bodyPr>
            <a:normAutofit/>
          </a:bodyPr>
          <a:lstStyle/>
          <a:p>
            <a:r>
              <a:rPr lang="en-US" dirty="0"/>
              <a:t>AMS/NEXRAD Falls</a:t>
            </a:r>
          </a:p>
          <a:p>
            <a:r>
              <a:rPr lang="en-US" dirty="0"/>
              <a:t>Historic Meteorite Falls</a:t>
            </a:r>
          </a:p>
          <a:p>
            <a:r>
              <a:rPr lang="en-US" dirty="0"/>
              <a:t>DOD Falls</a:t>
            </a:r>
          </a:p>
        </p:txBody>
      </p:sp>
    </p:spTree>
    <p:extLst>
      <p:ext uri="{BB962C8B-B14F-4D97-AF65-F5344CB8AC3E}">
        <p14:creationId xmlns:p14="http://schemas.microsoft.com/office/powerpoint/2010/main" val="46163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MS-NEXRAD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35573" cy="513876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38057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0443" y="802403"/>
            <a:ext cx="6191877" cy="5313754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Helvetica Neue" panose="02000503000000020004" pitchFamily="50"/>
              </a:rPr>
              <a:t>Thank You </a:t>
            </a:r>
            <a:br>
              <a:rPr lang="en-US" sz="4000" dirty="0" smtClean="0">
                <a:solidFill>
                  <a:schemeClr val="tx1"/>
                </a:solidFill>
                <a:latin typeface="Helvetica Neue" panose="02000503000000020004" pitchFamily="50"/>
              </a:rPr>
            </a:br>
            <a:r>
              <a:rPr lang="en-US" sz="4000" dirty="0" smtClean="0">
                <a:solidFill>
                  <a:schemeClr val="tx1"/>
                </a:solidFill>
                <a:latin typeface="Helvetica Neue" panose="02000503000000020004" pitchFamily="50"/>
              </a:rPr>
              <a:t>Dank Je</a:t>
            </a:r>
            <a:br>
              <a:rPr lang="en-US" sz="4000" dirty="0" smtClean="0">
                <a:solidFill>
                  <a:schemeClr val="tx1"/>
                </a:solidFill>
                <a:latin typeface="Helvetica Neue" panose="02000503000000020004" pitchFamily="50"/>
              </a:rPr>
            </a:br>
            <a:r>
              <a:rPr lang="en-US" sz="4000" dirty="0" smtClean="0">
                <a:solidFill>
                  <a:schemeClr val="tx1"/>
                </a:solidFill>
                <a:latin typeface="Helvetica Neue" panose="02000503000000020004" pitchFamily="50"/>
              </a:rPr>
              <a:t>Merci</a:t>
            </a:r>
            <a:br>
              <a:rPr lang="en-US" sz="4000" dirty="0" smtClean="0">
                <a:solidFill>
                  <a:schemeClr val="tx1"/>
                </a:solidFill>
                <a:latin typeface="Helvetica Neue" panose="02000503000000020004" pitchFamily="50"/>
              </a:rPr>
            </a:br>
            <a:r>
              <a:rPr lang="en-US" sz="4000" dirty="0" err="1" smtClean="0">
                <a:solidFill>
                  <a:schemeClr val="tx1"/>
                </a:solidFill>
                <a:latin typeface="Helvetica Neue" panose="02000503000000020004" pitchFamily="50"/>
              </a:rPr>
              <a:t>Danke</a:t>
            </a:r>
            <a:r>
              <a:rPr lang="en-US" sz="4000" dirty="0" smtClean="0">
                <a:solidFill>
                  <a:schemeClr val="tx1"/>
                </a:solidFill>
                <a:latin typeface="Helvetica Neue" panose="02000503000000020004" pitchFamily="50"/>
              </a:rPr>
              <a:t/>
            </a:r>
            <a:br>
              <a:rPr lang="en-US" sz="4000" dirty="0" smtClean="0">
                <a:solidFill>
                  <a:schemeClr val="tx1"/>
                </a:solidFill>
                <a:latin typeface="Helvetica Neue" panose="02000503000000020004" pitchFamily="50"/>
              </a:rPr>
            </a:br>
            <a:r>
              <a:rPr lang="en-US" sz="4000" dirty="0" smtClean="0">
                <a:solidFill>
                  <a:schemeClr val="tx1"/>
                </a:solidFill>
                <a:latin typeface="Helvetica Neue" panose="02000503000000020004" pitchFamily="50"/>
              </a:rPr>
              <a:t>Gracias</a:t>
            </a:r>
            <a:br>
              <a:rPr lang="en-US" sz="4000" dirty="0" smtClean="0">
                <a:solidFill>
                  <a:schemeClr val="tx1"/>
                </a:solidFill>
                <a:latin typeface="Helvetica Neue" panose="02000503000000020004" pitchFamily="50"/>
              </a:rPr>
            </a:br>
            <a:r>
              <a:rPr lang="en-US" sz="4000" dirty="0" err="1" smtClean="0">
                <a:solidFill>
                  <a:schemeClr val="tx1"/>
                </a:solidFill>
                <a:latin typeface="Helvetica Neue" panose="02000503000000020004" pitchFamily="50"/>
              </a:rPr>
              <a:t>Dakujem</a:t>
            </a:r>
            <a:r>
              <a:rPr lang="en-US" sz="4000" dirty="0" smtClean="0">
                <a:solidFill>
                  <a:schemeClr val="tx1"/>
                </a:solidFill>
                <a:latin typeface="Helvetica Neue" panose="02000503000000020004" pitchFamily="50"/>
              </a:rPr>
              <a:t/>
            </a:r>
            <a:br>
              <a:rPr lang="en-US" sz="4000" dirty="0" smtClean="0">
                <a:solidFill>
                  <a:schemeClr val="tx1"/>
                </a:solidFill>
                <a:latin typeface="Helvetica Neue" panose="02000503000000020004" pitchFamily="50"/>
              </a:rPr>
            </a:br>
            <a:r>
              <a:rPr lang="en-US" sz="4000" dirty="0" err="1" smtClean="0">
                <a:solidFill>
                  <a:schemeClr val="tx1"/>
                </a:solidFill>
                <a:latin typeface="Helvetica Neue" panose="02000503000000020004" pitchFamily="50"/>
              </a:rPr>
              <a:t>Hvala</a:t>
            </a:r>
            <a:r>
              <a:rPr lang="en-US" sz="4000" dirty="0" smtClean="0">
                <a:solidFill>
                  <a:schemeClr val="tx1"/>
                </a:solidFill>
                <a:latin typeface="Helvetica Neue" panose="02000503000000020004" pitchFamily="50"/>
              </a:rPr>
              <a:t/>
            </a:r>
            <a:br>
              <a:rPr lang="en-US" sz="4000" dirty="0" smtClean="0">
                <a:solidFill>
                  <a:schemeClr val="tx1"/>
                </a:solidFill>
                <a:latin typeface="Helvetica Neue" panose="02000503000000020004" pitchFamily="50"/>
              </a:rPr>
            </a:br>
            <a:r>
              <a:rPr lang="en-US" sz="4000" dirty="0" err="1" smtClean="0">
                <a:solidFill>
                  <a:schemeClr val="tx1"/>
                </a:solidFill>
                <a:latin typeface="Helvetica Neue" panose="02000503000000020004" pitchFamily="50"/>
              </a:rPr>
              <a:t>Dekuji</a:t>
            </a:r>
            <a:r>
              <a:rPr lang="en-US" sz="4000" dirty="0">
                <a:solidFill>
                  <a:schemeClr val="tx1"/>
                </a:solidFill>
                <a:latin typeface="Helvetica Neue" panose="02000503000000020004" pitchFamily="50"/>
              </a:rPr>
              <a:t/>
            </a:r>
            <a:br>
              <a:rPr lang="en-US" sz="4000" dirty="0">
                <a:solidFill>
                  <a:schemeClr val="tx1"/>
                </a:solidFill>
                <a:latin typeface="Helvetica Neue" panose="02000503000000020004" pitchFamily="50"/>
              </a:rPr>
            </a:br>
            <a:r>
              <a:rPr lang="en-US" sz="4000" dirty="0" err="1">
                <a:solidFill>
                  <a:schemeClr val="tx1"/>
                </a:solidFill>
                <a:latin typeface="Helvetica Neue" panose="02000503000000020004" pitchFamily="50"/>
              </a:rPr>
              <a:t>Dziękuję</a:t>
            </a:r>
            <a:r>
              <a:rPr lang="en-US" sz="4000" dirty="0">
                <a:solidFill>
                  <a:schemeClr val="tx1"/>
                </a:solidFill>
                <a:latin typeface="Helvetica Neue" panose="02000503000000020004" pitchFamily="5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Helvetica Neue" panose="02000503000000020004" pitchFamily="50"/>
              </a:rPr>
              <a:t>Ci</a:t>
            </a:r>
            <a:r>
              <a:rPr lang="en-US" sz="4000" dirty="0" smtClean="0">
                <a:solidFill>
                  <a:schemeClr val="tx1"/>
                </a:solidFill>
                <a:latin typeface="Helvetica Neue" panose="02000503000000020004" pitchFamily="50"/>
              </a:rPr>
              <a:t/>
            </a:r>
            <a:br>
              <a:rPr lang="en-US" sz="4000" dirty="0" smtClean="0">
                <a:solidFill>
                  <a:schemeClr val="tx1"/>
                </a:solidFill>
                <a:latin typeface="Helvetica Neue" panose="02000503000000020004" pitchFamily="50"/>
              </a:rPr>
            </a:br>
            <a:r>
              <a:rPr lang="ja-JP" altLang="en-US" sz="4000" dirty="0" smtClean="0">
                <a:solidFill>
                  <a:schemeClr val="tx1"/>
                </a:solidFill>
                <a:latin typeface="Helvetica Neue" panose="02000503000000020004" pitchFamily="50"/>
              </a:rPr>
              <a:t>ありがとう</a:t>
            </a:r>
            <a:r>
              <a:rPr lang="ja-JP" altLang="en-US" sz="4000" dirty="0">
                <a:solidFill>
                  <a:schemeClr val="tx1"/>
                </a:solidFill>
                <a:latin typeface="Helvetica Neue" panose="02000503000000020004" pitchFamily="50"/>
              </a:rPr>
              <a:t>ございました</a:t>
            </a:r>
            <a:endParaRPr lang="en-US" sz="4000" dirty="0">
              <a:solidFill>
                <a:schemeClr val="tx1"/>
              </a:solidFill>
              <a:latin typeface="Helvetica Neue" panose="02000503000000020004" pitchFamily="5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58259" y="802403"/>
            <a:ext cx="246848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Helvetica Neue"/>
                <a:cs typeface="Helvetica Neue"/>
              </a:rPr>
              <a:t>Спасибо</a:t>
            </a:r>
            <a:endParaRPr lang="en-US" sz="3600" dirty="0" smtClean="0">
              <a:latin typeface="Helvetica Neue"/>
              <a:cs typeface="Helvetica Neue"/>
            </a:endParaRPr>
          </a:p>
          <a:p>
            <a:r>
              <a:rPr lang="en-US" sz="3600" dirty="0" err="1" smtClean="0">
                <a:latin typeface="Helvetica Neue"/>
                <a:cs typeface="Helvetica Neue"/>
              </a:rPr>
              <a:t>Sağol</a:t>
            </a:r>
            <a:endParaRPr lang="en-US" sz="3600" dirty="0" smtClean="0">
              <a:latin typeface="Helvetica Neue"/>
              <a:cs typeface="Helvetica Neue"/>
            </a:endParaRPr>
          </a:p>
          <a:p>
            <a:r>
              <a:rPr lang="en-US" sz="3600" dirty="0" smtClean="0">
                <a:latin typeface="Helvetica Neue"/>
                <a:cs typeface="Helvetica Neue"/>
              </a:rPr>
              <a:t>Tack</a:t>
            </a:r>
          </a:p>
          <a:p>
            <a:r>
              <a:rPr lang="en-US" sz="3600" dirty="0" err="1" smtClean="0">
                <a:latin typeface="Helvetica Neue"/>
                <a:cs typeface="Helvetica Neue"/>
              </a:rPr>
              <a:t>Mulțumesc</a:t>
            </a:r>
            <a:endParaRPr lang="en-US" sz="36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9550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445" y="737731"/>
            <a:ext cx="7886700" cy="871179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Helvetica Neue" panose="02000503000000020004" pitchFamily="50"/>
              </a:rPr>
              <a:t>NEXRAD Meteorite Recovery</a:t>
            </a:r>
            <a:endParaRPr lang="en-US" sz="4000" dirty="0">
              <a:latin typeface="Helvetica Neue" panose="02000503000000020004" pitchFamily="5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446" y="1763488"/>
            <a:ext cx="6709954" cy="2904306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Helvetica Neue" panose="02000503000000020004" pitchFamily="50"/>
              </a:rPr>
              <a:t>Process discovered and pioneered by Jeffrey Fries, Marc Fries &amp; Rob Matson</a:t>
            </a:r>
            <a:br>
              <a:rPr lang="en-US" dirty="0" smtClean="0">
                <a:latin typeface="Helvetica Neue" panose="02000503000000020004" pitchFamily="50"/>
              </a:rPr>
            </a:br>
            <a:endParaRPr lang="en-US" dirty="0" smtClean="0">
              <a:latin typeface="Helvetica Neue" panose="02000503000000020004" pitchFamily="50"/>
            </a:endParaRPr>
          </a:p>
          <a:p>
            <a:r>
              <a:rPr lang="en-US" dirty="0" smtClean="0">
                <a:latin typeface="Helvetica Neue" panose="02000503000000020004" pitchFamily="50"/>
              </a:rPr>
              <a:t>10 Meteorite Recoveries since 2009 </a:t>
            </a:r>
            <a:br>
              <a:rPr lang="en-US" dirty="0" smtClean="0">
                <a:latin typeface="Helvetica Neue" panose="02000503000000020004" pitchFamily="50"/>
              </a:rPr>
            </a:br>
            <a:r>
              <a:rPr lang="en-US" sz="2000" dirty="0" smtClean="0">
                <a:latin typeface="Helvetica Neue" panose="02000503000000020004" pitchFamily="50"/>
              </a:rPr>
              <a:t>West Texas, Mifflin, </a:t>
            </a:r>
            <a:r>
              <a:rPr lang="en-US" sz="2000" dirty="0" err="1" smtClean="0">
                <a:latin typeface="Helvetica Neue" panose="02000503000000020004" pitchFamily="50"/>
              </a:rPr>
              <a:t>Sutters</a:t>
            </a:r>
            <a:r>
              <a:rPr lang="en-US" sz="2000" dirty="0" smtClean="0">
                <a:latin typeface="Helvetica Neue" panose="02000503000000020004" pitchFamily="50"/>
              </a:rPr>
              <a:t> Mill, Battle Mountain, Novato, Addison, Stanfield, Creston, Osceola, </a:t>
            </a:r>
            <a:r>
              <a:rPr lang="en-US" sz="2000" dirty="0" err="1" smtClean="0">
                <a:latin typeface="Helvetica Neue" panose="02000503000000020004" pitchFamily="50"/>
              </a:rPr>
              <a:t>Lubock</a:t>
            </a:r>
            <a:r>
              <a:rPr lang="en-US" sz="2000" dirty="0" smtClean="0">
                <a:latin typeface="Helvetica Neue" panose="02000503000000020004" pitchFamily="50"/>
              </a:rPr>
              <a:t> Texas</a:t>
            </a:r>
            <a:br>
              <a:rPr lang="en-US" sz="2000" dirty="0" smtClean="0">
                <a:latin typeface="Helvetica Neue" panose="02000503000000020004" pitchFamily="50"/>
              </a:rPr>
            </a:br>
            <a:endParaRPr lang="en-US" sz="2000" dirty="0" smtClean="0">
              <a:latin typeface="Helvetica Neue" panose="02000503000000020004" pitchFamily="50"/>
            </a:endParaRPr>
          </a:p>
          <a:p>
            <a:r>
              <a:rPr lang="en-US" dirty="0" smtClean="0">
                <a:latin typeface="Helvetica Neue" panose="02000503000000020004" pitchFamily="50"/>
              </a:rPr>
              <a:t>Radar found on 7+ historic falls dating back to 1997 </a:t>
            </a:r>
            <a:endParaRPr lang="en-US" dirty="0">
              <a:latin typeface="Helvetica Neue" panose="02000503000000020004" pitchFamily="50"/>
            </a:endParaRPr>
          </a:p>
        </p:txBody>
      </p:sp>
    </p:spTree>
    <p:extLst>
      <p:ext uri="{BB962C8B-B14F-4D97-AF65-F5344CB8AC3E}">
        <p14:creationId xmlns:p14="http://schemas.microsoft.com/office/powerpoint/2010/main" val="313649356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445" y="737731"/>
            <a:ext cx="7886700" cy="871179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Helvetica Neue" panose="02000503000000020004" pitchFamily="50"/>
              </a:rPr>
              <a:t>NEXRAD Basics</a:t>
            </a:r>
            <a:endParaRPr lang="en-US" sz="4000" dirty="0">
              <a:solidFill>
                <a:schemeClr val="tx1"/>
              </a:solidFill>
              <a:latin typeface="Helvetica Neue" panose="02000503000000020004" pitchFamily="5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446" y="1763487"/>
            <a:ext cx="5123810" cy="397546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Helvetica Neue" panose="02000503000000020004" pitchFamily="50"/>
              </a:rPr>
              <a:t>Data </a:t>
            </a:r>
            <a:r>
              <a:rPr lang="en-US" dirty="0">
                <a:solidFill>
                  <a:schemeClr val="tx1"/>
                </a:solidFill>
                <a:latin typeface="Helvetica Neue" panose="02000503000000020004" pitchFamily="50"/>
              </a:rPr>
              <a:t>stored in multiple files per </a:t>
            </a:r>
            <a:r>
              <a:rPr lang="en-US" dirty="0" smtClean="0">
                <a:solidFill>
                  <a:schemeClr val="tx1"/>
                </a:solidFill>
                <a:latin typeface="Helvetica Neue" panose="02000503000000020004" pitchFamily="50"/>
              </a:rPr>
              <a:t>station</a:t>
            </a:r>
            <a:br>
              <a:rPr lang="en-US" dirty="0" smtClean="0">
                <a:solidFill>
                  <a:schemeClr val="tx1"/>
                </a:solidFill>
                <a:latin typeface="Helvetica Neue" panose="02000503000000020004" pitchFamily="50"/>
              </a:rPr>
            </a:br>
            <a:endParaRPr lang="en-US" dirty="0">
              <a:solidFill>
                <a:schemeClr val="tx1"/>
              </a:solidFill>
              <a:latin typeface="Helvetica Neue" panose="02000503000000020004" pitchFamily="50"/>
            </a:endParaRPr>
          </a:p>
          <a:p>
            <a:r>
              <a:rPr lang="en-US" dirty="0">
                <a:solidFill>
                  <a:schemeClr val="tx1"/>
                </a:solidFill>
                <a:latin typeface="Helvetica Neue" panose="02000503000000020004" pitchFamily="50"/>
              </a:rPr>
              <a:t>Each file contains 1 full rotation containing 720 rays for each elevation angle of the radar (7-16</a:t>
            </a:r>
            <a:r>
              <a:rPr lang="en-US" dirty="0" smtClean="0">
                <a:solidFill>
                  <a:schemeClr val="tx1"/>
                </a:solidFill>
                <a:latin typeface="Helvetica Neue" panose="02000503000000020004" pitchFamily="50"/>
              </a:rPr>
              <a:t>)</a:t>
            </a:r>
            <a:br>
              <a:rPr lang="en-US" dirty="0" smtClean="0">
                <a:solidFill>
                  <a:schemeClr val="tx1"/>
                </a:solidFill>
                <a:latin typeface="Helvetica Neue" panose="02000503000000020004" pitchFamily="50"/>
              </a:rPr>
            </a:br>
            <a:endParaRPr lang="en-US" dirty="0">
              <a:solidFill>
                <a:schemeClr val="tx1"/>
              </a:solidFill>
              <a:latin typeface="Helvetica Neue" panose="02000503000000020004" pitchFamily="50"/>
            </a:endParaRPr>
          </a:p>
          <a:p>
            <a:r>
              <a:rPr lang="en-US" dirty="0">
                <a:solidFill>
                  <a:schemeClr val="tx1"/>
                </a:solidFill>
                <a:latin typeface="Helvetica Neue" panose="02000503000000020004" pitchFamily="50"/>
              </a:rPr>
              <a:t>Each ray contains 1000s of ‘gates’ or pixels (.25km resolution</a:t>
            </a:r>
            <a:r>
              <a:rPr lang="en-US" dirty="0" smtClean="0">
                <a:solidFill>
                  <a:schemeClr val="tx1"/>
                </a:solidFill>
                <a:latin typeface="Helvetica Neue" panose="02000503000000020004" pitchFamily="50"/>
              </a:rPr>
              <a:t>)</a:t>
            </a:r>
            <a:br>
              <a:rPr lang="en-US" dirty="0" smtClean="0">
                <a:solidFill>
                  <a:schemeClr val="tx1"/>
                </a:solidFill>
                <a:latin typeface="Helvetica Neue" panose="02000503000000020004" pitchFamily="50"/>
              </a:rPr>
            </a:br>
            <a:endParaRPr lang="en-US" dirty="0">
              <a:solidFill>
                <a:schemeClr val="tx1"/>
              </a:solidFill>
              <a:latin typeface="Helvetica Neue" panose="02000503000000020004" pitchFamily="50"/>
            </a:endParaRPr>
          </a:p>
          <a:p>
            <a:r>
              <a:rPr lang="en-US" dirty="0">
                <a:solidFill>
                  <a:schemeClr val="tx1"/>
                </a:solidFill>
                <a:latin typeface="Helvetica Neue" panose="02000503000000020004" pitchFamily="50"/>
              </a:rPr>
              <a:t>Data files are </a:t>
            </a:r>
            <a:r>
              <a:rPr lang="en-US" dirty="0" smtClean="0">
                <a:solidFill>
                  <a:schemeClr val="tx1"/>
                </a:solidFill>
                <a:latin typeface="Helvetica Neue" panose="02000503000000020004" pitchFamily="50"/>
              </a:rPr>
              <a:t>published </a:t>
            </a:r>
            <a:r>
              <a:rPr lang="en-US" dirty="0">
                <a:solidFill>
                  <a:schemeClr val="tx1"/>
                </a:solidFill>
                <a:latin typeface="Helvetica Neue" panose="02000503000000020004" pitchFamily="50"/>
              </a:rPr>
              <a:t>within minutes of </a:t>
            </a:r>
            <a:r>
              <a:rPr lang="en-US" dirty="0" smtClean="0">
                <a:solidFill>
                  <a:schemeClr val="tx1"/>
                </a:solidFill>
                <a:latin typeface="Helvetica Neue" panose="02000503000000020004" pitchFamily="50"/>
              </a:rPr>
              <a:t>recording</a:t>
            </a:r>
            <a:br>
              <a:rPr lang="en-US" dirty="0" smtClean="0">
                <a:solidFill>
                  <a:schemeClr val="tx1"/>
                </a:solidFill>
                <a:latin typeface="Helvetica Neue" panose="02000503000000020004" pitchFamily="50"/>
              </a:rPr>
            </a:br>
            <a:endParaRPr lang="en-US" dirty="0">
              <a:solidFill>
                <a:schemeClr val="tx1"/>
              </a:solidFill>
              <a:latin typeface="Helvetica Neue" panose="02000503000000020004" pitchFamily="50"/>
            </a:endParaRPr>
          </a:p>
          <a:p>
            <a:r>
              <a:rPr lang="en-US" dirty="0">
                <a:solidFill>
                  <a:schemeClr val="tx1"/>
                </a:solidFill>
                <a:latin typeface="Helvetica Neue" panose="02000503000000020004" pitchFamily="50"/>
              </a:rPr>
              <a:t>Each file holds millions of pixels each containing numerous values </a:t>
            </a:r>
            <a:r>
              <a:rPr lang="en-US" dirty="0" smtClean="0">
                <a:solidFill>
                  <a:schemeClr val="tx1"/>
                </a:solidFill>
                <a:latin typeface="Helvetica Neue" panose="02000503000000020004" pitchFamily="50"/>
              </a:rPr>
              <a:t> </a:t>
            </a:r>
            <a:endParaRPr lang="en-US" dirty="0">
              <a:solidFill>
                <a:schemeClr val="tx1"/>
              </a:solidFill>
              <a:latin typeface="Helvetica Neue" panose="02000503000000020004" pitchFamily="5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26602" y="1763487"/>
            <a:ext cx="3577701" cy="388271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237" y="2412316"/>
            <a:ext cx="3527872" cy="323388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503098" y="1964345"/>
            <a:ext cx="32247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panose="02000503000000020004" pitchFamily="50"/>
              </a:rPr>
              <a:t>Network of 160 Doppler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panose="02000503000000020004" pitchFamily="50"/>
              </a:rPr>
              <a:t>Radar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panose="02000503000000020004" pitchFamily="50"/>
              </a:rPr>
              <a:t>stations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panose="02000503000000020004" pitchFamily="50"/>
              </a:rPr>
              <a:t>run by NWS, NOAA &amp; USAF</a:t>
            </a:r>
          </a:p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9165980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445" y="737731"/>
            <a:ext cx="7886700" cy="871179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Helvetica Neue" panose="02000503000000020004" pitchFamily="50"/>
              </a:rPr>
              <a:t>How it works (manually)</a:t>
            </a:r>
            <a:endParaRPr lang="en-US" sz="4000" dirty="0">
              <a:solidFill>
                <a:schemeClr val="tx1"/>
              </a:solidFill>
              <a:latin typeface="Helvetica Neue" panose="02000503000000020004" pitchFamily="5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445" y="1763485"/>
            <a:ext cx="8062319" cy="466394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Know </a:t>
            </a:r>
            <a:r>
              <a:rPr lang="en-US" b="1" dirty="0"/>
              <a:t>when</a:t>
            </a:r>
            <a:r>
              <a:rPr lang="en-US" dirty="0"/>
              <a:t> and </a:t>
            </a:r>
            <a:r>
              <a:rPr lang="en-US" b="1" dirty="0"/>
              <a:t>where</a:t>
            </a:r>
            <a:r>
              <a:rPr lang="en-US" dirty="0"/>
              <a:t> fireball happened</a:t>
            </a:r>
          </a:p>
          <a:p>
            <a:r>
              <a:rPr lang="en-US" dirty="0"/>
              <a:t>Identify radar </a:t>
            </a:r>
            <a:r>
              <a:rPr lang="en-US" dirty="0" smtClean="0"/>
              <a:t>stations </a:t>
            </a:r>
            <a:r>
              <a:rPr lang="en-US" dirty="0"/>
              <a:t>near the place of the fireball and download data files for 1 hour around the fall time (6 files each)</a:t>
            </a:r>
          </a:p>
          <a:p>
            <a:r>
              <a:rPr lang="en-US" dirty="0"/>
              <a:t>Using NOAA viewer software &amp; Google </a:t>
            </a:r>
            <a:r>
              <a:rPr lang="en-US" dirty="0" smtClean="0"/>
              <a:t>Earth look for </a:t>
            </a:r>
            <a:r>
              <a:rPr lang="en-US" dirty="0"/>
              <a:t>transient clouds near the time and place of the </a:t>
            </a:r>
            <a:r>
              <a:rPr lang="en-US" dirty="0" smtClean="0"/>
              <a:t>fall</a:t>
            </a:r>
          </a:p>
          <a:p>
            <a:r>
              <a:rPr lang="en-US" dirty="0"/>
              <a:t>How to tell a meteorite cloud from a normal cloud? </a:t>
            </a:r>
          </a:p>
          <a:p>
            <a:pPr lvl="1"/>
            <a:r>
              <a:rPr lang="en-US" dirty="0"/>
              <a:t>Coincidence</a:t>
            </a:r>
          </a:p>
          <a:p>
            <a:pPr lvl="1"/>
            <a:r>
              <a:rPr lang="en-US" dirty="0"/>
              <a:t>Transient – sudden &amp; short lived</a:t>
            </a:r>
          </a:p>
          <a:p>
            <a:pPr lvl="1"/>
            <a:r>
              <a:rPr lang="en-US" dirty="0" smtClean="0"/>
              <a:t>Altitudes / Velocity </a:t>
            </a:r>
            <a:endParaRPr lang="en-US" dirty="0"/>
          </a:p>
          <a:p>
            <a:pPr lvl="1"/>
            <a:r>
              <a:rPr lang="en-US" dirty="0"/>
              <a:t>Size</a:t>
            </a:r>
          </a:p>
          <a:p>
            <a:pPr lvl="1"/>
            <a:r>
              <a:rPr lang="en-US" dirty="0"/>
              <a:t>Multiple hits on different stations and sweeps</a:t>
            </a:r>
          </a:p>
          <a:p>
            <a:r>
              <a:rPr lang="en-US" dirty="0"/>
              <a:t>Labor intensive, manual process requiring trained visual examination of up to 126+ images (3 * 7 * 6) – can take hours per event to detect, fully analyze and prepare</a:t>
            </a:r>
            <a:r>
              <a:rPr lang="en-US" dirty="0" smtClean="0"/>
              <a:t> KML report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3580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445" y="737731"/>
            <a:ext cx="7886700" cy="871179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Helvetica Neue" panose="02000503000000020004" pitchFamily="50"/>
              </a:rPr>
              <a:t>Automation Opportunity</a:t>
            </a:r>
            <a:endParaRPr lang="en-US" sz="4000" dirty="0">
              <a:solidFill>
                <a:schemeClr val="tx1"/>
              </a:solidFill>
              <a:latin typeface="Helvetica Neue" panose="02000503000000020004" pitchFamily="50"/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1387575" y="1783206"/>
            <a:ext cx="2326919" cy="2170331"/>
            <a:chOff x="1387575" y="1783206"/>
            <a:chExt cx="2326919" cy="2170331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034" y="1783206"/>
              <a:ext cx="1524000" cy="1524000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1387575" y="3307206"/>
              <a:ext cx="2326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smtClean="0">
                  <a:latin typeface="Helvetica Neue" panose="02000503000000020004" pitchFamily="50"/>
                </a:rPr>
                <a:t>AMS </a:t>
              </a:r>
              <a:r>
                <a:rPr lang="fr-FR" dirty="0" err="1" smtClean="0">
                  <a:latin typeface="Helvetica Neue" panose="02000503000000020004" pitchFamily="50"/>
                </a:rPr>
                <a:t>Fireball</a:t>
              </a:r>
              <a:r>
                <a:rPr lang="fr-FR" dirty="0" smtClean="0">
                  <a:latin typeface="Helvetica Neue" panose="02000503000000020004" pitchFamily="50"/>
                </a:rPr>
                <a:t> System</a:t>
              </a:r>
              <a:br>
                <a:rPr lang="fr-FR" dirty="0" smtClean="0">
                  <a:latin typeface="Helvetica Neue" panose="02000503000000020004" pitchFamily="50"/>
                </a:rPr>
              </a:br>
              <a:r>
                <a:rPr lang="fr-FR" dirty="0" smtClean="0">
                  <a:latin typeface="Helvetica Neue" panose="02000503000000020004" pitchFamily="50"/>
                </a:rPr>
                <a:t>(</a:t>
              </a:r>
              <a:r>
                <a:rPr lang="fr-FR" dirty="0" err="1" smtClean="0">
                  <a:latin typeface="Helvetica Neue" panose="02000503000000020004" pitchFamily="50"/>
                </a:rPr>
                <a:t>RESTFull</a:t>
              </a:r>
              <a:r>
                <a:rPr lang="fr-FR" dirty="0" smtClean="0">
                  <a:latin typeface="Helvetica Neue" panose="02000503000000020004" pitchFamily="50"/>
                </a:rPr>
                <a:t> API)</a:t>
              </a:r>
              <a:endParaRPr lang="fr-FR" dirty="0">
                <a:latin typeface="Helvetica Neue" panose="02000503000000020004" pitchFamily="50"/>
              </a:endParaRP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5299389" y="1839483"/>
            <a:ext cx="2416046" cy="2391053"/>
            <a:chOff x="5299389" y="1839483"/>
            <a:chExt cx="2416046" cy="2391053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5076" y="1839483"/>
              <a:ext cx="1464673" cy="1467723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5299389" y="3307206"/>
              <a:ext cx="241604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Helvetica Neue" panose="02000503000000020004" pitchFamily="50"/>
                </a:rPr>
                <a:t>NOAA NEXRAD Data </a:t>
              </a:r>
              <a:br>
                <a:rPr lang="en-US" dirty="0" smtClean="0">
                  <a:latin typeface="Helvetica Neue" panose="02000503000000020004" pitchFamily="50"/>
                </a:rPr>
              </a:br>
              <a:r>
                <a:rPr lang="en-US" dirty="0" smtClean="0">
                  <a:latin typeface="Helvetica Neue" panose="02000503000000020004" pitchFamily="50"/>
                </a:rPr>
                <a:t>now on AWS (cloud)</a:t>
              </a:r>
            </a:p>
            <a:p>
              <a:endParaRPr lang="fr-FR" dirty="0">
                <a:latin typeface="Helvetica Neue" panose="02000503000000020004" pitchFamily="50"/>
              </a:endParaRP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2838476" y="4526026"/>
            <a:ext cx="3096639" cy="1780963"/>
            <a:chOff x="2838476" y="4526026"/>
            <a:chExt cx="3096639" cy="1780963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108" y="4526026"/>
              <a:ext cx="2979375" cy="1006344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2838476" y="5383659"/>
              <a:ext cx="30966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Helvetica Neue" panose="02000503000000020004" pitchFamily="50"/>
                </a:rPr>
                <a:t>Pyart</a:t>
              </a:r>
              <a:r>
                <a:rPr lang="en-US" dirty="0">
                  <a:latin typeface="Helvetica Neue" panose="02000503000000020004" pitchFamily="50"/>
                </a:rPr>
                <a:t> Python Library / API for reading and plotting radar data files</a:t>
              </a:r>
            </a:p>
          </p:txBody>
        </p:sp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35115" y="2573344"/>
            <a:ext cx="1198524" cy="799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7436812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0445" y="737731"/>
            <a:ext cx="7886700" cy="871179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Helvetica Neue" panose="02000503000000020004" pitchFamily="50"/>
              </a:rPr>
              <a:t>Automated Process – step 1</a:t>
            </a:r>
            <a:endParaRPr lang="en-US" sz="4000" dirty="0">
              <a:solidFill>
                <a:schemeClr val="tx1"/>
              </a:solidFill>
              <a:latin typeface="Helvetica Neue" panose="02000503000000020004" pitchFamily="5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0445" y="1763485"/>
            <a:ext cx="8068492" cy="466394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Witnesses</a:t>
            </a:r>
          </a:p>
          <a:p>
            <a:r>
              <a:rPr lang="en-US" sz="2000" dirty="0" smtClean="0"/>
              <a:t>Plot Lines</a:t>
            </a:r>
          </a:p>
          <a:p>
            <a:r>
              <a:rPr lang="en-US" sz="2000" dirty="0" smtClean="0"/>
              <a:t>Intersections</a:t>
            </a:r>
          </a:p>
          <a:p>
            <a:r>
              <a:rPr lang="en-US" sz="2000" dirty="0" smtClean="0"/>
              <a:t>Trajectory</a:t>
            </a:r>
          </a:p>
          <a:p>
            <a:r>
              <a:rPr lang="en-US" sz="2000" dirty="0" smtClean="0"/>
              <a:t>Radar Files</a:t>
            </a:r>
            <a:endParaRPr lang="en-US" sz="2000" dirty="0"/>
          </a:p>
        </p:txBody>
      </p:sp>
      <p:pic>
        <p:nvPicPr>
          <p:cNvPr id="4" name="Picture 10" descr="fl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739" y="1765466"/>
            <a:ext cx="6600295" cy="4521203"/>
          </a:xfrm>
          <a:prstGeom prst="rect">
            <a:avLst/>
          </a:prstGeom>
        </p:spPr>
      </p:pic>
      <p:pic>
        <p:nvPicPr>
          <p:cNvPr id="5" name="Picture 11" descr="fl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739" y="1765466"/>
            <a:ext cx="6604532" cy="4524104"/>
          </a:xfrm>
          <a:prstGeom prst="rect">
            <a:avLst/>
          </a:prstGeom>
        </p:spPr>
      </p:pic>
      <p:pic>
        <p:nvPicPr>
          <p:cNvPr id="8" name="Picture 12" descr="fl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739" y="1750928"/>
            <a:ext cx="6604532" cy="4524104"/>
          </a:xfrm>
          <a:prstGeom prst="rect">
            <a:avLst/>
          </a:prstGeom>
        </p:spPr>
      </p:pic>
      <p:pic>
        <p:nvPicPr>
          <p:cNvPr id="9" name="Picture 13" descr="fl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739" y="1758197"/>
            <a:ext cx="6604532" cy="4524104"/>
          </a:xfrm>
          <a:prstGeom prst="rect">
            <a:avLst/>
          </a:prstGeom>
        </p:spPr>
      </p:pic>
      <p:pic>
        <p:nvPicPr>
          <p:cNvPr id="10" name="Picture 14" descr="fl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739" y="1750928"/>
            <a:ext cx="6604532" cy="452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7254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0445" y="737731"/>
            <a:ext cx="7886700" cy="871179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Helvetica Neue" panose="02000503000000020004" pitchFamily="50"/>
              </a:rPr>
              <a:t>Automated Process – step 2</a:t>
            </a:r>
            <a:endParaRPr lang="en-US" sz="4000" dirty="0">
              <a:solidFill>
                <a:schemeClr val="tx1"/>
              </a:solidFill>
              <a:latin typeface="Helvetica Neue" panose="02000503000000020004" pitchFamily="5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0445" y="1763485"/>
            <a:ext cx="4236693" cy="4663947"/>
          </a:xfrm>
        </p:spPr>
        <p:txBody>
          <a:bodyPr>
            <a:normAutofit/>
          </a:bodyPr>
          <a:lstStyle/>
          <a:p>
            <a:r>
              <a:rPr lang="en-US" dirty="0"/>
              <a:t>For each file, for each sweep:</a:t>
            </a:r>
          </a:p>
          <a:p>
            <a:pPr lvl="1"/>
            <a:r>
              <a:rPr lang="en-US" dirty="0"/>
              <a:t>Draw wide map of radar for visual review</a:t>
            </a:r>
          </a:p>
          <a:p>
            <a:r>
              <a:rPr lang="en-US" dirty="0"/>
              <a:t>Arrange files in simple overview page </a:t>
            </a:r>
          </a:p>
          <a:p>
            <a:r>
              <a:rPr lang="en-US" dirty="0"/>
              <a:t>Create KML Overlays</a:t>
            </a: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309" y="1729612"/>
            <a:ext cx="3990755" cy="4629646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</p:pic>
    </p:spTree>
    <p:extLst>
      <p:ext uri="{BB962C8B-B14F-4D97-AF65-F5344CB8AC3E}">
        <p14:creationId xmlns:p14="http://schemas.microsoft.com/office/powerpoint/2010/main" val="338565996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l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2" y="1678578"/>
            <a:ext cx="5055093" cy="3462739"/>
          </a:xfrm>
          <a:prstGeom prst="rect">
            <a:avLst/>
          </a:prstGeom>
        </p:spPr>
      </p:pic>
      <p:pic>
        <p:nvPicPr>
          <p:cNvPr id="8" name="Picture 4" descr="fl6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2" y="1678578"/>
            <a:ext cx="5055093" cy="3462739"/>
          </a:xfrm>
          <a:prstGeom prst="rect">
            <a:avLst/>
          </a:prstGeom>
        </p:spPr>
      </p:pic>
      <p:pic>
        <p:nvPicPr>
          <p:cNvPr id="9" name="Picture 6" descr="fl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0" y="1678578"/>
            <a:ext cx="5055095" cy="346273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0444" y="802403"/>
            <a:ext cx="7886700" cy="871179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Helvetica Neue" panose="02000503000000020004" pitchFamily="50"/>
              </a:rPr>
              <a:t>Automated Process – step 3</a:t>
            </a:r>
            <a:endParaRPr lang="en-US" sz="4000" dirty="0">
              <a:solidFill>
                <a:schemeClr val="tx1"/>
              </a:solidFill>
              <a:latin typeface="Helvetica Neue" panose="02000503000000020004" pitchFamily="5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0444" y="1833153"/>
            <a:ext cx="3383281" cy="4663947"/>
          </a:xfrm>
        </p:spPr>
        <p:txBody>
          <a:bodyPr>
            <a:normAutofit/>
          </a:bodyPr>
          <a:lstStyle/>
          <a:p>
            <a:r>
              <a:rPr lang="en-US" dirty="0"/>
              <a:t>Calculate bounding box and cut into 10x10km sectors</a:t>
            </a:r>
          </a:p>
          <a:p>
            <a:r>
              <a:rPr lang="en-US" dirty="0"/>
              <a:t>Extract raw data inside BBOX (file, sweep, ray, gate)</a:t>
            </a:r>
          </a:p>
          <a:p>
            <a:r>
              <a:rPr lang="en-US" dirty="0"/>
              <a:t>Structure and load data into SQL database</a:t>
            </a:r>
          </a:p>
        </p:txBody>
      </p:sp>
    </p:spTree>
    <p:extLst>
      <p:ext uri="{BB962C8B-B14F-4D97-AF65-F5344CB8AC3E}">
        <p14:creationId xmlns:p14="http://schemas.microsoft.com/office/powerpoint/2010/main" val="239511111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0444" y="802403"/>
            <a:ext cx="7886700" cy="871179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Helvetica Neue" panose="02000503000000020004" pitchFamily="50"/>
              </a:rPr>
              <a:t>Automated Process – step 4</a:t>
            </a:r>
            <a:endParaRPr lang="en-US" sz="4000" dirty="0">
              <a:solidFill>
                <a:schemeClr val="tx1"/>
              </a:solidFill>
              <a:latin typeface="Helvetica Neue" panose="02000503000000020004" pitchFamily="5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0444" y="1833153"/>
            <a:ext cx="5421087" cy="4663947"/>
          </a:xfrm>
        </p:spPr>
        <p:txBody>
          <a:bodyPr>
            <a:normAutofit fontScale="92500"/>
          </a:bodyPr>
          <a:lstStyle/>
          <a:p>
            <a:r>
              <a:rPr lang="en-US" dirty="0"/>
              <a:t>For each radar, for each sweep, for each time interval -- Determine total reflective gates per sector</a:t>
            </a:r>
          </a:p>
          <a:p>
            <a:r>
              <a:rPr lang="en-US" dirty="0"/>
              <a:t>On per radar, sweep and sector basis, determine average reflectivity for entire time period</a:t>
            </a:r>
          </a:p>
          <a:p>
            <a:r>
              <a:rPr lang="en-US" dirty="0"/>
              <a:t>Determine change to reflectivity per station, sweep, sector &amp; time interval with average (</a:t>
            </a:r>
            <a:r>
              <a:rPr lang="en-US" dirty="0" err="1"/>
              <a:t>avg</a:t>
            </a:r>
            <a:r>
              <a:rPr lang="en-US" dirty="0"/>
              <a:t> factor)</a:t>
            </a:r>
          </a:p>
          <a:p>
            <a:r>
              <a:rPr lang="en-US" dirty="0"/>
              <a:t>Calculate and average additional fields and values per radar, sweep, time &amp; sector (reflectivity +/-, differential reflectivity +/-, velocity +/-, spectrum width, cross correlation ratio, differential phase)</a:t>
            </a:r>
          </a:p>
        </p:txBody>
      </p:sp>
      <p:pic>
        <p:nvPicPr>
          <p:cNvPr id="10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423" y="1765966"/>
            <a:ext cx="2471977" cy="473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9641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rofondeur">
  <a:themeElements>
    <a:clrScheme name="Profondeur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Profondeur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fondeu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TM04033923[[fn=Profondeur]]</Template>
  <TotalTime>16661</TotalTime>
  <Words>701</Words>
  <Application>Microsoft Macintosh PowerPoint</Application>
  <PresentationFormat>On-screen Show (4:3)</PresentationFormat>
  <Paragraphs>124</Paragraphs>
  <Slides>19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Calibri</vt:lpstr>
      <vt:lpstr>Helvetica</vt:lpstr>
      <vt:lpstr>HelveticaNeueLT Std ExtBlk Cn</vt:lpstr>
      <vt:lpstr>Corbel</vt:lpstr>
      <vt:lpstr>Helvetica Neue</vt:lpstr>
      <vt:lpstr>Profondeur</vt:lpstr>
      <vt:lpstr> Software For Automatically Detecting Meteorite Falls In Doppler Weather Radar</vt:lpstr>
      <vt:lpstr>NEXRAD Meteorite Recovery</vt:lpstr>
      <vt:lpstr>NEXRAD Basics</vt:lpstr>
      <vt:lpstr>How it works (manually)</vt:lpstr>
      <vt:lpstr>Automation Opportunity</vt:lpstr>
      <vt:lpstr>Automated Process – step 1</vt:lpstr>
      <vt:lpstr>Automated Process – step 2</vt:lpstr>
      <vt:lpstr>Automated Process – step 3</vt:lpstr>
      <vt:lpstr>Automated Process – step 4</vt:lpstr>
      <vt:lpstr>Automated Process – step 5</vt:lpstr>
      <vt:lpstr>Detection Method</vt:lpstr>
      <vt:lpstr>Expedited Visual Detection</vt:lpstr>
      <vt:lpstr>Sector Detector</vt:lpstr>
      <vt:lpstr>Signature Detection</vt:lpstr>
      <vt:lpstr>End Product</vt:lpstr>
      <vt:lpstr>Next Steps</vt:lpstr>
      <vt:lpstr>Some examples</vt:lpstr>
      <vt:lpstr>PowerPoint Presentation</vt:lpstr>
      <vt:lpstr>Thank You  Dank Je Merci Danke Gracias Dakujem Hvala Dekuji Dziękuję Ci ありがとうございました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Automatic Detection Of Meteorites in NEXRAD</dc:title>
  <dc:creator>Michael Hankey</dc:creator>
  <cp:lastModifiedBy>a a</cp:lastModifiedBy>
  <cp:revision>80</cp:revision>
  <dcterms:created xsi:type="dcterms:W3CDTF">2016-05-23T17:26:05Z</dcterms:created>
  <dcterms:modified xsi:type="dcterms:W3CDTF">2016-06-05T19:58:14Z</dcterms:modified>
</cp:coreProperties>
</file>