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1"/>
  </p:sldMasterIdLst>
  <p:notesMasterIdLst>
    <p:notesMasterId r:id="rId19"/>
  </p:notesMasterIdLst>
  <p:handoutMasterIdLst>
    <p:handoutMasterId r:id="rId20"/>
  </p:handoutMasterIdLst>
  <p:sldIdLst>
    <p:sldId id="362" r:id="rId2"/>
    <p:sldId id="425" r:id="rId3"/>
    <p:sldId id="429" r:id="rId4"/>
    <p:sldId id="396" r:id="rId5"/>
    <p:sldId id="423" r:id="rId6"/>
    <p:sldId id="424" r:id="rId7"/>
    <p:sldId id="415" r:id="rId8"/>
    <p:sldId id="432" r:id="rId9"/>
    <p:sldId id="426" r:id="rId10"/>
    <p:sldId id="430" r:id="rId11"/>
    <p:sldId id="394" r:id="rId12"/>
    <p:sldId id="428" r:id="rId13"/>
    <p:sldId id="383" r:id="rId14"/>
    <p:sldId id="431" r:id="rId15"/>
    <p:sldId id="380" r:id="rId16"/>
    <p:sldId id="386" r:id="rId17"/>
    <p:sldId id="404" r:id="rId1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Nuttall" initials="AN" lastIdx="1" clrIdx="0">
    <p:extLst>
      <p:ext uri="{19B8F6BF-5375-455C-9EA6-DF929625EA0E}">
        <p15:presenceInfo xmlns:p15="http://schemas.microsoft.com/office/powerpoint/2012/main" userId="adfda1beba7ad7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CC00"/>
    <a:srgbClr val="8C1515"/>
    <a:srgbClr val="D6DDD3"/>
    <a:srgbClr val="EDE8DD"/>
    <a:srgbClr val="C2B7A1"/>
    <a:srgbClr val="918873"/>
    <a:srgbClr val="3C3623"/>
    <a:srgbClr val="D0A760"/>
    <a:srgbClr val="434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5" autoAdjust="0"/>
    <p:restoredTop sz="72308" autoAdjust="0"/>
  </p:normalViewPr>
  <p:slideViewPr>
    <p:cSldViewPr snapToGrid="0" snapToObjects="1">
      <p:cViewPr varScale="1">
        <p:scale>
          <a:sx n="137" d="100"/>
          <a:sy n="137" d="100"/>
        </p:scale>
        <p:origin x="114" y="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63B5CBF-C487-4CA5-9F26-70A6ADBFCBCF}" type="datetimeFigureOut">
              <a:rPr lang="en-US" altLang="en-US"/>
              <a:pPr/>
              <a:t>6/5/2016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81A25A7-0F9F-4256-B838-D0BB1EF689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6830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83CA9D8-C76F-4EF2-92AE-D747BEBFDBCC}" type="datetimeFigureOut">
              <a:rPr lang="en-US" altLang="en-US"/>
              <a:pPr/>
              <a:t>6/5/2016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EED0B0D-0D2E-4B47-A614-05D68AF218C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17769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D0B0D-0D2E-4B47-A614-05D68AF218CE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07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811713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0555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9028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" y="4802452"/>
            <a:ext cx="417095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614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1012331"/>
            <a:ext cx="7700963" cy="3655395"/>
          </a:xfrm>
        </p:spPr>
        <p:txBody>
          <a:bodyPr/>
          <a:lstStyle>
            <a:lvl1pPr>
              <a:defRPr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55677" y="875273"/>
            <a:ext cx="7700961" cy="0"/>
          </a:xfrm>
          <a:prstGeom prst="line">
            <a:avLst/>
          </a:prstGeom>
          <a:ln w="15875" cap="sq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4" y="4798607"/>
            <a:ext cx="4170956" cy="365760"/>
          </a:xfrm>
          <a:prstGeom prst="rect">
            <a:avLst/>
          </a:prstGeom>
        </p:spPr>
      </p:pic>
      <p:sp>
        <p:nvSpPr>
          <p:cNvPr id="17" name="Snip Single Corner Rectangle 16"/>
          <p:cNvSpPr/>
          <p:nvPr userDrawn="1"/>
        </p:nvSpPr>
        <p:spPr>
          <a:xfrm>
            <a:off x="62345" y="359541"/>
            <a:ext cx="602673" cy="488024"/>
          </a:xfrm>
          <a:prstGeom prst="snip1Rect">
            <a:avLst>
              <a:gd name="adj" fmla="val 18845"/>
            </a:avLst>
          </a:prstGeom>
          <a:gradFill>
            <a:gsLst>
              <a:gs pos="0">
                <a:srgbClr val="8C1515"/>
              </a:gs>
              <a:gs pos="34000">
                <a:srgbClr val="8C1515"/>
              </a:gs>
              <a:gs pos="70000">
                <a:srgbClr val="8C1515"/>
              </a:gs>
              <a:gs pos="100000">
                <a:srgbClr val="8C1515"/>
              </a:gs>
            </a:gsLst>
            <a:lin ang="4200000" scaled="0"/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2345" y="1012331"/>
            <a:ext cx="602673" cy="36553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4" descr="SUSig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164958" y="410539"/>
            <a:ext cx="500060" cy="3608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4D06182B-CCD7-434A-9A9C-B821323742F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456870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344488" indent="0">
              <a:buNone/>
              <a:defRPr/>
            </a:lvl3pPr>
            <a:lvl4pPr marL="687387" indent="0">
              <a:buNone/>
              <a:defRPr/>
            </a:lvl4pPr>
            <a:lvl5pPr marL="10318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21727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F30DF99F-6160-41E3-8CF1-6E11E27EF855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5392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742690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02319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7350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11878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028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BB99E2E9-09E5-4C58-A4F0-621782453C72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3574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27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1555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4679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2517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0990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0529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1703788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4D06182B-CCD7-434A-9A9C-B821323742F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-11113" y="0"/>
            <a:ext cx="9155113" cy="3429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descr="SUSig_Rev_WrdmrkOneLin8c1515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</p:sldLayoutIdLst>
  <p:transition spd="slow">
    <p:fade/>
  </p:transition>
  <p:hf hdr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 cap="small" spc="2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920436"/>
            <a:ext cx="8229600" cy="1040221"/>
          </a:xfrm>
        </p:spPr>
        <p:txBody>
          <a:bodyPr/>
          <a:lstStyle/>
          <a:p>
            <a:r>
              <a:rPr lang="en-US" altLang="en-US" sz="2800" dirty="0">
                <a:latin typeface="Arial" panose="020B0604020202020204" pitchFamily="34" charset="0"/>
              </a:rPr>
              <a:t>Hypervelocity Impact Measurements and Simulations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423131" y="3078480"/>
            <a:ext cx="6206176" cy="1508760"/>
          </a:xfrm>
        </p:spPr>
        <p:txBody>
          <a:bodyPr/>
          <a:lstStyle/>
          <a:p>
            <a:pPr eaLnBrk="1" hangingPunct="1"/>
            <a:r>
              <a:rPr lang="en-US" u="sng" dirty="0"/>
              <a:t>Andrew Nuttall</a:t>
            </a:r>
            <a:r>
              <a:rPr lang="en-US" dirty="0"/>
              <a:t> and Sigrid Close</a:t>
            </a:r>
            <a:br>
              <a:rPr lang="en-US" u="sng" dirty="0"/>
            </a:br>
            <a:endParaRPr lang="en-US" u="sng" dirty="0"/>
          </a:p>
          <a:p>
            <a:r>
              <a:rPr lang="en-US" sz="1600" dirty="0"/>
              <a:t>June 6</a:t>
            </a:r>
            <a:r>
              <a:rPr lang="en-US" sz="1600" baseline="30000" dirty="0"/>
              <a:t>th</a:t>
            </a:r>
            <a:r>
              <a:rPr lang="en-US" sz="1600" dirty="0"/>
              <a:t>, 2016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57200" y="2330136"/>
            <a:ext cx="8229600" cy="976944"/>
          </a:xfrm>
        </p:spPr>
        <p:txBody>
          <a:bodyPr/>
          <a:lstStyle/>
          <a:p>
            <a:r>
              <a:rPr lang="en-US" dirty="0"/>
              <a:t>Meteoroids 2016</a:t>
            </a:r>
          </a:p>
        </p:txBody>
      </p:sp>
    </p:spTree>
    <p:extLst>
      <p:ext uri="{BB962C8B-B14F-4D97-AF65-F5344CB8AC3E}">
        <p14:creationId xmlns:p14="http://schemas.microsoft.com/office/powerpoint/2010/main" val="213464207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Oscillating Plasma Sheath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7236"/>
              </p:ext>
            </p:extLst>
          </p:nvPr>
        </p:nvGraphicFramePr>
        <p:xfrm>
          <a:off x="1228506" y="3580821"/>
          <a:ext cx="2989018" cy="1172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3" imgW="2844720" imgH="1117440" progId="Equation.3">
                  <p:embed/>
                </p:oleObj>
              </mc:Choice>
              <mc:Fallback>
                <p:oleObj name="Equation" r:id="rId3" imgW="284472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506" y="3580821"/>
                        <a:ext cx="2989018" cy="1172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506" y="955103"/>
            <a:ext cx="3219087" cy="2539119"/>
          </a:xfrm>
          <a:prstGeom prst="rect">
            <a:avLst/>
          </a:prstGeom>
        </p:spPr>
      </p:pic>
      <p:pic>
        <p:nvPicPr>
          <p:cNvPr id="6" name="Picture 12" descr="2010ja015921-f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16" y="1042948"/>
            <a:ext cx="2929759" cy="21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537657" y="3503520"/>
                <a:ext cx="2620076" cy="470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02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sup>
                      </m:sSup>
                    </m:oMath>
                  </m:oMathPara>
                </a14:m>
                <a:endParaRPr lang="en-US" sz="105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657" y="3503520"/>
                <a:ext cx="2620076" cy="4707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004963" y="4178098"/>
            <a:ext cx="41390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McBride, N. and McDonnell, J. A. M. (1999). Meteoroid impacts on spacecraft: </a:t>
            </a:r>
            <a:r>
              <a:rPr lang="en-US" sz="8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sporadics</a:t>
            </a:r>
            <a:r>
              <a:rPr lang="en-US" sz="8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streams, and the 1999 </a:t>
            </a:r>
            <a:r>
              <a:rPr lang="en-US" sz="8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Leonids</a:t>
            </a:r>
            <a:r>
              <a:rPr lang="en-US" sz="8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8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Planet. Space Sci</a:t>
            </a:r>
            <a:r>
              <a:rPr lang="en-US" sz="8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., pages 1005-1013</a:t>
            </a:r>
            <a:endParaRPr lang="en-US" sz="800" b="0" i="0" dirty="0">
              <a:solidFill>
                <a:schemeClr val="bg1">
                  <a:lumMod val="5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2228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Grounded Target Emissions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6" y="1297423"/>
            <a:ext cx="3779635" cy="2938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50" y="1185599"/>
            <a:ext cx="4088688" cy="32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7149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Emission from Bulk Electron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45" y="1456378"/>
            <a:ext cx="819150" cy="314325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148469" y="2245759"/>
            <a:ext cx="239697" cy="1526516"/>
            <a:chOff x="2292459" y="2349278"/>
            <a:chExt cx="239697" cy="1526516"/>
          </a:xfrm>
        </p:grpSpPr>
        <p:sp>
          <p:nvSpPr>
            <p:cNvPr id="17" name="Oval 16"/>
            <p:cNvSpPr/>
            <p:nvPr/>
          </p:nvSpPr>
          <p:spPr>
            <a:xfrm>
              <a:off x="2292459" y="2791243"/>
              <a:ext cx="239697" cy="23969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17"/>
            <p:cNvSpPr/>
            <p:nvPr/>
          </p:nvSpPr>
          <p:spPr>
            <a:xfrm>
              <a:off x="2339228" y="2833895"/>
              <a:ext cx="150920" cy="150920"/>
            </a:xfrm>
            <a:prstGeom prst="mathPlus">
              <a:avLst>
                <a:gd name="adj1" fmla="val 4587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292459" y="2349278"/>
              <a:ext cx="239697" cy="23969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19"/>
            <p:cNvSpPr/>
            <p:nvPr/>
          </p:nvSpPr>
          <p:spPr>
            <a:xfrm>
              <a:off x="2339228" y="2391930"/>
              <a:ext cx="150920" cy="150920"/>
            </a:xfrm>
            <a:prstGeom prst="mathPlus">
              <a:avLst>
                <a:gd name="adj1" fmla="val 4587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292459" y="3636097"/>
              <a:ext cx="239697" cy="23969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lus 21"/>
            <p:cNvSpPr/>
            <p:nvPr/>
          </p:nvSpPr>
          <p:spPr>
            <a:xfrm>
              <a:off x="2339228" y="3678749"/>
              <a:ext cx="150920" cy="150920"/>
            </a:xfrm>
            <a:prstGeom prst="mathPlus">
              <a:avLst>
                <a:gd name="adj1" fmla="val 4587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292459" y="3222749"/>
              <a:ext cx="239697" cy="23969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lus 31"/>
            <p:cNvSpPr/>
            <p:nvPr/>
          </p:nvSpPr>
          <p:spPr>
            <a:xfrm>
              <a:off x="2339228" y="3265401"/>
              <a:ext cx="150920" cy="150920"/>
            </a:xfrm>
            <a:prstGeom prst="mathPlus">
              <a:avLst>
                <a:gd name="adj1" fmla="val 4587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36490" y="2522509"/>
            <a:ext cx="386858" cy="964368"/>
            <a:chOff x="1745664" y="2625041"/>
            <a:chExt cx="386858" cy="964368"/>
          </a:xfrm>
        </p:grpSpPr>
        <p:grpSp>
          <p:nvGrpSpPr>
            <p:cNvPr id="55" name="Group 54"/>
            <p:cNvGrpSpPr/>
            <p:nvPr/>
          </p:nvGrpSpPr>
          <p:grpSpPr>
            <a:xfrm>
              <a:off x="1745664" y="2991701"/>
              <a:ext cx="386858" cy="597708"/>
              <a:chOff x="1745664" y="2991701"/>
              <a:chExt cx="386858" cy="59770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745664" y="2991701"/>
                <a:ext cx="239697" cy="239697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Plus 11"/>
              <p:cNvSpPr/>
              <p:nvPr/>
            </p:nvSpPr>
            <p:spPr>
              <a:xfrm>
                <a:off x="1792433" y="3034353"/>
                <a:ext cx="150920" cy="150920"/>
              </a:xfrm>
              <a:prstGeom prst="mathPlus">
                <a:avLst>
                  <a:gd name="adj1" fmla="val 4587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892825" y="3349712"/>
                <a:ext cx="239697" cy="239697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Plus 15"/>
              <p:cNvSpPr/>
              <p:nvPr/>
            </p:nvSpPr>
            <p:spPr>
              <a:xfrm>
                <a:off x="1939594" y="3392364"/>
                <a:ext cx="150920" cy="150920"/>
              </a:xfrm>
              <a:prstGeom prst="mathPlus">
                <a:avLst>
                  <a:gd name="adj1" fmla="val 4587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 flipV="1">
              <a:off x="1790232" y="2625041"/>
              <a:ext cx="340089" cy="555056"/>
              <a:chOff x="1792433" y="3034353"/>
              <a:chExt cx="340089" cy="555056"/>
            </a:xfrm>
          </p:grpSpPr>
          <p:sp>
            <p:nvSpPr>
              <p:cNvPr id="58" name="Plus 57"/>
              <p:cNvSpPr/>
              <p:nvPr/>
            </p:nvSpPr>
            <p:spPr>
              <a:xfrm>
                <a:off x="1792433" y="3034353"/>
                <a:ext cx="150920" cy="150920"/>
              </a:xfrm>
              <a:prstGeom prst="mathPlus">
                <a:avLst>
                  <a:gd name="adj1" fmla="val 4587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892825" y="3349712"/>
                <a:ext cx="239697" cy="239697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Plus 59"/>
              <p:cNvSpPr/>
              <p:nvPr/>
            </p:nvSpPr>
            <p:spPr>
              <a:xfrm>
                <a:off x="1939594" y="3392364"/>
                <a:ext cx="150920" cy="150920"/>
              </a:xfrm>
              <a:prstGeom prst="mathPlus">
                <a:avLst>
                  <a:gd name="adj1" fmla="val 4587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2489783" y="1906739"/>
            <a:ext cx="849339" cy="2167807"/>
            <a:chOff x="2842870" y="2005416"/>
            <a:chExt cx="849339" cy="2167807"/>
          </a:xfrm>
        </p:grpSpPr>
        <p:grpSp>
          <p:nvGrpSpPr>
            <p:cNvPr id="63" name="Group 62"/>
            <p:cNvGrpSpPr/>
            <p:nvPr/>
          </p:nvGrpSpPr>
          <p:grpSpPr>
            <a:xfrm>
              <a:off x="2849220" y="2005416"/>
              <a:ext cx="842989" cy="883753"/>
              <a:chOff x="2855769" y="1936561"/>
              <a:chExt cx="842989" cy="883753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2855769" y="1936561"/>
                <a:ext cx="154333" cy="15433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2886726" y="2016527"/>
                <a:ext cx="98107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3241820" y="2264367"/>
                <a:ext cx="154333" cy="15433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3272777" y="2344333"/>
                <a:ext cx="98107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3544425" y="2665981"/>
                <a:ext cx="154333" cy="15433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3581732" y="2745947"/>
                <a:ext cx="98107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 flipV="1">
              <a:off x="2842870" y="3289470"/>
              <a:ext cx="849339" cy="883753"/>
              <a:chOff x="2855769" y="1936561"/>
              <a:chExt cx="849339" cy="883753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2855769" y="1936561"/>
                <a:ext cx="154333" cy="15433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2886726" y="2016527"/>
                <a:ext cx="98107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3241820" y="2264367"/>
                <a:ext cx="154333" cy="15433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3272777" y="2344333"/>
                <a:ext cx="98107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3550775" y="2665981"/>
                <a:ext cx="154333" cy="15433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3581732" y="2745947"/>
                <a:ext cx="98107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TextBox 71"/>
          <p:cNvSpPr txBox="1"/>
          <p:nvPr/>
        </p:nvSpPr>
        <p:spPr>
          <a:xfrm>
            <a:off x="675532" y="1205655"/>
            <a:ext cx="201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Biased Target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12253" y="1639159"/>
            <a:ext cx="50286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emission power scales according to </a:t>
            </a:r>
            <a:r>
              <a:rPr lang="en-US" dirty="0" err="1"/>
              <a:t>Larmor</a:t>
            </a:r>
            <a:r>
              <a:rPr lang="en-US" dirty="0"/>
              <a:t> formula for bulk electron acceleration.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Negatively biased targets accelerate liberated electrons in impact plasma.</a:t>
            </a:r>
            <a:br>
              <a:rPr lang="en-US" dirty="0"/>
            </a:br>
            <a:r>
              <a:rPr lang="en-US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emissions scale with the amount of impact plasma and target bias.</a:t>
            </a:r>
          </a:p>
        </p:txBody>
      </p:sp>
    </p:spTree>
    <p:extLst>
      <p:ext uri="{BB962C8B-B14F-4D97-AF65-F5344CB8AC3E}">
        <p14:creationId xmlns:p14="http://schemas.microsoft.com/office/powerpoint/2010/main" val="119340899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-1000V RF Emission Scaling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5630697" y="3067105"/>
            <a:ext cx="22608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b="1" dirty="0"/>
              <a:t>Nominal</a:t>
            </a:r>
            <a:r>
              <a:rPr lang="en-US" sz="1600" dirty="0"/>
              <a:t>:</a:t>
            </a:r>
          </a:p>
          <a:p>
            <a:endParaRPr lang="en-US" sz="1600" b="1" dirty="0"/>
          </a:p>
          <a:p>
            <a:r>
              <a:rPr lang="en-US" sz="1600" b="1" dirty="0"/>
              <a:t>Error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r>
              <a:rPr lang="en-US" sz="1600" dirty="0"/>
              <a:t> </a:t>
            </a:r>
            <a:br>
              <a:rPr lang="en-US" sz="1600" dirty="0"/>
            </a:b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654422" y="3349238"/>
                <a:ext cx="18239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0.71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3.33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422" y="3349238"/>
                <a:ext cx="1823961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341" t="-2174" r="-66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59360" y="3789112"/>
                <a:ext cx="2333716" cy="280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0.9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±0.6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3.9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360" y="3789112"/>
                <a:ext cx="2333716" cy="280398"/>
              </a:xfrm>
              <a:prstGeom prst="rect">
                <a:avLst/>
              </a:prstGeom>
              <a:blipFill rotWithShape="0">
                <a:blip r:embed="rId3"/>
                <a:stretch>
                  <a:fillRect l="-1567" t="-4348" r="-52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339" r="8213"/>
          <a:stretch/>
        </p:blipFill>
        <p:spPr>
          <a:xfrm>
            <a:off x="710687" y="1078254"/>
            <a:ext cx="4836190" cy="3372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6876" y="1703901"/>
            <a:ext cx="3446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Scaling Analysis was conducted and error bounds were generated using a Monte Carlo simulation</a:t>
            </a:r>
          </a:p>
        </p:txBody>
      </p:sp>
    </p:spTree>
    <p:extLst>
      <p:ext uri="{BB962C8B-B14F-4D97-AF65-F5344CB8AC3E}">
        <p14:creationId xmlns:p14="http://schemas.microsoft.com/office/powerpoint/2010/main" val="429157948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8776" y="1040043"/>
            <a:ext cx="77078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Dust-sized meteoroids can impact satellites on a daily basis.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Spacecraft charging state sets the boundary conditions for hypervelocity impact plasma.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RF generation mechanisms are present for different spacecraft charge states.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Experiments were conducted a both light gas gun and electrostatic accelerator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emissions were observed with the potential to scale to disruptive levels.</a:t>
            </a:r>
          </a:p>
        </p:txBody>
      </p:sp>
    </p:spTree>
    <p:extLst>
      <p:ext uri="{BB962C8B-B14F-4D97-AF65-F5344CB8AC3E}">
        <p14:creationId xmlns:p14="http://schemas.microsoft.com/office/powerpoint/2010/main" val="301127639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5" name="Picture 2" descr="http://1.bp.blogspot.com/-TxaqHpIHFCI/UTIxayb8yQI/AAAAAAAAEMY/zRQ4ow-YOqk/s1600/st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0" y="942530"/>
            <a:ext cx="3867785" cy="36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15727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Discharge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pic>
        <p:nvPicPr>
          <p:cNvPr id="5" name="Run 150409 C2 G5 TP4 (00 -14)1M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76" y="1089406"/>
            <a:ext cx="4076700" cy="3397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312" y="1270890"/>
            <a:ext cx="3182296" cy="1388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312" y="2926511"/>
            <a:ext cx="3182296" cy="13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57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Bias Potential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01" y="1534646"/>
            <a:ext cx="4155557" cy="2988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707" y="1534646"/>
            <a:ext cx="4060655" cy="2988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5953" y="1026814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Bias -1 kV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3088" y="1048003"/>
            <a:ext cx="1479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Bias -0.5 kV</a:t>
            </a:r>
          </a:p>
        </p:txBody>
      </p:sp>
    </p:spTree>
    <p:extLst>
      <p:ext uri="{BB962C8B-B14F-4D97-AF65-F5344CB8AC3E}">
        <p14:creationId xmlns:p14="http://schemas.microsoft.com/office/powerpoint/2010/main" val="81035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10914632" y="4865254"/>
            <a:ext cx="406481" cy="278246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 cap="small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sz="1400"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sz="1400"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62EC50-68E6-B04C-8A7D-9FD32654FDD3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7" name="Picture 9" descr="ODMM_Fl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29" y="1263463"/>
            <a:ext cx="3897008" cy="265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93668" y="3856703"/>
            <a:ext cx="3186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~ 1 </a:t>
            </a:r>
            <a:r>
              <a:rPr lang="en-US" sz="1600" dirty="0" err="1"/>
              <a:t>ng</a:t>
            </a:r>
            <a:r>
              <a:rPr lang="en-US" sz="1600" dirty="0"/>
              <a:t>-sized particle will impact 1 m</a:t>
            </a:r>
            <a:r>
              <a:rPr lang="en-US" sz="1600" baseline="30000" dirty="0"/>
              <a:t>2</a:t>
            </a:r>
            <a:r>
              <a:rPr lang="en-US" sz="1600" dirty="0"/>
              <a:t> spacecraft once per day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7081" y="1085002"/>
            <a:ext cx="465511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Debris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Spacecraft Charging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Meteoroids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Primary concern from more massive meteoroids is mechanical damage.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Primary concern from less massive meteoroids is electrical damage.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2490" y="3991109"/>
            <a:ext cx="303317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latin typeface="Gill Sans MT" panose="020B0502020104020203" pitchFamily="34" charset="0"/>
              </a:rPr>
              <a:t>Gurnett</a:t>
            </a:r>
            <a:r>
              <a:rPr lang="en-US" sz="1050" dirty="0">
                <a:latin typeface="Gill Sans MT" panose="020B0502020104020203" pitchFamily="34" charset="0"/>
              </a:rPr>
              <a:t>, D. and Team, C. 2004. Initial results from the Cassini radio and plasma wave science investigation at Saturn. 35 p. 1895.</a:t>
            </a:r>
          </a:p>
        </p:txBody>
      </p:sp>
    </p:spTree>
    <p:extLst>
      <p:ext uri="{BB962C8B-B14F-4D97-AF65-F5344CB8AC3E}">
        <p14:creationId xmlns:p14="http://schemas.microsoft.com/office/powerpoint/2010/main" val="424084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Plasma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966" y="1110810"/>
            <a:ext cx="3108672" cy="3413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2" y="109497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8360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Spacecraft Charging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r="27736"/>
          <a:stretch/>
        </p:blipFill>
        <p:spPr>
          <a:xfrm>
            <a:off x="2513077" y="3008363"/>
            <a:ext cx="4439156" cy="15478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40" y="1028227"/>
            <a:ext cx="2078132" cy="1799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855" y="1138884"/>
            <a:ext cx="3441281" cy="16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9875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6082" y="1074944"/>
            <a:ext cx="7630556" cy="354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/>
              <a:t>Spacecraft are routinely impacted by hypervelocity particles with possibility of damage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 dirty="0"/>
              <a:t>Mechanical:  </a:t>
            </a:r>
            <a:r>
              <a:rPr lang="ja-JP" altLang="en-US" sz="2000" dirty="0"/>
              <a:t>“</a:t>
            </a:r>
            <a:r>
              <a:rPr lang="en-US" altLang="ja-JP" sz="2000" dirty="0"/>
              <a:t>well-known</a:t>
            </a:r>
            <a:r>
              <a:rPr lang="ja-JP" altLang="en-US" sz="2000" dirty="0"/>
              <a:t>”</a:t>
            </a:r>
            <a:r>
              <a:rPr lang="en-US" altLang="ja-JP" sz="2000" dirty="0"/>
              <a:t>, larger, rare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 dirty="0"/>
              <a:t>Electrical:  </a:t>
            </a:r>
            <a:r>
              <a:rPr lang="ja-JP" altLang="en-US" sz="2000" dirty="0"/>
              <a:t>“</a:t>
            </a:r>
            <a:r>
              <a:rPr lang="en-US" altLang="ja-JP" sz="2000" dirty="0"/>
              <a:t>unknown</a:t>
            </a:r>
            <a:r>
              <a:rPr lang="ja-JP" altLang="en-US" sz="2000" dirty="0"/>
              <a:t>”</a:t>
            </a:r>
            <a:r>
              <a:rPr lang="en-US" altLang="ja-JP" sz="2000" dirty="0"/>
              <a:t>, smaller, more numerous</a:t>
            </a:r>
          </a:p>
          <a:p>
            <a:pPr marL="1200150" lvl="2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ja-JP" dirty="0"/>
              <a:t>Electrostatic Discharge (ESD)</a:t>
            </a:r>
          </a:p>
          <a:p>
            <a:pPr marL="1200150" lvl="2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ja-JP" dirty="0"/>
              <a:t>Electromagnetic Pulse (EMP)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u="sng" dirty="0"/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u="sng" dirty="0"/>
              <a:t>Goal</a:t>
            </a:r>
            <a:r>
              <a:rPr lang="en-US" i="1" dirty="0"/>
              <a:t>:  characterize plasma and potential radio frequency (RF) emission from hypervelocity impacts to assess possibility of spacecraft damage</a:t>
            </a:r>
            <a:endParaRPr lang="en-US" altLang="ja-JP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4762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Based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8776" y="1020147"/>
            <a:ext cx="7772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 better understand the impact event series of ground based tests were conducted.</a:t>
            </a:r>
          </a:p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86" y="2118975"/>
            <a:ext cx="2656070" cy="1770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97" y="1853771"/>
            <a:ext cx="2054741" cy="2739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5198" y="1577449"/>
            <a:ext cx="2446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Ames Vertical Gun Range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4212" y="1762031"/>
            <a:ext cx="1224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IMPACT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729" y="2108659"/>
            <a:ext cx="2459911" cy="179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486390" y="1758811"/>
            <a:ext cx="2013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Max Planck Institute</a:t>
            </a:r>
          </a:p>
        </p:txBody>
      </p:sp>
    </p:spTree>
    <p:extLst>
      <p:ext uri="{BB962C8B-B14F-4D97-AF65-F5344CB8AC3E}">
        <p14:creationId xmlns:p14="http://schemas.microsoft.com/office/powerpoint/2010/main" val="428951680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00" y="1202531"/>
            <a:ext cx="4358117" cy="3262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6100" y="1153670"/>
            <a:ext cx="406942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Meteoroids can achieve a wide range of masses and velocities</a:t>
            </a:r>
          </a:p>
          <a:p>
            <a:endParaRPr lang="en-US" dirty="0"/>
          </a:p>
          <a:p>
            <a:r>
              <a:rPr lang="en-US" u="sng" dirty="0"/>
              <a:t>Available Ground Based Tests</a:t>
            </a:r>
            <a:br>
              <a:rPr lang="en-US" u="sng" dirty="0"/>
            </a:b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Electrostatic – MPI/CCLDAS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Mass: ~ 10</a:t>
            </a:r>
            <a:r>
              <a:rPr lang="en-US" sz="1600" baseline="30000" dirty="0"/>
              <a:t>-16</a:t>
            </a:r>
            <a:r>
              <a:rPr lang="en-US" sz="1600" dirty="0"/>
              <a:t> - 10</a:t>
            </a:r>
            <a:r>
              <a:rPr lang="en-US" sz="1600" baseline="30000" dirty="0"/>
              <a:t>-20 </a:t>
            </a:r>
            <a:r>
              <a:rPr lang="en-US" sz="1600" dirty="0"/>
              <a:t> kg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Velocity: 5 – 100 km/s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Gas Gun – AVGR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Mass: ~milligram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Velocity: ~5 km/s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Impactor Configuration and Scaling</a:t>
            </a:r>
          </a:p>
        </p:txBody>
      </p:sp>
    </p:spTree>
    <p:extLst>
      <p:ext uri="{BB962C8B-B14F-4D97-AF65-F5344CB8AC3E}">
        <p14:creationId xmlns:p14="http://schemas.microsoft.com/office/powerpoint/2010/main" val="17263498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Multi-Physics Sensor Suite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84" y="1095884"/>
            <a:ext cx="4043383" cy="331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4796" y="1193605"/>
            <a:ext cx="3497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Simultaneous measurements of multiple key parameters provides strong basis for impact plasma characterization. </a:t>
            </a:r>
          </a:p>
          <a:p>
            <a:endParaRPr lang="en-US" dirty="0"/>
          </a:p>
          <a:p>
            <a:r>
              <a:rPr lang="en-US" dirty="0"/>
              <a:t>Measurements: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Plasma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Emissions</a:t>
            </a:r>
          </a:p>
        </p:txBody>
      </p:sp>
    </p:spTree>
    <p:extLst>
      <p:ext uri="{BB962C8B-B14F-4D97-AF65-F5344CB8AC3E}">
        <p14:creationId xmlns:p14="http://schemas.microsoft.com/office/powerpoint/2010/main" val="148475953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Grounded Satellite Emission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6182B-CCD7-434A-9A9C-B821323742FB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5" name="Picture 11" descr="ImpactPlasmaExpansion2x2LabeledA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80" y="1123806"/>
            <a:ext cx="3830600" cy="33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67057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53465</TotalTime>
  <Words>359</Words>
  <Application>Microsoft Office PowerPoint</Application>
  <PresentationFormat>On-screen Show (16:9)</PresentationFormat>
  <Paragraphs>99</Paragraphs>
  <Slides>17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MS PGothic</vt:lpstr>
      <vt:lpstr>MS PGothic</vt:lpstr>
      <vt:lpstr>Arial</vt:lpstr>
      <vt:lpstr>Calibri</vt:lpstr>
      <vt:lpstr>Cambria Math</vt:lpstr>
      <vt:lpstr>Gill Sans MT</vt:lpstr>
      <vt:lpstr>Source Sans Pro</vt:lpstr>
      <vt:lpstr>Source Sans Pro Semibold</vt:lpstr>
      <vt:lpstr>Wingdings</vt:lpstr>
      <vt:lpstr>SU_Template_TopBar</vt:lpstr>
      <vt:lpstr>Equation</vt:lpstr>
      <vt:lpstr>Hypervelocity Impact Measurements and Simulations</vt:lpstr>
      <vt:lpstr>Space Environment</vt:lpstr>
      <vt:lpstr>Impact Plasma Generation</vt:lpstr>
      <vt:lpstr>Spacecraft Charging</vt:lpstr>
      <vt:lpstr>Research Goal</vt:lpstr>
      <vt:lpstr>Ground Based Testing</vt:lpstr>
      <vt:lpstr>Impactor Configuration and Scaling</vt:lpstr>
      <vt:lpstr>Multi-Physics Sensor Suite</vt:lpstr>
      <vt:lpstr>Grounded Satellite Emission Mechanism</vt:lpstr>
      <vt:lpstr>Oscillating Plasma Sheath</vt:lpstr>
      <vt:lpstr>Grounded Target Emissions</vt:lpstr>
      <vt:lpstr>RF Emission from Bulk Electron Acceleration</vt:lpstr>
      <vt:lpstr>-1000V RF Emission Scaling</vt:lpstr>
      <vt:lpstr>Conclusions</vt:lpstr>
      <vt:lpstr>Questions</vt:lpstr>
      <vt:lpstr>Arc Discharge</vt:lpstr>
      <vt:lpstr>Effects of Bias Potential</vt:lpstr>
    </vt:vector>
  </TitlesOfParts>
  <Company>Stanford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Valerie Beeman</dc:creator>
  <dc:description>2012 PowerPoint template redesign</dc:description>
  <cp:lastModifiedBy>Andrew</cp:lastModifiedBy>
  <cp:revision>469</cp:revision>
  <cp:lastPrinted>2016-04-01T19:49:16Z</cp:lastPrinted>
  <dcterms:created xsi:type="dcterms:W3CDTF">2012-12-05T23:46:21Z</dcterms:created>
  <dcterms:modified xsi:type="dcterms:W3CDTF">2016-06-05T22:26:41Z</dcterms:modified>
</cp:coreProperties>
</file>