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00" r:id="rId1"/>
  </p:sldMasterIdLst>
  <p:notesMasterIdLst>
    <p:notesMasterId r:id="rId51"/>
  </p:notesMasterIdLst>
  <p:sldIdLst>
    <p:sldId id="256" r:id="rId2"/>
    <p:sldId id="258" r:id="rId3"/>
    <p:sldId id="261" r:id="rId4"/>
    <p:sldId id="262" r:id="rId5"/>
    <p:sldId id="263" r:id="rId6"/>
    <p:sldId id="267" r:id="rId7"/>
    <p:sldId id="268" r:id="rId8"/>
    <p:sldId id="269" r:id="rId9"/>
    <p:sldId id="270" r:id="rId10"/>
    <p:sldId id="264" r:id="rId11"/>
    <p:sldId id="321" r:id="rId12"/>
    <p:sldId id="322" r:id="rId13"/>
    <p:sldId id="330" r:id="rId14"/>
    <p:sldId id="317" r:id="rId15"/>
    <p:sldId id="318" r:id="rId16"/>
    <p:sldId id="319" r:id="rId17"/>
    <p:sldId id="265" r:id="rId18"/>
    <p:sldId id="323" r:id="rId19"/>
    <p:sldId id="324" r:id="rId20"/>
    <p:sldId id="271" r:id="rId21"/>
    <p:sldId id="272" r:id="rId22"/>
    <p:sldId id="273" r:id="rId23"/>
    <p:sldId id="27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293" r:id="rId43"/>
    <p:sldId id="314" r:id="rId44"/>
    <p:sldId id="320" r:id="rId45"/>
    <p:sldId id="326" r:id="rId46"/>
    <p:sldId id="327" r:id="rId47"/>
    <p:sldId id="328" r:id="rId48"/>
    <p:sldId id="329" r:id="rId49"/>
    <p:sldId id="315" r:id="rId50"/>
  </p:sldIdLst>
  <p:sldSz cx="9144000" cy="6858000" type="screen4x3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Cambria Math" pitchFamily="18" charset="0"/>
      <p:regular r:id="rId56"/>
    </p:embeddedFont>
    <p:embeddedFont>
      <p:font typeface="Quartz MS" charset="0"/>
      <p:regular r:id="rId57"/>
    </p:embeddedFont>
    <p:embeddedFont>
      <p:font typeface="Verdana" pitchFamily="34" charset="0"/>
      <p:regular r:id="rId58"/>
      <p:bold r:id="rId59"/>
      <p:italic r:id="rId60"/>
      <p:boldItalic r:id="rId6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29" autoAdjust="0"/>
  </p:normalViewPr>
  <p:slideViewPr>
    <p:cSldViewPr>
      <p:cViewPr>
        <p:scale>
          <a:sx n="60" d="100"/>
          <a:sy n="60" d="100"/>
        </p:scale>
        <p:origin x="-2238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ACAB-3D62-4AA1-A51A-89E2B168203D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291B0-83A0-4096-9E83-05016EAEC1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02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3358-8552-4E9D-BFE2-715868641F5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88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rgbClr val="0070C0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D98AF85-9796-4536-8DB3-A071E66DF65E}" type="datetimeFigureOut">
              <a:rPr lang="cs-CZ" smtClean="0"/>
              <a:t>6. 6. 2016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87781B8-7EC0-4146-9710-E914351A1F2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Quartz MS" pitchFamily="2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371600"/>
            <a:ext cx="8784976" cy="1927225"/>
          </a:xfrm>
        </p:spPr>
        <p:txBody>
          <a:bodyPr/>
          <a:lstStyle/>
          <a:p>
            <a:r>
              <a:rPr lang="en-US" sz="4000" i="1" spc="-300" dirty="0"/>
              <a:t>The </a:t>
            </a:r>
            <a:r>
              <a:rPr lang="en-US" sz="4000" i="1" spc="-300" dirty="0" err="1"/>
              <a:t>Toroidal</a:t>
            </a:r>
            <a:r>
              <a:rPr lang="en-US" sz="4000" i="1" spc="-300" dirty="0"/>
              <a:t> Sporadic Source: Understanding Temporal </a:t>
            </a:r>
            <a:r>
              <a:rPr lang="en-US" sz="4000" i="1" spc="-300" dirty="0" smtClean="0"/>
              <a:t>Variations</a:t>
            </a:r>
            <a:br>
              <a:rPr lang="en-US" sz="4000" i="1" spc="-300" dirty="0" smtClean="0"/>
            </a:br>
            <a:endParaRPr lang="cs-CZ" sz="4000" b="1" i="1" cap="small" spc="-300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8206680" cy="1752600"/>
          </a:xfrm>
        </p:spPr>
        <p:txBody>
          <a:bodyPr/>
          <a:lstStyle/>
          <a:p>
            <a:r>
              <a:rPr lang="en-US" b="1" dirty="0" err="1" smtClean="0">
                <a:latin typeface="Quartz MS" pitchFamily="2" charset="0"/>
              </a:rPr>
              <a:t>Pokorny</a:t>
            </a:r>
            <a:r>
              <a:rPr lang="en-US" b="1" dirty="0" smtClean="0">
                <a:latin typeface="Quartz MS" pitchFamily="2" charset="0"/>
              </a:rPr>
              <a:t> p., Brown P. G., Moorhead A. V., </a:t>
            </a:r>
            <a:r>
              <a:rPr lang="en-US" b="1" dirty="0" err="1" smtClean="0">
                <a:latin typeface="Quartz MS" pitchFamily="2" charset="0"/>
              </a:rPr>
              <a:t>Wiegert</a:t>
            </a:r>
            <a:r>
              <a:rPr lang="en-US" b="1" dirty="0">
                <a:latin typeface="Quartz MS" pitchFamily="2" charset="0"/>
              </a:rPr>
              <a:t> </a:t>
            </a:r>
            <a:r>
              <a:rPr lang="en-US" b="1" dirty="0" smtClean="0">
                <a:latin typeface="Quartz MS" pitchFamily="2" charset="0"/>
              </a:rPr>
              <a:t>P.</a:t>
            </a:r>
          </a:p>
          <a:p>
            <a:endParaRPr lang="en-US" b="1" dirty="0">
              <a:latin typeface="Quartz MS" pitchFamily="2" charset="0"/>
            </a:endParaRPr>
          </a:p>
          <a:p>
            <a:r>
              <a:rPr lang="en-US" b="1" dirty="0" smtClean="0">
                <a:latin typeface="Quartz MS" pitchFamily="2" charset="0"/>
              </a:rPr>
              <a:t>Meteoroids 2016, 06-10 June</a:t>
            </a:r>
            <a:endParaRPr lang="cs-CZ" b="1" dirty="0">
              <a:latin typeface="Quartz M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Use these oscillations as a constraint for the parent body population</a:t>
            </a:r>
          </a:p>
        </p:txBody>
      </p:sp>
    </p:spTree>
    <p:extLst>
      <p:ext uri="{BB962C8B-B14F-4D97-AF65-F5344CB8AC3E}">
        <p14:creationId xmlns:p14="http://schemas.microsoft.com/office/powerpoint/2010/main" val="17220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Idea: Use these oscillations as a constraint for the parent body population</a:t>
                </a:r>
              </a:p>
              <a:p>
                <a:r>
                  <a:rPr lang="en-US" dirty="0" smtClean="0"/>
                  <a:t>Result: 169 potential parent bodies (out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∼</m:t>
                    </m:r>
                  </m:oMath>
                </a14:m>
                <a:r>
                  <a:rPr lang="en-US" dirty="0" smtClean="0"/>
                  <a:t> 600,000 bodies)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5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Idea: Use these oscillations as a constraint for the parent body population</a:t>
                </a:r>
              </a:p>
              <a:p>
                <a:r>
                  <a:rPr lang="en-US" dirty="0" smtClean="0"/>
                  <a:t>Result: 169 potential parent bodies (out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∼</m:t>
                    </m:r>
                  </m:oMath>
                </a14:m>
                <a:r>
                  <a:rPr lang="en-US" dirty="0" smtClean="0"/>
                  <a:t> 600,000 bodies)</a:t>
                </a:r>
              </a:p>
              <a:p>
                <a:r>
                  <a:rPr lang="en-US" u="sng" dirty="0" smtClean="0"/>
                  <a:t>Next step: Reconnaissance</a:t>
                </a:r>
                <a:endParaRPr lang="en-US" dirty="0"/>
              </a:p>
              <a:p>
                <a:pPr lvl="1"/>
                <a:r>
                  <a:rPr lang="en-US" dirty="0" smtClean="0"/>
                  <a:t>Integrate all parent bodies back in time (25,000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) – 10,000 clones</a:t>
                </a:r>
              </a:p>
              <a:p>
                <a:pPr lvl="1"/>
                <a:r>
                  <a:rPr lang="en-US" dirty="0" smtClean="0"/>
                  <a:t>Get a median orbit for all parent bodies – pick parent candidates</a:t>
                </a:r>
              </a:p>
              <a:p>
                <a:pPr lvl="1"/>
                <a:r>
                  <a:rPr lang="en-US" dirty="0" smtClean="0"/>
                  <a:t>For each parent body</a:t>
                </a:r>
              </a:p>
              <a:p>
                <a:pPr lvl="2"/>
                <a:r>
                  <a:rPr lang="en-US" dirty="0" smtClean="0"/>
                  <a:t>5 clones , 10,000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 ago, closest to the median orbit</a:t>
                </a:r>
              </a:p>
              <a:p>
                <a:pPr lvl="2"/>
                <a:r>
                  <a:rPr lang="en-US" dirty="0" smtClean="0"/>
                  <a:t>Every 100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 create an outburst using Jones &amp; Brown (1995) model</a:t>
                </a:r>
              </a:p>
              <a:p>
                <a:pPr lvl="2"/>
                <a:r>
                  <a:rPr lang="en-US" dirty="0" smtClean="0"/>
                  <a:t>Size distribution: 30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100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300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1000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</a:t>
                </a:r>
              </a:p>
              <a:p>
                <a:pPr lvl="2"/>
                <a:r>
                  <a:rPr lang="en-US" dirty="0" smtClean="0"/>
                  <a:t>Record all potential impacts – nodal distance with the Earth &lt; 0.01 au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5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Idea: Use these oscillations as a constraint for the parent body population</a:t>
                </a:r>
              </a:p>
              <a:p>
                <a:r>
                  <a:rPr lang="en-US" dirty="0" smtClean="0"/>
                  <a:t>Result: 169 potential parent bodies (out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∼</m:t>
                    </m:r>
                  </m:oMath>
                </a14:m>
                <a:r>
                  <a:rPr lang="en-US" dirty="0" smtClean="0"/>
                  <a:t> 600,000 bodies)</a:t>
                </a:r>
              </a:p>
              <a:p>
                <a:r>
                  <a:rPr lang="en-US" u="sng" dirty="0" smtClean="0"/>
                  <a:t>Next step: Reconnaissance</a:t>
                </a:r>
                <a:endParaRPr lang="en-US" dirty="0"/>
              </a:p>
              <a:p>
                <a:pPr lvl="1"/>
                <a:r>
                  <a:rPr lang="en-US" dirty="0" smtClean="0"/>
                  <a:t>Integrate all parent bodies back in time (25,000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) – 10,000 clones</a:t>
                </a:r>
              </a:p>
              <a:p>
                <a:pPr lvl="1"/>
                <a:r>
                  <a:rPr lang="en-US" dirty="0" smtClean="0"/>
                  <a:t>Get a median orbit for all parent bodies – pick parent candidates</a:t>
                </a:r>
              </a:p>
              <a:p>
                <a:pPr lvl="1"/>
                <a:r>
                  <a:rPr lang="en-US" dirty="0" smtClean="0"/>
                  <a:t>For each parent body</a:t>
                </a:r>
              </a:p>
              <a:p>
                <a:pPr lvl="2"/>
                <a:r>
                  <a:rPr lang="en-US" dirty="0" smtClean="0"/>
                  <a:t>5 clones , 10,000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 ago, closest to the median orbit</a:t>
                </a:r>
              </a:p>
              <a:p>
                <a:pPr lvl="2"/>
                <a:r>
                  <a:rPr lang="en-US" dirty="0" smtClean="0"/>
                  <a:t>Every 100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 create an outburst using Jones &amp; Brown (1995) model</a:t>
                </a:r>
              </a:p>
              <a:p>
                <a:pPr lvl="2"/>
                <a:r>
                  <a:rPr lang="en-US" dirty="0" smtClean="0"/>
                  <a:t>Size distribution: 30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100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300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m, 1000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m</a:t>
                </a:r>
              </a:p>
              <a:p>
                <a:pPr lvl="2"/>
                <a:r>
                  <a:rPr lang="en-US" dirty="0" smtClean="0"/>
                  <a:t>Record all potential impacts – nodal distance with the Earth &lt; 0.01 au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11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 - more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92"/>
            <a:ext cx="4572000" cy="3200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6892"/>
            <a:ext cx="4572000" cy="3200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7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Parent body candidates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29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Radar meteors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 - more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92"/>
            <a:ext cx="4572000" cy="3200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6892"/>
            <a:ext cx="4572000" cy="3200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7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Parent body candidates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29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Radar meteors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 - more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92"/>
            <a:ext cx="4572000" cy="3200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6892"/>
            <a:ext cx="4572000" cy="3200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7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Parent body candidates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29808" y="17022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Radar meteors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Shower association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/>
          </a:bodyPr>
          <a:lstStyle/>
          <a:p>
            <a:r>
              <a:rPr lang="en-US" dirty="0" smtClean="0"/>
              <a:t>All meteors closer than 0.01 au during 1975 – 2025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9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Shower association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/>
          </a:bodyPr>
          <a:lstStyle/>
          <a:p>
            <a:r>
              <a:rPr lang="en-US" dirty="0" smtClean="0"/>
              <a:t>All meteors closer than 0.01 au during 1975 – 2025</a:t>
            </a:r>
          </a:p>
          <a:p>
            <a:r>
              <a:rPr lang="en-US" dirty="0" smtClean="0"/>
              <a:t>Using their orbital elements we get the solar longitude, the ecliptic longitude and latitude, and the geocentric velocity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30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Shower association</a:t>
            </a:r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532859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All meteors closer than 0.01 au during 1975 – 2025</a:t>
                </a:r>
              </a:p>
              <a:p>
                <a:r>
                  <a:rPr lang="en-US" dirty="0" smtClean="0"/>
                  <a:t>Using their orbital elements we get the solar longitude, the ecliptic longitude and latitude, and the geocentric velocity</a:t>
                </a:r>
              </a:p>
              <a:p>
                <a:r>
                  <a:rPr lang="en-US" u="sng" dirty="0" smtClean="0"/>
                  <a:t>What is a potential meteor shower?</a:t>
                </a:r>
              </a:p>
              <a:p>
                <a:pPr lvl="1"/>
                <a:r>
                  <a:rPr lang="en-US" dirty="0" smtClean="0"/>
                  <a:t>We focus only on observed meteor showers (regardless on obs. </a:t>
                </a:r>
                <a:r>
                  <a:rPr lang="en-US" dirty="0"/>
                  <a:t>m</a:t>
                </a:r>
                <a:r>
                  <a:rPr lang="en-US" dirty="0" smtClean="0"/>
                  <a:t>ethod)</a:t>
                </a:r>
              </a:p>
              <a:p>
                <a:pPr lvl="1"/>
                <a:r>
                  <a:rPr lang="en-US" dirty="0" smtClean="0"/>
                  <a:t>Solar longitude difference &lt; 20</a:t>
                </a:r>
                <a:r>
                  <a:rPr lang="cs-CZ" dirty="0" smtClean="0"/>
                  <a:t>° </a:t>
                </a:r>
                <a:r>
                  <a:rPr lang="en-US" dirty="0" smtClean="0"/>
                  <a:t>(long lasting showers can be mean)</a:t>
                </a:r>
              </a:p>
              <a:p>
                <a:pPr lvl="1"/>
                <a:r>
                  <a:rPr lang="en-US" dirty="0" smtClean="0"/>
                  <a:t>Impact velocity difference &lt; 20%</a:t>
                </a:r>
              </a:p>
              <a:p>
                <a:pPr lvl="1"/>
                <a:r>
                  <a:rPr lang="en-US" dirty="0" smtClean="0"/>
                  <a:t>Radiant location difference &lt; 8</a:t>
                </a:r>
                <a:r>
                  <a:rPr lang="cs-CZ" dirty="0" smtClean="0"/>
                  <a:t>°</a:t>
                </a:r>
              </a:p>
              <a:p>
                <a:pPr lvl="1"/>
                <a:r>
                  <a:rPr lang="en-US" dirty="0" smtClean="0"/>
                  <a:t>For each outburst require at least 100 </a:t>
                </a:r>
                <a:r>
                  <a:rPr lang="en-US" dirty="0" smtClean="0"/>
                  <a:t>meteors </a:t>
                </a:r>
                <a:r>
                  <a:rPr lang="en-US" dirty="0" smtClean="0"/>
                  <a:t>for the association (for know parent bodies/showers usually &gt; 1000)</a:t>
                </a:r>
              </a:p>
              <a:p>
                <a:r>
                  <a:rPr lang="en-US" dirty="0" smtClean="0"/>
                  <a:t>It’s  a LOT of parameters to compare</a:t>
                </a:r>
              </a:p>
              <a:p>
                <a:r>
                  <a:rPr lang="en-US" dirty="0" smtClean="0"/>
                  <a:t>Total dispersion: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Σ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slon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g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rad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5328592"/>
              </a:xfrm>
              <a:blipFill rotWithShape="1">
                <a:blip r:embed="rId2"/>
                <a:stretch>
                  <a:fillRect l="-593" t="-9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0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edro\Documents\BO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6234" b="14888"/>
          <a:stretch/>
        </p:blipFill>
        <p:spPr bwMode="auto">
          <a:xfrm>
            <a:off x="107504" y="1484784"/>
            <a:ext cx="87966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/>
          <a:stretch/>
        </p:blipFill>
        <p:spPr bwMode="auto">
          <a:xfrm>
            <a:off x="216480" y="1628800"/>
            <a:ext cx="8676000" cy="46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Meteoroid Environment at the Earth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2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77202"/>
            <a:ext cx="2088232" cy="5966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79452" y="1412776"/>
                <a:ext cx="6152788" cy="475252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NEO, very close approaches to the Earth ~ 0.05 AU,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r>
                      <a:rPr lang="en-CA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16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buFont typeface="Arial" pitchFamily="34" charset="0"/>
                  <a:buChar char="•"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3">
                  <a:buFont typeface="Arial" pitchFamily="34" charset="0"/>
                  <a:buChar char="•"/>
                </a:pPr>
                <a:endParaRPr lang="cs-CZ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452" y="1412776"/>
                <a:ext cx="6152788" cy="4752528"/>
              </a:xfrm>
              <a:blipFill rotWithShape="1">
                <a:blip r:embed="rId3"/>
                <a:stretch>
                  <a:fillRect l="-793" t="-10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587609"/>
              </p:ext>
            </p:extLst>
          </p:nvPr>
        </p:nvGraphicFramePr>
        <p:xfrm>
          <a:off x="1043608" y="2420891"/>
          <a:ext cx="4997904" cy="3816421"/>
        </p:xfrm>
        <a:graphic>
          <a:graphicData uri="http://schemas.openxmlformats.org/drawingml/2006/table">
            <a:tbl>
              <a:tblPr/>
              <a:tblGrid>
                <a:gridCol w="981500"/>
                <a:gridCol w="878185"/>
                <a:gridCol w="2311692"/>
                <a:gridCol w="826527"/>
              </a:tblGrid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Element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Uncertainty (1</a:t>
                      </a:r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s</a:t>
                      </a:r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Units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.29915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6.2315e-08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1.2900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1.0412e-09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.90411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8.013e-08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64.006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1.6762e-05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94.370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6.8383e-06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deg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52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61.552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1.7615e-05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deg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(2102) Tantalus (1975 YA)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81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127" y="1100344"/>
            <a:ext cx="7673747" cy="57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220072" y="745200"/>
            <a:ext cx="7920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(2102) Tantalus (1975 YA)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824028" y="1340768"/>
            <a:ext cx="1188132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4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000" y="1098000"/>
            <a:ext cx="7680000" cy="57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(2102) Tantalus (1975 YA)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896036" y="1340768"/>
            <a:ext cx="1188132" cy="31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6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379973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306896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8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</a:t>
            </a:r>
            <a:r>
              <a:rPr lang="en-US" dirty="0" err="1"/>
              <a:t>draconids</a:t>
            </a:r>
            <a:r>
              <a:rPr lang="en-US" dirty="0"/>
              <a:t> (LDR)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18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2" descr="C:\Users\Pedro\Desktop\NASA_@\17\2011_1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r="24350" b="7448"/>
          <a:stretch/>
        </p:blipFill>
        <p:spPr bwMode="auto">
          <a:xfrm>
            <a:off x="853494" y="2089313"/>
            <a:ext cx="7437012" cy="47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</a:t>
            </a:r>
            <a:r>
              <a:rPr lang="en-US" dirty="0" err="1"/>
              <a:t>draconids</a:t>
            </a:r>
            <a:r>
              <a:rPr lang="en-US" dirty="0"/>
              <a:t> (LDR)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17200" cy="48768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Potential parent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body:143649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(2003 QQ47)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764704"/>
            <a:ext cx="2088231" cy="5966376"/>
          </a:xfrm>
          <a:prstGeom prst="rect">
            <a:avLst/>
          </a:prstGeom>
        </p:spPr>
      </p:pic>
      <p:pic>
        <p:nvPicPr>
          <p:cNvPr id="5" name="Picture 2" descr="C:\Users\Pedro\Desktop\NASA_@\Shower_Graphs\SIGMA_TOT\10.log_1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2" y="217800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23928" y="2341712"/>
            <a:ext cx="79208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486973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QQ47</a:t>
                      </a: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373320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3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</a:t>
            </a:r>
            <a:r>
              <a:rPr lang="en-US" dirty="0" err="1"/>
              <a:t>Ursae</a:t>
            </a:r>
            <a:r>
              <a:rPr lang="en-US" dirty="0"/>
              <a:t> </a:t>
            </a:r>
            <a:r>
              <a:rPr lang="en-US" dirty="0" err="1"/>
              <a:t>Majorids</a:t>
            </a:r>
            <a:r>
              <a:rPr lang="en-US" dirty="0"/>
              <a:t> (AUM)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17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edro\Desktop\NASA_@\25\2012_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24600" b="9783"/>
          <a:stretch/>
        </p:blipFill>
        <p:spPr bwMode="auto">
          <a:xfrm>
            <a:off x="758482" y="2088000"/>
            <a:ext cx="7627036" cy="4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17200" cy="48768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Potential parent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body: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(2010 QE2)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55" y="1124744"/>
            <a:ext cx="2006640" cy="57332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</a:t>
            </a:r>
            <a:r>
              <a:rPr lang="en-US" dirty="0" err="1"/>
              <a:t>Ursae</a:t>
            </a:r>
            <a:r>
              <a:rPr lang="en-US" dirty="0"/>
              <a:t> </a:t>
            </a:r>
            <a:r>
              <a:rPr lang="en-US" dirty="0" err="1"/>
              <a:t>Majorids</a:t>
            </a:r>
            <a:r>
              <a:rPr lang="en-US" dirty="0"/>
              <a:t> (AUM)</a:t>
            </a:r>
            <a:endParaRPr lang="cs-CZ" dirty="0"/>
          </a:p>
        </p:txBody>
      </p:sp>
      <p:pic>
        <p:nvPicPr>
          <p:cNvPr id="7" name="Picture 2" descr="C:\Users\Pedro\Desktop\NASA_@\Shower_Graphs\SIGMA_RAD\73.log_1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6" y="2011904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 rot="17817624">
            <a:off x="4700009" y="2786817"/>
            <a:ext cx="686500" cy="385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23928" y="2204896"/>
            <a:ext cx="792088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7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997193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QQ47</a:t>
                      </a: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405720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8" y="1124744"/>
            <a:ext cx="8074724" cy="56523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8" y="1124744"/>
            <a:ext cx="8074724" cy="56523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 - </a:t>
            </a:r>
            <a:r>
              <a:rPr lang="en-US" dirty="0" err="1" smtClean="0"/>
              <a:t>cMOR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9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 </a:t>
            </a:r>
            <a:r>
              <a:rPr lang="en-US" dirty="0" err="1"/>
              <a:t>draconids</a:t>
            </a:r>
            <a:r>
              <a:rPr lang="en-US" dirty="0"/>
              <a:t> (XDR)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7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23881" b="10054"/>
          <a:stretch/>
        </p:blipFill>
        <p:spPr bwMode="auto">
          <a:xfrm>
            <a:off x="710070" y="2089680"/>
            <a:ext cx="7723861" cy="4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37" y="1961456"/>
            <a:ext cx="652872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 </a:t>
            </a:r>
            <a:r>
              <a:rPr lang="en-US" dirty="0" err="1" smtClean="0"/>
              <a:t>Draconids</a:t>
            </a:r>
            <a:r>
              <a:rPr lang="en-US" dirty="0" smtClean="0"/>
              <a:t> (XDR)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Potential parent body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2002 SU)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36712"/>
            <a:ext cx="2088230" cy="59663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95936" y="2132856"/>
            <a:ext cx="79208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1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523512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QQ47</a:t>
                      </a: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SU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438120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7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kappa </a:t>
            </a:r>
            <a:r>
              <a:rPr lang="en-US" dirty="0" err="1"/>
              <a:t>draconids</a:t>
            </a:r>
            <a:r>
              <a:rPr lang="en-US" dirty="0"/>
              <a:t> (</a:t>
            </a:r>
            <a:r>
              <a:rPr lang="en-US" dirty="0" err="1"/>
              <a:t>okd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10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23881" b="10054"/>
          <a:stretch/>
        </p:blipFill>
        <p:spPr bwMode="auto">
          <a:xfrm>
            <a:off x="735257" y="2088000"/>
            <a:ext cx="7673487" cy="4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kappa </a:t>
            </a:r>
            <a:r>
              <a:rPr lang="en-US" dirty="0" err="1"/>
              <a:t>Draconids</a:t>
            </a:r>
            <a:r>
              <a:rPr lang="en-US" dirty="0"/>
              <a:t> (OKD)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Potential parent bodies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2010 QE2)</a:t>
            </a:r>
          </a:p>
          <a:p>
            <a:endParaRPr lang="cs-CZ" dirty="0"/>
          </a:p>
        </p:txBody>
      </p:sp>
      <p:pic>
        <p:nvPicPr>
          <p:cNvPr id="4" name="Picture 2" descr="C:\Users\Pedro\Desktop\NASA_@\Shower_Graphs\SIGMA_RAD\73.log_1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7885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96752"/>
            <a:ext cx="1991021" cy="5688632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4860032" y="3284984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923928" y="2276904"/>
            <a:ext cx="792088" cy="2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5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816830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470520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I </a:t>
            </a:r>
            <a:r>
              <a:rPr lang="en-US" dirty="0" err="1"/>
              <a:t>draconids</a:t>
            </a:r>
            <a:r>
              <a:rPr lang="en-US" dirty="0"/>
              <a:t> (NID)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44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23707" b="7401"/>
          <a:stretch/>
        </p:blipFill>
        <p:spPr bwMode="auto">
          <a:xfrm>
            <a:off x="820016" y="2088000"/>
            <a:ext cx="7503968" cy="4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I </a:t>
            </a:r>
            <a:r>
              <a:rPr lang="en-US" dirty="0" err="1"/>
              <a:t>draconids</a:t>
            </a:r>
            <a:r>
              <a:rPr lang="en-US" dirty="0"/>
              <a:t> (NID)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Two potential parent bodies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2009 WN25)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988841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68760"/>
            <a:ext cx="1962216" cy="5606334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827584" y="4509120"/>
            <a:ext cx="4320480" cy="9890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707904" y="2132856"/>
            <a:ext cx="108012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1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8768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 potential parent bodies: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(2009 WN25)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188349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(2003 TS9)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Only several outbursts of 30 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 particles approx. 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produce meteors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Very stable orbit, now on a Mars-crossing orbit =&gt; meteoroids need a lot of time to get on the Earth-crossing orbits – longer simulations needed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24744"/>
            <a:ext cx="2016224" cy="57606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I </a:t>
            </a:r>
            <a:r>
              <a:rPr lang="en-US" dirty="0" err="1"/>
              <a:t>draconids</a:t>
            </a:r>
            <a:r>
              <a:rPr lang="en-US" dirty="0"/>
              <a:t> (NID)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136790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6001200"/>
            <a:ext cx="79928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9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115691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598578"/>
                <a:gridCol w="159857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Solar.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</a:t>
                      </a:r>
                      <a:r>
                        <a:rPr lang="en-US" sz="1600" u="none" strike="noStrike" baseline="-25000" dirty="0" smtClean="0">
                          <a:effectLst/>
                          <a:latin typeface="Calibri" pitchFamily="34" charset="0"/>
                        </a:rPr>
                        <a:t>g</a:t>
                      </a:r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2003 </a:t>
                      </a:r>
                      <a:r>
                        <a:rPr lang="cs-CZ" sz="1600" u="none" strike="noStrike" dirty="0" smtClean="0">
                          <a:effectLst/>
                          <a:latin typeface="Calibri" pitchFamily="34" charset="0"/>
                        </a:rPr>
                        <a:t>EH1</a:t>
                      </a:r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/96P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7996589" y="444988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cs-CZ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8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 coronae </a:t>
            </a:r>
            <a:r>
              <a:rPr lang="en-US" dirty="0" err="1"/>
              <a:t>borealids</a:t>
            </a:r>
            <a:r>
              <a:rPr lang="en-US" dirty="0"/>
              <a:t> (TBC)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Shower lasts for 18 days (CMOR)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23945" b="8745"/>
          <a:stretch/>
        </p:blipFill>
        <p:spPr bwMode="auto">
          <a:xfrm>
            <a:off x="754327" y="2088000"/>
            <a:ext cx="7635347" cy="4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6"/>
          <a:stretch/>
        </p:blipFill>
        <p:spPr bwMode="auto">
          <a:xfrm>
            <a:off x="323528" y="2698930"/>
            <a:ext cx="5760640" cy="41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 coronae </a:t>
            </a:r>
            <a:r>
              <a:rPr lang="en-US" dirty="0" err="1"/>
              <a:t>borealids</a:t>
            </a:r>
            <a:r>
              <a:rPr lang="en-US" dirty="0"/>
              <a:t> (TBC)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876800"/>
          </a:xfrm>
        </p:spPr>
        <p:txBody>
          <a:bodyPr/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Two potential parent bodies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2003 EH1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body with a slightly different orbit from the same complex might be the solution</a:t>
            </a:r>
          </a:p>
          <a:p>
            <a:pPr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58" y="1196752"/>
            <a:ext cx="1991021" cy="5688632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1187624" y="4005064"/>
            <a:ext cx="432048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527884" y="2780928"/>
            <a:ext cx="792088" cy="33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5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Theta coronae </a:t>
            </a:r>
            <a:r>
              <a:rPr lang="en-US" dirty="0" err="1"/>
              <a:t>borealids</a:t>
            </a:r>
            <a:r>
              <a:rPr lang="en-US" dirty="0"/>
              <a:t> (TBC)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Two potential parent bodies: (2003 EH1)</a:t>
                </a:r>
              </a:p>
              <a:p>
                <a:r>
                  <a:rPr lang="en-US" dirty="0" smtClean="0"/>
                  <a:t>23P/</a:t>
                </a:r>
                <a:r>
                  <a:rPr lang="en-US" dirty="0" err="1" smtClean="0"/>
                  <a:t>Brorsen</a:t>
                </a:r>
                <a:r>
                  <a:rPr lang="en-US" dirty="0" smtClean="0"/>
                  <a:t>-Metcalf</a:t>
                </a:r>
              </a:p>
              <a:p>
                <a:r>
                  <a:rPr lang="en-US" dirty="0" smtClean="0"/>
                  <a:t>Only one outburst created a shower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∼</m:t>
                    </m:r>
                  </m:oMath>
                </a14:m>
                <a:r>
                  <a:rPr lang="en-US" dirty="0" smtClean="0"/>
                  <a:t>9,000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Needs to be traced further back in time</a:t>
                </a:r>
              </a:p>
              <a:p>
                <a:r>
                  <a:rPr lang="en-US" dirty="0" smtClean="0"/>
                  <a:t>70 </a:t>
                </a:r>
                <a:r>
                  <a:rPr lang="en-US" dirty="0" err="1" smtClean="0"/>
                  <a:t>yr</a:t>
                </a:r>
                <a:r>
                  <a:rPr lang="en-US" dirty="0" smtClean="0"/>
                  <a:t> orbital period</a:t>
                </a:r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95906"/>
            <a:ext cx="195623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320751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324948"/>
                <a:gridCol w="187220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QQ47</a:t>
                      </a: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SU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(2003 EH1)/23P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8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142469"/>
              </p:ext>
            </p:extLst>
          </p:nvPr>
        </p:nvGraphicFramePr>
        <p:xfrm>
          <a:off x="467542" y="1340768"/>
          <a:ext cx="7992890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6"/>
                <a:gridCol w="1152128"/>
                <a:gridCol w="1267340"/>
                <a:gridCol w="1324948"/>
                <a:gridCol w="1872208"/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Name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Solar Lon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Vg [km/s]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Calibri" pitchFamily="34" charset="0"/>
                        </a:rPr>
                        <a:t>Parent Body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Lyrids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LLY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33.4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May Zeta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Cyginids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MZC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60.0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29.2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(2008 KP/2013 JA36)</a:t>
                      </a:r>
                      <a:endParaRPr lang="cs-CZ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Lacertids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ALA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105.5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38.3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Psi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Cassiopeiids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PCY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117.5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44.0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Lambda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196.0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QQ47</a:t>
                      </a:r>
                      <a:endParaRPr lang="cs-CZ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October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204.7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52.0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(C/1975 T2 - SSM)</a:t>
                      </a:r>
                      <a:endParaRPr lang="cs-CZ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Alpha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Ursae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Majorids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AUM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209.0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Xi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Calibri" pitchFamily="34" charset="0"/>
                        </a:rPr>
                        <a:t>Draconids</a:t>
                      </a:r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XDR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210.8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35.8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SU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October Kappa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OKD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216.0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 QE2</a:t>
                      </a: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November I Draconids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241.0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2009 WN25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Quadrantids 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QUA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283.5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41.7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2003 EH1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Canum Venaticids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CVN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293.0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Calibri" pitchFamily="34" charset="0"/>
                        </a:rPr>
                        <a:t>52.6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Lambda Bootids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LBO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295.5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41.0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Theta Coronae Borealids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TCB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296.0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  <a:latin typeface="Calibri" pitchFamily="34" charset="0"/>
                        </a:rPr>
                        <a:t>37.7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 EH1/23P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963" marR="7963" marT="7963" marB="0" anchor="ctr"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showers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04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 of 169 potential parent bodies only 9% is contributing to the north </a:t>
            </a:r>
            <a:r>
              <a:rPr lang="en-US" dirty="0" err="1" smtClean="0"/>
              <a:t>toroidal</a:t>
            </a:r>
            <a:r>
              <a:rPr lang="en-US" dirty="0" smtClean="0"/>
              <a:t> source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24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Out of 169 potential parent bodies only 9% is contributing to the north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toroidal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source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Age of many north </a:t>
                </a:r>
                <a:r>
                  <a:rPr lang="en-US" dirty="0" err="1" smtClean="0"/>
                  <a:t>toroidal</a:t>
                </a:r>
                <a:r>
                  <a:rPr lang="en-US" dirty="0" smtClean="0"/>
                  <a:t> streams for radar sized meteors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≫</m:t>
                    </m:r>
                  </m:oMath>
                </a14:m>
                <a:r>
                  <a:rPr lang="en-US" dirty="0" smtClean="0"/>
                  <a:t> 10 000 </a:t>
                </a:r>
                <a:r>
                  <a:rPr lang="en-US" dirty="0" err="1" smtClean="0"/>
                  <a:t>yr</a:t>
                </a:r>
                <a:endParaRPr lang="en-US" dirty="0" smtClean="0"/>
              </a:p>
              <a:p>
                <a:endParaRPr lang="en-US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6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Out of 169 potential parent bodies only 9% is contributing to the north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toroidal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source</a:t>
                </a:r>
              </a:p>
              <a:p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Age of many north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toroidal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streams for radar sized meteors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≫</m:t>
                    </m:r>
                  </m:oMath>
                </a14:m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10 000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yr</a:t>
                </a:r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We found promising parent body candidates for 5 </a:t>
                </a:r>
                <a:r>
                  <a:rPr lang="en-US" dirty="0"/>
                  <a:t>n</a:t>
                </a:r>
                <a:r>
                  <a:rPr lang="en-US" dirty="0" smtClean="0"/>
                  <a:t>orth </a:t>
                </a:r>
                <a:r>
                  <a:rPr lang="en-US" dirty="0" err="1"/>
                  <a:t>t</a:t>
                </a:r>
                <a:r>
                  <a:rPr lang="en-US" dirty="0" err="1" smtClean="0"/>
                  <a:t>oroidal</a:t>
                </a:r>
                <a:r>
                  <a:rPr lang="en-US" dirty="0" smtClean="0"/>
                  <a:t> showers</a:t>
                </a:r>
              </a:p>
              <a:p>
                <a:endParaRPr lang="en-US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6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Out of 169 potential parent bodies only 9% is contributing to the north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toroidal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source</a:t>
                </a:r>
              </a:p>
              <a:p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Age of many north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toroidal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streams for radar sized meteors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≫</m:t>
                    </m:r>
                  </m:oMath>
                </a14:m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10 000 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yr</a:t>
                </a:r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We found promising parent body candidates for 5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n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orth 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oroidal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showers</a:t>
                </a:r>
              </a:p>
              <a:p>
                <a:endParaRPr lang="en-US" dirty="0"/>
              </a:p>
              <a:p>
                <a:r>
                  <a:rPr lang="en-US" dirty="0" smtClean="0"/>
                  <a:t>The vast majority of the north </a:t>
                </a:r>
                <a:r>
                  <a:rPr lang="en-US" dirty="0" err="1" smtClean="0"/>
                  <a:t>toroidal</a:t>
                </a:r>
                <a:r>
                  <a:rPr lang="en-US" dirty="0" smtClean="0"/>
                  <a:t> flux is coming from today non-observable objects</a:t>
                </a:r>
              </a:p>
              <a:p>
                <a:endParaRPr lang="en-US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6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pleasant by-products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Promising parent body candidates for more than 75 meteor showers with currently unknown origin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40 of these showers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Σ</m:t>
                    </m:r>
                    <m:r>
                      <a:rPr lang="en-US" b="0" i="1" smtClean="0">
                        <a:latin typeface="Cambria Math"/>
                      </a:rPr>
                      <m:t>&lt;10</m:t>
                    </m:r>
                  </m:oMath>
                </a14:m>
                <a:r>
                  <a:rPr lang="en-US" dirty="0" smtClean="0"/>
                  <a:t> – very promising candidates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Several parent body candidates for recently discovered south </a:t>
                </a:r>
                <a:r>
                  <a:rPr lang="en-US" dirty="0" err="1" smtClean="0"/>
                  <a:t>toroidal</a:t>
                </a:r>
                <a:r>
                  <a:rPr lang="en-US" dirty="0" smtClean="0"/>
                  <a:t> showers (</a:t>
                </a:r>
                <a:r>
                  <a:rPr lang="en-US" dirty="0" err="1" smtClean="0"/>
                  <a:t>Pokorny</a:t>
                </a:r>
                <a:r>
                  <a:rPr lang="en-US" dirty="0" smtClean="0"/>
                  <a:t> et al., 2016)</a:t>
                </a:r>
              </a:p>
              <a:p>
                <a:endParaRPr lang="en-US" dirty="0" smtClean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2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sporadic background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21" y="2060848"/>
            <a:ext cx="6325958" cy="442817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051720" y="5445224"/>
            <a:ext cx="5472608" cy="504056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1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sporadic background – Halley-type comets (</a:t>
            </a:r>
            <a:r>
              <a:rPr lang="en-US" dirty="0" err="1" smtClean="0"/>
              <a:t>Pokorny</a:t>
            </a:r>
            <a:r>
              <a:rPr lang="en-US" dirty="0" smtClean="0"/>
              <a:t> et al. </a:t>
            </a:r>
            <a:r>
              <a:rPr lang="en-US" smtClean="0"/>
              <a:t>2014)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2530" name="Picture 2" descr="http://www.todayifoundout.com/wp-content/uploads/2013/10/halleyscom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623277"/>
            <a:ext cx="5976664" cy="37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sporadic background – Halley-type comets (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Pokorny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2013)</a:t>
            </a:r>
          </a:p>
          <a:p>
            <a:r>
              <a:rPr lang="en-US" dirty="0" smtClean="0"/>
              <a:t>The vast majority of observed showers – unknown parent body</a:t>
            </a:r>
          </a:p>
          <a:p>
            <a:endParaRPr lang="en-US" dirty="0" smtClean="0"/>
          </a:p>
        </p:txBody>
      </p:sp>
      <p:pic>
        <p:nvPicPr>
          <p:cNvPr id="23560" name="Picture 8" descr="http://benmartinez.co/wp-content/uploads/2016/04/i-dont-k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2126298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Toroidal</a:t>
            </a:r>
            <a:r>
              <a:rPr lang="en-US" dirty="0" smtClean="0"/>
              <a:t> Source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sporadic background – Halley-type comets (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Pokorny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2013)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vast majority of observed showers – unknown parent body</a:t>
            </a:r>
          </a:p>
          <a:p>
            <a:r>
              <a:rPr lang="en-US" dirty="0" smtClean="0"/>
              <a:t>Highly inclined showers – </a:t>
            </a:r>
            <a:r>
              <a:rPr lang="en-US" dirty="0" err="1" smtClean="0"/>
              <a:t>Kozai</a:t>
            </a:r>
            <a:r>
              <a:rPr lang="en-US" dirty="0" smtClean="0"/>
              <a:t> oscillations</a:t>
            </a:r>
          </a:p>
        </p:txBody>
      </p:sp>
    </p:spTree>
    <p:extLst>
      <p:ext uri="{BB962C8B-B14F-4D97-AF65-F5344CB8AC3E}">
        <p14:creationId xmlns:p14="http://schemas.microsoft.com/office/powerpoint/2010/main" val="19447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323528" y="116632"/>
            <a:ext cx="346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Kozai</a:t>
            </a:r>
            <a:r>
              <a:rPr lang="en-US" sz="2400" dirty="0" smtClean="0">
                <a:solidFill>
                  <a:srgbClr val="FF0000"/>
                </a:solidFill>
              </a:rPr>
              <a:t> Oscillations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582" y="548680"/>
            <a:ext cx="8890837" cy="62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91884"/>
            <a:ext cx="633671" cy="63367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9" y="2392084"/>
            <a:ext cx="633671" cy="633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3707904" y="147409"/>
                <a:ext cx="3704669" cy="44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𝑐𝑟𝑖𝑡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~39,2°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𝑐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cos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cs-CZ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47409"/>
                <a:ext cx="3704669" cy="440313"/>
              </a:xfrm>
              <a:prstGeom prst="rect">
                <a:avLst/>
              </a:prstGeom>
              <a:blipFill rotWithShape="1"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1458 C 0.00313 -0.0044 -0.00104 -0.01273 0.02709 -0.01273 C 0.05261 -0.01273 0.08855 0.08657 0.0981 0.10555 C 0.1073 0.12662 0.13386 0.325 0.16164 0.325 C 0.18941 0.325 0.24671 0.09051 0.24671 0.09074 C 0.25556 0.07153 0.28785 -0.01273 0.31494 -0.01273 C 0.34271 -0.01273 0.37778 0.09907 0.38681 0.11805 C 0.39914 0.13912 0.42691 0.31736 0.45799 0.31736 C 0.48577 0.31736 0.52431 0.12662 0.53334 0.10555 C 0.54566 0.08657 0.57865 -0.01783 0.6066 -0.01783 C 0.63126 -0.01783 0.66685 0.06666 0.67657 0.08565 C 0.6856 0.10671 0.72553 0.30486 0.7533 0.30486 C 0.78108 0.30486 0.75869 0.31481 0.77101 0.29375 " pathEditMode="relative" rAng="0" ptsTypes="fffffffffffff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84" y="138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1458 C 0.00312 -0.00439 0.01614 0.30396 0.02743 0.39579 C 0.03767 0.26163 0.03767 0.23549 0.04705 0.06732 C 0.06562 -0.03724 0.06198 -0.19176 0.16562 -0.16794 C 0.20121 -0.17418 0.246 -0.13185 0.2592 -0.04233 C 0.29288 0.04627 0.29653 0.2806 0.3125 0.41222 C 0.32187 0.25885 0.32743 0.14203 0.33958 0.03239 C 0.35173 -0.06338 0.37135 -0.2253 0.4526 -0.20287 C 0.52361 -0.21536 0.56389 -0.08836 0.57778 0.02499 C 0.58715 0.10479 0.60121 0.30766 0.60503 0.41106 C 0.61337 0.3301 0.61528 0.25584 0.63021 0.04234 C 0.64323 -0.07217 0.67135 -0.14434 0.69462 -0.17788 C 0.72083 -0.19778 0.73958 -0.19662 0.76857 -0.20032 " pathEditMode="relative" rAng="0" ptsTypes="fffffffffffff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78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13377</TotalTime>
  <Words>2046</Words>
  <Application>Microsoft Office PowerPoint</Application>
  <PresentationFormat>Předvádění na obrazovce (4:3)</PresentationFormat>
  <Paragraphs>769</Paragraphs>
  <Slides>49</Slides>
  <Notes>1</Notes>
  <HiddenSlides>16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Symbol</vt:lpstr>
      <vt:lpstr>Cambria Math</vt:lpstr>
      <vt:lpstr>Quartz MS</vt:lpstr>
      <vt:lpstr>Verdana</vt:lpstr>
      <vt:lpstr>Times New Roman</vt:lpstr>
      <vt:lpstr>Přehlednost</vt:lpstr>
      <vt:lpstr>The Toroidal Sporadic Source: Understanding Temporal Variations </vt:lpstr>
      <vt:lpstr>Meteoroid Environment at the Earth</vt:lpstr>
      <vt:lpstr>North Toroidal Source - cMOR</vt:lpstr>
      <vt:lpstr>North Toroidal Showers</vt:lpstr>
      <vt:lpstr>North toroidal source</vt:lpstr>
      <vt:lpstr>North Toroidal Source</vt:lpstr>
      <vt:lpstr>North Toroidal Source</vt:lpstr>
      <vt:lpstr>North Toroidal Source</vt:lpstr>
      <vt:lpstr>Prezentace aplikace PowerPoint</vt:lpstr>
      <vt:lpstr>The Solution</vt:lpstr>
      <vt:lpstr>The Solution</vt:lpstr>
      <vt:lpstr>The Solution</vt:lpstr>
      <vt:lpstr>The Solution</vt:lpstr>
      <vt:lpstr>North toroidal source - more</vt:lpstr>
      <vt:lpstr>North toroidal source - more</vt:lpstr>
      <vt:lpstr>North toroidal source - more</vt:lpstr>
      <vt:lpstr>Shower association</vt:lpstr>
      <vt:lpstr>Shower association</vt:lpstr>
      <vt:lpstr>Shower association</vt:lpstr>
      <vt:lpstr>(2102) Tantalus (1975 YA)</vt:lpstr>
      <vt:lpstr>(2102) Tantalus (1975 YA)</vt:lpstr>
      <vt:lpstr>(2102) Tantalus (1975 YA)</vt:lpstr>
      <vt:lpstr>North toroidal showers</vt:lpstr>
      <vt:lpstr>Lambda draconids (LDR)</vt:lpstr>
      <vt:lpstr>Lambda draconids (LDR)</vt:lpstr>
      <vt:lpstr>North toroidal showers</vt:lpstr>
      <vt:lpstr>Alpha Ursae Majorids (AUM)</vt:lpstr>
      <vt:lpstr>Alpha Ursae Majorids (AUM)</vt:lpstr>
      <vt:lpstr>North toroidal showers</vt:lpstr>
      <vt:lpstr>XI draconids (XDR)</vt:lpstr>
      <vt:lpstr>XI Draconids (XDR)</vt:lpstr>
      <vt:lpstr>North toroidal showers</vt:lpstr>
      <vt:lpstr>October kappa draconids (okd)</vt:lpstr>
      <vt:lpstr>October kappa Draconids (OKD)</vt:lpstr>
      <vt:lpstr>North toroidal showers</vt:lpstr>
      <vt:lpstr>November I draconids (NID)</vt:lpstr>
      <vt:lpstr>November I draconids (NID)</vt:lpstr>
      <vt:lpstr>November I draconids (NID)</vt:lpstr>
      <vt:lpstr>North toroidal showers</vt:lpstr>
      <vt:lpstr>Theta coronae borealids (TBC)</vt:lpstr>
      <vt:lpstr>Theta coronae borealids (TBC)</vt:lpstr>
      <vt:lpstr>Theta coronae borealids (TBC)</vt:lpstr>
      <vt:lpstr>North toroidal showers</vt:lpstr>
      <vt:lpstr>North toroidal showers</vt:lpstr>
      <vt:lpstr>Conclusions</vt:lpstr>
      <vt:lpstr>Conclusions</vt:lpstr>
      <vt:lpstr>Conclusions</vt:lpstr>
      <vt:lpstr>Conclusions</vt:lpstr>
      <vt:lpstr>Other pleasant by-products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Reproducible Method for Mass Index Determination</dc:title>
  <dc:creator>Petr</dc:creator>
  <cp:lastModifiedBy>Pedro Gallardo</cp:lastModifiedBy>
  <cp:revision>74</cp:revision>
  <dcterms:created xsi:type="dcterms:W3CDTF">2016-04-25T20:58:49Z</dcterms:created>
  <dcterms:modified xsi:type="dcterms:W3CDTF">2016-06-06T21:23:31Z</dcterms:modified>
</cp:coreProperties>
</file>