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media/audio1.bin" ContentType="audio/unknown"/>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92" r:id="rId2"/>
    <p:sldId id="257" r:id="rId3"/>
    <p:sldId id="258" r:id="rId4"/>
    <p:sldId id="259" r:id="rId5"/>
    <p:sldId id="293" r:id="rId6"/>
    <p:sldId id="264" r:id="rId7"/>
    <p:sldId id="268" r:id="rId8"/>
    <p:sldId id="269" r:id="rId9"/>
    <p:sldId id="271" r:id="rId10"/>
    <p:sldId id="272" r:id="rId11"/>
    <p:sldId id="273" r:id="rId12"/>
    <p:sldId id="274" r:id="rId13"/>
    <p:sldId id="275" r:id="rId14"/>
    <p:sldId id="262" r:id="rId15"/>
    <p:sldId id="263" r:id="rId16"/>
    <p:sldId id="260" r:id="rId17"/>
    <p:sldId id="286" r:id="rId18"/>
    <p:sldId id="287" r:id="rId19"/>
    <p:sldId id="261" r:id="rId20"/>
    <p:sldId id="277" r:id="rId21"/>
    <p:sldId id="279" r:id="rId22"/>
    <p:sldId id="278" r:id="rId23"/>
    <p:sldId id="283" r:id="rId24"/>
    <p:sldId id="284" r:id="rId25"/>
    <p:sldId id="285" r:id="rId26"/>
    <p:sldId id="295" r:id="rId27"/>
    <p:sldId id="294"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1872" autoAdjust="0"/>
  </p:normalViewPr>
  <p:slideViewPr>
    <p:cSldViewPr snapToGrid="0" snapToObjects="1">
      <p:cViewPr>
        <p:scale>
          <a:sx n="125" d="100"/>
          <a:sy n="125" d="100"/>
        </p:scale>
        <p:origin x="-30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85F303-49F7-9C43-858F-A9CD545D86EA}" type="datetimeFigureOut">
              <a:rPr lang="en-US" smtClean="0"/>
              <a:t>6/7/16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540317-E452-4944-ACBF-18DBC1401851}" type="slidenum">
              <a:rPr lang="en-US" smtClean="0"/>
              <a:t>‹#›</a:t>
            </a:fld>
            <a:endParaRPr lang="en-US" dirty="0"/>
          </a:p>
        </p:txBody>
      </p:sp>
    </p:spTree>
    <p:extLst>
      <p:ext uri="{BB962C8B-B14F-4D97-AF65-F5344CB8AC3E}">
        <p14:creationId xmlns:p14="http://schemas.microsoft.com/office/powerpoint/2010/main" val="16483529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Good morning ladies and gentlemen.</a:t>
            </a:r>
            <a:r>
              <a:rPr lang="en-US" baseline="0" dirty="0" smtClean="0"/>
              <a:t>  My name is Hutch Kinsman.   Ancient </a:t>
            </a:r>
            <a:r>
              <a:rPr lang="en-US" baseline="0" dirty="0" err="1" smtClean="0"/>
              <a:t>maya</a:t>
            </a:r>
            <a:r>
              <a:rPr lang="en-US" baseline="0" dirty="0" smtClean="0"/>
              <a:t> had a written ancient script –30 seconds.   Using orbital integrations, David Asher and I decided to investigate the possibility that the Maya recorded Eta Aquariid outbursts in the Classic Maya hieroglyphic script.  Previously there had been no scientific attempts to correlate any ancient Maya dates with any meteor outbursts from any meteoroid stream.   </a:t>
            </a:r>
            <a:endParaRPr lang="en-US" dirty="0"/>
          </a:p>
        </p:txBody>
      </p:sp>
      <p:sp>
        <p:nvSpPr>
          <p:cNvPr id="4" name="Slide Number Placeholder 3"/>
          <p:cNvSpPr>
            <a:spLocks noGrp="1"/>
          </p:cNvSpPr>
          <p:nvPr>
            <p:ph type="sldNum" sz="quarter" idx="10"/>
          </p:nvPr>
        </p:nvSpPr>
        <p:spPr/>
        <p:txBody>
          <a:bodyPr/>
          <a:lstStyle/>
          <a:p>
            <a:fld id="{5B540317-E452-4944-ACBF-18DBC1401851}" type="slidenum">
              <a:rPr lang="en-US" smtClean="0"/>
              <a:t>1</a:t>
            </a:fld>
            <a:endParaRPr lang="en-US" dirty="0"/>
          </a:p>
        </p:txBody>
      </p:sp>
    </p:spTree>
    <p:extLst>
      <p:ext uri="{BB962C8B-B14F-4D97-AF65-F5344CB8AC3E}">
        <p14:creationId xmlns:p14="http://schemas.microsoft.com/office/powerpoint/2010/main" val="1194966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leave</a:t>
            </a:r>
            <a:r>
              <a:rPr lang="en-US" baseline="0" dirty="0" smtClean="0"/>
              <a:t> out 54 dates back to….1404 </a:t>
            </a:r>
            <a:r>
              <a:rPr lang="en-US" baseline="0" dirty="0" err="1" smtClean="0"/>
              <a:t>bc</a:t>
            </a:r>
            <a:r>
              <a:rPr lang="en-US" baseline="0" dirty="0" smtClean="0"/>
              <a:t>. we tested a lot of possibilities with a LOT OF INTEGRATIONS</a:t>
            </a:r>
            <a:endParaRPr lang="en-US" dirty="0"/>
          </a:p>
        </p:txBody>
      </p:sp>
      <p:sp>
        <p:nvSpPr>
          <p:cNvPr id="4" name="Slide Number Placeholder 3"/>
          <p:cNvSpPr>
            <a:spLocks noGrp="1"/>
          </p:cNvSpPr>
          <p:nvPr>
            <p:ph type="sldNum" sz="quarter" idx="10"/>
          </p:nvPr>
        </p:nvSpPr>
        <p:spPr/>
        <p:txBody>
          <a:bodyPr/>
          <a:lstStyle/>
          <a:p>
            <a:fld id="{5B540317-E452-4944-ACBF-18DBC1401851}" type="slidenum">
              <a:rPr lang="en-US" smtClean="0"/>
              <a:t>10</a:t>
            </a:fld>
            <a:endParaRPr lang="en-US" dirty="0"/>
          </a:p>
        </p:txBody>
      </p:sp>
    </p:spTree>
    <p:extLst>
      <p:ext uri="{BB962C8B-B14F-4D97-AF65-F5344CB8AC3E}">
        <p14:creationId xmlns:p14="http://schemas.microsoft.com/office/powerpoint/2010/main" val="3842854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decreasing values of </a:t>
            </a:r>
            <a:r>
              <a:rPr lang="en-US" i="1" baseline="0" dirty="0" smtClean="0"/>
              <a:t>f</a:t>
            </a:r>
            <a:r>
              <a:rPr lang="en-US" i="1" baseline="-25000" dirty="0" smtClean="0"/>
              <a:t>M</a:t>
            </a:r>
            <a:r>
              <a:rPr lang="en-US" i="1" baseline="0" dirty="0" smtClean="0"/>
              <a:t> </a:t>
            </a:r>
            <a:r>
              <a:rPr lang="en-US" i="0" baseline="0" dirty="0" smtClean="0"/>
              <a:t>as revolutions increase.</a:t>
            </a:r>
            <a:endParaRPr lang="en-US" dirty="0"/>
          </a:p>
        </p:txBody>
      </p:sp>
      <p:sp>
        <p:nvSpPr>
          <p:cNvPr id="4" name="Slide Number Placeholder 3"/>
          <p:cNvSpPr>
            <a:spLocks noGrp="1"/>
          </p:cNvSpPr>
          <p:nvPr>
            <p:ph type="sldNum" sz="quarter" idx="10"/>
          </p:nvPr>
        </p:nvSpPr>
        <p:spPr/>
        <p:txBody>
          <a:bodyPr/>
          <a:lstStyle/>
          <a:p>
            <a:fld id="{5B540317-E452-4944-ACBF-18DBC1401851}" type="slidenum">
              <a:rPr lang="en-US" smtClean="0"/>
              <a:t>11</a:t>
            </a:fld>
            <a:endParaRPr lang="en-US" dirty="0"/>
          </a:p>
        </p:txBody>
      </p:sp>
    </p:spTree>
    <p:extLst>
      <p:ext uri="{BB962C8B-B14F-4D97-AF65-F5344CB8AC3E}">
        <p14:creationId xmlns:p14="http://schemas.microsoft.com/office/powerpoint/2010/main" val="1672888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Effects</a:t>
            </a:r>
            <a:r>
              <a:rPr lang="en-US" baseline="0" dirty="0" smtClean="0"/>
              <a:t> of gravitational perturbations can be seen when sequencing from the 451 trail to the 295 trail.  Y-axis for M is nodal crossing time.  “Time when particles reach the descending node.”</a:t>
            </a:r>
            <a:endParaRPr lang="en-US" dirty="0"/>
          </a:p>
        </p:txBody>
      </p:sp>
      <p:sp>
        <p:nvSpPr>
          <p:cNvPr id="4" name="Slide Number Placeholder 3"/>
          <p:cNvSpPr>
            <a:spLocks noGrp="1"/>
          </p:cNvSpPr>
          <p:nvPr>
            <p:ph type="sldNum" sz="quarter" idx="10"/>
          </p:nvPr>
        </p:nvSpPr>
        <p:spPr/>
        <p:txBody>
          <a:bodyPr/>
          <a:lstStyle/>
          <a:p>
            <a:fld id="{5B540317-E452-4944-ACBF-18DBC1401851}" type="slidenum">
              <a:rPr lang="en-US" smtClean="0"/>
              <a:t>12</a:t>
            </a:fld>
            <a:endParaRPr lang="en-US" dirty="0"/>
          </a:p>
        </p:txBody>
      </p:sp>
    </p:spTree>
    <p:extLst>
      <p:ext uri="{BB962C8B-B14F-4D97-AF65-F5344CB8AC3E}">
        <p14:creationId xmlns:p14="http://schemas.microsoft.com/office/powerpoint/2010/main" val="3585366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 axis for M mean anomaly is nodal crossing time—”</a:t>
            </a:r>
            <a:r>
              <a:rPr lang="en-US" sz="1400" dirty="0" smtClean="0"/>
              <a:t>Time when particles reach the descending</a:t>
            </a:r>
            <a:r>
              <a:rPr lang="en-US" sz="1400" baseline="0" dirty="0" smtClean="0"/>
              <a:t> node”</a:t>
            </a:r>
            <a:endParaRPr lang="en-US" dirty="0"/>
          </a:p>
        </p:txBody>
      </p:sp>
      <p:sp>
        <p:nvSpPr>
          <p:cNvPr id="4" name="Slide Number Placeholder 3"/>
          <p:cNvSpPr>
            <a:spLocks noGrp="1"/>
          </p:cNvSpPr>
          <p:nvPr>
            <p:ph type="sldNum" sz="quarter" idx="10"/>
          </p:nvPr>
        </p:nvSpPr>
        <p:spPr/>
        <p:txBody>
          <a:bodyPr/>
          <a:lstStyle/>
          <a:p>
            <a:fld id="{5B540317-E452-4944-ACBF-18DBC1401851}" type="slidenum">
              <a:rPr lang="en-US" smtClean="0"/>
              <a:t>13</a:t>
            </a:fld>
            <a:endParaRPr lang="en-US" dirty="0"/>
          </a:p>
        </p:txBody>
      </p:sp>
    </p:spTree>
    <p:extLst>
      <p:ext uri="{BB962C8B-B14F-4D97-AF65-F5344CB8AC3E}">
        <p14:creationId xmlns:p14="http://schemas.microsoft.com/office/powerpoint/2010/main" val="1146368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 axis M, “Time when particles reach the descending node.”</a:t>
            </a:r>
            <a:endParaRPr lang="en-US" dirty="0"/>
          </a:p>
        </p:txBody>
      </p:sp>
      <p:sp>
        <p:nvSpPr>
          <p:cNvPr id="4" name="Slide Number Placeholder 3"/>
          <p:cNvSpPr>
            <a:spLocks noGrp="1"/>
          </p:cNvSpPr>
          <p:nvPr>
            <p:ph type="sldNum" sz="quarter" idx="10"/>
          </p:nvPr>
        </p:nvSpPr>
        <p:spPr/>
        <p:txBody>
          <a:bodyPr/>
          <a:lstStyle/>
          <a:p>
            <a:fld id="{5B540317-E452-4944-ACBF-18DBC1401851}" type="slidenum">
              <a:rPr lang="en-US" smtClean="0"/>
              <a:t>14</a:t>
            </a:fld>
            <a:endParaRPr lang="en-US" dirty="0"/>
          </a:p>
        </p:txBody>
      </p:sp>
    </p:spTree>
    <p:extLst>
      <p:ext uri="{BB962C8B-B14F-4D97-AF65-F5344CB8AC3E}">
        <p14:creationId xmlns:p14="http://schemas.microsoft.com/office/powerpoint/2010/main" val="929671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Moon age seems to note the date of the occurrence.</a:t>
            </a:r>
            <a:r>
              <a:rPr lang="en-US" baseline="0" dirty="0" smtClean="0"/>
              <a:t>  Currently thought of as errors in lunar information.  </a:t>
            </a:r>
            <a:endParaRPr lang="en-US" dirty="0"/>
          </a:p>
        </p:txBody>
      </p:sp>
      <p:sp>
        <p:nvSpPr>
          <p:cNvPr id="4" name="Slide Number Placeholder 3"/>
          <p:cNvSpPr>
            <a:spLocks noGrp="1"/>
          </p:cNvSpPr>
          <p:nvPr>
            <p:ph type="sldNum" sz="quarter" idx="10"/>
          </p:nvPr>
        </p:nvSpPr>
        <p:spPr/>
        <p:txBody>
          <a:bodyPr/>
          <a:lstStyle/>
          <a:p>
            <a:fld id="{5B540317-E452-4944-ACBF-18DBC1401851}" type="slidenum">
              <a:rPr lang="en-US" smtClean="0"/>
              <a:t>15</a:t>
            </a:fld>
            <a:endParaRPr lang="en-US" dirty="0"/>
          </a:p>
        </p:txBody>
      </p:sp>
    </p:spTree>
    <p:extLst>
      <p:ext uri="{BB962C8B-B14F-4D97-AF65-F5344CB8AC3E}">
        <p14:creationId xmlns:p14="http://schemas.microsoft.com/office/powerpoint/2010/main" val="1136211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40317-E452-4944-ACBF-18DBC1401851}" type="slidenum">
              <a:rPr lang="en-US" smtClean="0"/>
              <a:t>16</a:t>
            </a:fld>
            <a:endParaRPr lang="en-US" dirty="0"/>
          </a:p>
        </p:txBody>
      </p:sp>
    </p:spTree>
    <p:extLst>
      <p:ext uri="{BB962C8B-B14F-4D97-AF65-F5344CB8AC3E}">
        <p14:creationId xmlns:p14="http://schemas.microsoft.com/office/powerpoint/2010/main" val="2346095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area of possible resonance located at nodal crossing point,</a:t>
            </a:r>
            <a:r>
              <a:rPr lang="en-US" baseline="0" dirty="0" smtClean="0"/>
              <a:t> corresponds to small delta r.</a:t>
            </a:r>
            <a:endParaRPr lang="en-US" dirty="0"/>
          </a:p>
        </p:txBody>
      </p:sp>
      <p:sp>
        <p:nvSpPr>
          <p:cNvPr id="4" name="Slide Number Placeholder 3"/>
          <p:cNvSpPr>
            <a:spLocks noGrp="1"/>
          </p:cNvSpPr>
          <p:nvPr>
            <p:ph type="sldNum" sz="quarter" idx="10"/>
          </p:nvPr>
        </p:nvSpPr>
        <p:spPr/>
        <p:txBody>
          <a:bodyPr/>
          <a:lstStyle/>
          <a:p>
            <a:fld id="{5B540317-E452-4944-ACBF-18DBC1401851}" type="slidenum">
              <a:rPr lang="en-US" smtClean="0"/>
              <a:t>17</a:t>
            </a:fld>
            <a:endParaRPr lang="en-US" dirty="0"/>
          </a:p>
        </p:txBody>
      </p:sp>
    </p:spTree>
    <p:extLst>
      <p:ext uri="{BB962C8B-B14F-4D97-AF65-F5344CB8AC3E}">
        <p14:creationId xmlns:p14="http://schemas.microsoft.com/office/powerpoint/2010/main" val="3541441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Zoomed in shot of particles trapped in resonance</a:t>
            </a:r>
            <a:endParaRPr lang="en-US" dirty="0"/>
          </a:p>
        </p:txBody>
      </p:sp>
      <p:sp>
        <p:nvSpPr>
          <p:cNvPr id="4" name="Slide Number Placeholder 3"/>
          <p:cNvSpPr>
            <a:spLocks noGrp="1"/>
          </p:cNvSpPr>
          <p:nvPr>
            <p:ph type="sldNum" sz="quarter" idx="10"/>
          </p:nvPr>
        </p:nvSpPr>
        <p:spPr/>
        <p:txBody>
          <a:bodyPr/>
          <a:lstStyle/>
          <a:p>
            <a:fld id="{5B540317-E452-4944-ACBF-18DBC1401851}" type="slidenum">
              <a:rPr lang="en-US" smtClean="0"/>
              <a:t>18</a:t>
            </a:fld>
            <a:endParaRPr lang="en-US" dirty="0"/>
          </a:p>
        </p:txBody>
      </p:sp>
    </p:spTree>
    <p:extLst>
      <p:ext uri="{BB962C8B-B14F-4D97-AF65-F5344CB8AC3E}">
        <p14:creationId xmlns:p14="http://schemas.microsoft.com/office/powerpoint/2010/main" val="1947255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Importance of resonance</a:t>
            </a:r>
            <a:r>
              <a:rPr lang="en-US" baseline="0" dirty="0" smtClean="0"/>
              <a:t> in keeping a compact grouping of particles to produce an outburst well into the future of the ejection year.  Two points of the curve at the nodal crossing point.</a:t>
            </a:r>
            <a:endParaRPr lang="en-US" dirty="0"/>
          </a:p>
        </p:txBody>
      </p:sp>
      <p:sp>
        <p:nvSpPr>
          <p:cNvPr id="4" name="Slide Number Placeholder 3"/>
          <p:cNvSpPr>
            <a:spLocks noGrp="1"/>
          </p:cNvSpPr>
          <p:nvPr>
            <p:ph type="sldNum" sz="quarter" idx="10"/>
          </p:nvPr>
        </p:nvSpPr>
        <p:spPr/>
        <p:txBody>
          <a:bodyPr/>
          <a:lstStyle/>
          <a:p>
            <a:fld id="{5B540317-E452-4944-ACBF-18DBC1401851}" type="slidenum">
              <a:rPr lang="en-US" smtClean="0"/>
              <a:t>19</a:t>
            </a:fld>
            <a:endParaRPr lang="en-US" dirty="0"/>
          </a:p>
        </p:txBody>
      </p:sp>
    </p:spTree>
    <p:extLst>
      <p:ext uri="{BB962C8B-B14F-4D97-AF65-F5344CB8AC3E}">
        <p14:creationId xmlns:p14="http://schemas.microsoft.com/office/powerpoint/2010/main" val="2606825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maya area is located on</a:t>
            </a:r>
            <a:r>
              <a:rPr lang="en-US" baseline="0" dirty="0" smtClean="0"/>
              <a:t> the south side of the gulf of mexico and contains the site of the Chicxulub crater.</a:t>
            </a:r>
            <a:endParaRPr lang="en-US" dirty="0"/>
          </a:p>
        </p:txBody>
      </p:sp>
      <p:sp>
        <p:nvSpPr>
          <p:cNvPr id="4" name="Slide Number Placeholder 3"/>
          <p:cNvSpPr>
            <a:spLocks noGrp="1"/>
          </p:cNvSpPr>
          <p:nvPr>
            <p:ph type="sldNum" sz="quarter" idx="10"/>
          </p:nvPr>
        </p:nvSpPr>
        <p:spPr/>
        <p:txBody>
          <a:bodyPr/>
          <a:lstStyle/>
          <a:p>
            <a:fld id="{5B540317-E452-4944-ACBF-18DBC1401851}" type="slidenum">
              <a:rPr lang="en-US" smtClean="0"/>
              <a:t>2</a:t>
            </a:fld>
            <a:endParaRPr lang="en-US" dirty="0"/>
          </a:p>
        </p:txBody>
      </p:sp>
    </p:spTree>
    <p:extLst>
      <p:ext uri="{BB962C8B-B14F-4D97-AF65-F5344CB8AC3E}">
        <p14:creationId xmlns:p14="http://schemas.microsoft.com/office/powerpoint/2010/main" val="204642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mean anomaly ≤ 0.02 throughout</a:t>
            </a:r>
            <a:r>
              <a:rPr lang="en-US" baseline="0" dirty="0" smtClean="0"/>
              <a:t> Δa</a:t>
            </a:r>
            <a:r>
              <a:rPr lang="en-US" baseline="-25000" dirty="0" smtClean="0"/>
              <a:t>0 </a:t>
            </a:r>
            <a:r>
              <a:rPr lang="en-US" baseline="0" dirty="0" smtClean="0"/>
              <a:t> there may have been a continuous shower between.</a:t>
            </a:r>
            <a:endParaRPr lang="en-US" dirty="0"/>
          </a:p>
        </p:txBody>
      </p:sp>
      <p:sp>
        <p:nvSpPr>
          <p:cNvPr id="4" name="Slide Number Placeholder 3"/>
          <p:cNvSpPr>
            <a:spLocks noGrp="1"/>
          </p:cNvSpPr>
          <p:nvPr>
            <p:ph type="sldNum" sz="quarter" idx="10"/>
          </p:nvPr>
        </p:nvSpPr>
        <p:spPr/>
        <p:txBody>
          <a:bodyPr/>
          <a:lstStyle/>
          <a:p>
            <a:fld id="{5B540317-E452-4944-ACBF-18DBC1401851}" type="slidenum">
              <a:rPr lang="en-US" smtClean="0"/>
              <a:t>20</a:t>
            </a:fld>
            <a:endParaRPr lang="en-US" dirty="0"/>
          </a:p>
        </p:txBody>
      </p:sp>
    </p:spTree>
    <p:extLst>
      <p:ext uri="{BB962C8B-B14F-4D97-AF65-F5344CB8AC3E}">
        <p14:creationId xmlns:p14="http://schemas.microsoft.com/office/powerpoint/2010/main" val="233801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Sekhar and Asher showed that</a:t>
            </a:r>
            <a:r>
              <a:rPr lang="en-US" baseline="0" dirty="0" smtClean="0"/>
              <a:t> comet Halley was in a 2:13 Jovian resonance from 240 BC until 1700 AD.  A particle will stay within one of these clouds when in resonance as shown in the following slide, as indicated by the angle called the resonant argument (the </a:t>
            </a:r>
            <a:r>
              <a:rPr lang="en-US" dirty="0" smtClean="0"/>
              <a:t>angle you can plot to see if a particle is resonant).  Our plotting program uses k</a:t>
            </a:r>
            <a:r>
              <a:rPr lang="en-US" baseline="-25000" dirty="0" smtClean="0"/>
              <a:t>1</a:t>
            </a:r>
            <a:r>
              <a:rPr lang="en-US" baseline="0" dirty="0" smtClean="0"/>
              <a:t> </a:t>
            </a:r>
            <a:r>
              <a:rPr lang="en-US" baseline="-25000" dirty="0" smtClean="0"/>
              <a:t> </a:t>
            </a:r>
            <a:r>
              <a:rPr lang="en-US" baseline="0" dirty="0" smtClean="0"/>
              <a:t>= 11, others zero, in practice makes virtually no difference.   ASHWIN SHEKHAR</a:t>
            </a: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5B540317-E452-4944-ACBF-18DBC1401851}" type="slidenum">
              <a:rPr lang="en-US" smtClean="0"/>
              <a:t>21</a:t>
            </a:fld>
            <a:endParaRPr lang="en-US" dirty="0"/>
          </a:p>
        </p:txBody>
      </p:sp>
    </p:spTree>
    <p:extLst>
      <p:ext uri="{BB962C8B-B14F-4D97-AF65-F5344CB8AC3E}">
        <p14:creationId xmlns:p14="http://schemas.microsoft.com/office/powerpoint/2010/main" val="4237432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particle</a:t>
            </a:r>
            <a:r>
              <a:rPr lang="en-US" baseline="0" dirty="0" smtClean="0"/>
              <a:t> rebounds  like this in sigma it corresponds to staying within one of the clouds in slide 22.  </a:t>
            </a:r>
            <a:endParaRPr lang="en-US" dirty="0"/>
          </a:p>
        </p:txBody>
      </p:sp>
      <p:sp>
        <p:nvSpPr>
          <p:cNvPr id="4" name="Slide Number Placeholder 3"/>
          <p:cNvSpPr>
            <a:spLocks noGrp="1"/>
          </p:cNvSpPr>
          <p:nvPr>
            <p:ph type="sldNum" sz="quarter" idx="10"/>
          </p:nvPr>
        </p:nvSpPr>
        <p:spPr/>
        <p:txBody>
          <a:bodyPr/>
          <a:lstStyle/>
          <a:p>
            <a:fld id="{5B540317-E452-4944-ACBF-18DBC1401851}" type="slidenum">
              <a:rPr lang="en-US" smtClean="0"/>
              <a:t>22</a:t>
            </a:fld>
            <a:endParaRPr lang="en-US" dirty="0"/>
          </a:p>
        </p:txBody>
      </p:sp>
    </p:spTree>
    <p:extLst>
      <p:ext uri="{BB962C8B-B14F-4D97-AF65-F5344CB8AC3E}">
        <p14:creationId xmlns:p14="http://schemas.microsoft.com/office/powerpoint/2010/main" val="1134635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849</a:t>
            </a:r>
            <a:r>
              <a:rPr lang="en-US" baseline="0" dirty="0" smtClean="0"/>
              <a:t> april 15, 12:00 UT, is the 584286 correlation;  April 14 is the 584285 correlation.</a:t>
            </a:r>
            <a:endParaRPr lang="en-US" dirty="0"/>
          </a:p>
        </p:txBody>
      </p:sp>
      <p:sp>
        <p:nvSpPr>
          <p:cNvPr id="4" name="Slide Number Placeholder 3"/>
          <p:cNvSpPr>
            <a:spLocks noGrp="1"/>
          </p:cNvSpPr>
          <p:nvPr>
            <p:ph type="sldNum" sz="quarter" idx="10"/>
          </p:nvPr>
        </p:nvSpPr>
        <p:spPr/>
        <p:txBody>
          <a:bodyPr/>
          <a:lstStyle/>
          <a:p>
            <a:fld id="{5B540317-E452-4944-ACBF-18DBC1401851}" type="slidenum">
              <a:rPr lang="en-US" smtClean="0"/>
              <a:t>23</a:t>
            </a:fld>
            <a:endParaRPr lang="en-US" dirty="0"/>
          </a:p>
        </p:txBody>
      </p:sp>
    </p:spTree>
    <p:extLst>
      <p:ext uri="{BB962C8B-B14F-4D97-AF65-F5344CB8AC3E}">
        <p14:creationId xmlns:p14="http://schemas.microsoft.com/office/powerpoint/2010/main" val="2129097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 revolution</a:t>
            </a:r>
            <a:r>
              <a:rPr lang="en-US" baseline="0" dirty="0" smtClean="0"/>
              <a:t>s where the particles haven’t had time to disperse and by earlier trails where the resonance has stopped the particles from dispersing.</a:t>
            </a:r>
            <a:endParaRPr lang="en-US" dirty="0"/>
          </a:p>
        </p:txBody>
      </p:sp>
      <p:sp>
        <p:nvSpPr>
          <p:cNvPr id="4" name="Slide Number Placeholder 3"/>
          <p:cNvSpPr>
            <a:spLocks noGrp="1"/>
          </p:cNvSpPr>
          <p:nvPr>
            <p:ph type="sldNum" sz="quarter" idx="10"/>
          </p:nvPr>
        </p:nvSpPr>
        <p:spPr/>
        <p:txBody>
          <a:bodyPr/>
          <a:lstStyle/>
          <a:p>
            <a:fld id="{5B540317-E452-4944-ACBF-18DBC1401851}" type="slidenum">
              <a:rPr lang="en-US" smtClean="0"/>
              <a:t>24</a:t>
            </a:fld>
            <a:endParaRPr lang="en-US" dirty="0"/>
          </a:p>
        </p:txBody>
      </p:sp>
    </p:spTree>
    <p:extLst>
      <p:ext uri="{BB962C8B-B14F-4D97-AF65-F5344CB8AC3E}">
        <p14:creationId xmlns:p14="http://schemas.microsoft.com/office/powerpoint/2010/main" val="3181737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is located between</a:t>
            </a:r>
            <a:r>
              <a:rPr lang="en-US" baseline="0" dirty="0" smtClean="0"/>
              <a:t> 87 to 93 degrees west longitude and 14 to 21 and a half degrees north latitude.  The radiant would have been visible in the east from about 08:00 to 11:15 just prior to morning twilight.  The maya classic period covers the years from AD 250 until 909.  Caracol, a site in Belize that we will talk about later, is located here.</a:t>
            </a:r>
            <a:endParaRPr lang="en-US" dirty="0"/>
          </a:p>
        </p:txBody>
      </p:sp>
      <p:sp>
        <p:nvSpPr>
          <p:cNvPr id="4" name="Slide Number Placeholder 3"/>
          <p:cNvSpPr>
            <a:spLocks noGrp="1"/>
          </p:cNvSpPr>
          <p:nvPr>
            <p:ph type="sldNum" sz="quarter" idx="10"/>
          </p:nvPr>
        </p:nvSpPr>
        <p:spPr/>
        <p:txBody>
          <a:bodyPr/>
          <a:lstStyle/>
          <a:p>
            <a:fld id="{5B540317-E452-4944-ACBF-18DBC1401851}" type="slidenum">
              <a:rPr lang="en-US" smtClean="0"/>
              <a:t>3</a:t>
            </a:fld>
            <a:endParaRPr lang="en-US" dirty="0"/>
          </a:p>
        </p:txBody>
      </p:sp>
    </p:spTree>
    <p:extLst>
      <p:ext uri="{BB962C8B-B14F-4D97-AF65-F5344CB8AC3E}">
        <p14:creationId xmlns:p14="http://schemas.microsoft.com/office/powerpoint/2010/main" val="3285901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reasons</a:t>
            </a:r>
            <a:r>
              <a:rPr lang="en-US" baseline="0" dirty="0" smtClean="0"/>
              <a:t> we chose the eta aquariids is because the orbit of the parent body comet halley was closest to the earth’s orbit at its post-perihelion position in AD 500.</a:t>
            </a:r>
            <a:endParaRPr lang="en-US" dirty="0"/>
          </a:p>
        </p:txBody>
      </p:sp>
      <p:sp>
        <p:nvSpPr>
          <p:cNvPr id="4" name="Slide Number Placeholder 3"/>
          <p:cNvSpPr>
            <a:spLocks noGrp="1"/>
          </p:cNvSpPr>
          <p:nvPr>
            <p:ph type="sldNum" sz="quarter" idx="10"/>
          </p:nvPr>
        </p:nvSpPr>
        <p:spPr/>
        <p:txBody>
          <a:bodyPr/>
          <a:lstStyle/>
          <a:p>
            <a:fld id="{5B540317-E452-4944-ACBF-18DBC1401851}" type="slidenum">
              <a:rPr lang="en-US" smtClean="0"/>
              <a:t>4</a:t>
            </a:fld>
            <a:endParaRPr lang="en-US" dirty="0"/>
          </a:p>
        </p:txBody>
      </p:sp>
    </p:spTree>
    <p:extLst>
      <p:ext uri="{BB962C8B-B14F-4D97-AF65-F5344CB8AC3E}">
        <p14:creationId xmlns:p14="http://schemas.microsoft.com/office/powerpoint/2010/main" val="1816891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f</a:t>
            </a:r>
            <a:r>
              <a:rPr lang="en-US" i="1" baseline="-25000" dirty="0" smtClean="0"/>
              <a:t>a</a:t>
            </a:r>
            <a:r>
              <a:rPr lang="en-US" dirty="0" smtClean="0"/>
              <a:t> is the initial distribution of particles resulting from particle ejection and </a:t>
            </a:r>
            <a:r>
              <a:rPr lang="en-US" i="1" dirty="0" smtClean="0"/>
              <a:t>f</a:t>
            </a:r>
            <a:r>
              <a:rPr lang="en-US" i="1" baseline="-25000" dirty="0" smtClean="0"/>
              <a:t>M</a:t>
            </a:r>
            <a:r>
              <a:rPr lang="en-US" dirty="0" smtClean="0"/>
              <a:t> is a term known as the mean anomaly factor.  Mean anomaly factor basically describes the gradual stretching</a:t>
            </a:r>
            <a:r>
              <a:rPr lang="en-US" baseline="0" dirty="0" smtClean="0"/>
              <a:t> out over time of the particles in their orbital stream and thus becoming less dense in progressive revolutions.   “These are the parameters used in “dust trail” calculations by </a:t>
            </a:r>
            <a:r>
              <a:rPr lang="en-US" baseline="0" dirty="0" err="1" smtClean="0"/>
              <a:t>McNaught</a:t>
            </a:r>
            <a:r>
              <a:rPr lang="en-US" baseline="0" dirty="0" smtClean="0"/>
              <a:t> and Asher and Sato and Watanabe.”  (from David, may 14, 2016).   Density of particles along the trail is a function of the product of  </a:t>
            </a:r>
            <a:r>
              <a:rPr lang="en-US" sz="1200" i="1" dirty="0" smtClean="0"/>
              <a:t>f</a:t>
            </a:r>
            <a:r>
              <a:rPr lang="en-US" sz="1200" baseline="-25000" dirty="0" smtClean="0"/>
              <a:t>a</a:t>
            </a:r>
            <a:r>
              <a:rPr lang="en-US" sz="1200" dirty="0" smtClean="0"/>
              <a:t>(</a:t>
            </a:r>
            <a:r>
              <a:rPr lang="en-US" sz="1200" dirty="0" smtClean="0">
                <a:latin typeface="Symbol" charset="2"/>
                <a:cs typeface="Symbol" charset="2"/>
              </a:rPr>
              <a:t>D</a:t>
            </a:r>
            <a:r>
              <a:rPr lang="en-US" sz="1200" dirty="0" smtClean="0">
                <a:cs typeface="Symbol" charset="2"/>
              </a:rPr>
              <a:t>a</a:t>
            </a:r>
            <a:r>
              <a:rPr lang="en-US" sz="1200" baseline="-25000" dirty="0" smtClean="0">
                <a:cs typeface="Symbol" charset="2"/>
              </a:rPr>
              <a:t>0</a:t>
            </a:r>
            <a:r>
              <a:rPr lang="en-US" sz="1200" dirty="0" smtClean="0">
                <a:cs typeface="Symbol" charset="2"/>
              </a:rPr>
              <a:t>)  and  </a:t>
            </a:r>
            <a:r>
              <a:rPr lang="en-US" sz="1200" i="1" dirty="0" smtClean="0">
                <a:cs typeface="Symbol" charset="2"/>
              </a:rPr>
              <a:t>f</a:t>
            </a:r>
            <a:r>
              <a:rPr lang="en-US" sz="1200" baseline="-25000" dirty="0" smtClean="0">
                <a:cs typeface="Symbol" charset="2"/>
              </a:rPr>
              <a:t>M</a:t>
            </a:r>
            <a:r>
              <a:rPr lang="en-US" sz="1200" i="1" dirty="0" smtClean="0"/>
              <a:t> .</a:t>
            </a:r>
            <a:r>
              <a:rPr lang="en-US" sz="1200" i="1" baseline="0" dirty="0" smtClean="0"/>
              <a:t>   When you factor in delta r, you get the maximum density (peak zhr) for the outburst.   delta r is the spacing between the earth and the meteoroid trail at the time of encounter.</a:t>
            </a:r>
            <a:endParaRPr lang="en-US" dirty="0"/>
          </a:p>
        </p:txBody>
      </p:sp>
      <p:sp>
        <p:nvSpPr>
          <p:cNvPr id="4" name="Slide Number Placeholder 3"/>
          <p:cNvSpPr>
            <a:spLocks noGrp="1"/>
          </p:cNvSpPr>
          <p:nvPr>
            <p:ph type="sldNum" sz="quarter" idx="10"/>
          </p:nvPr>
        </p:nvSpPr>
        <p:spPr/>
        <p:txBody>
          <a:bodyPr/>
          <a:lstStyle/>
          <a:p>
            <a:fld id="{5B540317-E452-4944-ACBF-18DBC1401851}" type="slidenum">
              <a:rPr lang="en-US" smtClean="0"/>
              <a:t>5</a:t>
            </a:fld>
            <a:endParaRPr lang="en-US" dirty="0"/>
          </a:p>
        </p:txBody>
      </p:sp>
    </p:spTree>
    <p:extLst>
      <p:ext uri="{BB962C8B-B14F-4D97-AF65-F5344CB8AC3E}">
        <p14:creationId xmlns:p14="http://schemas.microsoft.com/office/powerpoint/2010/main" val="237613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calculations do not include effects of solar radiation pressure.  various parameters determine what is a physically realistic range of delta a 0, in our case plus or minus 3 au, depending on particle size.</a:t>
            </a:r>
            <a:endParaRPr lang="en-US" dirty="0"/>
          </a:p>
        </p:txBody>
      </p:sp>
      <p:sp>
        <p:nvSpPr>
          <p:cNvPr id="4" name="Slide Number Placeholder 3"/>
          <p:cNvSpPr>
            <a:spLocks noGrp="1"/>
          </p:cNvSpPr>
          <p:nvPr>
            <p:ph type="sldNum" sz="quarter" idx="10"/>
          </p:nvPr>
        </p:nvSpPr>
        <p:spPr/>
        <p:txBody>
          <a:bodyPr/>
          <a:lstStyle/>
          <a:p>
            <a:fld id="{5B540317-E452-4944-ACBF-18DBC1401851}" type="slidenum">
              <a:rPr lang="en-US" smtClean="0"/>
              <a:t>6</a:t>
            </a:fld>
            <a:endParaRPr lang="en-US" dirty="0"/>
          </a:p>
        </p:txBody>
      </p:sp>
    </p:spTree>
    <p:extLst>
      <p:ext uri="{BB962C8B-B14F-4D97-AF65-F5344CB8AC3E}">
        <p14:creationId xmlns:p14="http://schemas.microsoft.com/office/powerpoint/2010/main" val="3509851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slide}</a:t>
            </a:r>
            <a:endParaRPr lang="en-US" dirty="0"/>
          </a:p>
        </p:txBody>
      </p:sp>
      <p:sp>
        <p:nvSpPr>
          <p:cNvPr id="4" name="Slide Number Placeholder 3"/>
          <p:cNvSpPr>
            <a:spLocks noGrp="1"/>
          </p:cNvSpPr>
          <p:nvPr>
            <p:ph type="sldNum" sz="quarter" idx="10"/>
          </p:nvPr>
        </p:nvSpPr>
        <p:spPr/>
        <p:txBody>
          <a:bodyPr/>
          <a:lstStyle/>
          <a:p>
            <a:fld id="{5B540317-E452-4944-ACBF-18DBC1401851}" type="slidenum">
              <a:rPr lang="en-US" smtClean="0"/>
              <a:t>7</a:t>
            </a:fld>
            <a:endParaRPr lang="en-US" dirty="0"/>
          </a:p>
        </p:txBody>
      </p:sp>
    </p:spTree>
    <p:extLst>
      <p:ext uri="{BB962C8B-B14F-4D97-AF65-F5344CB8AC3E}">
        <p14:creationId xmlns:p14="http://schemas.microsoft.com/office/powerpoint/2010/main" val="153893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particles disperse as the number of revolutions</a:t>
            </a:r>
            <a:r>
              <a:rPr lang="en-US" baseline="0" dirty="0" smtClean="0"/>
              <a:t> increase.</a:t>
            </a:r>
            <a:endParaRPr lang="en-US" dirty="0"/>
          </a:p>
        </p:txBody>
      </p:sp>
      <p:sp>
        <p:nvSpPr>
          <p:cNvPr id="4" name="Slide Number Placeholder 3"/>
          <p:cNvSpPr>
            <a:spLocks noGrp="1"/>
          </p:cNvSpPr>
          <p:nvPr>
            <p:ph type="sldNum" sz="quarter" idx="10"/>
          </p:nvPr>
        </p:nvSpPr>
        <p:spPr/>
        <p:txBody>
          <a:bodyPr/>
          <a:lstStyle/>
          <a:p>
            <a:fld id="{5B540317-E452-4944-ACBF-18DBC1401851}" type="slidenum">
              <a:rPr lang="en-US" smtClean="0"/>
              <a:t>8</a:t>
            </a:fld>
            <a:endParaRPr lang="en-US" dirty="0"/>
          </a:p>
        </p:txBody>
      </p:sp>
    </p:spTree>
    <p:extLst>
      <p:ext uri="{BB962C8B-B14F-4D97-AF65-F5344CB8AC3E}">
        <p14:creationId xmlns:p14="http://schemas.microsoft.com/office/powerpoint/2010/main" val="2701965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on 8 planets” could read “8 planetary state vectors”  (David, may 14, 2016).   search the</a:t>
            </a:r>
            <a:r>
              <a:rPr lang="en-US" baseline="0" dirty="0" smtClean="0"/>
              <a:t> 16-22 au semi-major axis range for solutions in these 3 key parameters that produce an encounter during the </a:t>
            </a:r>
            <a:r>
              <a:rPr lang="en-US" baseline="0" dirty="0" err="1" smtClean="0"/>
              <a:t>maya</a:t>
            </a:r>
            <a:r>
              <a:rPr lang="en-US" baseline="0" dirty="0" smtClean="0"/>
              <a:t> classic period.  </a:t>
            </a:r>
            <a:endParaRPr lang="en-US" dirty="0"/>
          </a:p>
        </p:txBody>
      </p:sp>
      <p:sp>
        <p:nvSpPr>
          <p:cNvPr id="4" name="Slide Number Placeholder 3"/>
          <p:cNvSpPr>
            <a:spLocks noGrp="1"/>
          </p:cNvSpPr>
          <p:nvPr>
            <p:ph type="sldNum" sz="quarter" idx="10"/>
          </p:nvPr>
        </p:nvSpPr>
        <p:spPr/>
        <p:txBody>
          <a:bodyPr/>
          <a:lstStyle/>
          <a:p>
            <a:fld id="{5B540317-E452-4944-ACBF-18DBC1401851}" type="slidenum">
              <a:rPr lang="en-US" smtClean="0"/>
              <a:t>9</a:t>
            </a:fld>
            <a:endParaRPr lang="en-US" dirty="0"/>
          </a:p>
        </p:txBody>
      </p:sp>
    </p:spTree>
    <p:extLst>
      <p:ext uri="{BB962C8B-B14F-4D97-AF65-F5344CB8AC3E}">
        <p14:creationId xmlns:p14="http://schemas.microsoft.com/office/powerpoint/2010/main" val="2190937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C8EE3C-7A74-0549-AB36-A4A0272AEA02}" type="datetimeFigureOut">
              <a:rPr lang="en-US" smtClean="0"/>
              <a:t>6/7/16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540562-BEC6-F648-A5EE-08EED7134CC0}" type="slidenum">
              <a:rPr lang="en-US" smtClean="0"/>
              <a:t>‹#›</a:t>
            </a:fld>
            <a:endParaRPr lang="en-US" dirty="0"/>
          </a:p>
        </p:txBody>
      </p:sp>
    </p:spTree>
    <p:extLst>
      <p:ext uri="{BB962C8B-B14F-4D97-AF65-F5344CB8AC3E}">
        <p14:creationId xmlns:p14="http://schemas.microsoft.com/office/powerpoint/2010/main" val="2976595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C8EE3C-7A74-0549-AB36-A4A0272AEA02}" type="datetimeFigureOut">
              <a:rPr lang="en-US" smtClean="0"/>
              <a:t>6/7/16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540562-BEC6-F648-A5EE-08EED7134CC0}" type="slidenum">
              <a:rPr lang="en-US" smtClean="0"/>
              <a:t>‹#›</a:t>
            </a:fld>
            <a:endParaRPr lang="en-US" dirty="0"/>
          </a:p>
        </p:txBody>
      </p:sp>
    </p:spTree>
    <p:extLst>
      <p:ext uri="{BB962C8B-B14F-4D97-AF65-F5344CB8AC3E}">
        <p14:creationId xmlns:p14="http://schemas.microsoft.com/office/powerpoint/2010/main" val="3185067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C8EE3C-7A74-0549-AB36-A4A0272AEA02}" type="datetimeFigureOut">
              <a:rPr lang="en-US" smtClean="0"/>
              <a:t>6/7/16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540562-BEC6-F648-A5EE-08EED7134CC0}" type="slidenum">
              <a:rPr lang="en-US" smtClean="0"/>
              <a:t>‹#›</a:t>
            </a:fld>
            <a:endParaRPr lang="en-US" dirty="0"/>
          </a:p>
        </p:txBody>
      </p:sp>
    </p:spTree>
    <p:extLst>
      <p:ext uri="{BB962C8B-B14F-4D97-AF65-F5344CB8AC3E}">
        <p14:creationId xmlns:p14="http://schemas.microsoft.com/office/powerpoint/2010/main" val="1929560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C8EE3C-7A74-0549-AB36-A4A0272AEA02}" type="datetimeFigureOut">
              <a:rPr lang="en-US" smtClean="0"/>
              <a:t>6/7/16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540562-BEC6-F648-A5EE-08EED7134CC0}" type="slidenum">
              <a:rPr lang="en-US" smtClean="0"/>
              <a:t>‹#›</a:t>
            </a:fld>
            <a:endParaRPr lang="en-US" dirty="0"/>
          </a:p>
        </p:txBody>
      </p:sp>
    </p:spTree>
    <p:extLst>
      <p:ext uri="{BB962C8B-B14F-4D97-AF65-F5344CB8AC3E}">
        <p14:creationId xmlns:p14="http://schemas.microsoft.com/office/powerpoint/2010/main" val="2049212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C8EE3C-7A74-0549-AB36-A4A0272AEA02}" type="datetimeFigureOut">
              <a:rPr lang="en-US" smtClean="0"/>
              <a:t>6/7/16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540562-BEC6-F648-A5EE-08EED7134CC0}" type="slidenum">
              <a:rPr lang="en-US" smtClean="0"/>
              <a:t>‹#›</a:t>
            </a:fld>
            <a:endParaRPr lang="en-US" dirty="0"/>
          </a:p>
        </p:txBody>
      </p:sp>
    </p:spTree>
    <p:extLst>
      <p:ext uri="{BB962C8B-B14F-4D97-AF65-F5344CB8AC3E}">
        <p14:creationId xmlns:p14="http://schemas.microsoft.com/office/powerpoint/2010/main" val="2650722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C8EE3C-7A74-0549-AB36-A4A0272AEA02}" type="datetimeFigureOut">
              <a:rPr lang="en-US" smtClean="0"/>
              <a:t>6/7/16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540562-BEC6-F648-A5EE-08EED7134CC0}" type="slidenum">
              <a:rPr lang="en-US" smtClean="0"/>
              <a:t>‹#›</a:t>
            </a:fld>
            <a:endParaRPr lang="en-US" dirty="0"/>
          </a:p>
        </p:txBody>
      </p:sp>
    </p:spTree>
    <p:extLst>
      <p:ext uri="{BB962C8B-B14F-4D97-AF65-F5344CB8AC3E}">
        <p14:creationId xmlns:p14="http://schemas.microsoft.com/office/powerpoint/2010/main" val="906608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C8EE3C-7A74-0549-AB36-A4A0272AEA02}" type="datetimeFigureOut">
              <a:rPr lang="en-US" smtClean="0"/>
              <a:t>6/7/16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540562-BEC6-F648-A5EE-08EED7134CC0}" type="slidenum">
              <a:rPr lang="en-US" smtClean="0"/>
              <a:t>‹#›</a:t>
            </a:fld>
            <a:endParaRPr lang="en-US" dirty="0"/>
          </a:p>
        </p:txBody>
      </p:sp>
    </p:spTree>
    <p:extLst>
      <p:ext uri="{BB962C8B-B14F-4D97-AF65-F5344CB8AC3E}">
        <p14:creationId xmlns:p14="http://schemas.microsoft.com/office/powerpoint/2010/main" val="3844405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C8EE3C-7A74-0549-AB36-A4A0272AEA02}" type="datetimeFigureOut">
              <a:rPr lang="en-US" smtClean="0"/>
              <a:t>6/7/16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540562-BEC6-F648-A5EE-08EED7134CC0}" type="slidenum">
              <a:rPr lang="en-US" smtClean="0"/>
              <a:t>‹#›</a:t>
            </a:fld>
            <a:endParaRPr lang="en-US" dirty="0"/>
          </a:p>
        </p:txBody>
      </p:sp>
    </p:spTree>
    <p:extLst>
      <p:ext uri="{BB962C8B-B14F-4D97-AF65-F5344CB8AC3E}">
        <p14:creationId xmlns:p14="http://schemas.microsoft.com/office/powerpoint/2010/main" val="1945341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C8EE3C-7A74-0549-AB36-A4A0272AEA02}" type="datetimeFigureOut">
              <a:rPr lang="en-US" smtClean="0"/>
              <a:t>6/7/16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540562-BEC6-F648-A5EE-08EED7134CC0}" type="slidenum">
              <a:rPr lang="en-US" smtClean="0"/>
              <a:t>‹#›</a:t>
            </a:fld>
            <a:endParaRPr lang="en-US" dirty="0"/>
          </a:p>
        </p:txBody>
      </p:sp>
    </p:spTree>
    <p:extLst>
      <p:ext uri="{BB962C8B-B14F-4D97-AF65-F5344CB8AC3E}">
        <p14:creationId xmlns:p14="http://schemas.microsoft.com/office/powerpoint/2010/main" val="3461840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C8EE3C-7A74-0549-AB36-A4A0272AEA02}" type="datetimeFigureOut">
              <a:rPr lang="en-US" smtClean="0"/>
              <a:t>6/7/16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540562-BEC6-F648-A5EE-08EED7134CC0}" type="slidenum">
              <a:rPr lang="en-US" smtClean="0"/>
              <a:t>‹#›</a:t>
            </a:fld>
            <a:endParaRPr lang="en-US" dirty="0"/>
          </a:p>
        </p:txBody>
      </p:sp>
    </p:spTree>
    <p:extLst>
      <p:ext uri="{BB962C8B-B14F-4D97-AF65-F5344CB8AC3E}">
        <p14:creationId xmlns:p14="http://schemas.microsoft.com/office/powerpoint/2010/main" val="1771742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C8EE3C-7A74-0549-AB36-A4A0272AEA02}" type="datetimeFigureOut">
              <a:rPr lang="en-US" smtClean="0"/>
              <a:t>6/7/16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540562-BEC6-F648-A5EE-08EED7134CC0}" type="slidenum">
              <a:rPr lang="en-US" smtClean="0"/>
              <a:t>‹#›</a:t>
            </a:fld>
            <a:endParaRPr lang="en-US" dirty="0"/>
          </a:p>
        </p:txBody>
      </p:sp>
    </p:spTree>
    <p:extLst>
      <p:ext uri="{BB962C8B-B14F-4D97-AF65-F5344CB8AC3E}">
        <p14:creationId xmlns:p14="http://schemas.microsoft.com/office/powerpoint/2010/main" val="6146582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8EE3C-7A74-0549-AB36-A4A0272AEA02}" type="datetimeFigureOut">
              <a:rPr lang="en-US" smtClean="0"/>
              <a:t>6/7/16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540562-BEC6-F648-A5EE-08EED7134CC0}" type="slidenum">
              <a:rPr lang="en-US" smtClean="0"/>
              <a:t>‹#›</a:t>
            </a:fld>
            <a:endParaRPr lang="en-US" dirty="0"/>
          </a:p>
        </p:txBody>
      </p:sp>
    </p:spTree>
    <p:extLst>
      <p:ext uri="{BB962C8B-B14F-4D97-AF65-F5344CB8AC3E}">
        <p14:creationId xmlns:p14="http://schemas.microsoft.com/office/powerpoint/2010/main" val="1147166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hyperlink" Target="mailto:jhkinsman@gatech.edu"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audio" Target="../media/audio1.bin"/><Relationship Id="rId5" Type="http://schemas.openxmlformats.org/officeDocument/2006/relationships/image" Target="../media/image2.png"/><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4.png"/><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4.png"/><Relationship Id="rId1" Type="http://schemas.openxmlformats.org/officeDocument/2006/relationships/tags" Target="../tags/tag3.x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4.png"/><Relationship Id="rId1" Type="http://schemas.openxmlformats.org/officeDocument/2006/relationships/tags" Target="../tags/tag4.x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576320" y="2062480"/>
            <a:ext cx="4226560" cy="65024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p>
        </p:txBody>
      </p:sp>
      <p:pic>
        <p:nvPicPr>
          <p:cNvPr id="8" name="Picture 7" descr="slide-1-caraco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046"/>
            <a:ext cx="9144000" cy="6837589"/>
          </a:xfrm>
          <a:prstGeom prst="rect">
            <a:avLst/>
          </a:prstGeom>
        </p:spPr>
      </p:pic>
      <p:sp>
        <p:nvSpPr>
          <p:cNvPr id="9" name="Title 1"/>
          <p:cNvSpPr txBox="1">
            <a:spLocks/>
          </p:cNvSpPr>
          <p:nvPr/>
        </p:nvSpPr>
        <p:spPr>
          <a:xfrm>
            <a:off x="2814320" y="36046"/>
            <a:ext cx="6329680" cy="1660674"/>
          </a:xfrm>
          <a:prstGeom prst="rect">
            <a:avLst/>
          </a:prstGeom>
        </p:spPr>
        <p:txBody>
          <a:bodyPr>
            <a:normAutofit fontScale="6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Evidence of Eta Aquariid Outbursts Recorded in the Classic Maya Hieroglyphic Script Using</a:t>
            </a:r>
          </a:p>
          <a:p>
            <a:endParaRPr lang="en-US" dirty="0"/>
          </a:p>
          <a:p>
            <a:r>
              <a:rPr lang="en-US" dirty="0" smtClean="0"/>
              <a:t> </a:t>
            </a:r>
            <a:r>
              <a:rPr lang="en-US" sz="6000" b="1" dirty="0" smtClean="0">
                <a:solidFill>
                  <a:srgbClr val="0000FF"/>
                </a:solidFill>
              </a:rPr>
              <a:t>Orbital Integrations</a:t>
            </a:r>
            <a:endParaRPr lang="en-US" sz="6000" b="1" dirty="0">
              <a:solidFill>
                <a:srgbClr val="0000FF"/>
              </a:solidFill>
            </a:endParaRPr>
          </a:p>
        </p:txBody>
      </p:sp>
      <p:sp>
        <p:nvSpPr>
          <p:cNvPr id="10" name="TextBox 9"/>
          <p:cNvSpPr txBox="1"/>
          <p:nvPr/>
        </p:nvSpPr>
        <p:spPr>
          <a:xfrm>
            <a:off x="1361440" y="6390640"/>
            <a:ext cx="1158240" cy="369332"/>
          </a:xfrm>
          <a:prstGeom prst="rect">
            <a:avLst/>
          </a:prstGeom>
          <a:noFill/>
        </p:spPr>
        <p:txBody>
          <a:bodyPr wrap="square" rtlCol="0">
            <a:spAutoFit/>
          </a:bodyPr>
          <a:lstStyle/>
          <a:p>
            <a:r>
              <a:rPr lang="en-US" b="1" dirty="0" smtClean="0">
                <a:solidFill>
                  <a:srgbClr val="FF6600"/>
                </a:solidFill>
              </a:rPr>
              <a:t>Stela 3</a:t>
            </a:r>
            <a:endParaRPr lang="en-US" b="1" dirty="0">
              <a:solidFill>
                <a:srgbClr val="FF6600"/>
              </a:solidFill>
            </a:endParaRPr>
          </a:p>
        </p:txBody>
      </p:sp>
      <p:sp>
        <p:nvSpPr>
          <p:cNvPr id="11" name="Subtitle 2"/>
          <p:cNvSpPr txBox="1">
            <a:spLocks/>
          </p:cNvSpPr>
          <p:nvPr/>
        </p:nvSpPr>
        <p:spPr>
          <a:xfrm>
            <a:off x="3484880" y="2062480"/>
            <a:ext cx="4226560" cy="650240"/>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t>J.H. Kinsman (</a:t>
            </a:r>
            <a:r>
              <a:rPr lang="en-US" sz="2000" dirty="0" smtClean="0">
                <a:hlinkClick r:id="rId4"/>
              </a:rPr>
              <a:t>jhkinsman@gatech.edu</a:t>
            </a:r>
            <a:r>
              <a:rPr lang="en-US" sz="2000" dirty="0" smtClean="0"/>
              <a:t>) </a:t>
            </a:r>
          </a:p>
          <a:p>
            <a:pPr marL="0" indent="0" algn="ctr">
              <a:buNone/>
            </a:pPr>
            <a:r>
              <a:rPr lang="en-US" sz="2000" dirty="0" smtClean="0"/>
              <a:t>D.J. Asher (</a:t>
            </a:r>
            <a:r>
              <a:rPr lang="en-US" sz="2000" dirty="0" smtClean="0">
                <a:solidFill>
                  <a:srgbClr val="0000FF"/>
                </a:solidFill>
              </a:rPr>
              <a:t>dja@arm.ac.uk</a:t>
            </a:r>
            <a:r>
              <a:rPr lang="en-US" sz="2000" dirty="0" smtClean="0"/>
              <a:t>)</a:t>
            </a:r>
            <a:endParaRPr lang="en-US" sz="2000" dirty="0"/>
          </a:p>
        </p:txBody>
      </p:sp>
      <p:sp>
        <p:nvSpPr>
          <p:cNvPr id="12" name="TextBox 11"/>
          <p:cNvSpPr txBox="1"/>
          <p:nvPr/>
        </p:nvSpPr>
        <p:spPr>
          <a:xfrm>
            <a:off x="4714240" y="5842337"/>
            <a:ext cx="4104640" cy="707886"/>
          </a:xfrm>
          <a:prstGeom prst="rect">
            <a:avLst/>
          </a:prstGeom>
          <a:noFill/>
        </p:spPr>
        <p:txBody>
          <a:bodyPr wrap="square" rtlCol="0">
            <a:spAutoFit/>
          </a:bodyPr>
          <a:lstStyle/>
          <a:p>
            <a:r>
              <a:rPr lang="en-US" sz="2000" b="1" i="1" dirty="0" smtClean="0">
                <a:solidFill>
                  <a:srgbClr val="FF6600"/>
                </a:solidFill>
              </a:rPr>
              <a:t>Caana, </a:t>
            </a:r>
            <a:r>
              <a:rPr lang="en-US" sz="2000" b="1" dirty="0" smtClean="0">
                <a:solidFill>
                  <a:srgbClr val="FF6600"/>
                </a:solidFill>
              </a:rPr>
              <a:t>“Sky Place”    Caracol, Belize</a:t>
            </a:r>
          </a:p>
          <a:p>
            <a:r>
              <a:rPr lang="en-US" sz="2000" b="1" dirty="0" smtClean="0">
                <a:solidFill>
                  <a:srgbClr val="FF6600"/>
                </a:solidFill>
              </a:rPr>
              <a:t>Population:  &gt; 100,000  (AD 650)</a:t>
            </a:r>
            <a:endParaRPr lang="en-US" sz="2000" b="1" dirty="0">
              <a:solidFill>
                <a:srgbClr val="FF6600"/>
              </a:solidFill>
            </a:endParaRPr>
          </a:p>
        </p:txBody>
      </p:sp>
    </p:spTree>
    <p:extLst>
      <p:ext uri="{BB962C8B-B14F-4D97-AF65-F5344CB8AC3E}">
        <p14:creationId xmlns:p14="http://schemas.microsoft.com/office/powerpoint/2010/main" val="56662150"/>
      </p:ext>
    </p:extLst>
  </p:cSld>
  <p:clrMapOvr>
    <a:masterClrMapping/>
  </p:clrMapOvr>
  <mc:AlternateContent xmlns:mc="http://schemas.openxmlformats.org/markup-compatibility/2006" xmlns:p14="http://schemas.microsoft.com/office/powerpoint/2010/main">
    <mc:Choice Requires="p14">
      <p:transition spd="slow" p14:dur="2000" advTm="28681"/>
    </mc:Choice>
    <mc:Fallback xmlns="">
      <p:transition xmlns:p14="http://schemas.microsoft.com/office/powerpoint/2010/main" spd="slow" advTm="28681"/>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8134" y="402274"/>
            <a:ext cx="7928584" cy="5262979"/>
          </a:xfrm>
          <a:prstGeom prst="rect">
            <a:avLst/>
          </a:prstGeom>
          <a:noFill/>
        </p:spPr>
        <p:txBody>
          <a:bodyPr wrap="square" rtlCol="0">
            <a:spAutoFit/>
          </a:bodyPr>
          <a:lstStyle/>
          <a:p>
            <a:r>
              <a:rPr lang="en-US" sz="2000" dirty="0" smtClean="0"/>
              <a:t>The </a:t>
            </a:r>
            <a:r>
              <a:rPr lang="en-US" sz="2000" b="1" dirty="0" smtClean="0">
                <a:solidFill>
                  <a:srgbClr val="0000FF"/>
                </a:solidFill>
              </a:rPr>
              <a:t>Eta Aquariids </a:t>
            </a:r>
            <a:r>
              <a:rPr lang="en-US" sz="2000" dirty="0" smtClean="0"/>
              <a:t>occurred during approximately </a:t>
            </a:r>
            <a:r>
              <a:rPr lang="en-US" sz="2000" b="1" dirty="0" smtClean="0">
                <a:solidFill>
                  <a:srgbClr val="0000FF"/>
                </a:solidFill>
              </a:rPr>
              <a:t>April 9-14 </a:t>
            </a:r>
            <a:r>
              <a:rPr lang="en-US" sz="2000" dirty="0" smtClean="0"/>
              <a:t>during the Maya </a:t>
            </a:r>
            <a:r>
              <a:rPr lang="en-US" sz="2000" b="1" dirty="0" smtClean="0">
                <a:solidFill>
                  <a:srgbClr val="0000FF"/>
                </a:solidFill>
              </a:rPr>
              <a:t>Classic Period</a:t>
            </a:r>
            <a:r>
              <a:rPr lang="en-US" sz="2000" dirty="0" smtClean="0"/>
              <a:t>.  Therefore, to insure full coverage of possible events related to an Eta outburst, dates occurring throughout the entire month of April were analyzed:</a:t>
            </a:r>
          </a:p>
          <a:p>
            <a:endParaRPr lang="en-US" sz="2000" dirty="0" smtClean="0"/>
          </a:p>
          <a:p>
            <a:r>
              <a:rPr lang="en-US" sz="2000" dirty="0" smtClean="0">
                <a:solidFill>
                  <a:srgbClr val="0000FF"/>
                </a:solidFill>
                <a:latin typeface="Wingdings"/>
                <a:ea typeface="Wingdings"/>
                <a:cs typeface="Wingdings"/>
                <a:sym typeface="Wingdings"/>
              </a:rPr>
              <a:t></a:t>
            </a:r>
            <a:r>
              <a:rPr lang="en-US" sz="2000" dirty="0">
                <a:latin typeface="Wingdings"/>
                <a:ea typeface="Wingdings"/>
                <a:cs typeface="Wingdings"/>
                <a:sym typeface="Wingdings"/>
              </a:rPr>
              <a:t> </a:t>
            </a:r>
            <a:r>
              <a:rPr lang="en-US" sz="2000" b="1" dirty="0" smtClean="0">
                <a:solidFill>
                  <a:srgbClr val="0000FF"/>
                </a:solidFill>
              </a:rPr>
              <a:t>54</a:t>
            </a:r>
            <a:r>
              <a:rPr lang="en-US" sz="2000" dirty="0" smtClean="0"/>
              <a:t> dates back to and including </a:t>
            </a:r>
            <a:r>
              <a:rPr lang="en-US" sz="2000" b="1" dirty="0" smtClean="0">
                <a:solidFill>
                  <a:srgbClr val="0000FF"/>
                </a:solidFill>
              </a:rPr>
              <a:t>240 BC </a:t>
            </a:r>
            <a:r>
              <a:rPr lang="en-US" sz="2000" dirty="0" smtClean="0"/>
              <a:t>out of 63 total dates.  </a:t>
            </a:r>
          </a:p>
          <a:p>
            <a:pPr marL="285750" indent="-285750">
              <a:buFont typeface="Wingdings" charset="0"/>
              <a:buChar char=""/>
            </a:pPr>
            <a:r>
              <a:rPr lang="en-US" sz="2000" b="1" dirty="0" smtClean="0">
                <a:solidFill>
                  <a:srgbClr val="0000FF"/>
                </a:solidFill>
              </a:rPr>
              <a:t>44</a:t>
            </a:r>
            <a:r>
              <a:rPr lang="en-US" sz="2000" dirty="0" smtClean="0"/>
              <a:t> of these 54 analyzed back to at least including </a:t>
            </a:r>
            <a:r>
              <a:rPr lang="en-US" sz="2000" b="1" dirty="0" smtClean="0">
                <a:solidFill>
                  <a:srgbClr val="0000FF"/>
                </a:solidFill>
              </a:rPr>
              <a:t>616 BC </a:t>
            </a:r>
            <a:r>
              <a:rPr lang="en-US" sz="2000" dirty="0" smtClean="0"/>
              <a:t> </a:t>
            </a:r>
          </a:p>
          <a:p>
            <a:pPr marL="285750" indent="-285750">
              <a:buFont typeface="Wingdings" charset="0"/>
              <a:buChar char=""/>
            </a:pPr>
            <a:r>
              <a:rPr lang="en-US" sz="2000" b="1" dirty="0" smtClean="0">
                <a:solidFill>
                  <a:srgbClr val="0000FF"/>
                </a:solidFill>
              </a:rPr>
              <a:t>29</a:t>
            </a:r>
            <a:r>
              <a:rPr lang="en-US" sz="2000" dirty="0" smtClean="0"/>
              <a:t> of these back to </a:t>
            </a:r>
            <a:r>
              <a:rPr lang="en-US" sz="2000" b="1" dirty="0" smtClean="0">
                <a:solidFill>
                  <a:srgbClr val="0000FF"/>
                </a:solidFill>
              </a:rPr>
              <a:t>1404 BC</a:t>
            </a:r>
            <a:r>
              <a:rPr lang="en-US" sz="2000" dirty="0" smtClean="0"/>
              <a:t>.   </a:t>
            </a:r>
          </a:p>
          <a:p>
            <a:endParaRPr lang="en-US" sz="2000" dirty="0"/>
          </a:p>
          <a:p>
            <a:r>
              <a:rPr lang="en-US" sz="2000" dirty="0" smtClean="0">
                <a:solidFill>
                  <a:srgbClr val="0000FF"/>
                </a:solidFill>
                <a:latin typeface="Zapf Dingbats"/>
                <a:ea typeface="Zapf Dingbats"/>
                <a:cs typeface="Zapf Dingbats"/>
                <a:sym typeface="Zapf Dingbats"/>
              </a:rPr>
              <a:t>★</a:t>
            </a:r>
            <a:r>
              <a:rPr lang="en-US" sz="2000" dirty="0" smtClean="0">
                <a:latin typeface="Zapf Dingbats"/>
                <a:ea typeface="Zapf Dingbats"/>
                <a:cs typeface="Zapf Dingbats"/>
                <a:sym typeface="Zapf Dingbats"/>
              </a:rPr>
              <a:t>   </a:t>
            </a:r>
            <a:r>
              <a:rPr lang="en-US" sz="2000" dirty="0" smtClean="0"/>
              <a:t>Results included </a:t>
            </a:r>
            <a:r>
              <a:rPr lang="en-US" sz="2000" b="1" dirty="0" smtClean="0">
                <a:solidFill>
                  <a:srgbClr val="0000FF"/>
                </a:solidFill>
              </a:rPr>
              <a:t>18</a:t>
            </a:r>
            <a:r>
              <a:rPr lang="en-US" sz="2000" dirty="0" smtClean="0"/>
              <a:t> possible outbursts out of those </a:t>
            </a:r>
            <a:r>
              <a:rPr lang="en-US" sz="2000" b="1" dirty="0" smtClean="0">
                <a:solidFill>
                  <a:srgbClr val="0000FF"/>
                </a:solidFill>
              </a:rPr>
              <a:t>54</a:t>
            </a:r>
            <a:r>
              <a:rPr lang="en-US" sz="2000" dirty="0" smtClean="0"/>
              <a:t> dates</a:t>
            </a:r>
            <a:r>
              <a:rPr lang="en-US" sz="2000" dirty="0"/>
              <a:t>.</a:t>
            </a:r>
            <a:r>
              <a:rPr lang="en-US" sz="2000" dirty="0" smtClean="0"/>
              <a:t> </a:t>
            </a:r>
          </a:p>
          <a:p>
            <a:pPr marL="285750" indent="-285750">
              <a:buFont typeface="Zapf Dingbats" charset="0"/>
              <a:buChar char="★"/>
            </a:pPr>
            <a:r>
              <a:rPr lang="en-US" sz="2000" b="1" dirty="0" smtClean="0">
                <a:solidFill>
                  <a:srgbClr val="0000FF"/>
                </a:solidFill>
                <a:sym typeface="Zapf Dingbats"/>
              </a:rPr>
              <a:t>  2</a:t>
            </a:r>
            <a:r>
              <a:rPr lang="en-US" sz="2000" dirty="0" smtClean="0"/>
              <a:t> of these met criteria for a strong outburst</a:t>
            </a:r>
            <a:r>
              <a:rPr lang="en-US" sz="2000" dirty="0"/>
              <a:t>:</a:t>
            </a:r>
            <a:endParaRPr lang="en-US" sz="2000" dirty="0" smtClean="0"/>
          </a:p>
          <a:p>
            <a:endParaRPr lang="en-US" sz="2000" dirty="0"/>
          </a:p>
          <a:p>
            <a:r>
              <a:rPr lang="en-US" sz="2000" dirty="0"/>
              <a:t>	</a:t>
            </a:r>
            <a:r>
              <a:rPr lang="en-US" sz="2000" dirty="0" smtClean="0">
                <a:solidFill>
                  <a:srgbClr val="0000FF"/>
                </a:solidFill>
                <a:latin typeface="Wingdings"/>
                <a:ea typeface="Wingdings"/>
                <a:cs typeface="Wingdings"/>
                <a:sym typeface="Wingdings"/>
              </a:rPr>
              <a:t></a:t>
            </a:r>
            <a:r>
              <a:rPr lang="en-US" sz="2000" dirty="0" smtClean="0"/>
              <a:t>    </a:t>
            </a:r>
            <a:r>
              <a:rPr lang="en-US" sz="2000" b="1" dirty="0" smtClean="0">
                <a:solidFill>
                  <a:srgbClr val="0000FF"/>
                </a:solidFill>
              </a:rPr>
              <a:t>AD 531</a:t>
            </a:r>
            <a:r>
              <a:rPr lang="en-US" sz="2000" dirty="0" smtClean="0"/>
              <a:t> -- caused by previous </a:t>
            </a:r>
            <a:r>
              <a:rPr lang="en-US" sz="2000" b="1" dirty="0" smtClean="0">
                <a:solidFill>
                  <a:srgbClr val="0000FF"/>
                </a:solidFill>
              </a:rPr>
              <a:t>recent revolutions </a:t>
            </a:r>
            <a:r>
              <a:rPr lang="en-US" sz="2000" dirty="0" smtClean="0"/>
              <a:t>of Comet Halley. </a:t>
            </a:r>
          </a:p>
          <a:p>
            <a:r>
              <a:rPr lang="en-US" sz="2000" dirty="0"/>
              <a:t>	</a:t>
            </a:r>
            <a:r>
              <a:rPr lang="en-US" sz="2000" b="1" dirty="0" smtClean="0">
                <a:solidFill>
                  <a:srgbClr val="0000FF"/>
                </a:solidFill>
                <a:latin typeface="Wingdings"/>
                <a:ea typeface="Wingdings"/>
                <a:cs typeface="Wingdings"/>
                <a:sym typeface="Wingdings"/>
              </a:rPr>
              <a:t> </a:t>
            </a:r>
            <a:r>
              <a:rPr lang="en-US" sz="2000" b="1" dirty="0" smtClean="0">
                <a:solidFill>
                  <a:srgbClr val="0000FF"/>
                </a:solidFill>
              </a:rPr>
              <a:t>AD 849</a:t>
            </a:r>
            <a:r>
              <a:rPr lang="en-US" sz="2000" dirty="0" smtClean="0"/>
              <a:t> --  caused by particles released at the </a:t>
            </a:r>
            <a:r>
              <a:rPr lang="en-US" sz="2000" b="1" dirty="0" smtClean="0">
                <a:solidFill>
                  <a:srgbClr val="0000FF"/>
                </a:solidFill>
              </a:rPr>
              <a:t>466 BC </a:t>
            </a:r>
            <a:r>
              <a:rPr lang="en-US" sz="2000" dirty="0" smtClean="0"/>
              <a:t>perihelion 	       passage of Halley and trapped into a </a:t>
            </a:r>
            <a:r>
              <a:rPr lang="en-US" sz="2000" b="1" dirty="0" smtClean="0">
                <a:solidFill>
                  <a:srgbClr val="0000FF"/>
                </a:solidFill>
              </a:rPr>
              <a:t>2:13 Jovian resonance</a:t>
            </a:r>
            <a:r>
              <a:rPr lang="en-US" sz="2000" dirty="0" smtClean="0"/>
              <a:t>.</a:t>
            </a:r>
          </a:p>
          <a:p>
            <a:endParaRPr lang="en-US" dirty="0"/>
          </a:p>
          <a:p>
            <a:r>
              <a:rPr lang="en-US" dirty="0" smtClean="0"/>
              <a:t>     </a:t>
            </a:r>
            <a:endParaRPr lang="en-US" dirty="0"/>
          </a:p>
        </p:txBody>
      </p:sp>
    </p:spTree>
    <p:extLst>
      <p:ext uri="{BB962C8B-B14F-4D97-AF65-F5344CB8AC3E}">
        <p14:creationId xmlns:p14="http://schemas.microsoft.com/office/powerpoint/2010/main" val="1612472132"/>
      </p:ext>
    </p:extLst>
  </p:cSld>
  <p:clrMapOvr>
    <a:masterClrMapping/>
  </p:clrMapOvr>
  <mc:AlternateContent xmlns:mc="http://schemas.openxmlformats.org/markup-compatibility/2006" xmlns:p14="http://schemas.microsoft.com/office/powerpoint/2010/main">
    <mc:Choice Requires="p14">
      <p:transition spd="slow" p14:dur="2000" advTm="45193"/>
    </mc:Choice>
    <mc:Fallback xmlns="">
      <p:transition xmlns:p14="http://schemas.microsoft.com/office/powerpoint/2010/main" spd="slow" advTm="45193"/>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240" y="516205"/>
            <a:ext cx="8869680" cy="923330"/>
          </a:xfrm>
          <a:prstGeom prst="rect">
            <a:avLst/>
          </a:prstGeom>
          <a:noFill/>
        </p:spPr>
        <p:txBody>
          <a:bodyPr wrap="square" rtlCol="0">
            <a:spAutoFit/>
          </a:bodyPr>
          <a:lstStyle/>
          <a:p>
            <a:r>
              <a:rPr lang="en-US" dirty="0" smtClean="0"/>
              <a:t>Yr        </a:t>
            </a:r>
            <a:r>
              <a:rPr lang="en-US" b="1" dirty="0" smtClean="0">
                <a:solidFill>
                  <a:srgbClr val="FF6600"/>
                </a:solidFill>
              </a:rPr>
              <a:t>Solar</a:t>
            </a:r>
            <a:r>
              <a:rPr lang="en-US" dirty="0" smtClean="0"/>
              <a:t>     </a:t>
            </a:r>
            <a:r>
              <a:rPr lang="en-US" b="1" dirty="0" smtClean="0">
                <a:solidFill>
                  <a:srgbClr val="FF6600"/>
                </a:solidFill>
              </a:rPr>
              <a:t>Date</a:t>
            </a:r>
            <a:r>
              <a:rPr lang="en-US" dirty="0" smtClean="0"/>
              <a:t> Julian       </a:t>
            </a:r>
            <a:r>
              <a:rPr lang="en-US" b="1" dirty="0" smtClean="0">
                <a:solidFill>
                  <a:srgbClr val="FF6600"/>
                </a:solidFill>
              </a:rPr>
              <a:t>Moon</a:t>
            </a:r>
            <a:r>
              <a:rPr lang="en-US" dirty="0" smtClean="0"/>
              <a:t>                </a:t>
            </a:r>
            <a:r>
              <a:rPr lang="en-US" b="1" dirty="0" smtClean="0">
                <a:solidFill>
                  <a:srgbClr val="FF6600"/>
                </a:solidFill>
              </a:rPr>
              <a:t>Trail</a:t>
            </a:r>
            <a:r>
              <a:rPr lang="en-US" dirty="0" smtClean="0"/>
              <a:t>          </a:t>
            </a:r>
            <a:r>
              <a:rPr lang="en-US" b="1" dirty="0" smtClean="0">
                <a:solidFill>
                  <a:srgbClr val="008000"/>
                </a:solidFill>
              </a:rPr>
              <a:t> </a:t>
            </a:r>
            <a:r>
              <a:rPr lang="en-US" b="1" dirty="0" smtClean="0">
                <a:solidFill>
                  <a:srgbClr val="008000"/>
                </a:solidFill>
                <a:latin typeface="Symbol" charset="2"/>
                <a:cs typeface="Symbol" charset="2"/>
              </a:rPr>
              <a:t>D</a:t>
            </a:r>
            <a:r>
              <a:rPr lang="en-US" b="1" i="1" dirty="0" smtClean="0">
                <a:solidFill>
                  <a:srgbClr val="008000"/>
                </a:solidFill>
                <a:cs typeface="Symbol" charset="2"/>
              </a:rPr>
              <a:t>r</a:t>
            </a:r>
            <a:r>
              <a:rPr lang="en-US" b="1" dirty="0" smtClean="0">
                <a:solidFill>
                  <a:srgbClr val="008000"/>
                </a:solidFill>
                <a:latin typeface="Symbol" charset="2"/>
                <a:cs typeface="Symbol" charset="2"/>
              </a:rPr>
              <a:t> </a:t>
            </a:r>
            <a:r>
              <a:rPr lang="en-US" dirty="0" smtClean="0">
                <a:latin typeface="Symbol" charset="2"/>
                <a:cs typeface="Symbol" charset="2"/>
              </a:rPr>
              <a:t>           </a:t>
            </a:r>
            <a:r>
              <a:rPr lang="en-US" b="1" dirty="0" smtClean="0">
                <a:solidFill>
                  <a:srgbClr val="0000FF"/>
                </a:solidFill>
                <a:latin typeface="Symbol" charset="2"/>
                <a:cs typeface="Symbol" charset="2"/>
              </a:rPr>
              <a:t>D</a:t>
            </a:r>
            <a:r>
              <a:rPr lang="en-US" b="1" i="1" dirty="0" smtClean="0">
                <a:solidFill>
                  <a:srgbClr val="0000FF"/>
                </a:solidFill>
                <a:cs typeface="Symbol" charset="2"/>
              </a:rPr>
              <a:t>a</a:t>
            </a:r>
            <a:r>
              <a:rPr lang="en-US" b="1" i="1" baseline="-25000" dirty="0" smtClean="0">
                <a:solidFill>
                  <a:srgbClr val="0000FF"/>
                </a:solidFill>
                <a:cs typeface="Symbol" charset="2"/>
              </a:rPr>
              <a:t>0</a:t>
            </a:r>
            <a:r>
              <a:rPr lang="en-US" i="1" baseline="-25000" dirty="0" smtClean="0">
                <a:cs typeface="Symbol" charset="2"/>
              </a:rPr>
              <a:t>              </a:t>
            </a:r>
            <a:r>
              <a:rPr lang="en-US" b="1" i="1" dirty="0" smtClean="0">
                <a:solidFill>
                  <a:srgbClr val="FF0000"/>
                </a:solidFill>
                <a:cs typeface="Symbol" charset="2"/>
              </a:rPr>
              <a:t>f</a:t>
            </a:r>
            <a:r>
              <a:rPr lang="en-US" b="1" i="1" baseline="-25000" dirty="0" smtClean="0">
                <a:solidFill>
                  <a:srgbClr val="FF0000"/>
                </a:solidFill>
                <a:cs typeface="Symbol" charset="2"/>
              </a:rPr>
              <a:t>M</a:t>
            </a:r>
            <a:r>
              <a:rPr lang="en-US" i="1" baseline="-25000" dirty="0" smtClean="0">
                <a:cs typeface="Symbol" charset="2"/>
              </a:rPr>
              <a:t>            </a:t>
            </a:r>
            <a:r>
              <a:rPr lang="en-US" dirty="0" smtClean="0">
                <a:cs typeface="Symbol" charset="2"/>
              </a:rPr>
              <a:t>  </a:t>
            </a:r>
            <a:r>
              <a:rPr lang="en-US" b="1" dirty="0" smtClean="0">
                <a:solidFill>
                  <a:srgbClr val="FF6600"/>
                </a:solidFill>
                <a:cs typeface="Symbol" charset="2"/>
              </a:rPr>
              <a:t>±</a:t>
            </a:r>
            <a:r>
              <a:rPr lang="en-US" dirty="0" smtClean="0">
                <a:cs typeface="Symbol" charset="2"/>
              </a:rPr>
              <a:t> </a:t>
            </a:r>
            <a:r>
              <a:rPr lang="en-US" b="1" dirty="0" smtClean="0">
                <a:solidFill>
                  <a:srgbClr val="FF6600"/>
                </a:solidFill>
                <a:cs typeface="Symbol" charset="2"/>
              </a:rPr>
              <a:t>Time</a:t>
            </a:r>
            <a:r>
              <a:rPr lang="en-US" dirty="0" smtClean="0">
                <a:cs typeface="Symbol" charset="2"/>
              </a:rPr>
              <a:t>      S</a:t>
            </a:r>
            <a:endParaRPr lang="en-US" dirty="0" smtClean="0"/>
          </a:p>
          <a:p>
            <a:r>
              <a:rPr lang="en-US" dirty="0"/>
              <a:t> </a:t>
            </a:r>
            <a:r>
              <a:rPr lang="en-US" dirty="0" smtClean="0"/>
              <a:t>          </a:t>
            </a:r>
            <a:r>
              <a:rPr lang="en-US" b="1" dirty="0" smtClean="0">
                <a:solidFill>
                  <a:srgbClr val="FF6600"/>
                </a:solidFill>
              </a:rPr>
              <a:t>Long.</a:t>
            </a:r>
            <a:r>
              <a:rPr lang="en-US" dirty="0" smtClean="0"/>
              <a:t>           (UT)          age   rise or    Year  Rev  (</a:t>
            </a:r>
            <a:r>
              <a:rPr lang="en-US" b="1" i="1" dirty="0" smtClean="0">
                <a:solidFill>
                  <a:srgbClr val="008000"/>
                </a:solidFill>
              </a:rPr>
              <a:t>r</a:t>
            </a:r>
            <a:r>
              <a:rPr lang="en-US" b="1" baseline="-25000" dirty="0" smtClean="0">
                <a:solidFill>
                  <a:srgbClr val="008000"/>
                </a:solidFill>
              </a:rPr>
              <a:t>E </a:t>
            </a:r>
            <a:r>
              <a:rPr lang="en-US" b="1" dirty="0" smtClean="0">
                <a:solidFill>
                  <a:srgbClr val="008000"/>
                </a:solidFill>
              </a:rPr>
              <a:t> − </a:t>
            </a:r>
            <a:r>
              <a:rPr lang="en-US" b="1" i="1" dirty="0" smtClean="0">
                <a:solidFill>
                  <a:srgbClr val="008000"/>
                </a:solidFill>
              </a:rPr>
              <a:t>r</a:t>
            </a:r>
            <a:r>
              <a:rPr lang="en-US" b="1" baseline="-25000" dirty="0" smtClean="0">
                <a:solidFill>
                  <a:srgbClr val="008000"/>
                </a:solidFill>
              </a:rPr>
              <a:t>D</a:t>
            </a:r>
            <a:r>
              <a:rPr lang="en-US" dirty="0" smtClean="0"/>
              <a:t>)        (au)                         from </a:t>
            </a:r>
            <a:endParaRPr lang="en-US" i="1" dirty="0" smtClean="0"/>
          </a:p>
          <a:p>
            <a:r>
              <a:rPr lang="en-US" dirty="0" smtClean="0"/>
              <a:t>              </a:t>
            </a:r>
            <a:r>
              <a:rPr lang="en-US" dirty="0" smtClean="0">
                <a:latin typeface="Symbol" charset="2"/>
                <a:cs typeface="Symbol" charset="2"/>
              </a:rPr>
              <a:t>l</a:t>
            </a:r>
            <a:r>
              <a:rPr lang="en-US" dirty="0" smtClean="0"/>
              <a:t>                                  (d)     set                              (au)                                         vis range</a:t>
            </a:r>
            <a:endParaRPr lang="en-US" dirty="0"/>
          </a:p>
        </p:txBody>
      </p:sp>
      <p:sp>
        <p:nvSpPr>
          <p:cNvPr id="4" name="TextBox 3"/>
          <p:cNvSpPr txBox="1"/>
          <p:nvPr/>
        </p:nvSpPr>
        <p:spPr>
          <a:xfrm>
            <a:off x="142240" y="3992880"/>
            <a:ext cx="8676640" cy="646331"/>
          </a:xfrm>
          <a:prstGeom prst="rect">
            <a:avLst/>
          </a:prstGeom>
          <a:noFill/>
        </p:spPr>
        <p:txBody>
          <a:bodyPr wrap="square" rtlCol="0">
            <a:spAutoFit/>
          </a:bodyPr>
          <a:lstStyle/>
          <a:p>
            <a:r>
              <a:rPr lang="en-US" b="1" dirty="0" smtClean="0">
                <a:solidFill>
                  <a:srgbClr val="0000FF"/>
                </a:solidFill>
              </a:rPr>
              <a:t>Table 1.  Results for 1, 2 and 3 revolution trails for AD 531.  Approximate time of radiant visibility:  08:00 − 11:13 UT (sunrise at 11:43).  S = strength of outburst (H = high).</a:t>
            </a:r>
            <a:endParaRPr lang="en-US" b="1" dirty="0">
              <a:solidFill>
                <a:srgbClr val="0000FF"/>
              </a:solidFill>
            </a:endParaRPr>
          </a:p>
        </p:txBody>
      </p:sp>
      <p:sp>
        <p:nvSpPr>
          <p:cNvPr id="9" name="TextBox 8"/>
          <p:cNvSpPr txBox="1"/>
          <p:nvPr/>
        </p:nvSpPr>
        <p:spPr>
          <a:xfrm>
            <a:off x="4399280" y="6082863"/>
            <a:ext cx="4521200" cy="523220"/>
          </a:xfrm>
          <a:prstGeom prst="rect">
            <a:avLst/>
          </a:prstGeom>
          <a:noFill/>
        </p:spPr>
        <p:txBody>
          <a:bodyPr wrap="square" rtlCol="0">
            <a:spAutoFit/>
          </a:bodyPr>
          <a:lstStyle/>
          <a:p>
            <a:r>
              <a:rPr lang="en-US" sz="1400" dirty="0" smtClean="0"/>
              <a:t>Jenniskens Table 5e post-dicts ZHR = 900 (2006:666)</a:t>
            </a:r>
          </a:p>
          <a:p>
            <a:r>
              <a:rPr lang="en-US" sz="1400" dirty="0" smtClean="0"/>
              <a:t>(reported as “Not observed”).</a:t>
            </a:r>
            <a:endParaRPr lang="en-US" sz="1400" dirty="0"/>
          </a:p>
        </p:txBody>
      </p:sp>
      <p:sp>
        <p:nvSpPr>
          <p:cNvPr id="10" name="TextBox 9"/>
          <p:cNvSpPr txBox="1"/>
          <p:nvPr/>
        </p:nvSpPr>
        <p:spPr>
          <a:xfrm>
            <a:off x="1869440" y="5178584"/>
            <a:ext cx="5059680" cy="400110"/>
          </a:xfrm>
          <a:prstGeom prst="rect">
            <a:avLst/>
          </a:prstGeom>
          <a:noFill/>
        </p:spPr>
        <p:txBody>
          <a:bodyPr wrap="square" rtlCol="0">
            <a:spAutoFit/>
          </a:bodyPr>
          <a:lstStyle/>
          <a:p>
            <a:r>
              <a:rPr lang="en-US" sz="2000" b="1" dirty="0" smtClean="0">
                <a:solidFill>
                  <a:srgbClr val="FF0000"/>
                </a:solidFill>
              </a:rPr>
              <a:t>Most intense outburst in Maya Classic Period</a:t>
            </a:r>
            <a:endParaRPr lang="en-US" sz="2000" b="1" dirty="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908784606"/>
              </p:ext>
            </p:extLst>
          </p:nvPr>
        </p:nvGraphicFramePr>
        <p:xfrm>
          <a:off x="142240" y="1813560"/>
          <a:ext cx="8869680" cy="1737360"/>
        </p:xfrm>
        <a:graphic>
          <a:graphicData uri="http://schemas.openxmlformats.org/drawingml/2006/table">
            <a:tbl>
              <a:tblPr firstRow="1" bandRow="1">
                <a:tableStyleId>{9D7B26C5-4107-4FEC-AEDC-1716B250A1EF}</a:tableStyleId>
              </a:tblPr>
              <a:tblGrid>
                <a:gridCol w="554355"/>
                <a:gridCol w="949325"/>
                <a:gridCol w="1117600"/>
                <a:gridCol w="497840"/>
                <a:gridCol w="772160"/>
                <a:gridCol w="533558"/>
                <a:gridCol w="421482"/>
                <a:gridCol w="1025735"/>
                <a:gridCol w="843705"/>
                <a:gridCol w="798828"/>
                <a:gridCol w="999492"/>
                <a:gridCol w="355600"/>
              </a:tblGrid>
              <a:tr h="530013">
                <a:tc>
                  <a:txBody>
                    <a:bodyPr/>
                    <a:lstStyle/>
                    <a:p>
                      <a:r>
                        <a:rPr lang="en-US" dirty="0" smtClean="0"/>
                        <a:t>531</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tcPr>
                </a:tc>
                <a:tc>
                  <a:txBody>
                    <a:bodyPr/>
                    <a:lstStyle/>
                    <a:p>
                      <a:r>
                        <a:rPr lang="en-US" dirty="0" smtClean="0"/>
                        <a:t>42.018º</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tcPr>
                </a:tc>
                <a:tc>
                  <a:txBody>
                    <a:bodyPr/>
                    <a:lstStyle/>
                    <a:p>
                      <a:r>
                        <a:rPr lang="en-US" sz="1600" dirty="0" smtClean="0"/>
                        <a:t>Apr 10.494</a:t>
                      </a:r>
                    </a:p>
                    <a:p>
                      <a:r>
                        <a:rPr lang="en-US" sz="1600" dirty="0" smtClean="0"/>
                        <a:t>11:52</a:t>
                      </a:r>
                      <a:endParaRPr lang="en-US" sz="16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tcPr>
                </a:tc>
                <a:tc>
                  <a:txBody>
                    <a:bodyPr/>
                    <a:lstStyle/>
                    <a:p>
                      <a:r>
                        <a:rPr lang="en-US" dirty="0" smtClean="0"/>
                        <a:t>7.8</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tcPr>
                </a:tc>
                <a:tc>
                  <a:txBody>
                    <a:bodyPr/>
                    <a:lstStyle/>
                    <a:p>
                      <a:r>
                        <a:rPr lang="en-US" sz="1600" dirty="0" smtClean="0"/>
                        <a:t>s06:54</a:t>
                      </a:r>
                      <a:endParaRPr lang="en-US" sz="16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tcPr>
                </a:tc>
                <a:tc>
                  <a:txBody>
                    <a:bodyPr/>
                    <a:lstStyle/>
                    <a:p>
                      <a:r>
                        <a:rPr lang="en-US" dirty="0" smtClean="0"/>
                        <a:t>451</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tcPr>
                </a:tc>
                <a:tc>
                  <a:txBody>
                    <a:bodyPr/>
                    <a:lstStyle/>
                    <a:p>
                      <a:r>
                        <a:rPr lang="en-US" dirty="0" smtClean="0"/>
                        <a:t>1</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tcPr>
                </a:tc>
                <a:tc>
                  <a:txBody>
                    <a:bodyPr/>
                    <a:lstStyle/>
                    <a:p>
                      <a:r>
                        <a:rPr lang="en-US" sz="1600" dirty="0" smtClean="0"/>
                        <a:t>+</a:t>
                      </a:r>
                      <a:r>
                        <a:rPr lang="en-US" sz="1600" baseline="0" dirty="0" smtClean="0"/>
                        <a:t> 0.00081</a:t>
                      </a:r>
                      <a:endParaRPr lang="en-US" sz="16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1600" dirty="0" smtClean="0"/>
                        <a:t>+ 0.075</a:t>
                      </a:r>
                      <a:endParaRPr lang="en-US" sz="16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tcPr>
                </a:tc>
                <a:tc>
                  <a:txBody>
                    <a:bodyPr/>
                    <a:lstStyle/>
                    <a:p>
                      <a:r>
                        <a:rPr lang="en-US" sz="1600" dirty="0" smtClean="0"/>
                        <a:t>+ 1.008</a:t>
                      </a:r>
                      <a:endParaRPr lang="en-US" sz="16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tcPr>
                </a:tc>
                <a:tc>
                  <a:txBody>
                    <a:bodyPr/>
                    <a:lstStyle/>
                    <a:p>
                      <a:r>
                        <a:rPr lang="en-US" sz="1600" dirty="0" smtClean="0"/>
                        <a:t>+0h 39m</a:t>
                      </a:r>
                      <a:endParaRPr lang="en-US" sz="16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tcPr>
                </a:tc>
                <a:tc>
                  <a:txBody>
                    <a:bodyPr/>
                    <a:lstStyle/>
                    <a:p>
                      <a:r>
                        <a:rPr lang="en-US" dirty="0" smtClean="0"/>
                        <a:t>H</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tcPr>
                </a:tc>
              </a:tr>
              <a:tr h="530013">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tcPr>
                </a:tc>
                <a:tc>
                  <a:txBody>
                    <a:bodyPr/>
                    <a:lstStyle/>
                    <a:p>
                      <a:r>
                        <a:rPr lang="en-US" b="1" i="0" dirty="0" smtClean="0"/>
                        <a:t>41.939º</a:t>
                      </a:r>
                      <a:endParaRPr lang="en-US" b="1" i="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tcPr>
                </a:tc>
                <a:tc>
                  <a:txBody>
                    <a:bodyPr/>
                    <a:lstStyle/>
                    <a:p>
                      <a:r>
                        <a:rPr lang="en-US" sz="1600" b="1" i="0" dirty="0" smtClean="0"/>
                        <a:t>Apr</a:t>
                      </a:r>
                      <a:r>
                        <a:rPr lang="en-US" sz="1600" b="1" i="0" baseline="0" dirty="0" smtClean="0"/>
                        <a:t> 10.413</a:t>
                      </a:r>
                    </a:p>
                    <a:p>
                      <a:r>
                        <a:rPr lang="en-US" sz="1600" b="1" i="0" baseline="0" dirty="0" smtClean="0"/>
                        <a:t>09:55</a:t>
                      </a:r>
                      <a:endParaRPr lang="en-US" sz="1600" b="1" i="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tcPr>
                </a:tc>
                <a:tc>
                  <a:txBody>
                    <a:bodyPr/>
                    <a:lstStyle/>
                    <a:p>
                      <a:r>
                        <a:rPr lang="en-US" b="1" i="0" dirty="0" smtClean="0"/>
                        <a:t>7.7</a:t>
                      </a:r>
                      <a:endParaRPr lang="en-US" b="1" i="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tcPr>
                </a:tc>
                <a:tc>
                  <a:txBody>
                    <a:bodyPr/>
                    <a:lstStyle/>
                    <a:p>
                      <a:r>
                        <a:rPr lang="en-US" sz="1600" b="1" i="0" dirty="0" smtClean="0"/>
                        <a:t>s06:54</a:t>
                      </a:r>
                      <a:endParaRPr lang="en-US" sz="1600" b="1" i="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tcPr>
                </a:tc>
                <a:tc>
                  <a:txBody>
                    <a:bodyPr/>
                    <a:lstStyle/>
                    <a:p>
                      <a:r>
                        <a:rPr lang="en-US" b="1" i="0" dirty="0" smtClean="0"/>
                        <a:t>374</a:t>
                      </a:r>
                      <a:endParaRPr lang="en-US" b="1" i="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tcPr>
                </a:tc>
                <a:tc>
                  <a:txBody>
                    <a:bodyPr/>
                    <a:lstStyle/>
                    <a:p>
                      <a:r>
                        <a:rPr lang="en-US" b="1" i="0" dirty="0" smtClean="0"/>
                        <a:t>2</a:t>
                      </a:r>
                      <a:endParaRPr lang="en-US" b="1" i="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tcPr>
                </a:tc>
                <a:tc>
                  <a:txBody>
                    <a:bodyPr/>
                    <a:lstStyle/>
                    <a:p>
                      <a:r>
                        <a:rPr lang="en-US" sz="1600" b="1" i="0" dirty="0" smtClean="0"/>
                        <a:t>-</a:t>
                      </a:r>
                      <a:r>
                        <a:rPr lang="en-US" sz="1600" b="1" i="0" baseline="0" dirty="0" smtClean="0"/>
                        <a:t> 0.00089</a:t>
                      </a:r>
                      <a:endParaRPr lang="en-US" sz="1600" b="1" i="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tcPr>
                </a:tc>
                <a:tc>
                  <a:txBody>
                    <a:bodyPr/>
                    <a:lstStyle/>
                    <a:p>
                      <a:r>
                        <a:rPr lang="en-US" sz="1600" b="1" i="0" dirty="0" smtClean="0"/>
                        <a:t>+ 0.052</a:t>
                      </a:r>
                      <a:endParaRPr lang="en-US" sz="1600" b="1" i="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tcPr>
                </a:tc>
                <a:tc>
                  <a:txBody>
                    <a:bodyPr/>
                    <a:lstStyle/>
                    <a:p>
                      <a:r>
                        <a:rPr lang="en-US" sz="1600" b="1" i="0" dirty="0" smtClean="0"/>
                        <a:t>+ 0.759</a:t>
                      </a:r>
                      <a:endParaRPr lang="en-US" sz="1600" b="1" i="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tcPr>
                </a:tc>
                <a:tc>
                  <a:txBody>
                    <a:bodyPr/>
                    <a:lstStyle/>
                    <a:p>
                      <a:r>
                        <a:rPr lang="en-US" sz="1600" b="1" i="0" dirty="0" smtClean="0"/>
                        <a:t>vis range</a:t>
                      </a:r>
                      <a:endParaRPr lang="en-US" sz="1600" b="1" i="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tcPr>
                </a:tc>
                <a:tc>
                  <a:txBody>
                    <a:bodyPr/>
                    <a:lstStyle/>
                    <a:p>
                      <a:r>
                        <a:rPr lang="en-US" b="1" i="0" dirty="0" smtClean="0"/>
                        <a:t>H</a:t>
                      </a:r>
                      <a:endParaRPr lang="en-US" b="1" i="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tcPr>
                </a:tc>
              </a:tr>
              <a:tr h="530013">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B w="12700" cap="flat" cmpd="sng" algn="ctr">
                      <a:solidFill>
                        <a:prstClr val="black"/>
                      </a:solidFill>
                      <a:prstDash val="solid"/>
                      <a:round/>
                      <a:headEnd type="none" w="med" len="med"/>
                      <a:tailEnd type="none" w="med" len="med"/>
                    </a:lnB>
                  </a:tcPr>
                </a:tc>
                <a:tc>
                  <a:txBody>
                    <a:bodyPr/>
                    <a:lstStyle/>
                    <a:p>
                      <a:r>
                        <a:rPr lang="en-US" b="1" i="0" dirty="0" smtClean="0"/>
                        <a:t>41.955º</a:t>
                      </a:r>
                      <a:endParaRPr lang="en-US" b="1" i="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B w="12700" cap="flat" cmpd="sng" algn="ctr">
                      <a:solidFill>
                        <a:prstClr val="black"/>
                      </a:solidFill>
                      <a:prstDash val="solid"/>
                      <a:round/>
                      <a:headEnd type="none" w="med" len="med"/>
                      <a:tailEnd type="none" w="med" len="med"/>
                    </a:lnB>
                  </a:tcPr>
                </a:tc>
                <a:tc>
                  <a:txBody>
                    <a:bodyPr/>
                    <a:lstStyle/>
                    <a:p>
                      <a:r>
                        <a:rPr lang="en-US" sz="1600" b="1" i="0" dirty="0" smtClean="0"/>
                        <a:t>Apr</a:t>
                      </a:r>
                      <a:r>
                        <a:rPr lang="en-US" sz="1600" b="1" i="0" baseline="0" dirty="0" smtClean="0"/>
                        <a:t> 10.429</a:t>
                      </a:r>
                    </a:p>
                    <a:p>
                      <a:r>
                        <a:rPr lang="en-US" sz="1600" b="1" i="0" baseline="0" dirty="0" smtClean="0"/>
                        <a:t>10:18</a:t>
                      </a:r>
                      <a:endParaRPr lang="en-US" sz="1600" b="1" i="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B w="12700" cap="flat" cmpd="sng" algn="ctr">
                      <a:solidFill>
                        <a:prstClr val="black"/>
                      </a:solidFill>
                      <a:prstDash val="solid"/>
                      <a:round/>
                      <a:headEnd type="none" w="med" len="med"/>
                      <a:tailEnd type="none" w="med" len="med"/>
                    </a:lnB>
                  </a:tcPr>
                </a:tc>
                <a:tc>
                  <a:txBody>
                    <a:bodyPr/>
                    <a:lstStyle/>
                    <a:p>
                      <a:r>
                        <a:rPr lang="en-US" b="1" i="0" dirty="0" smtClean="0"/>
                        <a:t>7.7</a:t>
                      </a:r>
                      <a:endParaRPr lang="en-US" b="1" i="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B w="12700" cap="flat" cmpd="sng" algn="ctr">
                      <a:solidFill>
                        <a:prstClr val="black"/>
                      </a:solidFill>
                      <a:prstDash val="solid"/>
                      <a:round/>
                      <a:headEnd type="none" w="med" len="med"/>
                      <a:tailEnd type="none" w="med" len="med"/>
                    </a:lnB>
                  </a:tcPr>
                </a:tc>
                <a:tc>
                  <a:txBody>
                    <a:bodyPr/>
                    <a:lstStyle/>
                    <a:p>
                      <a:r>
                        <a:rPr lang="en-US" sz="1600" b="1" i="0" dirty="0" smtClean="0"/>
                        <a:t>s06:54</a:t>
                      </a:r>
                      <a:endParaRPr lang="en-US" sz="1600" b="1" i="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B w="12700" cap="flat" cmpd="sng" algn="ctr">
                      <a:solidFill>
                        <a:prstClr val="black"/>
                      </a:solidFill>
                      <a:prstDash val="solid"/>
                      <a:round/>
                      <a:headEnd type="none" w="med" len="med"/>
                      <a:tailEnd type="none" w="med" len="med"/>
                    </a:lnB>
                  </a:tcPr>
                </a:tc>
                <a:tc>
                  <a:txBody>
                    <a:bodyPr/>
                    <a:lstStyle/>
                    <a:p>
                      <a:r>
                        <a:rPr lang="en-US" b="1" i="0" dirty="0" smtClean="0"/>
                        <a:t>295</a:t>
                      </a:r>
                      <a:endParaRPr lang="en-US" b="1" i="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B w="12700" cap="flat" cmpd="sng" algn="ctr">
                      <a:solidFill>
                        <a:prstClr val="black"/>
                      </a:solidFill>
                      <a:prstDash val="solid"/>
                      <a:round/>
                      <a:headEnd type="none" w="med" len="med"/>
                      <a:tailEnd type="none" w="med" len="med"/>
                    </a:lnB>
                  </a:tcPr>
                </a:tc>
                <a:tc>
                  <a:txBody>
                    <a:bodyPr/>
                    <a:lstStyle/>
                    <a:p>
                      <a:r>
                        <a:rPr lang="en-US" b="1" i="0" dirty="0" smtClean="0"/>
                        <a:t>3</a:t>
                      </a:r>
                      <a:endParaRPr lang="en-US" b="1" i="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B w="12700" cap="flat" cmpd="sng" algn="ctr">
                      <a:solidFill>
                        <a:prstClr val="black"/>
                      </a:solidFill>
                      <a:prstDash val="solid"/>
                      <a:round/>
                      <a:headEnd type="none" w="med" len="med"/>
                      <a:tailEnd type="none" w="med" len="med"/>
                    </a:lnB>
                  </a:tcPr>
                </a:tc>
                <a:tc>
                  <a:txBody>
                    <a:bodyPr/>
                    <a:lstStyle/>
                    <a:p>
                      <a:r>
                        <a:rPr lang="en-US" sz="1600" b="1" i="0" dirty="0" smtClean="0"/>
                        <a:t>- 0.00155</a:t>
                      </a:r>
                      <a:endParaRPr lang="en-US" sz="1600" b="1" i="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B w="12700" cap="flat" cmpd="sng" algn="ctr">
                      <a:solidFill>
                        <a:prstClr val="black"/>
                      </a:solidFill>
                      <a:prstDash val="solid"/>
                      <a:round/>
                      <a:headEnd type="none" w="med" len="med"/>
                      <a:tailEnd type="none" w="med" len="med"/>
                    </a:lnB>
                  </a:tcPr>
                </a:tc>
                <a:tc>
                  <a:txBody>
                    <a:bodyPr/>
                    <a:lstStyle/>
                    <a:p>
                      <a:r>
                        <a:rPr lang="en-US" sz="1600" b="1" i="0" dirty="0" smtClean="0"/>
                        <a:t>+ 0.048</a:t>
                      </a:r>
                      <a:endParaRPr lang="en-US" sz="1600" b="1" i="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B w="12700" cap="flat" cmpd="sng" algn="ctr">
                      <a:solidFill>
                        <a:prstClr val="black"/>
                      </a:solidFill>
                      <a:prstDash val="solid"/>
                      <a:round/>
                      <a:headEnd type="none" w="med" len="med"/>
                      <a:tailEnd type="none" w="med" len="med"/>
                    </a:lnB>
                  </a:tcPr>
                </a:tc>
                <a:tc>
                  <a:txBody>
                    <a:bodyPr/>
                    <a:lstStyle/>
                    <a:p>
                      <a:r>
                        <a:rPr lang="en-US" sz="1600" b="1" i="0" dirty="0" smtClean="0"/>
                        <a:t>+ 0.666</a:t>
                      </a:r>
                      <a:endParaRPr lang="en-US" sz="1600" b="1" i="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B w="12700" cap="flat" cmpd="sng" algn="ctr">
                      <a:solidFill>
                        <a:prstClr val="black"/>
                      </a:solidFill>
                      <a:prstDash val="solid"/>
                      <a:round/>
                      <a:headEnd type="none" w="med" len="med"/>
                      <a:tailEnd type="none" w="med" len="med"/>
                    </a:lnB>
                  </a:tcPr>
                </a:tc>
                <a:tc>
                  <a:txBody>
                    <a:bodyPr/>
                    <a:lstStyle/>
                    <a:p>
                      <a:r>
                        <a:rPr lang="en-US" sz="1600" b="1" i="0" dirty="0" smtClean="0"/>
                        <a:t>vis range</a:t>
                      </a:r>
                      <a:endParaRPr lang="en-US" sz="1600" b="1" i="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B w="12700" cap="flat" cmpd="sng" algn="ctr">
                      <a:solidFill>
                        <a:prstClr val="black"/>
                      </a:solidFill>
                      <a:prstDash val="solid"/>
                      <a:round/>
                      <a:headEnd type="none" w="med" len="med"/>
                      <a:tailEnd type="none" w="med" len="med"/>
                    </a:lnB>
                  </a:tcPr>
                </a:tc>
                <a:tc>
                  <a:txBody>
                    <a:bodyPr/>
                    <a:lstStyle/>
                    <a:p>
                      <a:r>
                        <a:rPr lang="en-US" b="1" i="0" dirty="0" smtClean="0"/>
                        <a:t>H</a:t>
                      </a:r>
                      <a:endParaRPr lang="en-US" b="1" i="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B w="12700" cap="flat" cmpd="sng" algn="ctr">
                      <a:solidFill>
                        <a:prstClr val="black"/>
                      </a:solidFill>
                      <a:prstDash val="solid"/>
                      <a:round/>
                      <a:headEnd type="none" w="med" len="med"/>
                      <a:tailEnd type="none" w="med" len="med"/>
                    </a:lnB>
                  </a:tcPr>
                </a:tc>
              </a:tr>
            </a:tbl>
          </a:graphicData>
        </a:graphic>
      </p:graphicFrame>
      <p:sp>
        <p:nvSpPr>
          <p:cNvPr id="5" name="Right Arrow 4"/>
          <p:cNvSpPr/>
          <p:nvPr/>
        </p:nvSpPr>
        <p:spPr>
          <a:xfrm>
            <a:off x="741680" y="5178584"/>
            <a:ext cx="1016000" cy="400110"/>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1004682"/>
      </p:ext>
    </p:extLst>
  </p:cSld>
  <p:clrMapOvr>
    <a:masterClrMapping/>
  </p:clrMapOvr>
  <mc:AlternateContent xmlns:mc="http://schemas.openxmlformats.org/markup-compatibility/2006" xmlns:p14="http://schemas.microsoft.com/office/powerpoint/2010/main">
    <mc:Choice Requires="p14">
      <p:transition spd="slow" p14:dur="2000" advTm="60334"/>
    </mc:Choice>
    <mc:Fallback xmlns="">
      <p:transition xmlns:p14="http://schemas.microsoft.com/office/powerpoint/2010/main" spd="slow" advTm="60334"/>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31-(451)-16-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875" y="0"/>
            <a:ext cx="8543530" cy="6858000"/>
          </a:xfrm>
          <a:prstGeom prst="rect">
            <a:avLst/>
          </a:prstGeom>
        </p:spPr>
      </p:pic>
      <p:cxnSp>
        <p:nvCxnSpPr>
          <p:cNvPr id="4" name="Straight Arrow Connector 3"/>
          <p:cNvCxnSpPr/>
          <p:nvPr/>
        </p:nvCxnSpPr>
        <p:spPr>
          <a:xfrm flipV="1">
            <a:off x="4246880" y="2854960"/>
            <a:ext cx="0" cy="175768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5931567"/>
      </p:ext>
    </p:extLst>
  </p:cSld>
  <p:clrMapOvr>
    <a:masterClrMapping/>
  </p:clrMapOvr>
  <mc:AlternateContent xmlns:mc="http://schemas.openxmlformats.org/markup-compatibility/2006" xmlns:p14="http://schemas.microsoft.com/office/powerpoint/2010/main">
    <mc:Choice Requires="p14">
      <p:transition spd="slow" p14:dur="2000" advTm="13553"/>
    </mc:Choice>
    <mc:Fallback xmlns="">
      <p:transition xmlns:p14="http://schemas.microsoft.com/office/powerpoint/2010/main" spd="slow" advTm="13553"/>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31-(374)-16-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981" y="0"/>
            <a:ext cx="8593798" cy="6858000"/>
          </a:xfrm>
          <a:prstGeom prst="rect">
            <a:avLst/>
          </a:prstGeom>
        </p:spPr>
      </p:pic>
      <p:cxnSp>
        <p:nvCxnSpPr>
          <p:cNvPr id="4" name="Straight Arrow Connector 3"/>
          <p:cNvCxnSpPr/>
          <p:nvPr/>
        </p:nvCxnSpPr>
        <p:spPr>
          <a:xfrm flipV="1">
            <a:off x="4003040" y="2763520"/>
            <a:ext cx="10160" cy="189992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7362009"/>
      </p:ext>
    </p:extLst>
  </p:cSld>
  <p:clrMapOvr>
    <a:masterClrMapping/>
  </p:clrMapOvr>
  <mc:AlternateContent xmlns:mc="http://schemas.openxmlformats.org/markup-compatibility/2006" xmlns:p14="http://schemas.microsoft.com/office/powerpoint/2010/main">
    <mc:Choice Requires="p14">
      <p:transition spd="slow" p14:dur="2000" advTm="4647"/>
    </mc:Choice>
    <mc:Fallback xmlns="">
      <p:transition xmlns:p14="http://schemas.microsoft.com/office/powerpoint/2010/main" spd="slow" advTm="4647"/>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31-(295)-16-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369" y="0"/>
            <a:ext cx="8492383" cy="6858000"/>
          </a:xfrm>
          <a:prstGeom prst="rect">
            <a:avLst/>
          </a:prstGeom>
        </p:spPr>
      </p:pic>
      <p:cxnSp>
        <p:nvCxnSpPr>
          <p:cNvPr id="4" name="Straight Arrow Connector 3"/>
          <p:cNvCxnSpPr/>
          <p:nvPr/>
        </p:nvCxnSpPr>
        <p:spPr>
          <a:xfrm flipV="1">
            <a:off x="4074160" y="2794000"/>
            <a:ext cx="0" cy="181864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8501631"/>
      </p:ext>
    </p:extLst>
  </p:cSld>
  <p:clrMapOvr>
    <a:masterClrMapping/>
  </p:clrMapOvr>
  <mc:AlternateContent xmlns:mc="http://schemas.openxmlformats.org/markup-compatibility/2006" xmlns:p14="http://schemas.microsoft.com/office/powerpoint/2010/main">
    <mc:Choice Requires="p14">
      <p:transition spd="slow" p14:dur="2000" advTm="19135"/>
    </mc:Choice>
    <mc:Fallback xmlns="">
      <p:transition xmlns:p14="http://schemas.microsoft.com/office/powerpoint/2010/main" spd="slow" advTm="19135"/>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31-Caracol-st15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24" y="0"/>
            <a:ext cx="2669592" cy="6858000"/>
          </a:xfrm>
          <a:prstGeom prst="rect">
            <a:avLst/>
          </a:prstGeom>
        </p:spPr>
      </p:pic>
      <p:pic>
        <p:nvPicPr>
          <p:cNvPr id="3" name="Picture 2" descr="531-caracol-st15-lunar-series c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4531" y="0"/>
            <a:ext cx="5704828" cy="2438400"/>
          </a:xfrm>
          <a:prstGeom prst="rect">
            <a:avLst/>
          </a:prstGeom>
        </p:spPr>
      </p:pic>
      <p:sp>
        <p:nvSpPr>
          <p:cNvPr id="4" name="TextBox 3"/>
          <p:cNvSpPr txBox="1"/>
          <p:nvPr/>
        </p:nvSpPr>
        <p:spPr>
          <a:xfrm>
            <a:off x="3403600" y="3068320"/>
            <a:ext cx="3241040" cy="338554"/>
          </a:xfrm>
          <a:prstGeom prst="rect">
            <a:avLst/>
          </a:prstGeom>
          <a:noFill/>
        </p:spPr>
        <p:txBody>
          <a:bodyPr wrap="square" rtlCol="0">
            <a:spAutoFit/>
          </a:bodyPr>
          <a:lstStyle/>
          <a:p>
            <a:r>
              <a:rPr lang="en-US" sz="1600" b="1" dirty="0" smtClean="0">
                <a:solidFill>
                  <a:srgbClr val="FF0000"/>
                </a:solidFill>
              </a:rPr>
              <a:t>“8 days since the moon arrived”</a:t>
            </a:r>
            <a:endParaRPr lang="en-US" sz="1600" b="1" dirty="0">
              <a:solidFill>
                <a:srgbClr val="FF0000"/>
              </a:solidFill>
            </a:endParaRPr>
          </a:p>
        </p:txBody>
      </p:sp>
      <p:cxnSp>
        <p:nvCxnSpPr>
          <p:cNvPr id="6" name="Straight Arrow Connector 5"/>
          <p:cNvCxnSpPr/>
          <p:nvPr/>
        </p:nvCxnSpPr>
        <p:spPr>
          <a:xfrm flipV="1">
            <a:off x="4511040" y="1524000"/>
            <a:ext cx="1016000" cy="145288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905758" y="3660953"/>
            <a:ext cx="6238242" cy="2031325"/>
          </a:xfrm>
          <a:prstGeom prst="rect">
            <a:avLst/>
          </a:prstGeom>
          <a:noFill/>
        </p:spPr>
        <p:txBody>
          <a:bodyPr wrap="square" rtlCol="0">
            <a:spAutoFit/>
          </a:bodyPr>
          <a:lstStyle/>
          <a:p>
            <a:r>
              <a:rPr lang="en-US" dirty="0" smtClean="0"/>
              <a:t>Maya Long Count </a:t>
            </a:r>
            <a:r>
              <a:rPr lang="en-US" dirty="0" smtClean="0">
                <a:solidFill>
                  <a:srgbClr val="0000FF"/>
                </a:solidFill>
              </a:rPr>
              <a:t> </a:t>
            </a:r>
            <a:r>
              <a:rPr lang="en-US" b="1" dirty="0" smtClean="0">
                <a:solidFill>
                  <a:srgbClr val="0000FF"/>
                </a:solidFill>
              </a:rPr>
              <a:t>9.4.16.13.3</a:t>
            </a:r>
            <a:r>
              <a:rPr lang="en-US" dirty="0" smtClean="0">
                <a:solidFill>
                  <a:srgbClr val="008000"/>
                </a:solidFill>
              </a:rPr>
              <a:t>   </a:t>
            </a:r>
            <a:r>
              <a:rPr lang="en-US" dirty="0" smtClean="0"/>
              <a:t>Moon age </a:t>
            </a:r>
            <a:r>
              <a:rPr lang="en-US" b="1" dirty="0" smtClean="0">
                <a:solidFill>
                  <a:srgbClr val="0000FF"/>
                </a:solidFill>
              </a:rPr>
              <a:t>11.8</a:t>
            </a:r>
            <a:r>
              <a:rPr lang="en-US" dirty="0" smtClean="0"/>
              <a:t> days</a:t>
            </a:r>
          </a:p>
          <a:p>
            <a:r>
              <a:rPr lang="en-US" dirty="0"/>
              <a:t> </a:t>
            </a:r>
            <a:r>
              <a:rPr lang="en-US" dirty="0" smtClean="0"/>
              <a:t>    (Event </a:t>
            </a:r>
            <a:r>
              <a:rPr lang="en-US" dirty="0"/>
              <a:t>[</a:t>
            </a:r>
            <a:r>
              <a:rPr lang="en-US" dirty="0" smtClean="0"/>
              <a:t>presumed]:  </a:t>
            </a:r>
            <a:r>
              <a:rPr lang="en-US" b="1" dirty="0">
                <a:solidFill>
                  <a:srgbClr val="FF0000"/>
                </a:solidFill>
              </a:rPr>
              <a:t>r</a:t>
            </a:r>
            <a:r>
              <a:rPr lang="en-US" b="1" dirty="0" smtClean="0">
                <a:solidFill>
                  <a:srgbClr val="FF0000"/>
                </a:solidFill>
              </a:rPr>
              <a:t>uler takes the royal throne</a:t>
            </a:r>
            <a:r>
              <a:rPr lang="en-US" dirty="0" smtClean="0"/>
              <a:t>  [K’an I])</a:t>
            </a:r>
          </a:p>
          <a:p>
            <a:r>
              <a:rPr lang="en-US" dirty="0"/>
              <a:t> </a:t>
            </a:r>
            <a:r>
              <a:rPr lang="en-US" b="1" dirty="0" smtClean="0">
                <a:solidFill>
                  <a:srgbClr val="0000FF"/>
                </a:solidFill>
              </a:rPr>
              <a:t>531 April 14</a:t>
            </a:r>
            <a:r>
              <a:rPr lang="en-US" dirty="0"/>
              <a:t> </a:t>
            </a:r>
            <a:r>
              <a:rPr lang="en-US" dirty="0" smtClean="0"/>
              <a:t>(+/- one day) 12:00 UT</a:t>
            </a:r>
          </a:p>
          <a:p>
            <a:endParaRPr lang="en-US" dirty="0"/>
          </a:p>
          <a:p>
            <a:r>
              <a:rPr lang="en-US" b="1" dirty="0" smtClean="0">
                <a:solidFill>
                  <a:srgbClr val="FF6600"/>
                </a:solidFill>
              </a:rPr>
              <a:t>Outburst:  April 10, 09:55—11:52 UT   </a:t>
            </a:r>
            <a:r>
              <a:rPr lang="en-US" dirty="0" smtClean="0"/>
              <a:t>Moon age </a:t>
            </a:r>
            <a:r>
              <a:rPr lang="en-US" b="1" dirty="0" smtClean="0">
                <a:solidFill>
                  <a:srgbClr val="FF6600"/>
                </a:solidFill>
              </a:rPr>
              <a:t>7.7</a:t>
            </a:r>
            <a:r>
              <a:rPr lang="en-US" dirty="0" smtClean="0"/>
              <a:t> days</a:t>
            </a:r>
          </a:p>
          <a:p>
            <a:endParaRPr lang="en-US" dirty="0" smtClean="0"/>
          </a:p>
          <a:p>
            <a:r>
              <a:rPr lang="en-US" dirty="0" smtClean="0"/>
              <a:t>Solar Longitudes:  41.955º, 41.956º, 42.018º</a:t>
            </a:r>
            <a:endParaRPr lang="en-US" dirty="0"/>
          </a:p>
        </p:txBody>
      </p:sp>
      <p:sp>
        <p:nvSpPr>
          <p:cNvPr id="7" name="TextBox 6"/>
          <p:cNvSpPr txBox="1"/>
          <p:nvPr/>
        </p:nvSpPr>
        <p:spPr>
          <a:xfrm>
            <a:off x="3144531" y="5862320"/>
            <a:ext cx="5603229" cy="707886"/>
          </a:xfrm>
          <a:prstGeom prst="rect">
            <a:avLst/>
          </a:prstGeom>
          <a:noFill/>
        </p:spPr>
        <p:txBody>
          <a:bodyPr wrap="square" rtlCol="0">
            <a:spAutoFit/>
          </a:bodyPr>
          <a:lstStyle/>
          <a:p>
            <a:r>
              <a:rPr lang="en-US" sz="2000" dirty="0" smtClean="0"/>
              <a:t>Monument and location:</a:t>
            </a:r>
          </a:p>
          <a:p>
            <a:r>
              <a:rPr lang="en-US" sz="2000" dirty="0" smtClean="0"/>
              <a:t>Stela 15, </a:t>
            </a:r>
            <a:r>
              <a:rPr lang="en-US" sz="2000" b="1" dirty="0" smtClean="0">
                <a:solidFill>
                  <a:srgbClr val="008000"/>
                </a:solidFill>
              </a:rPr>
              <a:t>Caracol</a:t>
            </a:r>
            <a:r>
              <a:rPr lang="en-US" sz="2000" dirty="0" smtClean="0"/>
              <a:t>  [Belize] </a:t>
            </a:r>
            <a:r>
              <a:rPr lang="en-US" sz="1100" dirty="0" smtClean="0"/>
              <a:t>(Drawing from Beetz and Satterthwaite, 1981)</a:t>
            </a:r>
            <a:endParaRPr lang="en-US" sz="2000" dirty="0"/>
          </a:p>
        </p:txBody>
      </p:sp>
    </p:spTree>
    <p:extLst>
      <p:ext uri="{BB962C8B-B14F-4D97-AF65-F5344CB8AC3E}">
        <p14:creationId xmlns:p14="http://schemas.microsoft.com/office/powerpoint/2010/main" val="1114338808"/>
      </p:ext>
    </p:extLst>
  </p:cSld>
  <p:clrMapOvr>
    <a:masterClrMapping/>
  </p:clrMapOvr>
  <mc:AlternateContent xmlns:mc="http://schemas.openxmlformats.org/markup-compatibility/2006" xmlns:p14="http://schemas.microsoft.com/office/powerpoint/2010/main">
    <mc:Choice Requires="p14">
      <p:transition spd="slow" p14:dur="2000" advTm="47567"/>
    </mc:Choice>
    <mc:Fallback xmlns="">
      <p:transition xmlns:p14="http://schemas.microsoft.com/office/powerpoint/2010/main" spd="slow" advTm="47567"/>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240" y="516205"/>
            <a:ext cx="8869680" cy="923330"/>
          </a:xfrm>
          <a:prstGeom prst="rect">
            <a:avLst/>
          </a:prstGeom>
          <a:noFill/>
        </p:spPr>
        <p:txBody>
          <a:bodyPr wrap="square" rtlCol="0">
            <a:spAutoFit/>
          </a:bodyPr>
          <a:lstStyle/>
          <a:p>
            <a:r>
              <a:rPr lang="en-US" dirty="0" smtClean="0"/>
              <a:t>Yr        Solar     Date Julian       Moon                Trail             </a:t>
            </a:r>
            <a:r>
              <a:rPr lang="en-US" b="1" dirty="0" smtClean="0">
                <a:solidFill>
                  <a:srgbClr val="008000"/>
                </a:solidFill>
                <a:latin typeface="Symbol" charset="2"/>
                <a:cs typeface="Symbol" charset="2"/>
              </a:rPr>
              <a:t>D</a:t>
            </a:r>
            <a:r>
              <a:rPr lang="en-US" b="1" i="1" dirty="0" smtClean="0">
                <a:solidFill>
                  <a:srgbClr val="008000"/>
                </a:solidFill>
                <a:cs typeface="Symbol" charset="2"/>
              </a:rPr>
              <a:t>r</a:t>
            </a:r>
            <a:r>
              <a:rPr lang="en-US" b="1" dirty="0" smtClean="0">
                <a:solidFill>
                  <a:srgbClr val="008000"/>
                </a:solidFill>
                <a:latin typeface="Symbol" charset="2"/>
                <a:cs typeface="Symbol" charset="2"/>
              </a:rPr>
              <a:t> </a:t>
            </a:r>
            <a:r>
              <a:rPr lang="en-US" dirty="0" smtClean="0">
                <a:latin typeface="Symbol" charset="2"/>
                <a:cs typeface="Symbol" charset="2"/>
              </a:rPr>
              <a:t>           </a:t>
            </a:r>
            <a:r>
              <a:rPr lang="en-US" b="1" dirty="0" smtClean="0">
                <a:solidFill>
                  <a:srgbClr val="0000FF"/>
                </a:solidFill>
                <a:latin typeface="Symbol" charset="2"/>
                <a:cs typeface="Symbol" charset="2"/>
              </a:rPr>
              <a:t>D</a:t>
            </a:r>
            <a:r>
              <a:rPr lang="en-US" b="1" i="1" dirty="0" smtClean="0">
                <a:solidFill>
                  <a:srgbClr val="0000FF"/>
                </a:solidFill>
                <a:cs typeface="Symbol" charset="2"/>
              </a:rPr>
              <a:t>a</a:t>
            </a:r>
            <a:r>
              <a:rPr lang="en-US" b="1" i="1" baseline="-25000" dirty="0" smtClean="0">
                <a:solidFill>
                  <a:srgbClr val="0000FF"/>
                </a:solidFill>
                <a:cs typeface="Symbol" charset="2"/>
              </a:rPr>
              <a:t>0</a:t>
            </a:r>
            <a:r>
              <a:rPr lang="en-US" i="1" baseline="-25000" dirty="0" smtClean="0">
                <a:cs typeface="Symbol" charset="2"/>
              </a:rPr>
              <a:t>              </a:t>
            </a:r>
            <a:r>
              <a:rPr lang="en-US" b="1" i="1" dirty="0" smtClean="0">
                <a:solidFill>
                  <a:srgbClr val="FF0000"/>
                </a:solidFill>
                <a:cs typeface="Symbol" charset="2"/>
              </a:rPr>
              <a:t>f</a:t>
            </a:r>
            <a:r>
              <a:rPr lang="en-US" b="1" i="1" baseline="-25000" dirty="0" smtClean="0">
                <a:solidFill>
                  <a:srgbClr val="FF0000"/>
                </a:solidFill>
                <a:cs typeface="Symbol" charset="2"/>
              </a:rPr>
              <a:t>M</a:t>
            </a:r>
            <a:r>
              <a:rPr lang="en-US" i="1" baseline="-25000" dirty="0" smtClean="0">
                <a:cs typeface="Symbol" charset="2"/>
              </a:rPr>
              <a:t>            </a:t>
            </a:r>
            <a:r>
              <a:rPr lang="en-US" dirty="0" smtClean="0">
                <a:cs typeface="Symbol" charset="2"/>
              </a:rPr>
              <a:t>  ± Time      S</a:t>
            </a:r>
            <a:endParaRPr lang="en-US" dirty="0" smtClean="0"/>
          </a:p>
          <a:p>
            <a:r>
              <a:rPr lang="en-US" dirty="0"/>
              <a:t> </a:t>
            </a:r>
            <a:r>
              <a:rPr lang="en-US" dirty="0" smtClean="0"/>
              <a:t>          Long.           (UT)          age   rise or    Year    Rev   </a:t>
            </a:r>
            <a:r>
              <a:rPr lang="en-US" dirty="0" smtClean="0">
                <a:solidFill>
                  <a:srgbClr val="000000"/>
                </a:solidFill>
              </a:rPr>
              <a:t>(</a:t>
            </a:r>
            <a:r>
              <a:rPr lang="en-US" b="1" i="1" dirty="0" smtClean="0">
                <a:solidFill>
                  <a:srgbClr val="008000"/>
                </a:solidFill>
              </a:rPr>
              <a:t>r</a:t>
            </a:r>
            <a:r>
              <a:rPr lang="en-US" b="1" baseline="-25000" dirty="0" smtClean="0">
                <a:solidFill>
                  <a:srgbClr val="008000"/>
                </a:solidFill>
              </a:rPr>
              <a:t>E </a:t>
            </a:r>
            <a:r>
              <a:rPr lang="en-US" b="1" dirty="0" smtClean="0">
                <a:solidFill>
                  <a:srgbClr val="008000"/>
                </a:solidFill>
              </a:rPr>
              <a:t> − </a:t>
            </a:r>
            <a:r>
              <a:rPr lang="en-US" b="1" i="1" dirty="0" smtClean="0">
                <a:solidFill>
                  <a:srgbClr val="008000"/>
                </a:solidFill>
              </a:rPr>
              <a:t>r</a:t>
            </a:r>
            <a:r>
              <a:rPr lang="en-US" b="1" baseline="-25000" dirty="0" smtClean="0">
                <a:solidFill>
                  <a:srgbClr val="008000"/>
                </a:solidFill>
              </a:rPr>
              <a:t>D</a:t>
            </a:r>
            <a:r>
              <a:rPr lang="en-US" dirty="0" smtClean="0"/>
              <a:t>)</a:t>
            </a:r>
            <a:r>
              <a:rPr lang="en-US" b="1" dirty="0" smtClean="0">
                <a:solidFill>
                  <a:srgbClr val="008000"/>
                </a:solidFill>
              </a:rPr>
              <a:t>       </a:t>
            </a:r>
            <a:r>
              <a:rPr lang="en-US" dirty="0" smtClean="0"/>
              <a:t>(au)                         from </a:t>
            </a:r>
            <a:endParaRPr lang="en-US" i="1" dirty="0" smtClean="0"/>
          </a:p>
          <a:p>
            <a:r>
              <a:rPr lang="en-US" dirty="0" smtClean="0"/>
              <a:t>              </a:t>
            </a:r>
            <a:r>
              <a:rPr lang="en-US" dirty="0" smtClean="0">
                <a:latin typeface="Symbol" charset="2"/>
                <a:cs typeface="Symbol" charset="2"/>
              </a:rPr>
              <a:t>l</a:t>
            </a:r>
            <a:r>
              <a:rPr lang="en-US" dirty="0" smtClean="0"/>
              <a:t>                                  (d)     set                                 (au)                                         vis range</a:t>
            </a:r>
            <a:endParaRPr lang="en-US" dirty="0"/>
          </a:p>
        </p:txBody>
      </p:sp>
      <p:sp>
        <p:nvSpPr>
          <p:cNvPr id="4" name="TextBox 3"/>
          <p:cNvSpPr txBox="1"/>
          <p:nvPr/>
        </p:nvSpPr>
        <p:spPr>
          <a:xfrm>
            <a:off x="142240" y="3616960"/>
            <a:ext cx="8676640" cy="923330"/>
          </a:xfrm>
          <a:prstGeom prst="rect">
            <a:avLst/>
          </a:prstGeom>
          <a:noFill/>
        </p:spPr>
        <p:txBody>
          <a:bodyPr wrap="square" rtlCol="0">
            <a:spAutoFit/>
          </a:bodyPr>
          <a:lstStyle/>
          <a:p>
            <a:r>
              <a:rPr lang="en-US" b="1" dirty="0" smtClean="0">
                <a:solidFill>
                  <a:srgbClr val="0000FF"/>
                </a:solidFill>
              </a:rPr>
              <a:t>Table 1.  Results for 1</a:t>
            </a:r>
            <a:r>
              <a:rPr lang="en-US" b="1" dirty="0">
                <a:solidFill>
                  <a:srgbClr val="0000FF"/>
                </a:solidFill>
              </a:rPr>
              <a:t>7</a:t>
            </a:r>
            <a:r>
              <a:rPr lang="en-US" b="1" dirty="0" smtClean="0">
                <a:solidFill>
                  <a:srgbClr val="0000FF"/>
                </a:solidFill>
              </a:rPr>
              <a:t> revolution trail for AD 849.  Approximate time of radiant visibility:  </a:t>
            </a:r>
          </a:p>
          <a:p>
            <a:r>
              <a:rPr lang="en-US" b="1" dirty="0" smtClean="0">
                <a:solidFill>
                  <a:srgbClr val="0000FF"/>
                </a:solidFill>
              </a:rPr>
              <a:t>07:48 − 11:</a:t>
            </a:r>
            <a:r>
              <a:rPr lang="en-US" b="1" dirty="0">
                <a:solidFill>
                  <a:srgbClr val="0000FF"/>
                </a:solidFill>
              </a:rPr>
              <a:t>0</a:t>
            </a:r>
            <a:r>
              <a:rPr lang="en-US" b="1" dirty="0" smtClean="0">
                <a:solidFill>
                  <a:srgbClr val="0000FF"/>
                </a:solidFill>
              </a:rPr>
              <a:t>8 UT (sunrise at 11:38).  S = strength of outburst (H = high).  </a:t>
            </a:r>
            <a:r>
              <a:rPr lang="en-US" b="1" dirty="0">
                <a:solidFill>
                  <a:srgbClr val="0000FF"/>
                </a:solidFill>
              </a:rPr>
              <a:t> </a:t>
            </a:r>
            <a:r>
              <a:rPr lang="en-US" b="1" dirty="0" smtClean="0">
                <a:solidFill>
                  <a:srgbClr val="0000FF"/>
                </a:solidFill>
              </a:rPr>
              <a:t>Moon light possibly a factor—moon is in Scorpius/Ophiuchus, sets at 13:47 UT</a:t>
            </a:r>
            <a:r>
              <a:rPr lang="en-US" sz="1600" dirty="0" smtClean="0"/>
              <a:t>.</a:t>
            </a:r>
            <a:endParaRPr lang="en-US" sz="1600" dirty="0"/>
          </a:p>
        </p:txBody>
      </p:sp>
      <p:graphicFrame>
        <p:nvGraphicFramePr>
          <p:cNvPr id="3" name="Table 2"/>
          <p:cNvGraphicFramePr>
            <a:graphicFrameLocks noGrp="1"/>
          </p:cNvGraphicFramePr>
          <p:nvPr>
            <p:extLst>
              <p:ext uri="{D42A27DB-BD31-4B8C-83A1-F6EECF244321}">
                <p14:modId xmlns:p14="http://schemas.microsoft.com/office/powerpoint/2010/main" val="3358535937"/>
              </p:ext>
            </p:extLst>
          </p:nvPr>
        </p:nvGraphicFramePr>
        <p:xfrm>
          <a:off x="142236" y="1767840"/>
          <a:ext cx="8869680" cy="1381760"/>
        </p:xfrm>
        <a:graphic>
          <a:graphicData uri="http://schemas.openxmlformats.org/drawingml/2006/table">
            <a:tbl>
              <a:tblPr firstRow="1" bandRow="1">
                <a:tableStyleId>{5940675A-B579-460E-94D1-54222C63F5DA}</a:tableStyleId>
              </a:tblPr>
              <a:tblGrid>
                <a:gridCol w="548644"/>
                <a:gridCol w="955040"/>
                <a:gridCol w="1097280"/>
                <a:gridCol w="558800"/>
                <a:gridCol w="741680"/>
                <a:gridCol w="629920"/>
                <a:gridCol w="447040"/>
                <a:gridCol w="1016000"/>
                <a:gridCol w="812800"/>
                <a:gridCol w="812800"/>
                <a:gridCol w="944880"/>
                <a:gridCol w="304796"/>
              </a:tblGrid>
              <a:tr h="690880">
                <a:tc>
                  <a:txBody>
                    <a:bodyPr/>
                    <a:lstStyle/>
                    <a:p>
                      <a:r>
                        <a:rPr lang="en-US" b="1" i="0" dirty="0" smtClean="0"/>
                        <a:t>849</a:t>
                      </a:r>
                      <a:endParaRPr lang="en-US" b="1" i="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dirty="0" smtClean="0"/>
                        <a:t>44.327º</a:t>
                      </a:r>
                    </a:p>
                    <a:p>
                      <a:endParaRPr lang="en-US" dirty="0"/>
                    </a:p>
                  </a:txBody>
                  <a:tcPr/>
                </a:tc>
                <a:tc>
                  <a:txBody>
                    <a:bodyPr/>
                    <a:lstStyle/>
                    <a:p>
                      <a:r>
                        <a:rPr lang="en-US" sz="1600" b="1" i="0" dirty="0" smtClean="0"/>
                        <a:t>Apr</a:t>
                      </a:r>
                      <a:r>
                        <a:rPr lang="en-US" sz="1600" b="1" i="0" baseline="0" dirty="0" smtClean="0"/>
                        <a:t> 14.426</a:t>
                      </a:r>
                    </a:p>
                    <a:p>
                      <a:r>
                        <a:rPr lang="en-US" sz="1600" b="1" i="0" baseline="0" dirty="0" smtClean="0"/>
                        <a:t>10:14</a:t>
                      </a:r>
                      <a:endParaRPr lang="en-US" sz="1600" b="1" i="0" dirty="0"/>
                    </a:p>
                  </a:txBody>
                  <a:tcPr/>
                </a:tc>
                <a:tc>
                  <a:txBody>
                    <a:bodyPr/>
                    <a:lstStyle/>
                    <a:p>
                      <a:r>
                        <a:rPr lang="en-US" sz="1600" b="1" i="0" dirty="0" smtClean="0"/>
                        <a:t>17.5</a:t>
                      </a:r>
                      <a:endParaRPr lang="en-US" sz="1600" b="1" i="0" dirty="0"/>
                    </a:p>
                  </a:txBody>
                  <a:tcPr/>
                </a:tc>
                <a:tc>
                  <a:txBody>
                    <a:bodyPr/>
                    <a:lstStyle/>
                    <a:p>
                      <a:r>
                        <a:rPr lang="en-US" sz="1600" b="1" i="0" dirty="0" smtClean="0"/>
                        <a:t>s13:47</a:t>
                      </a:r>
                      <a:endParaRPr lang="en-US" sz="1600" b="1" i="0" dirty="0"/>
                    </a:p>
                  </a:txBody>
                  <a:tcPr/>
                </a:tc>
                <a:tc>
                  <a:txBody>
                    <a:bodyPr/>
                    <a:lstStyle/>
                    <a:p>
                      <a:r>
                        <a:rPr lang="en-US" b="1" i="0" dirty="0" smtClean="0"/>
                        <a:t>-465</a:t>
                      </a:r>
                      <a:endParaRPr lang="en-US" b="1" i="0" dirty="0"/>
                    </a:p>
                  </a:txBody>
                  <a:tcPr/>
                </a:tc>
                <a:tc>
                  <a:txBody>
                    <a:bodyPr/>
                    <a:lstStyle/>
                    <a:p>
                      <a:r>
                        <a:rPr lang="en-US" b="1" i="0" dirty="0" smtClean="0"/>
                        <a:t>17</a:t>
                      </a:r>
                      <a:endParaRPr lang="en-US" b="1" i="0" dirty="0"/>
                    </a:p>
                  </a:txBody>
                  <a:tcPr/>
                </a:tc>
                <a:tc>
                  <a:txBody>
                    <a:bodyPr/>
                    <a:lstStyle/>
                    <a:p>
                      <a:r>
                        <a:rPr lang="en-US" sz="1600" b="1" i="0" dirty="0" smtClean="0"/>
                        <a:t>- 0.00027</a:t>
                      </a:r>
                      <a:endParaRPr lang="en-US" sz="1600" b="1" i="0" dirty="0"/>
                    </a:p>
                  </a:txBody>
                  <a:tcPr/>
                </a:tc>
                <a:tc>
                  <a:txBody>
                    <a:bodyPr/>
                    <a:lstStyle/>
                    <a:p>
                      <a:r>
                        <a:rPr lang="en-US" sz="1600" b="1" i="0" dirty="0" smtClean="0"/>
                        <a:t>+ 0.638</a:t>
                      </a:r>
                      <a:endParaRPr lang="en-US" sz="1600" b="1" i="0" dirty="0"/>
                    </a:p>
                  </a:txBody>
                  <a:tcPr/>
                </a:tc>
                <a:tc>
                  <a:txBody>
                    <a:bodyPr/>
                    <a:lstStyle/>
                    <a:p>
                      <a:r>
                        <a:rPr lang="en-US" sz="1600" b="1" i="0" dirty="0" smtClean="0"/>
                        <a:t>- 0.022</a:t>
                      </a:r>
                      <a:endParaRPr lang="en-US" sz="1600" b="1" i="0" dirty="0"/>
                    </a:p>
                  </a:txBody>
                  <a:tcPr/>
                </a:tc>
                <a:tc>
                  <a:txBody>
                    <a:bodyPr/>
                    <a:lstStyle/>
                    <a:p>
                      <a:r>
                        <a:rPr lang="en-US" sz="1600" b="1" i="0" dirty="0" smtClean="0"/>
                        <a:t>vis range</a:t>
                      </a:r>
                      <a:endParaRPr lang="en-US" sz="1600" b="1" i="0" dirty="0"/>
                    </a:p>
                  </a:txBody>
                  <a:tcPr/>
                </a:tc>
                <a:tc>
                  <a:txBody>
                    <a:bodyPr/>
                    <a:lstStyle/>
                    <a:p>
                      <a:r>
                        <a:rPr lang="en-US" b="1" i="0" dirty="0" smtClean="0"/>
                        <a:t>H</a:t>
                      </a:r>
                      <a:endParaRPr lang="en-US" b="1" i="0" dirty="0"/>
                    </a:p>
                  </a:txBody>
                  <a:tcPr/>
                </a:tc>
              </a:tr>
              <a:tr h="690880">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dirty="0" smtClean="0"/>
                        <a:t>44.303º</a:t>
                      </a:r>
                    </a:p>
                    <a:p>
                      <a:endParaRPr lang="en-US" dirty="0"/>
                    </a:p>
                  </a:txBody>
                  <a:tcPr/>
                </a:tc>
                <a:tc>
                  <a:txBody>
                    <a:bodyPr/>
                    <a:lstStyle/>
                    <a:p>
                      <a:r>
                        <a:rPr lang="en-US" sz="1600" b="1" i="0" dirty="0" smtClean="0"/>
                        <a:t>Apr 14.401</a:t>
                      </a:r>
                    </a:p>
                    <a:p>
                      <a:r>
                        <a:rPr lang="en-US" sz="1600" b="1" i="0" dirty="0" smtClean="0"/>
                        <a:t>09:38</a:t>
                      </a:r>
                      <a:endParaRPr lang="en-US" sz="1600" b="1" i="0" dirty="0"/>
                    </a:p>
                  </a:txBody>
                  <a:tcPr/>
                </a:tc>
                <a:tc>
                  <a:txBody>
                    <a:bodyPr/>
                    <a:lstStyle/>
                    <a:p>
                      <a:r>
                        <a:rPr lang="en-US" sz="1600" b="1" i="0" dirty="0" smtClean="0"/>
                        <a:t>17.5</a:t>
                      </a:r>
                      <a:endParaRPr lang="en-US" sz="1600" b="1" i="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dirty="0" smtClean="0"/>
                        <a:t>s13:47</a:t>
                      </a:r>
                    </a:p>
                  </a:txBody>
                  <a:tcPr/>
                </a:tc>
                <a:tc>
                  <a:txBody>
                    <a:bodyPr/>
                    <a:lstStyle/>
                    <a:p>
                      <a:r>
                        <a:rPr lang="en-US" b="1" i="0" dirty="0" smtClean="0"/>
                        <a:t>-465</a:t>
                      </a:r>
                      <a:endParaRPr lang="en-US" b="1" i="0" dirty="0"/>
                    </a:p>
                  </a:txBody>
                  <a:tcPr/>
                </a:tc>
                <a:tc>
                  <a:txBody>
                    <a:bodyPr/>
                    <a:lstStyle/>
                    <a:p>
                      <a:r>
                        <a:rPr lang="en-US" b="1" i="0" dirty="0" smtClean="0"/>
                        <a:t>17</a:t>
                      </a:r>
                      <a:endParaRPr lang="en-US" b="1" i="0" dirty="0"/>
                    </a:p>
                  </a:txBody>
                  <a:tcPr/>
                </a:tc>
                <a:tc>
                  <a:txBody>
                    <a:bodyPr/>
                    <a:lstStyle/>
                    <a:p>
                      <a:r>
                        <a:rPr lang="en-US" sz="1600" b="1" i="0" dirty="0" smtClean="0"/>
                        <a:t>- 0.00040</a:t>
                      </a:r>
                      <a:endParaRPr lang="en-US" sz="1600" b="1" i="0" dirty="0"/>
                    </a:p>
                  </a:txBody>
                  <a:tcPr/>
                </a:tc>
                <a:tc>
                  <a:txBody>
                    <a:bodyPr/>
                    <a:lstStyle/>
                    <a:p>
                      <a:r>
                        <a:rPr lang="en-US" sz="1600" b="1" i="0" dirty="0" smtClean="0"/>
                        <a:t>+ 0.638</a:t>
                      </a:r>
                      <a:endParaRPr lang="en-US" sz="1600" b="1" i="0" dirty="0"/>
                    </a:p>
                  </a:txBody>
                  <a:tcPr/>
                </a:tc>
                <a:tc>
                  <a:txBody>
                    <a:bodyPr/>
                    <a:lstStyle/>
                    <a:p>
                      <a:r>
                        <a:rPr lang="en-US" sz="1600" b="1" i="0" dirty="0" smtClean="0"/>
                        <a:t>+ 0.022</a:t>
                      </a:r>
                      <a:endParaRPr lang="en-US" sz="1600" b="1" i="0" dirty="0"/>
                    </a:p>
                  </a:txBody>
                  <a:tcPr/>
                </a:tc>
                <a:tc>
                  <a:txBody>
                    <a:bodyPr/>
                    <a:lstStyle/>
                    <a:p>
                      <a:r>
                        <a:rPr lang="en-US" sz="1600" b="1" i="0" dirty="0" smtClean="0"/>
                        <a:t>vis range</a:t>
                      </a:r>
                      <a:endParaRPr lang="en-US" sz="1600" b="1" i="0" dirty="0"/>
                    </a:p>
                  </a:txBody>
                  <a:tcPr/>
                </a:tc>
                <a:tc>
                  <a:txBody>
                    <a:bodyPr/>
                    <a:lstStyle/>
                    <a:p>
                      <a:r>
                        <a:rPr lang="en-US" b="1" i="0" dirty="0" smtClean="0"/>
                        <a:t>H</a:t>
                      </a:r>
                      <a:endParaRPr lang="en-US" b="1" i="0" dirty="0"/>
                    </a:p>
                  </a:txBody>
                  <a:tcPr/>
                </a:tc>
              </a:tr>
            </a:tbl>
          </a:graphicData>
        </a:graphic>
      </p:graphicFrame>
    </p:spTree>
    <p:extLst>
      <p:ext uri="{BB962C8B-B14F-4D97-AF65-F5344CB8AC3E}">
        <p14:creationId xmlns:p14="http://schemas.microsoft.com/office/powerpoint/2010/main" val="3429044126"/>
      </p:ext>
    </p:extLst>
  </p:cSld>
  <p:clrMapOvr>
    <a:masterClrMapping/>
  </p:clrMapOvr>
  <mc:AlternateContent xmlns:mc="http://schemas.openxmlformats.org/markup-compatibility/2006" xmlns:p14="http://schemas.microsoft.com/office/powerpoint/2010/main">
    <mc:Choice Requires="p14">
      <p:transition spd="slow" p14:dur="2000" advTm="37683"/>
    </mc:Choice>
    <mc:Fallback xmlns="">
      <p:transition xmlns:p14="http://schemas.microsoft.com/office/powerpoint/2010/main" spd="slow" advTm="37683"/>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49-(-465)-16-22-6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70" y="0"/>
            <a:ext cx="8572500" cy="6858000"/>
          </a:xfrm>
          <a:prstGeom prst="rect">
            <a:avLst/>
          </a:prstGeom>
        </p:spPr>
      </p:pic>
      <p:cxnSp>
        <p:nvCxnSpPr>
          <p:cNvPr id="4" name="Straight Arrow Connector 3"/>
          <p:cNvCxnSpPr/>
          <p:nvPr/>
        </p:nvCxnSpPr>
        <p:spPr>
          <a:xfrm flipV="1">
            <a:off x="4196080" y="2458720"/>
            <a:ext cx="0" cy="204216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6" name="Donut 5"/>
          <p:cNvSpPr/>
          <p:nvPr/>
        </p:nvSpPr>
        <p:spPr>
          <a:xfrm>
            <a:off x="3886200" y="1808480"/>
            <a:ext cx="619760" cy="650240"/>
          </a:xfrm>
          <a:prstGeom prst="donut">
            <a:avLst>
              <a:gd name="adj" fmla="val 3689"/>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 name="Donut 7"/>
          <p:cNvSpPr/>
          <p:nvPr/>
        </p:nvSpPr>
        <p:spPr>
          <a:xfrm>
            <a:off x="3886200" y="4480560"/>
            <a:ext cx="619760" cy="650240"/>
          </a:xfrm>
          <a:prstGeom prst="donut">
            <a:avLst>
              <a:gd name="adj" fmla="val 3689"/>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160776145"/>
      </p:ext>
    </p:extLst>
  </p:cSld>
  <p:clrMapOvr>
    <a:masterClrMapping/>
  </p:clrMapOvr>
  <mc:AlternateContent xmlns:mc="http://schemas.openxmlformats.org/markup-compatibility/2006" xmlns:p14="http://schemas.microsoft.com/office/powerpoint/2010/main">
    <mc:Choice Requires="p14">
      <p:transition spd="slow" p14:dur="2000" advTm="19422"/>
    </mc:Choice>
    <mc:Fallback xmlns="">
      <p:transition xmlns:p14="http://schemas.microsoft.com/office/powerpoint/2010/main" spd="slow" advTm="19422"/>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49-18-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253" y="0"/>
            <a:ext cx="8263414" cy="6858000"/>
          </a:xfrm>
          <a:prstGeom prst="rect">
            <a:avLst/>
          </a:prstGeom>
        </p:spPr>
      </p:pic>
      <p:sp>
        <p:nvSpPr>
          <p:cNvPr id="3" name="Donut 2"/>
          <p:cNvSpPr/>
          <p:nvPr/>
        </p:nvSpPr>
        <p:spPr>
          <a:xfrm>
            <a:off x="5074920" y="1686560"/>
            <a:ext cx="619760" cy="650240"/>
          </a:xfrm>
          <a:prstGeom prst="donut">
            <a:avLst>
              <a:gd name="adj" fmla="val 3689"/>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 name="Donut 4"/>
          <p:cNvSpPr/>
          <p:nvPr/>
        </p:nvSpPr>
        <p:spPr>
          <a:xfrm>
            <a:off x="5074920" y="4470400"/>
            <a:ext cx="619760" cy="650240"/>
          </a:xfrm>
          <a:prstGeom prst="donut">
            <a:avLst>
              <a:gd name="adj" fmla="val 3689"/>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7" name="Straight Arrow Connector 6"/>
          <p:cNvCxnSpPr>
            <a:stCxn id="5" idx="0"/>
          </p:cNvCxnSpPr>
          <p:nvPr/>
        </p:nvCxnSpPr>
        <p:spPr>
          <a:xfrm flipV="1">
            <a:off x="5384800" y="2336800"/>
            <a:ext cx="0" cy="213360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7131556"/>
      </p:ext>
    </p:extLst>
  </p:cSld>
  <p:clrMapOvr>
    <a:masterClrMapping/>
  </p:clrMapOvr>
  <mc:AlternateContent xmlns:mc="http://schemas.openxmlformats.org/markup-compatibility/2006" xmlns:p14="http://schemas.microsoft.com/office/powerpoint/2010/main">
    <mc:Choice Requires="p14">
      <p:transition spd="slow" p14:dur="2000" advTm="5412"/>
    </mc:Choice>
    <mc:Fallback xmlns="">
      <p:transition xmlns:p14="http://schemas.microsoft.com/office/powerpoint/2010/main" spd="slow" advTm="5412"/>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49-(-465)-18.6000-18.60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452" y="0"/>
            <a:ext cx="8655417" cy="6858000"/>
          </a:xfrm>
          <a:prstGeom prst="rect">
            <a:avLst/>
          </a:prstGeom>
        </p:spPr>
      </p:pic>
      <p:cxnSp>
        <p:nvCxnSpPr>
          <p:cNvPr id="4" name="Straight Arrow Connector 3"/>
          <p:cNvCxnSpPr/>
          <p:nvPr/>
        </p:nvCxnSpPr>
        <p:spPr>
          <a:xfrm flipV="1">
            <a:off x="7457440" y="1889760"/>
            <a:ext cx="0" cy="243840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9313309"/>
      </p:ext>
    </p:extLst>
  </p:cSld>
  <p:clrMapOvr>
    <a:masterClrMapping/>
  </p:clrMapOvr>
  <mc:AlternateContent xmlns:mc="http://schemas.openxmlformats.org/markup-compatibility/2006" xmlns:p14="http://schemas.microsoft.com/office/powerpoint/2010/main">
    <mc:Choice Requires="p14">
      <p:transition spd="slow" p14:dur="2000" advTm="20472"/>
    </mc:Choice>
    <mc:Fallback xmlns="">
      <p:transition xmlns:p14="http://schemas.microsoft.com/office/powerpoint/2010/main" spd="slow" advTm="20472"/>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mesoamerica.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780" y="0"/>
            <a:ext cx="8865220" cy="6858000"/>
          </a:xfrm>
          <a:prstGeom prst="rect">
            <a:avLst/>
          </a:prstGeom>
        </p:spPr>
      </p:pic>
      <p:sp>
        <p:nvSpPr>
          <p:cNvPr id="3" name="Explosion 1 2"/>
          <p:cNvSpPr/>
          <p:nvPr/>
        </p:nvSpPr>
        <p:spPr>
          <a:xfrm>
            <a:off x="7472680" y="2981960"/>
            <a:ext cx="822960" cy="822960"/>
          </a:xfrm>
          <a:prstGeom prst="irregularSeal1">
            <a:avLst/>
          </a:prstGeom>
          <a:solidFill>
            <a:srgbClr val="FF6600"/>
          </a:solidFill>
          <a:ln/>
          <a:effectLst>
            <a:glow rad="1397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extBox 3"/>
          <p:cNvSpPr txBox="1"/>
          <p:nvPr/>
        </p:nvSpPr>
        <p:spPr>
          <a:xfrm>
            <a:off x="7040880" y="2583656"/>
            <a:ext cx="1767840" cy="369332"/>
          </a:xfrm>
          <a:prstGeom prst="rect">
            <a:avLst/>
          </a:prstGeom>
          <a:noFill/>
        </p:spPr>
        <p:txBody>
          <a:bodyPr wrap="square" rtlCol="0">
            <a:spAutoFit/>
          </a:bodyPr>
          <a:lstStyle/>
          <a:p>
            <a:r>
              <a:rPr lang="en-US" b="1" dirty="0" smtClean="0">
                <a:solidFill>
                  <a:srgbClr val="0000FF"/>
                </a:solidFill>
              </a:rPr>
              <a:t>Chicxulub Crater</a:t>
            </a:r>
            <a:endParaRPr lang="en-US" b="1" dirty="0">
              <a:solidFill>
                <a:srgbClr val="0000FF"/>
              </a:solidFill>
            </a:endParaRPr>
          </a:p>
        </p:txBody>
      </p:sp>
    </p:spTree>
    <p:custDataLst>
      <p:tags r:id="rId1"/>
    </p:custDataLst>
    <p:extLst>
      <p:ext uri="{BB962C8B-B14F-4D97-AF65-F5344CB8AC3E}">
        <p14:creationId xmlns:p14="http://schemas.microsoft.com/office/powerpoint/2010/main" val="3710996128"/>
      </p:ext>
    </p:extLst>
  </p:cSld>
  <p:clrMapOvr>
    <a:masterClrMapping/>
  </p:clrMapOvr>
  <mc:AlternateContent xmlns:mc="http://schemas.openxmlformats.org/markup-compatibility/2006" xmlns:p14="http://schemas.microsoft.com/office/powerpoint/2010/main">
    <mc:Choice Requires="p14">
      <p:transition spd="slow" p14:dur="2000" advTm="7991"/>
    </mc:Choice>
    <mc:Fallback xmlns="">
      <p:transition xmlns:p14="http://schemas.microsoft.com/office/powerpoint/2010/main" spd="slow" advTm="799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1999"/>
                                          </p:stCondLst>
                                        </p:cTn>
                                        <p:tgtEl>
                                          <p:spTgt spid="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49-(-465)-continuous-solu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95" y="0"/>
            <a:ext cx="8554065" cy="6858000"/>
          </a:xfrm>
          <a:prstGeom prst="rect">
            <a:avLst/>
          </a:prstGeom>
        </p:spPr>
      </p:pic>
      <p:cxnSp>
        <p:nvCxnSpPr>
          <p:cNvPr id="10" name="Straight Arrow Connector 9"/>
          <p:cNvCxnSpPr/>
          <p:nvPr/>
        </p:nvCxnSpPr>
        <p:spPr>
          <a:xfrm flipH="1">
            <a:off x="2814320" y="1198880"/>
            <a:ext cx="10160" cy="44704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4653280" y="1889760"/>
            <a:ext cx="0" cy="76200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2814320" y="1889760"/>
            <a:ext cx="0" cy="76200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653280" y="1239520"/>
            <a:ext cx="0" cy="44704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206003" y="5468332"/>
            <a:ext cx="958078" cy="338554"/>
          </a:xfrm>
          <a:prstGeom prst="rect">
            <a:avLst/>
          </a:prstGeom>
          <a:noFill/>
        </p:spPr>
        <p:txBody>
          <a:bodyPr wrap="square" rtlCol="0">
            <a:spAutoFit/>
          </a:bodyPr>
          <a:lstStyle/>
          <a:p>
            <a:r>
              <a:rPr lang="en-US" sz="1600" dirty="0" smtClean="0">
                <a:solidFill>
                  <a:schemeClr val="bg1"/>
                </a:solidFill>
                <a:cs typeface="Symbol" charset="2"/>
              </a:rPr>
              <a:t>April 14</a:t>
            </a:r>
            <a:endParaRPr lang="en-US" sz="1600" dirty="0">
              <a:solidFill>
                <a:schemeClr val="bg1"/>
              </a:solidFill>
              <a:cs typeface="Symbol" charset="2"/>
            </a:endParaRPr>
          </a:p>
        </p:txBody>
      </p:sp>
      <p:sp>
        <p:nvSpPr>
          <p:cNvPr id="24" name="TextBox 23"/>
          <p:cNvSpPr txBox="1"/>
          <p:nvPr/>
        </p:nvSpPr>
        <p:spPr>
          <a:xfrm>
            <a:off x="1101366" y="867964"/>
            <a:ext cx="2657834" cy="338554"/>
          </a:xfrm>
          <a:prstGeom prst="rect">
            <a:avLst/>
          </a:prstGeom>
          <a:noFill/>
        </p:spPr>
        <p:txBody>
          <a:bodyPr wrap="square" rtlCol="0">
            <a:spAutoFit/>
          </a:bodyPr>
          <a:lstStyle/>
          <a:p>
            <a:r>
              <a:rPr lang="en-US" sz="1600" dirty="0" smtClean="0">
                <a:solidFill>
                  <a:schemeClr val="bg1"/>
                </a:solidFill>
                <a:latin typeface="Symbol" charset="2"/>
                <a:cs typeface="Symbol" charset="2"/>
              </a:rPr>
              <a:t>D</a:t>
            </a:r>
            <a:r>
              <a:rPr lang="en-US" sz="1600" i="1" dirty="0" smtClean="0">
                <a:solidFill>
                  <a:schemeClr val="bg1"/>
                </a:solidFill>
                <a:cs typeface="Symbol" charset="2"/>
              </a:rPr>
              <a:t>r </a:t>
            </a:r>
            <a:r>
              <a:rPr lang="en-US" sz="1600" dirty="0" smtClean="0">
                <a:solidFill>
                  <a:schemeClr val="bg1"/>
                </a:solidFill>
                <a:cs typeface="Symbol" charset="2"/>
              </a:rPr>
              <a:t>= </a:t>
            </a:r>
            <a:r>
              <a:rPr lang="en-US" sz="1600" i="1" dirty="0" smtClean="0">
                <a:solidFill>
                  <a:schemeClr val="bg1"/>
                </a:solidFill>
                <a:cs typeface="Symbol" charset="2"/>
              </a:rPr>
              <a:t>r</a:t>
            </a:r>
            <a:r>
              <a:rPr lang="en-US" sz="1600" baseline="-25000" dirty="0" smtClean="0">
                <a:solidFill>
                  <a:schemeClr val="bg1"/>
                </a:solidFill>
                <a:cs typeface="Symbol" charset="2"/>
              </a:rPr>
              <a:t>E </a:t>
            </a:r>
            <a:r>
              <a:rPr lang="en-US" sz="1600" dirty="0" smtClean="0">
                <a:solidFill>
                  <a:schemeClr val="bg1"/>
                </a:solidFill>
                <a:cs typeface="Symbol" charset="2"/>
              </a:rPr>
              <a:t> −  </a:t>
            </a:r>
            <a:r>
              <a:rPr lang="en-US" sz="1600" i="1" dirty="0" smtClean="0">
                <a:solidFill>
                  <a:schemeClr val="bg1"/>
                </a:solidFill>
                <a:cs typeface="Symbol" charset="2"/>
              </a:rPr>
              <a:t>r</a:t>
            </a:r>
            <a:r>
              <a:rPr lang="en-US" sz="1600" baseline="-25000" dirty="0" smtClean="0">
                <a:solidFill>
                  <a:schemeClr val="bg1"/>
                </a:solidFill>
                <a:cs typeface="Symbol" charset="2"/>
              </a:rPr>
              <a:t>D  </a:t>
            </a:r>
            <a:r>
              <a:rPr lang="en-US" sz="1600" dirty="0" smtClean="0">
                <a:solidFill>
                  <a:schemeClr val="bg1"/>
                </a:solidFill>
                <a:cs typeface="Symbol" charset="2"/>
              </a:rPr>
              <a:t> =  − 0.00027 au</a:t>
            </a:r>
            <a:endParaRPr lang="en-US" sz="1600" dirty="0">
              <a:solidFill>
                <a:schemeClr val="bg1"/>
              </a:solidFill>
              <a:latin typeface="Symbol" charset="2"/>
              <a:cs typeface="Symbol" charset="2"/>
            </a:endParaRPr>
          </a:p>
        </p:txBody>
      </p:sp>
      <p:sp>
        <p:nvSpPr>
          <p:cNvPr id="28" name="TextBox 27"/>
          <p:cNvSpPr txBox="1"/>
          <p:nvPr/>
        </p:nvSpPr>
        <p:spPr>
          <a:xfrm>
            <a:off x="4805680" y="954018"/>
            <a:ext cx="2789915" cy="338554"/>
          </a:xfrm>
          <a:prstGeom prst="rect">
            <a:avLst/>
          </a:prstGeom>
          <a:noFill/>
        </p:spPr>
        <p:txBody>
          <a:bodyPr wrap="square" rtlCol="0">
            <a:spAutoFit/>
          </a:bodyPr>
          <a:lstStyle/>
          <a:p>
            <a:r>
              <a:rPr lang="en-US" sz="1600" dirty="0" smtClean="0">
                <a:solidFill>
                  <a:schemeClr val="bg1"/>
                </a:solidFill>
                <a:latin typeface="Symbol" charset="2"/>
                <a:cs typeface="Symbol" charset="2"/>
              </a:rPr>
              <a:t>D</a:t>
            </a:r>
            <a:r>
              <a:rPr lang="en-US" sz="1600" i="1" dirty="0" smtClean="0">
                <a:solidFill>
                  <a:schemeClr val="bg1"/>
                </a:solidFill>
                <a:cs typeface="Symbol" charset="2"/>
              </a:rPr>
              <a:t>r </a:t>
            </a:r>
            <a:r>
              <a:rPr lang="en-US" sz="1600" dirty="0" smtClean="0">
                <a:solidFill>
                  <a:schemeClr val="bg1"/>
                </a:solidFill>
                <a:cs typeface="Symbol" charset="2"/>
              </a:rPr>
              <a:t>= </a:t>
            </a:r>
            <a:r>
              <a:rPr lang="en-US" sz="1600" i="1" dirty="0" smtClean="0">
                <a:solidFill>
                  <a:schemeClr val="bg1"/>
                </a:solidFill>
                <a:cs typeface="Symbol" charset="2"/>
              </a:rPr>
              <a:t>r</a:t>
            </a:r>
            <a:r>
              <a:rPr lang="en-US" sz="1600" baseline="-25000" dirty="0" smtClean="0">
                <a:solidFill>
                  <a:schemeClr val="bg1"/>
                </a:solidFill>
                <a:cs typeface="Symbol" charset="2"/>
              </a:rPr>
              <a:t>E </a:t>
            </a:r>
            <a:r>
              <a:rPr lang="en-US" sz="1600" dirty="0" smtClean="0">
                <a:solidFill>
                  <a:schemeClr val="bg1"/>
                </a:solidFill>
                <a:cs typeface="Symbol" charset="2"/>
              </a:rPr>
              <a:t> −  </a:t>
            </a:r>
            <a:r>
              <a:rPr lang="en-US" sz="1600" i="1" dirty="0" smtClean="0">
                <a:solidFill>
                  <a:schemeClr val="bg1"/>
                </a:solidFill>
                <a:cs typeface="Symbol" charset="2"/>
              </a:rPr>
              <a:t>r</a:t>
            </a:r>
            <a:r>
              <a:rPr lang="en-US" sz="1600" baseline="-25000" dirty="0" smtClean="0">
                <a:solidFill>
                  <a:schemeClr val="bg1"/>
                </a:solidFill>
                <a:cs typeface="Symbol" charset="2"/>
              </a:rPr>
              <a:t>D  </a:t>
            </a:r>
            <a:r>
              <a:rPr lang="en-US" sz="1600" dirty="0" smtClean="0">
                <a:solidFill>
                  <a:schemeClr val="bg1"/>
                </a:solidFill>
                <a:cs typeface="Symbol" charset="2"/>
              </a:rPr>
              <a:t> =  − 0.00040 au</a:t>
            </a:r>
            <a:endParaRPr lang="en-US" sz="1600" dirty="0">
              <a:solidFill>
                <a:schemeClr val="bg1"/>
              </a:solidFill>
              <a:latin typeface="Symbol" charset="2"/>
              <a:cs typeface="Symbol" charset="2"/>
            </a:endParaRPr>
          </a:p>
        </p:txBody>
      </p:sp>
      <p:sp>
        <p:nvSpPr>
          <p:cNvPr id="29" name="TextBox 28"/>
          <p:cNvSpPr txBox="1"/>
          <p:nvPr/>
        </p:nvSpPr>
        <p:spPr>
          <a:xfrm>
            <a:off x="4138682" y="4666883"/>
            <a:ext cx="988556" cy="338554"/>
          </a:xfrm>
          <a:prstGeom prst="rect">
            <a:avLst/>
          </a:prstGeom>
          <a:noFill/>
        </p:spPr>
        <p:txBody>
          <a:bodyPr wrap="square" rtlCol="0">
            <a:spAutoFit/>
          </a:bodyPr>
          <a:lstStyle/>
          <a:p>
            <a:r>
              <a:rPr lang="en-US" sz="1600" dirty="0" smtClean="0">
                <a:solidFill>
                  <a:schemeClr val="bg1"/>
                </a:solidFill>
                <a:cs typeface="Symbol" charset="2"/>
              </a:rPr>
              <a:t>09:38 UT</a:t>
            </a:r>
            <a:endParaRPr lang="en-US" sz="1600" dirty="0">
              <a:solidFill>
                <a:schemeClr val="bg1"/>
              </a:solidFill>
              <a:cs typeface="Symbol" charset="2"/>
            </a:endParaRPr>
          </a:p>
        </p:txBody>
      </p:sp>
      <p:sp>
        <p:nvSpPr>
          <p:cNvPr id="30" name="TextBox 29"/>
          <p:cNvSpPr txBox="1"/>
          <p:nvPr/>
        </p:nvSpPr>
        <p:spPr>
          <a:xfrm>
            <a:off x="2345441" y="4666883"/>
            <a:ext cx="958078" cy="338554"/>
          </a:xfrm>
          <a:prstGeom prst="rect">
            <a:avLst/>
          </a:prstGeom>
          <a:noFill/>
        </p:spPr>
        <p:txBody>
          <a:bodyPr wrap="square" rtlCol="0">
            <a:spAutoFit/>
          </a:bodyPr>
          <a:lstStyle/>
          <a:p>
            <a:r>
              <a:rPr lang="en-US" sz="1600" dirty="0" smtClean="0">
                <a:solidFill>
                  <a:schemeClr val="bg1"/>
                </a:solidFill>
                <a:cs typeface="Symbol" charset="2"/>
              </a:rPr>
              <a:t>10:14 UT</a:t>
            </a:r>
            <a:endParaRPr lang="en-US" sz="1600" dirty="0">
              <a:solidFill>
                <a:schemeClr val="bg1"/>
              </a:solidFill>
              <a:cs typeface="Symbol" charset="2"/>
            </a:endParaRPr>
          </a:p>
        </p:txBody>
      </p:sp>
      <p:sp>
        <p:nvSpPr>
          <p:cNvPr id="31" name="TextBox 30"/>
          <p:cNvSpPr txBox="1"/>
          <p:nvPr/>
        </p:nvSpPr>
        <p:spPr>
          <a:xfrm>
            <a:off x="1206004" y="4033520"/>
            <a:ext cx="1291838" cy="338554"/>
          </a:xfrm>
          <a:prstGeom prst="rect">
            <a:avLst/>
          </a:prstGeom>
          <a:noFill/>
        </p:spPr>
        <p:txBody>
          <a:bodyPr wrap="square" rtlCol="0">
            <a:spAutoFit/>
          </a:bodyPr>
          <a:lstStyle/>
          <a:p>
            <a:r>
              <a:rPr lang="en-US" sz="1600" i="1" dirty="0" smtClean="0">
                <a:solidFill>
                  <a:schemeClr val="bg1"/>
                </a:solidFill>
                <a:cs typeface="Symbol" charset="2"/>
              </a:rPr>
              <a:t>f</a:t>
            </a:r>
            <a:r>
              <a:rPr lang="en-US" sz="1600" i="1" baseline="-25000" dirty="0" smtClean="0">
                <a:solidFill>
                  <a:schemeClr val="bg1"/>
                </a:solidFill>
                <a:cs typeface="Symbol" charset="2"/>
              </a:rPr>
              <a:t>M</a:t>
            </a:r>
            <a:r>
              <a:rPr lang="en-US" sz="1600" i="1" dirty="0" smtClean="0">
                <a:solidFill>
                  <a:schemeClr val="bg1"/>
                </a:solidFill>
                <a:cs typeface="Symbol" charset="2"/>
              </a:rPr>
              <a:t>  </a:t>
            </a:r>
            <a:r>
              <a:rPr lang="en-US" sz="1600" dirty="0" smtClean="0">
                <a:solidFill>
                  <a:schemeClr val="bg1"/>
                </a:solidFill>
                <a:cs typeface="Symbol" charset="2"/>
              </a:rPr>
              <a:t>=  − 0.022</a:t>
            </a:r>
            <a:endParaRPr lang="en-US" sz="1600" i="1" dirty="0">
              <a:solidFill>
                <a:schemeClr val="bg1"/>
              </a:solidFill>
              <a:cs typeface="Symbol" charset="2"/>
            </a:endParaRPr>
          </a:p>
        </p:txBody>
      </p:sp>
      <p:sp>
        <p:nvSpPr>
          <p:cNvPr id="32" name="TextBox 31"/>
          <p:cNvSpPr txBox="1"/>
          <p:nvPr/>
        </p:nvSpPr>
        <p:spPr>
          <a:xfrm>
            <a:off x="4915920" y="4033520"/>
            <a:ext cx="1302000" cy="338554"/>
          </a:xfrm>
          <a:prstGeom prst="rect">
            <a:avLst/>
          </a:prstGeom>
          <a:noFill/>
        </p:spPr>
        <p:txBody>
          <a:bodyPr wrap="square" rtlCol="0">
            <a:spAutoFit/>
          </a:bodyPr>
          <a:lstStyle/>
          <a:p>
            <a:r>
              <a:rPr lang="en-US" sz="1600" i="1" dirty="0" smtClean="0">
                <a:solidFill>
                  <a:schemeClr val="bg1"/>
                </a:solidFill>
                <a:cs typeface="Symbol" charset="2"/>
              </a:rPr>
              <a:t>f</a:t>
            </a:r>
            <a:r>
              <a:rPr lang="en-US" sz="1600" i="1" baseline="-25000" dirty="0" smtClean="0">
                <a:solidFill>
                  <a:schemeClr val="bg1"/>
                </a:solidFill>
                <a:cs typeface="Symbol" charset="2"/>
              </a:rPr>
              <a:t>M  </a:t>
            </a:r>
            <a:r>
              <a:rPr lang="en-US" sz="1600" dirty="0" smtClean="0">
                <a:solidFill>
                  <a:schemeClr val="bg1"/>
                </a:solidFill>
                <a:cs typeface="Symbol" charset="2"/>
              </a:rPr>
              <a:t>=  + 0.022</a:t>
            </a:r>
            <a:endParaRPr lang="en-US" sz="1600" i="1" dirty="0">
              <a:solidFill>
                <a:schemeClr val="bg1"/>
              </a:solidFill>
              <a:cs typeface="Symbol" charset="2"/>
            </a:endParaRPr>
          </a:p>
        </p:txBody>
      </p:sp>
      <p:sp>
        <p:nvSpPr>
          <p:cNvPr id="33" name="TextBox 32"/>
          <p:cNvSpPr txBox="1"/>
          <p:nvPr/>
        </p:nvSpPr>
        <p:spPr>
          <a:xfrm>
            <a:off x="3280160" y="5451455"/>
            <a:ext cx="1373120" cy="338554"/>
          </a:xfrm>
          <a:prstGeom prst="rect">
            <a:avLst/>
          </a:prstGeom>
          <a:noFill/>
        </p:spPr>
        <p:txBody>
          <a:bodyPr wrap="square" rtlCol="0">
            <a:spAutoFit/>
          </a:bodyPr>
          <a:lstStyle/>
          <a:p>
            <a:r>
              <a:rPr lang="en-US" sz="1600" dirty="0" smtClean="0">
                <a:solidFill>
                  <a:schemeClr val="bg1"/>
                </a:solidFill>
                <a:cs typeface="Symbol" charset="2"/>
              </a:rPr>
              <a:t>Δ</a:t>
            </a:r>
            <a:r>
              <a:rPr lang="en-US" sz="1600" i="1" dirty="0" smtClean="0">
                <a:solidFill>
                  <a:schemeClr val="bg1"/>
                </a:solidFill>
                <a:cs typeface="Symbol" charset="2"/>
              </a:rPr>
              <a:t>a</a:t>
            </a:r>
            <a:r>
              <a:rPr lang="en-US" sz="1600" i="1" baseline="-25000" dirty="0" smtClean="0">
                <a:solidFill>
                  <a:schemeClr val="bg1"/>
                </a:solidFill>
                <a:cs typeface="Symbol" charset="2"/>
              </a:rPr>
              <a:t>0  </a:t>
            </a:r>
            <a:r>
              <a:rPr lang="en-US" sz="1600" i="1" dirty="0" smtClean="0">
                <a:solidFill>
                  <a:schemeClr val="bg1"/>
                </a:solidFill>
                <a:cs typeface="Symbol" charset="2"/>
              </a:rPr>
              <a:t> ~  </a:t>
            </a:r>
            <a:r>
              <a:rPr lang="en-US" sz="1600" dirty="0" smtClean="0">
                <a:solidFill>
                  <a:schemeClr val="bg1"/>
                </a:solidFill>
                <a:cs typeface="Symbol" charset="2"/>
              </a:rPr>
              <a:t>0.638   </a:t>
            </a:r>
            <a:endParaRPr lang="en-US" sz="1600" dirty="0">
              <a:solidFill>
                <a:schemeClr val="bg1"/>
              </a:solidFill>
              <a:cs typeface="Symbol" charset="2"/>
            </a:endParaRPr>
          </a:p>
        </p:txBody>
      </p:sp>
      <p:cxnSp>
        <p:nvCxnSpPr>
          <p:cNvPr id="37" name="Straight Arrow Connector 36"/>
          <p:cNvCxnSpPr/>
          <p:nvPr/>
        </p:nvCxnSpPr>
        <p:spPr>
          <a:xfrm flipV="1">
            <a:off x="2814320" y="3652520"/>
            <a:ext cx="0" cy="76200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4653280" y="3610074"/>
            <a:ext cx="0" cy="76200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7731674"/>
      </p:ext>
    </p:extLst>
  </p:cSld>
  <p:clrMapOvr>
    <a:masterClrMapping/>
  </p:clrMapOvr>
  <mc:AlternateContent xmlns:mc="http://schemas.openxmlformats.org/markup-compatibility/2006" xmlns:p14="http://schemas.microsoft.com/office/powerpoint/2010/main">
    <mc:Choice Requires="p14">
      <p:transition spd="slow" p14:dur="2000" advTm="24105"/>
    </mc:Choice>
    <mc:Fallback xmlns="">
      <p:transition xmlns:p14="http://schemas.microsoft.com/office/powerpoint/2010/main" spd="slow" advTm="24105"/>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resonance-J-2-13-sekha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880" y="1078949"/>
            <a:ext cx="7346543" cy="5779051"/>
          </a:xfrm>
          <a:prstGeom prst="rect">
            <a:avLst/>
          </a:prstGeom>
        </p:spPr>
      </p:pic>
      <p:sp>
        <p:nvSpPr>
          <p:cNvPr id="3" name="TextBox 2"/>
          <p:cNvSpPr txBox="1"/>
          <p:nvPr/>
        </p:nvSpPr>
        <p:spPr>
          <a:xfrm>
            <a:off x="193040" y="172720"/>
            <a:ext cx="8636000" cy="1077218"/>
          </a:xfrm>
          <a:prstGeom prst="rect">
            <a:avLst/>
          </a:prstGeom>
          <a:noFill/>
        </p:spPr>
        <p:txBody>
          <a:bodyPr wrap="square" rtlCol="0">
            <a:spAutoFit/>
          </a:bodyPr>
          <a:lstStyle/>
          <a:p>
            <a:r>
              <a:rPr lang="en-US" sz="1600" dirty="0" smtClean="0"/>
              <a:t>Sekhar and Asher (2013) showed that </a:t>
            </a:r>
            <a:r>
              <a:rPr lang="en-US" sz="1600" b="1" dirty="0" smtClean="0">
                <a:solidFill>
                  <a:srgbClr val="0000FF"/>
                </a:solidFill>
              </a:rPr>
              <a:t>Comet Halley was in a 2:13 Jovian resonance from 240 BC until 1700</a:t>
            </a:r>
            <a:r>
              <a:rPr lang="en-US" sz="1600" dirty="0" smtClean="0"/>
              <a:t>, noting, </a:t>
            </a:r>
            <a:r>
              <a:rPr lang="en-US" sz="1600" b="1" dirty="0" smtClean="0">
                <a:solidFill>
                  <a:srgbClr val="FF6600"/>
                </a:solidFill>
              </a:rPr>
              <a:t>“When the comet itself is resonant, there are more chances for the ejected meteoroid particles to get trapped in resonance which in turn would enhance the chances for meteor outbursts in future years.” </a:t>
            </a:r>
            <a:r>
              <a:rPr lang="en-US" sz="1600" b="1" dirty="0">
                <a:solidFill>
                  <a:srgbClr val="FF6600"/>
                </a:solidFill>
              </a:rPr>
              <a:t> </a:t>
            </a:r>
            <a:r>
              <a:rPr lang="en-US" sz="1600" b="1" dirty="0" smtClean="0">
                <a:solidFill>
                  <a:srgbClr val="FF6600"/>
                </a:solidFill>
              </a:rPr>
              <a:t>          </a:t>
            </a:r>
            <a:r>
              <a:rPr lang="is-IS" sz="1600" b="1" dirty="0" smtClean="0"/>
              <a:t>...W</a:t>
            </a:r>
            <a:r>
              <a:rPr lang="en-US" sz="1600" b="1" dirty="0" smtClean="0"/>
              <a:t>e found this to be the case in the outburst of 849</a:t>
            </a:r>
            <a:r>
              <a:rPr lang="en-US" sz="1400" dirty="0" smtClean="0"/>
              <a:t>.</a:t>
            </a:r>
            <a:endParaRPr lang="en-US" sz="1400" dirty="0"/>
          </a:p>
        </p:txBody>
      </p:sp>
    </p:spTree>
    <p:extLst>
      <p:ext uri="{BB962C8B-B14F-4D97-AF65-F5344CB8AC3E}">
        <p14:creationId xmlns:p14="http://schemas.microsoft.com/office/powerpoint/2010/main" val="2504677431"/>
      </p:ext>
    </p:extLst>
  </p:cSld>
  <p:clrMapOvr>
    <a:masterClrMapping/>
  </p:clrMapOvr>
  <mc:AlternateContent xmlns:mc="http://schemas.openxmlformats.org/markup-compatibility/2006" xmlns:p14="http://schemas.microsoft.com/office/powerpoint/2010/main">
    <mc:Choice Requires="p14">
      <p:transition spd="slow" p14:dur="2000" advTm="45931"/>
    </mc:Choice>
    <mc:Fallback xmlns="">
      <p:transition xmlns:p14="http://schemas.microsoft.com/office/powerpoint/2010/main" spd="slow" advTm="45931"/>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49-(-465)-mmr-jovian-mtr02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50" y="0"/>
            <a:ext cx="8855579" cy="6858000"/>
          </a:xfrm>
          <a:prstGeom prst="rect">
            <a:avLst/>
          </a:prstGeom>
        </p:spPr>
      </p:pic>
      <p:sp>
        <p:nvSpPr>
          <p:cNvPr id="3" name="TextBox 2"/>
          <p:cNvSpPr txBox="1"/>
          <p:nvPr/>
        </p:nvSpPr>
        <p:spPr>
          <a:xfrm>
            <a:off x="4480560" y="975360"/>
            <a:ext cx="3210560" cy="307777"/>
          </a:xfrm>
          <a:prstGeom prst="rect">
            <a:avLst/>
          </a:prstGeom>
          <a:noFill/>
        </p:spPr>
        <p:txBody>
          <a:bodyPr wrap="square" rtlCol="0">
            <a:spAutoFit/>
          </a:bodyPr>
          <a:lstStyle/>
          <a:p>
            <a:r>
              <a:rPr lang="en-US" sz="1400" dirty="0" smtClean="0"/>
              <a:t>P</a:t>
            </a:r>
            <a:r>
              <a:rPr lang="en-US" sz="1400" dirty="0">
                <a:solidFill>
                  <a:srgbClr val="FFFFFF"/>
                </a:solidFill>
              </a:rPr>
              <a:t>P</a:t>
            </a:r>
            <a:r>
              <a:rPr lang="en-US" sz="1400" dirty="0" smtClean="0">
                <a:solidFill>
                  <a:srgbClr val="FFFFFF"/>
                </a:solidFill>
              </a:rPr>
              <a:t>article </a:t>
            </a:r>
            <a:r>
              <a:rPr lang="en-US" sz="1400" dirty="0">
                <a:solidFill>
                  <a:srgbClr val="FFFFFF"/>
                </a:solidFill>
              </a:rPr>
              <a:t>R</a:t>
            </a:r>
            <a:r>
              <a:rPr lang="en-US" sz="1400" dirty="0" smtClean="0">
                <a:solidFill>
                  <a:srgbClr val="FFFFFF"/>
                </a:solidFill>
              </a:rPr>
              <a:t>ebounds to Stay in Resonance</a:t>
            </a:r>
            <a:endParaRPr lang="en-US" sz="1400" dirty="0"/>
          </a:p>
        </p:txBody>
      </p:sp>
      <p:sp>
        <p:nvSpPr>
          <p:cNvPr id="4" name="TextBox 3"/>
          <p:cNvSpPr txBox="1"/>
          <p:nvPr/>
        </p:nvSpPr>
        <p:spPr>
          <a:xfrm>
            <a:off x="5161280" y="5750560"/>
            <a:ext cx="3210560" cy="307777"/>
          </a:xfrm>
          <a:prstGeom prst="rect">
            <a:avLst/>
          </a:prstGeom>
          <a:noFill/>
        </p:spPr>
        <p:txBody>
          <a:bodyPr wrap="square" rtlCol="0">
            <a:spAutoFit/>
          </a:bodyPr>
          <a:lstStyle/>
          <a:p>
            <a:r>
              <a:rPr lang="en-US" sz="1400" dirty="0" smtClean="0"/>
              <a:t>P</a:t>
            </a:r>
            <a:r>
              <a:rPr lang="en-US" sz="1400" dirty="0">
                <a:solidFill>
                  <a:srgbClr val="FFFFFF"/>
                </a:solidFill>
              </a:rPr>
              <a:t>P</a:t>
            </a:r>
            <a:r>
              <a:rPr lang="en-US" sz="1400" dirty="0" smtClean="0">
                <a:solidFill>
                  <a:srgbClr val="FFFFFF"/>
                </a:solidFill>
              </a:rPr>
              <a:t>article </a:t>
            </a:r>
            <a:r>
              <a:rPr lang="en-US" sz="1400" dirty="0">
                <a:solidFill>
                  <a:srgbClr val="FFFFFF"/>
                </a:solidFill>
              </a:rPr>
              <a:t>R</a:t>
            </a:r>
            <a:r>
              <a:rPr lang="en-US" sz="1400" dirty="0" smtClean="0">
                <a:solidFill>
                  <a:srgbClr val="FFFFFF"/>
                </a:solidFill>
              </a:rPr>
              <a:t>ebounds to Stay in Resonance</a:t>
            </a:r>
            <a:endParaRPr lang="en-US" sz="1400" dirty="0"/>
          </a:p>
        </p:txBody>
      </p:sp>
      <p:cxnSp>
        <p:nvCxnSpPr>
          <p:cNvPr id="6" name="Straight Arrow Connector 5"/>
          <p:cNvCxnSpPr/>
          <p:nvPr/>
        </p:nvCxnSpPr>
        <p:spPr>
          <a:xfrm flipH="1">
            <a:off x="4358640" y="1249680"/>
            <a:ext cx="274320" cy="24384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5811520" y="1412240"/>
            <a:ext cx="10160" cy="32512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7447280" y="1283137"/>
            <a:ext cx="10160" cy="32512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7833360" y="5648960"/>
            <a:ext cx="254000" cy="10160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6177280" y="5648960"/>
            <a:ext cx="335280" cy="10160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5212080" y="5750560"/>
            <a:ext cx="345440" cy="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554480" y="2203569"/>
            <a:ext cx="1270000" cy="1169551"/>
          </a:xfrm>
          <a:prstGeom prst="rect">
            <a:avLst/>
          </a:prstGeom>
          <a:noFill/>
        </p:spPr>
        <p:txBody>
          <a:bodyPr wrap="square" rtlCol="0">
            <a:spAutoFit/>
          </a:bodyPr>
          <a:lstStyle/>
          <a:p>
            <a:r>
              <a:rPr lang="en-US" sz="1400" dirty="0" smtClean="0">
                <a:solidFill>
                  <a:srgbClr val="FFFFFF"/>
                </a:solidFill>
              </a:rPr>
              <a:t>Particle enters resonance</a:t>
            </a:r>
          </a:p>
          <a:p>
            <a:r>
              <a:rPr lang="en-US" sz="1400" dirty="0">
                <a:solidFill>
                  <a:srgbClr val="FFFFFF"/>
                </a:solidFill>
              </a:rPr>
              <a:t>b</a:t>
            </a:r>
            <a:r>
              <a:rPr lang="en-US" sz="1400" dirty="0" smtClean="0">
                <a:solidFill>
                  <a:srgbClr val="FFFFFF"/>
                </a:solidFill>
              </a:rPr>
              <a:t>etween </a:t>
            </a:r>
          </a:p>
          <a:p>
            <a:r>
              <a:rPr lang="en-US" sz="1400" dirty="0" smtClean="0">
                <a:solidFill>
                  <a:srgbClr val="FFFFFF"/>
                </a:solidFill>
              </a:rPr>
              <a:t>466 BC and</a:t>
            </a:r>
          </a:p>
          <a:p>
            <a:r>
              <a:rPr lang="en-US" sz="1400" dirty="0" smtClean="0">
                <a:solidFill>
                  <a:srgbClr val="FFFFFF"/>
                </a:solidFill>
              </a:rPr>
              <a:t>100 BC</a:t>
            </a:r>
            <a:endParaRPr lang="en-US" sz="1400" dirty="0"/>
          </a:p>
        </p:txBody>
      </p:sp>
      <p:cxnSp>
        <p:nvCxnSpPr>
          <p:cNvPr id="22" name="Straight Arrow Connector 21"/>
          <p:cNvCxnSpPr/>
          <p:nvPr/>
        </p:nvCxnSpPr>
        <p:spPr>
          <a:xfrm>
            <a:off x="2631440" y="3088640"/>
            <a:ext cx="1016000" cy="24384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454400" y="1217711"/>
            <a:ext cx="904240" cy="307777"/>
          </a:xfrm>
          <a:prstGeom prst="rect">
            <a:avLst/>
          </a:prstGeom>
          <a:noFill/>
        </p:spPr>
        <p:txBody>
          <a:bodyPr wrap="square" rtlCol="0">
            <a:spAutoFit/>
          </a:bodyPr>
          <a:lstStyle/>
          <a:p>
            <a:r>
              <a:rPr lang="en-US" sz="1400" dirty="0" smtClean="0">
                <a:solidFill>
                  <a:srgbClr val="FFFFFF"/>
                </a:solidFill>
              </a:rPr>
              <a:t>~ 100 BC</a:t>
            </a:r>
            <a:endParaRPr lang="en-US" sz="1400" dirty="0"/>
          </a:p>
        </p:txBody>
      </p:sp>
      <p:sp>
        <p:nvSpPr>
          <p:cNvPr id="26" name="TextBox 25"/>
          <p:cNvSpPr txBox="1"/>
          <p:nvPr/>
        </p:nvSpPr>
        <p:spPr>
          <a:xfrm>
            <a:off x="3454400" y="5677951"/>
            <a:ext cx="731520" cy="307777"/>
          </a:xfrm>
          <a:prstGeom prst="rect">
            <a:avLst/>
          </a:prstGeom>
          <a:noFill/>
        </p:spPr>
        <p:txBody>
          <a:bodyPr wrap="square" rtlCol="0">
            <a:spAutoFit/>
          </a:bodyPr>
          <a:lstStyle/>
          <a:p>
            <a:r>
              <a:rPr lang="en-US" sz="1400" dirty="0" smtClean="0">
                <a:solidFill>
                  <a:srgbClr val="FFFFFF"/>
                </a:solidFill>
              </a:rPr>
              <a:t>466 BC</a:t>
            </a:r>
            <a:endParaRPr lang="en-US" sz="1400" dirty="0"/>
          </a:p>
        </p:txBody>
      </p:sp>
    </p:spTree>
    <p:extLst>
      <p:ext uri="{BB962C8B-B14F-4D97-AF65-F5344CB8AC3E}">
        <p14:creationId xmlns:p14="http://schemas.microsoft.com/office/powerpoint/2010/main" val="2831722308"/>
      </p:ext>
    </p:extLst>
  </p:cSld>
  <p:clrMapOvr>
    <a:masterClrMapping/>
  </p:clrMapOvr>
  <mc:AlternateContent xmlns:mc="http://schemas.openxmlformats.org/markup-compatibility/2006" xmlns:p14="http://schemas.microsoft.com/office/powerpoint/2010/main">
    <mc:Choice Requires="p14">
      <p:transition spd="slow" p14:dur="2000" advTm="35632"/>
    </mc:Choice>
    <mc:Fallback xmlns="">
      <p:transition xmlns:p14="http://schemas.microsoft.com/office/powerpoint/2010/main" spd="slow" advTm="35632"/>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49-caracol-st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170" y="0"/>
            <a:ext cx="3924300" cy="6858000"/>
          </a:xfrm>
          <a:prstGeom prst="rect">
            <a:avLst/>
          </a:prstGeom>
        </p:spPr>
      </p:pic>
      <p:sp>
        <p:nvSpPr>
          <p:cNvPr id="3" name="TextBox 2"/>
          <p:cNvSpPr txBox="1"/>
          <p:nvPr/>
        </p:nvSpPr>
        <p:spPr>
          <a:xfrm>
            <a:off x="4754880" y="772160"/>
            <a:ext cx="4185920" cy="2308324"/>
          </a:xfrm>
          <a:prstGeom prst="rect">
            <a:avLst/>
          </a:prstGeom>
          <a:noFill/>
        </p:spPr>
        <p:txBody>
          <a:bodyPr wrap="square" rtlCol="0">
            <a:spAutoFit/>
          </a:bodyPr>
          <a:lstStyle/>
          <a:p>
            <a:r>
              <a:rPr lang="en-US" dirty="0" smtClean="0"/>
              <a:t>Maya Long Count  </a:t>
            </a:r>
            <a:r>
              <a:rPr lang="en-US" b="1" dirty="0" smtClean="0">
                <a:solidFill>
                  <a:srgbClr val="0000FF"/>
                </a:solidFill>
              </a:rPr>
              <a:t>10.0.19.6.14</a:t>
            </a:r>
          </a:p>
          <a:p>
            <a:r>
              <a:rPr lang="en-US" dirty="0" smtClean="0"/>
              <a:t> (non-standard Calendar Round date)</a:t>
            </a:r>
            <a:endParaRPr lang="en-US" dirty="0"/>
          </a:p>
          <a:p>
            <a:r>
              <a:rPr lang="en-US" dirty="0" smtClean="0"/>
              <a:t>(Event: “</a:t>
            </a:r>
            <a:r>
              <a:rPr lang="en-US" b="1" dirty="0">
                <a:solidFill>
                  <a:srgbClr val="FF0000"/>
                </a:solidFill>
              </a:rPr>
              <a:t>H</a:t>
            </a:r>
            <a:r>
              <a:rPr lang="en-US" b="1" dirty="0" smtClean="0">
                <a:solidFill>
                  <a:srgbClr val="FF0000"/>
                </a:solidFill>
              </a:rPr>
              <a:t>e/she/it forms the Earth</a:t>
            </a:r>
            <a:r>
              <a:rPr lang="en-US" dirty="0" smtClean="0"/>
              <a:t>”?)</a:t>
            </a:r>
          </a:p>
          <a:p>
            <a:endParaRPr lang="en-US" dirty="0"/>
          </a:p>
          <a:p>
            <a:r>
              <a:rPr lang="en-US" b="1" dirty="0" smtClean="0">
                <a:solidFill>
                  <a:srgbClr val="0000FF"/>
                </a:solidFill>
              </a:rPr>
              <a:t>849 April 15</a:t>
            </a:r>
            <a:r>
              <a:rPr lang="en-US" dirty="0" smtClean="0"/>
              <a:t>,  (+/- one day) 12:00 UT </a:t>
            </a:r>
          </a:p>
          <a:p>
            <a:r>
              <a:rPr lang="en-US" dirty="0"/>
              <a:t> </a:t>
            </a:r>
            <a:r>
              <a:rPr lang="en-US" dirty="0" smtClean="0"/>
              <a:t>     </a:t>
            </a:r>
            <a:endParaRPr lang="en-US" dirty="0"/>
          </a:p>
          <a:p>
            <a:r>
              <a:rPr lang="en-US" b="1" dirty="0" smtClean="0">
                <a:solidFill>
                  <a:srgbClr val="FF6600"/>
                </a:solidFill>
              </a:rPr>
              <a:t>Outburst:  849 April 14</a:t>
            </a:r>
            <a:r>
              <a:rPr lang="en-US" dirty="0" smtClean="0"/>
              <a:t>, 09:38, 10:14</a:t>
            </a:r>
          </a:p>
          <a:p>
            <a:r>
              <a:rPr lang="en-US" dirty="0" smtClean="0"/>
              <a:t>Solar longitudes:  44.303º, 44.327º</a:t>
            </a:r>
            <a:endParaRPr lang="en-US" dirty="0"/>
          </a:p>
        </p:txBody>
      </p:sp>
      <p:cxnSp>
        <p:nvCxnSpPr>
          <p:cNvPr id="5" name="Straight Arrow Connector 4"/>
          <p:cNvCxnSpPr/>
          <p:nvPr/>
        </p:nvCxnSpPr>
        <p:spPr>
          <a:xfrm flipH="1">
            <a:off x="3627120" y="1574800"/>
            <a:ext cx="1127760" cy="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flipV="1">
            <a:off x="3627120" y="1097280"/>
            <a:ext cx="1127760" cy="15240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978400" y="3657600"/>
            <a:ext cx="3962400" cy="815608"/>
          </a:xfrm>
          <a:prstGeom prst="rect">
            <a:avLst/>
          </a:prstGeom>
          <a:noFill/>
        </p:spPr>
        <p:txBody>
          <a:bodyPr wrap="square" rtlCol="0">
            <a:spAutoFit/>
          </a:bodyPr>
          <a:lstStyle/>
          <a:p>
            <a:r>
              <a:rPr lang="en-US" dirty="0" smtClean="0"/>
              <a:t>Monuments and location:</a:t>
            </a:r>
          </a:p>
          <a:p>
            <a:r>
              <a:rPr lang="en-US" dirty="0" smtClean="0"/>
              <a:t>Stela 17 and Altar 10, </a:t>
            </a:r>
            <a:r>
              <a:rPr lang="en-US" b="1" dirty="0" smtClean="0">
                <a:solidFill>
                  <a:srgbClr val="008000"/>
                </a:solidFill>
              </a:rPr>
              <a:t>Caracol</a:t>
            </a:r>
            <a:r>
              <a:rPr lang="en-US" dirty="0" smtClean="0"/>
              <a:t> </a:t>
            </a:r>
            <a:r>
              <a:rPr lang="en-US" dirty="0"/>
              <a:t>[</a:t>
            </a:r>
            <a:r>
              <a:rPr lang="en-US" dirty="0" smtClean="0"/>
              <a:t>Belize]</a:t>
            </a:r>
          </a:p>
          <a:p>
            <a:r>
              <a:rPr lang="en-US" sz="1100" dirty="0" smtClean="0"/>
              <a:t>(Drawing by Nikolai Grube).</a:t>
            </a:r>
            <a:endParaRPr lang="en-US" sz="1100" dirty="0"/>
          </a:p>
        </p:txBody>
      </p:sp>
      <p:sp>
        <p:nvSpPr>
          <p:cNvPr id="8" name="TextBox 7"/>
          <p:cNvSpPr txBox="1"/>
          <p:nvPr/>
        </p:nvSpPr>
        <p:spPr>
          <a:xfrm>
            <a:off x="4856480" y="5019040"/>
            <a:ext cx="3962400" cy="1369606"/>
          </a:xfrm>
          <a:prstGeom prst="rect">
            <a:avLst/>
          </a:prstGeom>
          <a:noFill/>
        </p:spPr>
        <p:txBody>
          <a:bodyPr wrap="square" rtlCol="0">
            <a:spAutoFit/>
          </a:bodyPr>
          <a:lstStyle/>
          <a:p>
            <a:r>
              <a:rPr lang="en-US" dirty="0" smtClean="0"/>
              <a:t>“Pre-creation” event:  </a:t>
            </a:r>
          </a:p>
          <a:p>
            <a:r>
              <a:rPr lang="en-US" b="1" dirty="0" smtClean="0">
                <a:solidFill>
                  <a:srgbClr val="0000FF"/>
                </a:solidFill>
              </a:rPr>
              <a:t>3298 BC Mar 17/18</a:t>
            </a:r>
          </a:p>
          <a:p>
            <a:r>
              <a:rPr lang="en-US" dirty="0" smtClean="0"/>
              <a:t>Post-dicted Eta Aquariid outburst?</a:t>
            </a:r>
          </a:p>
          <a:p>
            <a:r>
              <a:rPr lang="en-US" dirty="0" smtClean="0"/>
              <a:t>(Solar longitude 43.0º)</a:t>
            </a:r>
          </a:p>
          <a:p>
            <a:endParaRPr lang="en-US" sz="1100" dirty="0"/>
          </a:p>
        </p:txBody>
      </p:sp>
    </p:spTree>
    <p:extLst>
      <p:ext uri="{BB962C8B-B14F-4D97-AF65-F5344CB8AC3E}">
        <p14:creationId xmlns:p14="http://schemas.microsoft.com/office/powerpoint/2010/main" val="4269599532"/>
      </p:ext>
    </p:extLst>
  </p:cSld>
  <p:clrMapOvr>
    <a:masterClrMapping/>
  </p:clrMapOvr>
  <mc:AlternateContent xmlns:mc="http://schemas.openxmlformats.org/markup-compatibility/2006" xmlns:p14="http://schemas.microsoft.com/office/powerpoint/2010/main">
    <mc:Choice Requires="p14">
      <p:transition spd="slow" p14:dur="2000" advTm="45361"/>
    </mc:Choice>
    <mc:Fallback xmlns="">
      <p:transition xmlns:p14="http://schemas.microsoft.com/office/powerpoint/2010/main" spd="slow" advTm="45361"/>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160" y="0"/>
            <a:ext cx="8737600" cy="5724645"/>
          </a:xfrm>
          <a:prstGeom prst="rect">
            <a:avLst/>
          </a:prstGeom>
          <a:noFill/>
        </p:spPr>
        <p:txBody>
          <a:bodyPr wrap="square" rtlCol="0">
            <a:spAutoFit/>
          </a:bodyPr>
          <a:lstStyle/>
          <a:p>
            <a:pPr algn="ctr"/>
            <a:r>
              <a:rPr lang="en-US" sz="2400" b="1" dirty="0" smtClean="0">
                <a:solidFill>
                  <a:srgbClr val="0000FF"/>
                </a:solidFill>
              </a:rPr>
              <a:t>Conclusions</a:t>
            </a:r>
          </a:p>
          <a:p>
            <a:pPr algn="ctr"/>
            <a:endParaRPr lang="en-US" dirty="0"/>
          </a:p>
          <a:p>
            <a:pPr marL="285750" indent="-285750">
              <a:buFont typeface="Wingdings" charset="0"/>
              <a:buChar char=""/>
            </a:pPr>
            <a:r>
              <a:rPr lang="en-US" dirty="0" smtClean="0">
                <a:ea typeface="Wingdings"/>
                <a:cs typeface="Wingdings"/>
                <a:sym typeface="Wingdings"/>
              </a:rPr>
              <a:t>The Maya likely </a:t>
            </a:r>
            <a:r>
              <a:rPr lang="en-US" b="1" dirty="0" smtClean="0">
                <a:solidFill>
                  <a:srgbClr val="0000FF"/>
                </a:solidFill>
                <a:ea typeface="Wingdings"/>
                <a:cs typeface="Wingdings"/>
                <a:sym typeface="Wingdings"/>
              </a:rPr>
              <a:t>recognized and noted the Eta Aquariid </a:t>
            </a:r>
            <a:r>
              <a:rPr lang="en-US" dirty="0" smtClean="0">
                <a:ea typeface="Wingdings"/>
                <a:cs typeface="Wingdings"/>
                <a:sym typeface="Wingdings"/>
              </a:rPr>
              <a:t>meteor shower.  </a:t>
            </a:r>
          </a:p>
          <a:p>
            <a:pPr marL="285750" indent="-285750">
              <a:buFont typeface="Wingdings" charset="0"/>
              <a:buChar char=""/>
            </a:pPr>
            <a:endParaRPr lang="en-US" b="1" dirty="0">
              <a:solidFill>
                <a:srgbClr val="0000FF"/>
              </a:solidFill>
              <a:ea typeface="Wingdings"/>
              <a:cs typeface="Wingdings"/>
              <a:sym typeface="Wingdings"/>
            </a:endParaRPr>
          </a:p>
          <a:p>
            <a:pPr marL="285750" indent="-285750">
              <a:buFont typeface="Wingdings" charset="0"/>
              <a:buChar char=""/>
            </a:pPr>
            <a:r>
              <a:rPr lang="en-US" b="1" dirty="0">
                <a:solidFill>
                  <a:srgbClr val="0000FF"/>
                </a:solidFill>
                <a:ea typeface="Wingdings"/>
                <a:cs typeface="Wingdings"/>
                <a:sym typeface="Wingdings"/>
              </a:rPr>
              <a:t>T</a:t>
            </a:r>
            <a:r>
              <a:rPr lang="en-US" b="1" dirty="0" smtClean="0">
                <a:solidFill>
                  <a:srgbClr val="0000FF"/>
                </a:solidFill>
                <a:ea typeface="Wingdings"/>
                <a:cs typeface="Wingdings"/>
                <a:sym typeface="Wingdings"/>
              </a:rPr>
              <a:t>wo of the most intense </a:t>
            </a:r>
            <a:r>
              <a:rPr lang="en-US" dirty="0" smtClean="0">
                <a:ea typeface="Wingdings"/>
                <a:cs typeface="Wingdings"/>
                <a:sym typeface="Wingdings"/>
              </a:rPr>
              <a:t>Eta outbursts (</a:t>
            </a:r>
            <a:r>
              <a:rPr lang="en-US" b="1" dirty="0" smtClean="0">
                <a:solidFill>
                  <a:srgbClr val="0000FF"/>
                </a:solidFill>
                <a:ea typeface="Wingdings"/>
                <a:cs typeface="Wingdings"/>
                <a:sym typeface="Wingdings"/>
              </a:rPr>
              <a:t>AD 531 and 849</a:t>
            </a:r>
            <a:r>
              <a:rPr lang="en-US" dirty="0" smtClean="0">
                <a:ea typeface="Wingdings"/>
                <a:cs typeface="Wingdings"/>
                <a:sym typeface="Wingdings"/>
              </a:rPr>
              <a:t>)  during the Classic Period seem to have been</a:t>
            </a:r>
            <a:r>
              <a:rPr lang="en-US" b="1" dirty="0" smtClean="0">
                <a:solidFill>
                  <a:srgbClr val="0000FF"/>
                </a:solidFill>
                <a:ea typeface="Wingdings"/>
                <a:cs typeface="Wingdings"/>
                <a:sym typeface="Wingdings"/>
              </a:rPr>
              <a:t> associated with specific dates and events</a:t>
            </a:r>
            <a:r>
              <a:rPr lang="en-US" dirty="0">
                <a:ea typeface="Wingdings"/>
                <a:cs typeface="Wingdings"/>
                <a:sym typeface="Wingdings"/>
              </a:rPr>
              <a:t> </a:t>
            </a:r>
            <a:r>
              <a:rPr lang="en-US" dirty="0" smtClean="0">
                <a:ea typeface="Wingdings"/>
                <a:cs typeface="Wingdings"/>
                <a:sym typeface="Wingdings"/>
              </a:rPr>
              <a:t>in the Maya record.</a:t>
            </a:r>
          </a:p>
          <a:p>
            <a:pPr marL="285750" indent="-285750">
              <a:buFont typeface="Wingdings" charset="0"/>
              <a:buChar char=""/>
            </a:pPr>
            <a:endParaRPr lang="en-US" dirty="0">
              <a:ea typeface="Wingdings"/>
              <a:cs typeface="Wingdings"/>
              <a:sym typeface="Wingdings"/>
            </a:endParaRPr>
          </a:p>
          <a:p>
            <a:pPr marL="285750" indent="-285750">
              <a:buFont typeface="Wingdings" charset="0"/>
              <a:buChar char=""/>
            </a:pPr>
            <a:r>
              <a:rPr lang="en-US" b="1" dirty="0" smtClean="0">
                <a:solidFill>
                  <a:srgbClr val="FF6600"/>
                </a:solidFill>
                <a:ea typeface="Wingdings"/>
                <a:cs typeface="Wingdings"/>
                <a:sym typeface="Wingdings"/>
              </a:rPr>
              <a:t>Outbursts</a:t>
            </a:r>
            <a:r>
              <a:rPr lang="en-US" dirty="0" smtClean="0">
                <a:ea typeface="Wingdings"/>
                <a:cs typeface="Wingdings"/>
                <a:sym typeface="Wingdings"/>
              </a:rPr>
              <a:t> were caused both by particle ejections from </a:t>
            </a:r>
            <a:r>
              <a:rPr lang="en-US" b="1" dirty="0" smtClean="0">
                <a:solidFill>
                  <a:srgbClr val="FF6600"/>
                </a:solidFill>
                <a:ea typeface="Wingdings"/>
                <a:cs typeface="Wingdings"/>
                <a:sym typeface="Wingdings"/>
              </a:rPr>
              <a:t>recent revolutions </a:t>
            </a:r>
            <a:r>
              <a:rPr lang="en-US" dirty="0" smtClean="0">
                <a:ea typeface="Wingdings"/>
                <a:cs typeface="Wingdings"/>
                <a:sym typeface="Wingdings"/>
              </a:rPr>
              <a:t>of Comet Halley and by earlier trails where clusters of </a:t>
            </a:r>
            <a:r>
              <a:rPr lang="en-US" b="1" dirty="0" smtClean="0">
                <a:solidFill>
                  <a:srgbClr val="FF6600"/>
                </a:solidFill>
                <a:ea typeface="Wingdings"/>
                <a:cs typeface="Wingdings"/>
                <a:sym typeface="Wingdings"/>
              </a:rPr>
              <a:t>particles</a:t>
            </a:r>
            <a:r>
              <a:rPr lang="en-US" dirty="0" smtClean="0">
                <a:ea typeface="Wingdings"/>
                <a:cs typeface="Wingdings"/>
                <a:sym typeface="Wingdings"/>
              </a:rPr>
              <a:t> were </a:t>
            </a:r>
            <a:r>
              <a:rPr lang="en-US" b="1" dirty="0" smtClean="0">
                <a:solidFill>
                  <a:srgbClr val="FF6600"/>
                </a:solidFill>
                <a:ea typeface="Wingdings"/>
                <a:cs typeface="Wingdings"/>
                <a:sym typeface="Wingdings"/>
              </a:rPr>
              <a:t>trapped in resonance</a:t>
            </a:r>
            <a:r>
              <a:rPr lang="en-US" dirty="0" smtClean="0">
                <a:ea typeface="Wingdings"/>
                <a:cs typeface="Wingdings"/>
                <a:sym typeface="Wingdings"/>
              </a:rPr>
              <a:t>.</a:t>
            </a:r>
          </a:p>
          <a:p>
            <a:pPr marL="285750" indent="-285750">
              <a:buFont typeface="Wingdings" charset="0"/>
              <a:buChar char=""/>
            </a:pPr>
            <a:endParaRPr lang="en-US" dirty="0">
              <a:ea typeface="Wingdings"/>
              <a:cs typeface="Wingdings"/>
              <a:sym typeface="Wingdings"/>
            </a:endParaRPr>
          </a:p>
          <a:p>
            <a:pPr marL="285750" indent="-285750">
              <a:buFont typeface="Wingdings" charset="0"/>
              <a:buChar char=""/>
            </a:pPr>
            <a:r>
              <a:rPr lang="en-US" dirty="0" smtClean="0">
                <a:ea typeface="Wingdings"/>
                <a:cs typeface="Wingdings"/>
                <a:sym typeface="Wingdings"/>
              </a:rPr>
              <a:t>The </a:t>
            </a:r>
            <a:r>
              <a:rPr lang="en-US" b="1" dirty="0" smtClean="0">
                <a:solidFill>
                  <a:srgbClr val="0000FF"/>
                </a:solidFill>
                <a:ea typeface="Wingdings"/>
                <a:cs typeface="Wingdings"/>
                <a:sym typeface="Wingdings"/>
              </a:rPr>
              <a:t>AD 531</a:t>
            </a:r>
            <a:r>
              <a:rPr lang="en-US" dirty="0" smtClean="0">
                <a:ea typeface="Wingdings"/>
                <a:cs typeface="Wingdings"/>
                <a:sym typeface="Wingdings"/>
              </a:rPr>
              <a:t> </a:t>
            </a:r>
            <a:r>
              <a:rPr lang="en-US" b="1" dirty="0" smtClean="0">
                <a:solidFill>
                  <a:srgbClr val="0000FF"/>
                </a:solidFill>
                <a:ea typeface="Wingdings"/>
                <a:cs typeface="Wingdings"/>
                <a:sym typeface="Wingdings"/>
              </a:rPr>
              <a:t>outburst</a:t>
            </a:r>
            <a:r>
              <a:rPr lang="en-US" dirty="0" smtClean="0">
                <a:ea typeface="Wingdings"/>
                <a:cs typeface="Wingdings"/>
                <a:sym typeface="Wingdings"/>
              </a:rPr>
              <a:t> was likely the </a:t>
            </a:r>
            <a:r>
              <a:rPr lang="en-US" b="1" dirty="0" smtClean="0">
                <a:solidFill>
                  <a:srgbClr val="0000FF"/>
                </a:solidFill>
                <a:ea typeface="Wingdings"/>
                <a:cs typeface="Wingdings"/>
                <a:sym typeface="Wingdings"/>
              </a:rPr>
              <a:t>most intense </a:t>
            </a:r>
            <a:r>
              <a:rPr lang="en-US" dirty="0" smtClean="0">
                <a:ea typeface="Wingdings"/>
                <a:cs typeface="Wingdings"/>
                <a:sym typeface="Wingdings"/>
              </a:rPr>
              <a:t>Eta Aquariid that the Maya experienced during the</a:t>
            </a:r>
            <a:r>
              <a:rPr lang="en-US" b="1" dirty="0" smtClean="0">
                <a:solidFill>
                  <a:srgbClr val="0000FF"/>
                </a:solidFill>
                <a:ea typeface="Wingdings"/>
                <a:cs typeface="Wingdings"/>
                <a:sym typeface="Wingdings"/>
              </a:rPr>
              <a:t> Classic Period</a:t>
            </a:r>
            <a:r>
              <a:rPr lang="en-US" dirty="0" smtClean="0">
                <a:ea typeface="Wingdings"/>
                <a:cs typeface="Wingdings"/>
                <a:sym typeface="Wingdings"/>
              </a:rPr>
              <a:t> and was caused by </a:t>
            </a:r>
            <a:r>
              <a:rPr lang="en-US" b="1" dirty="0" smtClean="0">
                <a:solidFill>
                  <a:srgbClr val="0000FF"/>
                </a:solidFill>
                <a:ea typeface="Wingdings"/>
                <a:cs typeface="Wingdings"/>
                <a:sym typeface="Wingdings"/>
              </a:rPr>
              <a:t>recent</a:t>
            </a:r>
            <a:r>
              <a:rPr lang="en-US" dirty="0" smtClean="0">
                <a:ea typeface="Wingdings"/>
                <a:cs typeface="Wingdings"/>
                <a:sym typeface="Wingdings"/>
              </a:rPr>
              <a:t> </a:t>
            </a:r>
            <a:r>
              <a:rPr lang="en-US" b="1" dirty="0" smtClean="0">
                <a:solidFill>
                  <a:srgbClr val="0000FF"/>
                </a:solidFill>
                <a:ea typeface="Wingdings"/>
                <a:cs typeface="Wingdings"/>
                <a:sym typeface="Wingdings"/>
              </a:rPr>
              <a:t>revolutions of Halley</a:t>
            </a:r>
            <a:r>
              <a:rPr lang="en-US" dirty="0" smtClean="0">
                <a:ea typeface="Wingdings"/>
                <a:cs typeface="Wingdings"/>
                <a:sym typeface="Wingdings"/>
              </a:rPr>
              <a:t> in AD </a:t>
            </a:r>
            <a:r>
              <a:rPr lang="en-US" b="1" dirty="0" smtClean="0">
                <a:solidFill>
                  <a:srgbClr val="0000FF"/>
                </a:solidFill>
                <a:ea typeface="Wingdings"/>
                <a:cs typeface="Wingdings"/>
                <a:sym typeface="Wingdings"/>
              </a:rPr>
              <a:t>451, 374 and 295</a:t>
            </a:r>
            <a:r>
              <a:rPr lang="en-US" dirty="0" smtClean="0">
                <a:ea typeface="Wingdings"/>
                <a:cs typeface="Wingdings"/>
                <a:sym typeface="Wingdings"/>
              </a:rPr>
              <a:t>.  A post-dicted outburst in 531 of an estimated 900 ZHR had previously been noted as “not observed” by Jenniskens (2006:666, Table 5e).</a:t>
            </a:r>
          </a:p>
          <a:p>
            <a:pPr marL="285750" indent="-285750">
              <a:buFont typeface="Wingdings" charset="0"/>
              <a:buChar char=""/>
            </a:pPr>
            <a:endParaRPr lang="en-US" dirty="0">
              <a:ea typeface="Wingdings"/>
              <a:cs typeface="Wingdings"/>
              <a:sym typeface="Wingdings"/>
            </a:endParaRPr>
          </a:p>
          <a:p>
            <a:pPr marL="285750" indent="-285750">
              <a:buFont typeface="Wingdings" charset="0"/>
              <a:buChar char=""/>
            </a:pPr>
            <a:r>
              <a:rPr lang="en-US" dirty="0" smtClean="0">
                <a:ea typeface="Wingdings"/>
                <a:cs typeface="Wingdings"/>
                <a:sym typeface="Wingdings"/>
              </a:rPr>
              <a:t>The </a:t>
            </a:r>
            <a:r>
              <a:rPr lang="en-US" b="1" dirty="0" smtClean="0">
                <a:solidFill>
                  <a:srgbClr val="FF6600"/>
                </a:solidFill>
                <a:ea typeface="Wingdings"/>
                <a:cs typeface="Wingdings"/>
                <a:sym typeface="Wingdings"/>
              </a:rPr>
              <a:t>AD 849 outburst</a:t>
            </a:r>
            <a:r>
              <a:rPr lang="en-US" dirty="0" smtClean="0">
                <a:ea typeface="Wingdings"/>
                <a:cs typeface="Wingdings"/>
                <a:sym typeface="Wingdings"/>
              </a:rPr>
              <a:t> was caused by particles ejected during the </a:t>
            </a:r>
            <a:r>
              <a:rPr lang="en-US" b="1" dirty="0" smtClean="0">
                <a:solidFill>
                  <a:srgbClr val="FF6600"/>
                </a:solidFill>
                <a:ea typeface="Wingdings"/>
                <a:cs typeface="Wingdings"/>
                <a:sym typeface="Wingdings"/>
              </a:rPr>
              <a:t>466 BC Halley perihelion passage</a:t>
            </a:r>
            <a:r>
              <a:rPr lang="en-US" dirty="0" smtClean="0">
                <a:ea typeface="Wingdings"/>
                <a:cs typeface="Wingdings"/>
                <a:sym typeface="Wingdings"/>
              </a:rPr>
              <a:t>.  Those particles were trapped in a </a:t>
            </a:r>
            <a:r>
              <a:rPr lang="en-US" b="1" dirty="0" smtClean="0">
                <a:solidFill>
                  <a:srgbClr val="FF6600"/>
                </a:solidFill>
                <a:ea typeface="Wingdings"/>
                <a:cs typeface="Wingdings"/>
                <a:sym typeface="Wingdings"/>
              </a:rPr>
              <a:t>2:13 Jovian resonance </a:t>
            </a:r>
            <a:r>
              <a:rPr lang="en-US" dirty="0" smtClean="0">
                <a:ea typeface="Wingdings"/>
                <a:cs typeface="Wingdings"/>
                <a:sym typeface="Wingdings"/>
              </a:rPr>
              <a:t>no earlier than 466 BC and no later than approximately 100 BC; most of  those particles remained trapped in resonance until at least approximately 1700.</a:t>
            </a:r>
          </a:p>
          <a:p>
            <a:pPr marL="285750" indent="-285750">
              <a:buFont typeface="Wingdings" charset="0"/>
              <a:buChar char=""/>
            </a:pPr>
            <a:endParaRPr lang="en-US" dirty="0">
              <a:ea typeface="Wingdings"/>
              <a:cs typeface="Wingdings"/>
              <a:sym typeface="Wingdings"/>
            </a:endParaRPr>
          </a:p>
        </p:txBody>
      </p:sp>
    </p:spTree>
    <p:extLst>
      <p:ext uri="{BB962C8B-B14F-4D97-AF65-F5344CB8AC3E}">
        <p14:creationId xmlns:p14="http://schemas.microsoft.com/office/powerpoint/2010/main" val="1052370402"/>
      </p:ext>
    </p:extLst>
  </p:cSld>
  <p:clrMapOvr>
    <a:masterClrMapping/>
  </p:clrMapOvr>
  <mc:AlternateContent xmlns:mc="http://schemas.openxmlformats.org/markup-compatibility/2006" xmlns:p14="http://schemas.microsoft.com/office/powerpoint/2010/main">
    <mc:Choice Requires="p14">
      <p:transition spd="slow" p14:dur="2000" advTm="65568"/>
    </mc:Choice>
    <mc:Fallback xmlns="">
      <p:transition xmlns:p14="http://schemas.microsoft.com/office/powerpoint/2010/main" spd="slow" advTm="65568"/>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520" y="355600"/>
            <a:ext cx="8534400" cy="3231654"/>
          </a:xfrm>
          <a:prstGeom prst="rect">
            <a:avLst/>
          </a:prstGeom>
          <a:noFill/>
        </p:spPr>
        <p:txBody>
          <a:bodyPr wrap="square" rtlCol="0">
            <a:spAutoFit/>
          </a:bodyPr>
          <a:lstStyle/>
          <a:p>
            <a:pPr algn="ctr"/>
            <a:r>
              <a:rPr lang="en-US" sz="2800" b="1" dirty="0" smtClean="0">
                <a:solidFill>
                  <a:srgbClr val="FF6600"/>
                </a:solidFill>
              </a:rPr>
              <a:t>Future Objectives</a:t>
            </a:r>
          </a:p>
          <a:p>
            <a:pPr algn="ctr"/>
            <a:endParaRPr lang="en-US" sz="2000" b="1" dirty="0">
              <a:solidFill>
                <a:srgbClr val="0000FF"/>
              </a:solidFill>
            </a:endParaRPr>
          </a:p>
          <a:p>
            <a:pPr marL="285750" indent="-285750">
              <a:buFont typeface="Wingdings" charset="0"/>
              <a:buChar char=""/>
            </a:pPr>
            <a:r>
              <a:rPr lang="en-US" sz="2400" b="1" dirty="0" smtClean="0">
                <a:solidFill>
                  <a:srgbClr val="0000FF"/>
                </a:solidFill>
                <a:sym typeface="Wingdings"/>
              </a:rPr>
              <a:t>Perform similar numerical integrations on suspect dates for the Orionid and Perseid meteor showers.</a:t>
            </a:r>
          </a:p>
          <a:p>
            <a:pPr marL="285750" indent="-285750">
              <a:buFont typeface="Wingdings" charset="0"/>
              <a:buChar char=""/>
            </a:pPr>
            <a:endParaRPr lang="en-US" sz="2400" b="1" dirty="0">
              <a:solidFill>
                <a:srgbClr val="0000FF"/>
              </a:solidFill>
              <a:sym typeface="Wingdings"/>
            </a:endParaRPr>
          </a:p>
          <a:p>
            <a:pPr marL="285750" indent="-285750">
              <a:buFont typeface="Wingdings" charset="0"/>
              <a:buChar char=""/>
            </a:pPr>
            <a:r>
              <a:rPr lang="en-US" sz="2400" b="1" dirty="0" smtClean="0">
                <a:solidFill>
                  <a:srgbClr val="0000FF"/>
                </a:solidFill>
                <a:sym typeface="Wingdings"/>
              </a:rPr>
              <a:t>Correlate specific events recorded by the Maya in the hieroglyphic script to specific outburst dates.</a:t>
            </a:r>
            <a:endParaRPr lang="en-US" sz="2400" b="1" dirty="0" smtClean="0">
              <a:solidFill>
                <a:srgbClr val="0000FF"/>
              </a:solidFill>
            </a:endParaRPr>
          </a:p>
          <a:p>
            <a:pPr algn="ctr"/>
            <a:endParaRPr lang="en-US" dirty="0"/>
          </a:p>
          <a:p>
            <a:pPr algn="ctr"/>
            <a:endParaRPr lang="en-US" dirty="0"/>
          </a:p>
        </p:txBody>
      </p:sp>
    </p:spTree>
    <p:extLst>
      <p:ext uri="{BB962C8B-B14F-4D97-AF65-F5344CB8AC3E}">
        <p14:creationId xmlns:p14="http://schemas.microsoft.com/office/powerpoint/2010/main" val="3480214897"/>
      </p:ext>
    </p:extLst>
  </p:cSld>
  <p:clrMapOvr>
    <a:masterClrMapping/>
  </p:clrMapOvr>
  <mc:AlternateContent xmlns:mc="http://schemas.openxmlformats.org/markup-compatibility/2006" xmlns:p14="http://schemas.microsoft.com/office/powerpoint/2010/main">
    <mc:Choice Requires="p14">
      <p:transition spd="slow" p14:dur="2000" advTm="17454"/>
    </mc:Choice>
    <mc:Fallback xmlns="">
      <p:transition xmlns:p14="http://schemas.microsoft.com/office/powerpoint/2010/main" spd="slow" advTm="17454"/>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nseETA684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360" y="0"/>
            <a:ext cx="6858000" cy="6858000"/>
          </a:xfrm>
          <a:prstGeom prst="rect">
            <a:avLst/>
          </a:prstGeom>
        </p:spPr>
      </p:pic>
    </p:spTree>
    <p:extLst>
      <p:ext uri="{BB962C8B-B14F-4D97-AF65-F5344CB8AC3E}">
        <p14:creationId xmlns:p14="http://schemas.microsoft.com/office/powerpoint/2010/main" val="548081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nse-w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431" y="2373257"/>
            <a:ext cx="5308899" cy="3442447"/>
          </a:xfrm>
          <a:prstGeom prst="rect">
            <a:avLst/>
          </a:prstGeom>
        </p:spPr>
      </p:pic>
    </p:spTree>
    <p:extLst>
      <p:ext uri="{BB962C8B-B14F-4D97-AF65-F5344CB8AC3E}">
        <p14:creationId xmlns:p14="http://schemas.microsoft.com/office/powerpoint/2010/main" val="1245002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may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3972" y="0"/>
            <a:ext cx="4853176" cy="6858000"/>
          </a:xfrm>
          <a:prstGeom prst="rect">
            <a:avLst/>
          </a:prstGeom>
        </p:spPr>
      </p:pic>
      <p:sp>
        <p:nvSpPr>
          <p:cNvPr id="3" name="TextBox 2"/>
          <p:cNvSpPr txBox="1"/>
          <p:nvPr/>
        </p:nvSpPr>
        <p:spPr>
          <a:xfrm>
            <a:off x="5096504" y="3558549"/>
            <a:ext cx="610614" cy="261610"/>
          </a:xfrm>
          <a:prstGeom prst="rect">
            <a:avLst/>
          </a:prstGeom>
          <a:noFill/>
        </p:spPr>
        <p:txBody>
          <a:bodyPr wrap="none" rtlCol="0">
            <a:spAutoFit/>
          </a:bodyPr>
          <a:lstStyle/>
          <a:p>
            <a:r>
              <a:rPr lang="en-US" sz="1100" dirty="0" smtClean="0"/>
              <a:t>Caracol</a:t>
            </a:r>
            <a:endParaRPr lang="en-US" sz="1100" dirty="0"/>
          </a:p>
        </p:txBody>
      </p:sp>
      <p:sp>
        <p:nvSpPr>
          <p:cNvPr id="5" name="Isosceles Triangle 4"/>
          <p:cNvSpPr/>
          <p:nvPr/>
        </p:nvSpPr>
        <p:spPr>
          <a:xfrm>
            <a:off x="5096504" y="3729994"/>
            <a:ext cx="142240" cy="90165"/>
          </a:xfrm>
          <a:prstGeom prst="triangl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331573" y="3805557"/>
            <a:ext cx="722267" cy="261610"/>
          </a:xfrm>
          <a:prstGeom prst="rect">
            <a:avLst/>
          </a:prstGeom>
          <a:noFill/>
        </p:spPr>
        <p:txBody>
          <a:bodyPr wrap="none" rtlCol="0">
            <a:spAutoFit/>
          </a:bodyPr>
          <a:lstStyle/>
          <a:p>
            <a:r>
              <a:rPr lang="en-US" sz="1100" dirty="0" smtClean="0"/>
              <a:t>Yaxchilan</a:t>
            </a:r>
            <a:endParaRPr lang="en-US" sz="1100" dirty="0"/>
          </a:p>
        </p:txBody>
      </p:sp>
      <p:sp>
        <p:nvSpPr>
          <p:cNvPr id="8" name="TextBox 7"/>
          <p:cNvSpPr txBox="1"/>
          <p:nvPr/>
        </p:nvSpPr>
        <p:spPr>
          <a:xfrm>
            <a:off x="4338213" y="4026527"/>
            <a:ext cx="758291" cy="261610"/>
          </a:xfrm>
          <a:prstGeom prst="rect">
            <a:avLst/>
          </a:prstGeom>
          <a:noFill/>
        </p:spPr>
        <p:txBody>
          <a:bodyPr wrap="none" rtlCol="0">
            <a:spAutoFit/>
          </a:bodyPr>
          <a:lstStyle/>
          <a:p>
            <a:r>
              <a:rPr lang="en-US" sz="1100" dirty="0" smtClean="0"/>
              <a:t>La Corona</a:t>
            </a:r>
            <a:endParaRPr lang="en-US" sz="1100" dirty="0"/>
          </a:p>
        </p:txBody>
      </p:sp>
      <p:sp>
        <p:nvSpPr>
          <p:cNvPr id="9" name="Isosceles Triangle 8"/>
          <p:cNvSpPr/>
          <p:nvPr/>
        </p:nvSpPr>
        <p:spPr>
          <a:xfrm>
            <a:off x="4480560" y="3936362"/>
            <a:ext cx="142240" cy="90165"/>
          </a:xfrm>
          <a:prstGeom prst="triangl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p:nvSpPr>
        <p:spPr>
          <a:xfrm>
            <a:off x="3911600" y="3783962"/>
            <a:ext cx="142240" cy="90165"/>
          </a:xfrm>
          <a:prstGeom prst="triangl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Isosceles Triangle 10"/>
          <p:cNvSpPr/>
          <p:nvPr/>
        </p:nvSpPr>
        <p:spPr>
          <a:xfrm>
            <a:off x="4856480" y="3639829"/>
            <a:ext cx="142240" cy="90165"/>
          </a:xfrm>
          <a:prstGeom prst="triangl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4301651" y="3599189"/>
            <a:ext cx="642298" cy="261610"/>
          </a:xfrm>
          <a:prstGeom prst="rect">
            <a:avLst/>
          </a:prstGeom>
          <a:noFill/>
        </p:spPr>
        <p:txBody>
          <a:bodyPr wrap="none" rtlCol="0">
            <a:spAutoFit/>
          </a:bodyPr>
          <a:lstStyle/>
          <a:p>
            <a:r>
              <a:rPr lang="en-US" sz="1100" dirty="0" smtClean="0"/>
              <a:t>Naranjo</a:t>
            </a:r>
            <a:endParaRPr lang="en-US" sz="1100" dirty="0"/>
          </a:p>
        </p:txBody>
      </p:sp>
      <p:cxnSp>
        <p:nvCxnSpPr>
          <p:cNvPr id="16" name="Straight Connector 15"/>
          <p:cNvCxnSpPr/>
          <p:nvPr/>
        </p:nvCxnSpPr>
        <p:spPr>
          <a:xfrm>
            <a:off x="1889760" y="5923280"/>
            <a:ext cx="489712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889760" y="365760"/>
            <a:ext cx="489712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2194560" y="142240"/>
            <a:ext cx="0" cy="593344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116320" y="142240"/>
            <a:ext cx="0" cy="593344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994400" y="6207760"/>
            <a:ext cx="822960" cy="369332"/>
          </a:xfrm>
          <a:prstGeom prst="rect">
            <a:avLst/>
          </a:prstGeom>
          <a:noFill/>
        </p:spPr>
        <p:txBody>
          <a:bodyPr wrap="square" rtlCol="0">
            <a:spAutoFit/>
          </a:bodyPr>
          <a:lstStyle/>
          <a:p>
            <a:r>
              <a:rPr lang="en-US" b="1" dirty="0" smtClean="0"/>
              <a:t>87º W</a:t>
            </a:r>
            <a:endParaRPr lang="en-US" b="1" dirty="0"/>
          </a:p>
        </p:txBody>
      </p:sp>
      <p:sp>
        <p:nvSpPr>
          <p:cNvPr id="28" name="TextBox 27"/>
          <p:cNvSpPr txBox="1"/>
          <p:nvPr/>
        </p:nvSpPr>
        <p:spPr>
          <a:xfrm>
            <a:off x="1209040" y="6136640"/>
            <a:ext cx="844932" cy="369332"/>
          </a:xfrm>
          <a:prstGeom prst="rect">
            <a:avLst/>
          </a:prstGeom>
          <a:noFill/>
        </p:spPr>
        <p:txBody>
          <a:bodyPr wrap="square" rtlCol="0">
            <a:spAutoFit/>
          </a:bodyPr>
          <a:lstStyle/>
          <a:p>
            <a:r>
              <a:rPr lang="en-US" b="1" dirty="0" smtClean="0"/>
              <a:t>93º W</a:t>
            </a:r>
            <a:endParaRPr lang="en-US" b="1" dirty="0"/>
          </a:p>
        </p:txBody>
      </p:sp>
      <p:sp>
        <p:nvSpPr>
          <p:cNvPr id="29" name="TextBox 28"/>
          <p:cNvSpPr txBox="1"/>
          <p:nvPr/>
        </p:nvSpPr>
        <p:spPr>
          <a:xfrm>
            <a:off x="6907148" y="5815726"/>
            <a:ext cx="763652" cy="369332"/>
          </a:xfrm>
          <a:prstGeom prst="rect">
            <a:avLst/>
          </a:prstGeom>
          <a:noFill/>
        </p:spPr>
        <p:txBody>
          <a:bodyPr wrap="square" rtlCol="0">
            <a:spAutoFit/>
          </a:bodyPr>
          <a:lstStyle/>
          <a:p>
            <a:r>
              <a:rPr lang="en-US" b="1" dirty="0" smtClean="0"/>
              <a:t>14º N</a:t>
            </a:r>
            <a:endParaRPr lang="en-US" b="1" dirty="0"/>
          </a:p>
        </p:txBody>
      </p:sp>
      <p:sp>
        <p:nvSpPr>
          <p:cNvPr id="30" name="TextBox 29"/>
          <p:cNvSpPr txBox="1"/>
          <p:nvPr/>
        </p:nvSpPr>
        <p:spPr>
          <a:xfrm>
            <a:off x="6907148" y="211871"/>
            <a:ext cx="1016000" cy="369332"/>
          </a:xfrm>
          <a:prstGeom prst="rect">
            <a:avLst/>
          </a:prstGeom>
          <a:noFill/>
        </p:spPr>
        <p:txBody>
          <a:bodyPr wrap="square" rtlCol="0">
            <a:spAutoFit/>
          </a:bodyPr>
          <a:lstStyle/>
          <a:p>
            <a:r>
              <a:rPr lang="en-US" b="1" dirty="0" smtClean="0"/>
              <a:t>21.5º N</a:t>
            </a:r>
            <a:endParaRPr lang="en-US" b="1" dirty="0"/>
          </a:p>
        </p:txBody>
      </p:sp>
      <p:sp>
        <p:nvSpPr>
          <p:cNvPr id="31" name="TextBox 30"/>
          <p:cNvSpPr txBox="1"/>
          <p:nvPr/>
        </p:nvSpPr>
        <p:spPr>
          <a:xfrm>
            <a:off x="193040" y="805640"/>
            <a:ext cx="1696720" cy="3323987"/>
          </a:xfrm>
          <a:prstGeom prst="rect">
            <a:avLst/>
          </a:prstGeom>
          <a:noFill/>
        </p:spPr>
        <p:txBody>
          <a:bodyPr wrap="square" rtlCol="0">
            <a:spAutoFit/>
          </a:bodyPr>
          <a:lstStyle/>
          <a:p>
            <a:pPr algn="ctr"/>
            <a:r>
              <a:rPr lang="en-US" sz="2400" b="1" dirty="0" smtClean="0">
                <a:solidFill>
                  <a:srgbClr val="0000FF"/>
                </a:solidFill>
              </a:rPr>
              <a:t>Maya Classic Period</a:t>
            </a:r>
          </a:p>
          <a:p>
            <a:endParaRPr lang="en-US" sz="2400" b="1" dirty="0">
              <a:solidFill>
                <a:srgbClr val="0000FF"/>
              </a:solidFill>
            </a:endParaRPr>
          </a:p>
          <a:p>
            <a:r>
              <a:rPr lang="en-US" sz="2400" b="1" dirty="0" smtClean="0">
                <a:solidFill>
                  <a:srgbClr val="0000FF"/>
                </a:solidFill>
              </a:rPr>
              <a:t>AD 250-909</a:t>
            </a:r>
          </a:p>
          <a:p>
            <a:endParaRPr lang="en-US" sz="2400" b="1" dirty="0">
              <a:solidFill>
                <a:srgbClr val="0000FF"/>
              </a:solidFill>
            </a:endParaRPr>
          </a:p>
          <a:p>
            <a:pPr algn="ctr"/>
            <a:r>
              <a:rPr lang="en-US" sz="2400" b="1" dirty="0" smtClean="0">
                <a:solidFill>
                  <a:srgbClr val="0000FF"/>
                </a:solidFill>
              </a:rPr>
              <a:t>~ 2000 Dates</a:t>
            </a:r>
          </a:p>
          <a:p>
            <a:endParaRPr lang="en-US" b="1" dirty="0">
              <a:solidFill>
                <a:srgbClr val="0000FF"/>
              </a:solidFill>
            </a:endParaRPr>
          </a:p>
        </p:txBody>
      </p:sp>
      <p:sp>
        <p:nvSpPr>
          <p:cNvPr id="32" name="TextBox 31"/>
          <p:cNvSpPr txBox="1"/>
          <p:nvPr/>
        </p:nvSpPr>
        <p:spPr>
          <a:xfrm>
            <a:off x="7112000" y="1010316"/>
            <a:ext cx="1920240" cy="3077766"/>
          </a:xfrm>
          <a:prstGeom prst="rect">
            <a:avLst/>
          </a:prstGeom>
          <a:noFill/>
        </p:spPr>
        <p:txBody>
          <a:bodyPr wrap="square" rtlCol="0">
            <a:spAutoFit/>
          </a:bodyPr>
          <a:lstStyle/>
          <a:p>
            <a:pPr algn="ctr"/>
            <a:r>
              <a:rPr lang="en-US" sz="2400" b="1" dirty="0" smtClean="0">
                <a:solidFill>
                  <a:srgbClr val="FF6600"/>
                </a:solidFill>
              </a:rPr>
              <a:t>Eta Aquariid radiant visible in the east</a:t>
            </a:r>
          </a:p>
          <a:p>
            <a:pPr algn="ctr"/>
            <a:r>
              <a:rPr lang="en-US" sz="2400" b="1" dirty="0" smtClean="0">
                <a:solidFill>
                  <a:srgbClr val="FF6600"/>
                </a:solidFill>
              </a:rPr>
              <a:t>~ 08:00 – 11:15 UT</a:t>
            </a:r>
          </a:p>
          <a:p>
            <a:endParaRPr lang="en-US" dirty="0"/>
          </a:p>
          <a:p>
            <a:pPr algn="ctr"/>
            <a:r>
              <a:rPr lang="en-US" sz="1600" b="1" dirty="0" smtClean="0"/>
              <a:t>(half hour prior to sunrise)</a:t>
            </a:r>
            <a:endParaRPr lang="en-US" sz="1600" b="1" dirty="0"/>
          </a:p>
        </p:txBody>
      </p:sp>
      <p:sp>
        <p:nvSpPr>
          <p:cNvPr id="4" name="Frame 3"/>
          <p:cNvSpPr/>
          <p:nvPr/>
        </p:nvSpPr>
        <p:spPr>
          <a:xfrm>
            <a:off x="4998720" y="3599189"/>
            <a:ext cx="708398" cy="337173"/>
          </a:xfrm>
          <a:prstGeom prst="fram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770950664"/>
      </p:ext>
    </p:extLst>
  </p:cSld>
  <p:clrMapOvr>
    <a:masterClrMapping/>
  </p:clrMapOvr>
  <mc:AlternateContent xmlns:mc="http://schemas.openxmlformats.org/markup-compatibility/2006" xmlns:p14="http://schemas.microsoft.com/office/powerpoint/2010/main">
    <mc:Choice Requires="p14">
      <p:transition spd="slow" p14:dur="2000" advTm="26135"/>
    </mc:Choice>
    <mc:Fallback xmlns="">
      <p:transition xmlns:p14="http://schemas.microsoft.com/office/powerpoint/2010/main" spd="slow" advTm="26135"/>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0235995-0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5304" y="3616960"/>
            <a:ext cx="604520" cy="604520"/>
          </a:xfrm>
          <a:prstGeom prst="rect">
            <a:avLst/>
          </a:prstGeom>
        </p:spPr>
      </p:pic>
      <p:sp>
        <p:nvSpPr>
          <p:cNvPr id="3" name="16-Point Star 2"/>
          <p:cNvSpPr/>
          <p:nvPr/>
        </p:nvSpPr>
        <p:spPr>
          <a:xfrm>
            <a:off x="3870960" y="3281680"/>
            <a:ext cx="1300480" cy="1117600"/>
          </a:xfrm>
          <a:prstGeom prst="star16">
            <a:avLst/>
          </a:prstGeom>
          <a:solidFill>
            <a:srgbClr val="FFFF00"/>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Donut 3"/>
          <p:cNvSpPr/>
          <p:nvPr/>
        </p:nvSpPr>
        <p:spPr>
          <a:xfrm>
            <a:off x="1534160" y="3180080"/>
            <a:ext cx="5882640" cy="1371600"/>
          </a:xfrm>
          <a:prstGeom prst="donut">
            <a:avLst>
              <a:gd name="adj" fmla="val 5556"/>
            </a:avLst>
          </a:prstGeom>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Block Arc 5"/>
          <p:cNvSpPr/>
          <p:nvPr/>
        </p:nvSpPr>
        <p:spPr>
          <a:xfrm rot="758579">
            <a:off x="701473" y="1369202"/>
            <a:ext cx="7013323" cy="7186729"/>
          </a:xfrm>
          <a:prstGeom prst="blockArc">
            <a:avLst>
              <a:gd name="adj1" fmla="val 10751827"/>
              <a:gd name="adj2" fmla="val 20965498"/>
              <a:gd name="adj3" fmla="val 1618"/>
            </a:avLst>
          </a:prstGeom>
          <a:solidFill>
            <a:srgbClr val="FF0000">
              <a:alpha val="46000"/>
            </a:srgbClr>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TextBox 9"/>
          <p:cNvSpPr txBox="1"/>
          <p:nvPr/>
        </p:nvSpPr>
        <p:spPr>
          <a:xfrm>
            <a:off x="2047240" y="254000"/>
            <a:ext cx="4368800" cy="584776"/>
          </a:xfrm>
          <a:prstGeom prst="rect">
            <a:avLst/>
          </a:prstGeom>
          <a:noFill/>
        </p:spPr>
        <p:txBody>
          <a:bodyPr wrap="square" rtlCol="0">
            <a:spAutoFit/>
          </a:bodyPr>
          <a:lstStyle/>
          <a:p>
            <a:r>
              <a:rPr lang="en-US" sz="3200" b="1" dirty="0" smtClean="0"/>
              <a:t>Comet Halley ~ AD 500</a:t>
            </a:r>
            <a:endParaRPr lang="en-US" sz="3200" b="1" dirty="0"/>
          </a:p>
        </p:txBody>
      </p:sp>
      <p:sp>
        <p:nvSpPr>
          <p:cNvPr id="11" name="TextBox 10"/>
          <p:cNvSpPr txBox="1"/>
          <p:nvPr/>
        </p:nvSpPr>
        <p:spPr>
          <a:xfrm>
            <a:off x="7562829" y="1910080"/>
            <a:ext cx="1290320" cy="1015663"/>
          </a:xfrm>
          <a:prstGeom prst="rect">
            <a:avLst/>
          </a:prstGeom>
          <a:noFill/>
        </p:spPr>
        <p:txBody>
          <a:bodyPr wrap="square" rtlCol="0">
            <a:spAutoFit/>
          </a:bodyPr>
          <a:lstStyle/>
          <a:p>
            <a:r>
              <a:rPr lang="en-US" sz="2000" b="1" dirty="0" smtClean="0"/>
              <a:t>Halley</a:t>
            </a:r>
          </a:p>
          <a:p>
            <a:r>
              <a:rPr lang="en-US" sz="2000" b="1" dirty="0"/>
              <a:t>p</a:t>
            </a:r>
            <a:r>
              <a:rPr lang="en-US" sz="2000" b="1" dirty="0" smtClean="0"/>
              <a:t>ost-perihelion</a:t>
            </a:r>
            <a:endParaRPr lang="en-US" sz="2000" b="1" dirty="0"/>
          </a:p>
        </p:txBody>
      </p:sp>
      <p:sp>
        <p:nvSpPr>
          <p:cNvPr id="12" name="TextBox 11"/>
          <p:cNvSpPr txBox="1"/>
          <p:nvPr/>
        </p:nvSpPr>
        <p:spPr>
          <a:xfrm>
            <a:off x="71120" y="1942514"/>
            <a:ext cx="1290320" cy="1015663"/>
          </a:xfrm>
          <a:prstGeom prst="rect">
            <a:avLst/>
          </a:prstGeom>
          <a:noFill/>
        </p:spPr>
        <p:txBody>
          <a:bodyPr wrap="square" rtlCol="0">
            <a:spAutoFit/>
          </a:bodyPr>
          <a:lstStyle/>
          <a:p>
            <a:r>
              <a:rPr lang="en-US" sz="2000" b="1" dirty="0" smtClean="0"/>
              <a:t>Halley:</a:t>
            </a:r>
          </a:p>
          <a:p>
            <a:r>
              <a:rPr lang="en-US" sz="2000" b="1" dirty="0"/>
              <a:t>p</a:t>
            </a:r>
            <a:r>
              <a:rPr lang="en-US" sz="2000" b="1" dirty="0" smtClean="0"/>
              <a:t>re-perihelion</a:t>
            </a:r>
            <a:endParaRPr lang="en-US" sz="2000" b="1" dirty="0"/>
          </a:p>
        </p:txBody>
      </p:sp>
      <p:sp>
        <p:nvSpPr>
          <p:cNvPr id="13" name="TextBox 12"/>
          <p:cNvSpPr txBox="1"/>
          <p:nvPr/>
        </p:nvSpPr>
        <p:spPr>
          <a:xfrm>
            <a:off x="924560" y="4133630"/>
            <a:ext cx="853440" cy="338554"/>
          </a:xfrm>
          <a:prstGeom prst="rect">
            <a:avLst/>
          </a:prstGeom>
          <a:noFill/>
        </p:spPr>
        <p:txBody>
          <a:bodyPr wrap="square" rtlCol="0">
            <a:spAutoFit/>
          </a:bodyPr>
          <a:lstStyle/>
          <a:p>
            <a:r>
              <a:rPr lang="en-US" sz="1600" b="1" dirty="0" smtClean="0"/>
              <a:t>~ 0.3 au</a:t>
            </a:r>
            <a:endParaRPr lang="en-US" sz="1600" b="1" dirty="0"/>
          </a:p>
        </p:txBody>
      </p:sp>
      <p:sp>
        <p:nvSpPr>
          <p:cNvPr id="14" name="TextBox 13"/>
          <p:cNvSpPr txBox="1"/>
          <p:nvPr/>
        </p:nvSpPr>
        <p:spPr>
          <a:xfrm>
            <a:off x="6228080" y="4587240"/>
            <a:ext cx="1267418" cy="707886"/>
          </a:xfrm>
          <a:prstGeom prst="rect">
            <a:avLst/>
          </a:prstGeom>
          <a:noFill/>
        </p:spPr>
        <p:txBody>
          <a:bodyPr wrap="square" rtlCol="0">
            <a:spAutoFit/>
          </a:bodyPr>
          <a:lstStyle/>
          <a:p>
            <a:pPr algn="ctr"/>
            <a:r>
              <a:rPr lang="en-US" sz="2000" b="1" dirty="0" smtClean="0"/>
              <a:t>Eta Aquariids</a:t>
            </a:r>
            <a:endParaRPr lang="en-US" sz="2000" b="1" dirty="0"/>
          </a:p>
        </p:txBody>
      </p:sp>
      <p:cxnSp>
        <p:nvCxnSpPr>
          <p:cNvPr id="8" name="Straight Arrow Connector 7"/>
          <p:cNvCxnSpPr/>
          <p:nvPr/>
        </p:nvCxnSpPr>
        <p:spPr>
          <a:xfrm>
            <a:off x="975360" y="3952240"/>
            <a:ext cx="558800" cy="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021080" y="4834374"/>
            <a:ext cx="1234440" cy="400110"/>
          </a:xfrm>
          <a:prstGeom prst="rect">
            <a:avLst/>
          </a:prstGeom>
          <a:noFill/>
        </p:spPr>
        <p:txBody>
          <a:bodyPr wrap="square" rtlCol="0">
            <a:spAutoFit/>
          </a:bodyPr>
          <a:lstStyle/>
          <a:p>
            <a:r>
              <a:rPr lang="en-US" sz="2000" b="1" dirty="0" smtClean="0"/>
              <a:t>Orionids</a:t>
            </a:r>
            <a:endParaRPr lang="en-US" sz="2000" b="1" dirty="0"/>
          </a:p>
        </p:txBody>
      </p:sp>
      <p:cxnSp>
        <p:nvCxnSpPr>
          <p:cNvPr id="18" name="Straight Arrow Connector 17"/>
          <p:cNvCxnSpPr/>
          <p:nvPr/>
        </p:nvCxnSpPr>
        <p:spPr>
          <a:xfrm flipV="1">
            <a:off x="782320" y="3302000"/>
            <a:ext cx="142240" cy="37592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5" name="Oval 4"/>
          <p:cNvSpPr/>
          <p:nvPr/>
        </p:nvSpPr>
        <p:spPr>
          <a:xfrm>
            <a:off x="599440" y="4221480"/>
            <a:ext cx="365760" cy="61976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852284301"/>
      </p:ext>
    </p:extLst>
  </p:cSld>
  <p:clrMapOvr>
    <a:masterClrMapping/>
  </p:clrMapOvr>
  <mc:AlternateContent xmlns:mc="http://schemas.openxmlformats.org/markup-compatibility/2006" xmlns:p14="http://schemas.microsoft.com/office/powerpoint/2010/main">
    <mc:Choice Requires="p14">
      <p:transition spd="slow" p14:dur="2000" advTm="10277"/>
    </mc:Choice>
    <mc:Fallback xmlns="">
      <p:transition xmlns:p14="http://schemas.microsoft.com/office/powerpoint/2010/main" spd="slow" advTm="1027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434 -0.05764 C 0.01337 -0.09144 0.02257 -0.12523 0.03333 -0.15556 C 0.0441 -0.18588 0.04931 -0.20741 0.06892 -0.23982 C 0.08854 -0.27222 0.1217 -0.31968 0.15104 -0.34954 C 0.18038 -0.3794 0.20938 -0.40209 0.24444 -0.41921 C 0.27951 -0.43634 0.32309 -0.44908 0.36111 -0.45185 C 0.39913 -0.45463 0.43629 -0.44815 0.47222 -0.43542 C 0.50816 -0.42269 0.54618 -0.39884 0.57656 -0.37477 C 0.60694 -0.3507 0.63281 -0.32084 0.65434 -0.29028 C 0.67587 -0.25972 0.6908 -0.23195 0.70556 -0.19097 C 0.72031 -0.15 0.73559 -0.09097 0.74323 -0.04445 C 0.75087 0.00208 0.74965 0.06666 0.75104 0.08889 " pathEditMode="relative" ptsTypes="aaaaaaaaaaaA">
                                      <p:cBhvr>
                                        <p:cTn id="6" dur="3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0235995-0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4744" y="4399280"/>
            <a:ext cx="604520" cy="604520"/>
          </a:xfrm>
          <a:prstGeom prst="rect">
            <a:avLst/>
          </a:prstGeom>
        </p:spPr>
      </p:pic>
      <p:sp>
        <p:nvSpPr>
          <p:cNvPr id="3" name="16-Point Star 2"/>
          <p:cNvSpPr/>
          <p:nvPr/>
        </p:nvSpPr>
        <p:spPr>
          <a:xfrm>
            <a:off x="3870960" y="3281680"/>
            <a:ext cx="1300480" cy="1117600"/>
          </a:xfrm>
          <a:prstGeom prst="star16">
            <a:avLst/>
          </a:prstGeom>
          <a:solidFill>
            <a:srgbClr val="FFFF00"/>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Donut 3"/>
          <p:cNvSpPr/>
          <p:nvPr/>
        </p:nvSpPr>
        <p:spPr>
          <a:xfrm>
            <a:off x="1534160" y="3224311"/>
            <a:ext cx="5882640" cy="1371600"/>
          </a:xfrm>
          <a:prstGeom prst="donut">
            <a:avLst>
              <a:gd name="adj" fmla="val 5556"/>
            </a:avLst>
          </a:prstGeom>
          <a:solidFill>
            <a:srgbClr val="660066">
              <a:alpha val="12000"/>
            </a:srgb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a:lstStyle/>
          <a:p>
            <a:endParaRPr lang="en-US" dirty="0">
              <a:solidFill>
                <a:srgbClr val="660066"/>
              </a:solidFill>
            </a:endParaRPr>
          </a:p>
        </p:txBody>
      </p:sp>
      <p:sp>
        <p:nvSpPr>
          <p:cNvPr id="6" name="Block Arc 5"/>
          <p:cNvSpPr/>
          <p:nvPr/>
        </p:nvSpPr>
        <p:spPr>
          <a:xfrm rot="758579">
            <a:off x="1743701" y="1411255"/>
            <a:ext cx="5742660" cy="7462871"/>
          </a:xfrm>
          <a:prstGeom prst="blockArc">
            <a:avLst>
              <a:gd name="adj1" fmla="val 16867257"/>
              <a:gd name="adj2" fmla="val 659810"/>
              <a:gd name="adj3" fmla="val 1397"/>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TextBox 9"/>
          <p:cNvSpPr txBox="1"/>
          <p:nvPr/>
        </p:nvSpPr>
        <p:spPr>
          <a:xfrm>
            <a:off x="3117300" y="0"/>
            <a:ext cx="3362960" cy="523220"/>
          </a:xfrm>
          <a:prstGeom prst="rect">
            <a:avLst/>
          </a:prstGeom>
          <a:noFill/>
        </p:spPr>
        <p:txBody>
          <a:bodyPr wrap="square" rtlCol="0">
            <a:spAutoFit/>
          </a:bodyPr>
          <a:lstStyle/>
          <a:p>
            <a:r>
              <a:rPr lang="en-US" sz="2800" b="1" dirty="0" smtClean="0"/>
              <a:t>Criteria for Outburst</a:t>
            </a:r>
            <a:endParaRPr lang="en-US" sz="2800" b="1" dirty="0"/>
          </a:p>
        </p:txBody>
      </p:sp>
      <p:sp>
        <p:nvSpPr>
          <p:cNvPr id="11" name="TextBox 10"/>
          <p:cNvSpPr txBox="1"/>
          <p:nvPr/>
        </p:nvSpPr>
        <p:spPr>
          <a:xfrm>
            <a:off x="4526280" y="1166903"/>
            <a:ext cx="1290320" cy="646331"/>
          </a:xfrm>
          <a:prstGeom prst="rect">
            <a:avLst/>
          </a:prstGeom>
          <a:noFill/>
        </p:spPr>
        <p:txBody>
          <a:bodyPr wrap="square" rtlCol="0">
            <a:spAutoFit/>
          </a:bodyPr>
          <a:lstStyle/>
          <a:p>
            <a:r>
              <a:rPr lang="en-US" dirty="0" smtClean="0"/>
              <a:t>Cluster of Particles</a:t>
            </a:r>
          </a:p>
        </p:txBody>
      </p:sp>
      <p:sp>
        <p:nvSpPr>
          <p:cNvPr id="14" name="TextBox 13"/>
          <p:cNvSpPr txBox="1"/>
          <p:nvPr/>
        </p:nvSpPr>
        <p:spPr>
          <a:xfrm>
            <a:off x="2967757" y="5399793"/>
            <a:ext cx="3962268" cy="892552"/>
          </a:xfrm>
          <a:prstGeom prst="rect">
            <a:avLst/>
          </a:prstGeom>
          <a:noFill/>
        </p:spPr>
        <p:txBody>
          <a:bodyPr wrap="square" rtlCol="0">
            <a:spAutoFit/>
          </a:bodyPr>
          <a:lstStyle/>
          <a:p>
            <a:r>
              <a:rPr lang="en-US" sz="1600" dirty="0" smtClean="0"/>
              <a:t>Maximum density (peak ZHR) for outburst:</a:t>
            </a:r>
          </a:p>
          <a:p>
            <a:endParaRPr lang="en-US" sz="1600" dirty="0"/>
          </a:p>
          <a:p>
            <a:pPr algn="ctr"/>
            <a:r>
              <a:rPr lang="en-US" sz="2000" b="1" i="1" dirty="0">
                <a:solidFill>
                  <a:srgbClr val="008000"/>
                </a:solidFill>
              </a:rPr>
              <a:t>f</a:t>
            </a:r>
            <a:r>
              <a:rPr lang="en-US" sz="2000" b="1" baseline="-25000" dirty="0" smtClean="0">
                <a:solidFill>
                  <a:srgbClr val="008000"/>
                </a:solidFill>
              </a:rPr>
              <a:t>r</a:t>
            </a:r>
            <a:r>
              <a:rPr lang="en-US" sz="2000" b="1" dirty="0" smtClean="0">
                <a:solidFill>
                  <a:srgbClr val="008000"/>
                </a:solidFill>
              </a:rPr>
              <a:t> (r</a:t>
            </a:r>
            <a:r>
              <a:rPr lang="en-US" sz="2000" b="1" baseline="-25000" dirty="0" smtClean="0">
                <a:solidFill>
                  <a:srgbClr val="008000"/>
                </a:solidFill>
              </a:rPr>
              <a:t>E </a:t>
            </a:r>
            <a:r>
              <a:rPr lang="en-US" sz="2000" b="1" dirty="0" smtClean="0">
                <a:solidFill>
                  <a:srgbClr val="008000"/>
                </a:solidFill>
              </a:rPr>
              <a:t> −  r</a:t>
            </a:r>
            <a:r>
              <a:rPr lang="en-US" sz="2000" b="1" baseline="-25000" dirty="0" smtClean="0">
                <a:solidFill>
                  <a:srgbClr val="008000"/>
                </a:solidFill>
              </a:rPr>
              <a:t>D</a:t>
            </a:r>
            <a:r>
              <a:rPr lang="en-US" sz="2000" b="1" dirty="0" smtClean="0">
                <a:solidFill>
                  <a:srgbClr val="008000"/>
                </a:solidFill>
              </a:rPr>
              <a:t>)</a:t>
            </a:r>
            <a:r>
              <a:rPr lang="en-US" sz="2000" dirty="0" smtClean="0"/>
              <a:t> </a:t>
            </a:r>
            <a:r>
              <a:rPr lang="en-US" sz="2000" b="1" i="1" dirty="0" smtClean="0">
                <a:solidFill>
                  <a:srgbClr val="0000FF"/>
                </a:solidFill>
              </a:rPr>
              <a:t>f</a:t>
            </a:r>
            <a:r>
              <a:rPr lang="en-US" sz="2000" b="1" i="1" baseline="-25000" dirty="0" smtClean="0">
                <a:solidFill>
                  <a:srgbClr val="0000FF"/>
                </a:solidFill>
              </a:rPr>
              <a:t>a </a:t>
            </a:r>
            <a:r>
              <a:rPr lang="en-US" sz="2000" b="1" dirty="0" smtClean="0">
                <a:solidFill>
                  <a:srgbClr val="0000FF"/>
                </a:solidFill>
              </a:rPr>
              <a:t>(</a:t>
            </a:r>
            <a:r>
              <a:rPr lang="en-US" sz="2000" b="1" dirty="0" smtClean="0">
                <a:solidFill>
                  <a:srgbClr val="0000FF"/>
                </a:solidFill>
                <a:latin typeface="Symbol" charset="2"/>
                <a:cs typeface="Symbol" charset="2"/>
              </a:rPr>
              <a:t>D</a:t>
            </a:r>
            <a:r>
              <a:rPr lang="en-US" sz="2000" b="1" dirty="0" smtClean="0">
                <a:solidFill>
                  <a:srgbClr val="0000FF"/>
                </a:solidFill>
                <a:cs typeface="Symbol" charset="2"/>
              </a:rPr>
              <a:t>a</a:t>
            </a:r>
            <a:r>
              <a:rPr lang="en-US" sz="2000" b="1" baseline="-25000" dirty="0" smtClean="0">
                <a:solidFill>
                  <a:srgbClr val="0000FF"/>
                </a:solidFill>
                <a:cs typeface="Symbol" charset="2"/>
              </a:rPr>
              <a:t>0</a:t>
            </a:r>
            <a:r>
              <a:rPr lang="en-US" sz="2000" b="1" dirty="0" smtClean="0">
                <a:solidFill>
                  <a:srgbClr val="0000FF"/>
                </a:solidFill>
                <a:cs typeface="Symbol" charset="2"/>
              </a:rPr>
              <a:t>)</a:t>
            </a:r>
            <a:r>
              <a:rPr lang="en-US" sz="2000" dirty="0" smtClean="0">
                <a:cs typeface="Symbol" charset="2"/>
              </a:rPr>
              <a:t> </a:t>
            </a:r>
            <a:r>
              <a:rPr lang="en-US" sz="2000" b="1" i="1" dirty="0" smtClean="0">
                <a:solidFill>
                  <a:srgbClr val="FF0000"/>
                </a:solidFill>
                <a:cs typeface="Symbol" charset="2"/>
              </a:rPr>
              <a:t>f</a:t>
            </a:r>
            <a:r>
              <a:rPr lang="en-US" sz="2000" b="1" i="1" baseline="-25000" dirty="0" smtClean="0">
                <a:solidFill>
                  <a:srgbClr val="FF0000"/>
                </a:solidFill>
                <a:cs typeface="Symbol" charset="2"/>
              </a:rPr>
              <a:t>M</a:t>
            </a:r>
            <a:endParaRPr lang="en-US" sz="2000" b="1" i="1" dirty="0" smtClean="0">
              <a:solidFill>
                <a:srgbClr val="FF0000"/>
              </a:solidFill>
            </a:endParaRPr>
          </a:p>
        </p:txBody>
      </p:sp>
      <p:sp>
        <p:nvSpPr>
          <p:cNvPr id="5" name="Oval 4"/>
          <p:cNvSpPr/>
          <p:nvPr/>
        </p:nvSpPr>
        <p:spPr>
          <a:xfrm rot="5158773">
            <a:off x="5758266" y="1493518"/>
            <a:ext cx="477520" cy="15240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43532" y="564465"/>
            <a:ext cx="3979828" cy="2380138"/>
          </a:xfrm>
          <a:prstGeom prst="rect">
            <a:avLst/>
          </a:prstGeom>
          <a:noFill/>
        </p:spPr>
        <p:txBody>
          <a:bodyPr wrap="square" rtlCol="0">
            <a:spAutoFit/>
          </a:bodyPr>
          <a:lstStyle/>
          <a:p>
            <a:r>
              <a:rPr lang="en-US" sz="2000" b="1" dirty="0" smtClean="0">
                <a:solidFill>
                  <a:srgbClr val="0000FF"/>
                </a:solidFill>
                <a:latin typeface="Symbol" charset="2"/>
                <a:cs typeface="Symbol" charset="2"/>
              </a:rPr>
              <a:t> D</a:t>
            </a:r>
            <a:r>
              <a:rPr lang="en-US" sz="2000" b="1" dirty="0" smtClean="0">
                <a:solidFill>
                  <a:srgbClr val="0000FF"/>
                </a:solidFill>
                <a:cs typeface="Symbol" charset="2"/>
              </a:rPr>
              <a:t>a</a:t>
            </a:r>
            <a:r>
              <a:rPr lang="en-US" sz="2000" b="1" baseline="-25000" dirty="0" smtClean="0">
                <a:solidFill>
                  <a:srgbClr val="0000FF"/>
                </a:solidFill>
                <a:cs typeface="Symbol" charset="2"/>
              </a:rPr>
              <a:t>0</a:t>
            </a:r>
            <a:r>
              <a:rPr lang="en-US" sz="2000" b="1" dirty="0" smtClean="0">
                <a:solidFill>
                  <a:srgbClr val="0000FF"/>
                </a:solidFill>
                <a:cs typeface="Symbol" charset="2"/>
              </a:rPr>
              <a:t>    </a:t>
            </a:r>
            <a:r>
              <a:rPr lang="en-US" sz="2000" b="1" dirty="0" smtClean="0">
                <a:solidFill>
                  <a:srgbClr val="0000FF"/>
                </a:solidFill>
                <a:latin typeface="Symbol" charset="2"/>
                <a:cs typeface="Symbol" charset="2"/>
              </a:rPr>
              <a:t>º</a:t>
            </a:r>
            <a:r>
              <a:rPr lang="en-US" sz="2000" b="1" dirty="0" smtClean="0">
                <a:solidFill>
                  <a:srgbClr val="0000FF"/>
                </a:solidFill>
                <a:cs typeface="Symbol" charset="2"/>
              </a:rPr>
              <a:t>    </a:t>
            </a:r>
            <a:r>
              <a:rPr lang="en-US" sz="2000" b="1" i="1" dirty="0" smtClean="0">
                <a:solidFill>
                  <a:srgbClr val="0000FF"/>
                </a:solidFill>
              </a:rPr>
              <a:t> </a:t>
            </a:r>
            <a:r>
              <a:rPr lang="en-US" sz="2000" b="1" dirty="0" smtClean="0">
                <a:solidFill>
                  <a:srgbClr val="0000FF"/>
                </a:solidFill>
                <a:cs typeface="Symbol" charset="2"/>
              </a:rPr>
              <a:t>a</a:t>
            </a:r>
            <a:r>
              <a:rPr lang="en-US" sz="2000" b="1" baseline="-25000" dirty="0" smtClean="0">
                <a:solidFill>
                  <a:srgbClr val="0000FF"/>
                </a:solidFill>
                <a:cs typeface="Symbol" charset="2"/>
              </a:rPr>
              <a:t>0   </a:t>
            </a:r>
            <a:r>
              <a:rPr lang="en-US" sz="2000" b="1" dirty="0" smtClean="0">
                <a:solidFill>
                  <a:srgbClr val="0000FF"/>
                </a:solidFill>
                <a:cs typeface="Symbol" charset="2"/>
              </a:rPr>
              <a:t>−  a</a:t>
            </a:r>
            <a:r>
              <a:rPr lang="en-US" sz="2000" b="1" baseline="-25000" dirty="0" smtClean="0">
                <a:solidFill>
                  <a:srgbClr val="0000FF"/>
                </a:solidFill>
                <a:cs typeface="Symbol" charset="2"/>
              </a:rPr>
              <a:t>c</a:t>
            </a:r>
          </a:p>
          <a:p>
            <a:endParaRPr lang="en-US" sz="1400" i="1" baseline="-25000" dirty="0">
              <a:cs typeface="Symbol" charset="2"/>
            </a:endParaRPr>
          </a:p>
          <a:p>
            <a:endParaRPr lang="en-US" sz="1400" b="1" dirty="0" smtClean="0">
              <a:solidFill>
                <a:srgbClr val="0000FF"/>
              </a:solidFill>
              <a:cs typeface="Symbol" charset="2"/>
            </a:endParaRPr>
          </a:p>
          <a:p>
            <a:r>
              <a:rPr lang="en-US" b="1" dirty="0" smtClean="0">
                <a:solidFill>
                  <a:srgbClr val="0000FF"/>
                </a:solidFill>
                <a:cs typeface="Symbol" charset="2"/>
              </a:rPr>
              <a:t>a</a:t>
            </a:r>
            <a:r>
              <a:rPr lang="en-US" b="1" baseline="-25000" dirty="0" smtClean="0">
                <a:solidFill>
                  <a:srgbClr val="0000FF"/>
                </a:solidFill>
                <a:cs typeface="Symbol" charset="2"/>
              </a:rPr>
              <a:t>0</a:t>
            </a:r>
            <a:r>
              <a:rPr lang="en-US" sz="1600" baseline="-25000" dirty="0" smtClean="0">
                <a:cs typeface="Symbol" charset="2"/>
              </a:rPr>
              <a:t>     </a:t>
            </a:r>
            <a:r>
              <a:rPr lang="en-US" sz="1600" dirty="0" smtClean="0">
                <a:cs typeface="Symbol" charset="2"/>
              </a:rPr>
              <a:t>=   </a:t>
            </a:r>
            <a:r>
              <a:rPr lang="en-US" sz="1400" dirty="0" smtClean="0">
                <a:cs typeface="Symbol" charset="2"/>
              </a:rPr>
              <a:t>semi-major axis of particle at ejection time</a:t>
            </a:r>
          </a:p>
          <a:p>
            <a:endParaRPr lang="en-US" sz="1600" dirty="0">
              <a:cs typeface="Symbol" charset="2"/>
            </a:endParaRPr>
          </a:p>
          <a:p>
            <a:r>
              <a:rPr lang="en-US" b="1" dirty="0">
                <a:solidFill>
                  <a:srgbClr val="0000FF"/>
                </a:solidFill>
                <a:cs typeface="Symbol" charset="2"/>
              </a:rPr>
              <a:t>a</a:t>
            </a:r>
            <a:r>
              <a:rPr lang="en-US" b="1" baseline="-25000" dirty="0" smtClean="0">
                <a:solidFill>
                  <a:srgbClr val="0000FF"/>
                </a:solidFill>
                <a:cs typeface="Symbol" charset="2"/>
              </a:rPr>
              <a:t>c</a:t>
            </a:r>
            <a:r>
              <a:rPr lang="en-US" sz="1600" baseline="-25000" dirty="0" smtClean="0">
                <a:cs typeface="Symbol" charset="2"/>
              </a:rPr>
              <a:t>     </a:t>
            </a:r>
            <a:r>
              <a:rPr lang="en-US" sz="1600" dirty="0" smtClean="0">
                <a:cs typeface="Symbol" charset="2"/>
              </a:rPr>
              <a:t>=</a:t>
            </a:r>
            <a:r>
              <a:rPr lang="en-US" sz="1400" dirty="0" smtClean="0">
                <a:cs typeface="Symbol" charset="2"/>
              </a:rPr>
              <a:t>   semi-major axis of comet at ejection time</a:t>
            </a:r>
            <a:endParaRPr lang="en-US" sz="1400" baseline="-25000" dirty="0">
              <a:cs typeface="Symbol" charset="2"/>
            </a:endParaRPr>
          </a:p>
          <a:p>
            <a:endParaRPr lang="en-US" sz="1400" i="1" dirty="0"/>
          </a:p>
          <a:p>
            <a:r>
              <a:rPr lang="en-US" sz="1600" b="1" i="1" dirty="0">
                <a:solidFill>
                  <a:srgbClr val="0000FF"/>
                </a:solidFill>
              </a:rPr>
              <a:t>f</a:t>
            </a:r>
            <a:r>
              <a:rPr lang="en-US" sz="1600" b="1" baseline="-25000" dirty="0">
                <a:solidFill>
                  <a:srgbClr val="0000FF"/>
                </a:solidFill>
              </a:rPr>
              <a:t>a</a:t>
            </a:r>
            <a:r>
              <a:rPr lang="en-US" sz="1600" b="1" dirty="0">
                <a:solidFill>
                  <a:srgbClr val="0000FF"/>
                </a:solidFill>
              </a:rPr>
              <a:t>(</a:t>
            </a:r>
            <a:r>
              <a:rPr lang="en-US" sz="1600" b="1" dirty="0">
                <a:solidFill>
                  <a:srgbClr val="0000FF"/>
                </a:solidFill>
                <a:latin typeface="Symbol" charset="2"/>
                <a:cs typeface="Symbol" charset="2"/>
              </a:rPr>
              <a:t>D</a:t>
            </a:r>
            <a:r>
              <a:rPr lang="en-US" sz="1600" b="1" dirty="0">
                <a:solidFill>
                  <a:srgbClr val="0000FF"/>
                </a:solidFill>
                <a:cs typeface="Symbol" charset="2"/>
              </a:rPr>
              <a:t>a</a:t>
            </a:r>
            <a:r>
              <a:rPr lang="en-US" sz="1600" b="1" baseline="-25000" dirty="0">
                <a:solidFill>
                  <a:srgbClr val="0000FF"/>
                </a:solidFill>
                <a:cs typeface="Symbol" charset="2"/>
              </a:rPr>
              <a:t>0</a:t>
            </a:r>
            <a:r>
              <a:rPr lang="en-US" sz="1600" b="1" dirty="0">
                <a:solidFill>
                  <a:srgbClr val="0000FF"/>
                </a:solidFill>
                <a:cs typeface="Symbol" charset="2"/>
              </a:rPr>
              <a:t>)</a:t>
            </a:r>
            <a:r>
              <a:rPr lang="en-US" sz="1600" dirty="0">
                <a:cs typeface="Symbol" charset="2"/>
              </a:rPr>
              <a:t> </a:t>
            </a:r>
            <a:r>
              <a:rPr lang="en-US" sz="1600" dirty="0" smtClean="0">
                <a:cs typeface="Symbol" charset="2"/>
              </a:rPr>
              <a:t>    </a:t>
            </a:r>
            <a:r>
              <a:rPr lang="en-US" sz="1400" dirty="0" smtClean="0">
                <a:cs typeface="Symbol" charset="2"/>
              </a:rPr>
              <a:t>depends on initial distribution of particles as a function of  </a:t>
            </a:r>
            <a:r>
              <a:rPr lang="en-US" sz="1400" dirty="0" smtClean="0">
                <a:latin typeface="Symbol" charset="2"/>
                <a:cs typeface="Symbol" charset="2"/>
              </a:rPr>
              <a:t>D</a:t>
            </a:r>
            <a:r>
              <a:rPr lang="en-US" sz="1400" dirty="0" smtClean="0">
                <a:cs typeface="Symbol" charset="2"/>
              </a:rPr>
              <a:t>a</a:t>
            </a:r>
            <a:r>
              <a:rPr lang="en-US" sz="1400" baseline="-25000" dirty="0" smtClean="0">
                <a:cs typeface="Symbol" charset="2"/>
              </a:rPr>
              <a:t>0</a:t>
            </a:r>
          </a:p>
          <a:p>
            <a:endParaRPr lang="en-US" sz="1400" i="1" baseline="-25000" dirty="0">
              <a:cs typeface="Symbol" charset="2"/>
            </a:endParaRPr>
          </a:p>
        </p:txBody>
      </p:sp>
      <p:sp>
        <p:nvSpPr>
          <p:cNvPr id="12" name="TextBox 11"/>
          <p:cNvSpPr txBox="1"/>
          <p:nvPr/>
        </p:nvSpPr>
        <p:spPr>
          <a:xfrm>
            <a:off x="6746240" y="523220"/>
            <a:ext cx="2327545" cy="1631216"/>
          </a:xfrm>
          <a:prstGeom prst="rect">
            <a:avLst/>
          </a:prstGeom>
          <a:noFill/>
        </p:spPr>
        <p:txBody>
          <a:bodyPr wrap="square" rtlCol="0">
            <a:spAutoFit/>
          </a:bodyPr>
          <a:lstStyle/>
          <a:p>
            <a:r>
              <a:rPr lang="en-US" sz="2000" b="1" i="1" dirty="0" smtClean="0">
                <a:solidFill>
                  <a:srgbClr val="FF0000"/>
                </a:solidFill>
              </a:rPr>
              <a:t>f</a:t>
            </a:r>
            <a:r>
              <a:rPr lang="en-US" sz="2000" b="1" i="1" baseline="-25000" dirty="0" smtClean="0">
                <a:solidFill>
                  <a:srgbClr val="FF0000"/>
                </a:solidFill>
              </a:rPr>
              <a:t>M     </a:t>
            </a:r>
            <a:r>
              <a:rPr lang="en-US" sz="2000" b="1" dirty="0" smtClean="0">
                <a:solidFill>
                  <a:srgbClr val="FF0000"/>
                </a:solidFill>
              </a:rPr>
              <a:t>‘mean anomaly   	  	factor’</a:t>
            </a:r>
            <a:r>
              <a:rPr lang="en-US" sz="2000" dirty="0" smtClean="0">
                <a:solidFill>
                  <a:srgbClr val="FF6600"/>
                </a:solidFill>
              </a:rPr>
              <a:t> </a:t>
            </a:r>
            <a:endParaRPr lang="en-US" sz="2000" i="1" dirty="0" smtClean="0">
              <a:solidFill>
                <a:srgbClr val="FF6600"/>
              </a:solidFill>
            </a:endParaRPr>
          </a:p>
          <a:p>
            <a:endParaRPr lang="en-US" sz="1400" dirty="0"/>
          </a:p>
          <a:p>
            <a:endParaRPr lang="en-US" sz="1400" b="1" i="1" dirty="0" smtClean="0">
              <a:solidFill>
                <a:srgbClr val="FF0000"/>
              </a:solidFill>
              <a:cs typeface="Symbol" charset="2"/>
            </a:endParaRPr>
          </a:p>
          <a:p>
            <a:r>
              <a:rPr lang="en-US" sz="1600" b="1" i="1" dirty="0" smtClean="0">
                <a:solidFill>
                  <a:srgbClr val="FF0000"/>
                </a:solidFill>
                <a:cs typeface="Symbol" charset="2"/>
              </a:rPr>
              <a:t>f</a:t>
            </a:r>
            <a:r>
              <a:rPr lang="en-US" sz="1600" b="1" i="1" baseline="-25000" dirty="0" smtClean="0">
                <a:solidFill>
                  <a:srgbClr val="FF0000"/>
                </a:solidFill>
                <a:cs typeface="Symbol" charset="2"/>
              </a:rPr>
              <a:t>M</a:t>
            </a:r>
            <a:r>
              <a:rPr lang="en-US" sz="1400" b="1" i="1" dirty="0" smtClean="0">
                <a:solidFill>
                  <a:srgbClr val="FF0000"/>
                </a:solidFill>
              </a:rPr>
              <a:t>  </a:t>
            </a:r>
            <a:r>
              <a:rPr lang="en-US" sz="1400" dirty="0" smtClean="0">
                <a:cs typeface="Symbol" charset="2"/>
              </a:rPr>
              <a:t>=  along </a:t>
            </a:r>
            <a:r>
              <a:rPr lang="en-US" sz="1400" dirty="0">
                <a:cs typeface="Symbol" charset="2"/>
              </a:rPr>
              <a:t>trail stretching 	as trail </a:t>
            </a:r>
            <a:r>
              <a:rPr lang="en-US" sz="1400" dirty="0" smtClean="0">
                <a:cs typeface="Symbol" charset="2"/>
              </a:rPr>
              <a:t>evolves</a:t>
            </a:r>
            <a:r>
              <a:rPr lang="en-US" sz="1400" i="1" dirty="0" smtClean="0"/>
              <a:t>            </a:t>
            </a:r>
            <a:r>
              <a:rPr lang="en-US" sz="1600" i="1" dirty="0" smtClean="0"/>
              <a:t> </a:t>
            </a:r>
            <a:endParaRPr lang="en-US" sz="1200" i="1" dirty="0"/>
          </a:p>
        </p:txBody>
      </p:sp>
      <p:sp>
        <p:nvSpPr>
          <p:cNvPr id="13" name="TextBox 12"/>
          <p:cNvSpPr txBox="1"/>
          <p:nvPr/>
        </p:nvSpPr>
        <p:spPr>
          <a:xfrm>
            <a:off x="-17428" y="4166518"/>
            <a:ext cx="2872388" cy="2646879"/>
          </a:xfrm>
          <a:prstGeom prst="rect">
            <a:avLst/>
          </a:prstGeom>
          <a:noFill/>
        </p:spPr>
        <p:txBody>
          <a:bodyPr wrap="square" rtlCol="0">
            <a:spAutoFit/>
          </a:bodyPr>
          <a:lstStyle/>
          <a:p>
            <a:r>
              <a:rPr lang="en-US" sz="2000" b="1" dirty="0" smtClean="0">
                <a:solidFill>
                  <a:srgbClr val="008000"/>
                </a:solidFill>
                <a:latin typeface="Symbol" charset="2"/>
                <a:cs typeface="Symbol" charset="2"/>
              </a:rPr>
              <a:t>D</a:t>
            </a:r>
            <a:r>
              <a:rPr lang="en-US" sz="2000" b="1" dirty="0" smtClean="0">
                <a:solidFill>
                  <a:srgbClr val="008000"/>
                </a:solidFill>
                <a:cs typeface="Symbol" charset="2"/>
              </a:rPr>
              <a:t>r   </a:t>
            </a:r>
            <a:r>
              <a:rPr lang="en-US" sz="2000" b="1" dirty="0" smtClean="0">
                <a:solidFill>
                  <a:srgbClr val="008000"/>
                </a:solidFill>
                <a:latin typeface="Symbol" charset="2"/>
                <a:cs typeface="Symbol" charset="2"/>
              </a:rPr>
              <a:t>º</a:t>
            </a:r>
            <a:r>
              <a:rPr lang="en-US" sz="2000" b="1" dirty="0" smtClean="0">
                <a:solidFill>
                  <a:srgbClr val="008000"/>
                </a:solidFill>
                <a:cs typeface="Symbol" charset="2"/>
              </a:rPr>
              <a:t>    </a:t>
            </a:r>
            <a:r>
              <a:rPr lang="en-US" sz="2000" b="1" dirty="0" smtClean="0">
                <a:solidFill>
                  <a:srgbClr val="008000"/>
                </a:solidFill>
              </a:rPr>
              <a:t>r</a:t>
            </a:r>
            <a:r>
              <a:rPr lang="en-US" sz="2000" b="1" baseline="-25000" dirty="0" smtClean="0">
                <a:solidFill>
                  <a:srgbClr val="008000"/>
                </a:solidFill>
              </a:rPr>
              <a:t>E  </a:t>
            </a:r>
            <a:r>
              <a:rPr lang="en-US" sz="2000" b="1" dirty="0" smtClean="0">
                <a:solidFill>
                  <a:srgbClr val="008000"/>
                </a:solidFill>
              </a:rPr>
              <a:t>−  r</a:t>
            </a:r>
            <a:r>
              <a:rPr lang="en-US" sz="2000" b="1" baseline="-25000" dirty="0" smtClean="0">
                <a:solidFill>
                  <a:srgbClr val="008000"/>
                </a:solidFill>
              </a:rPr>
              <a:t>D </a:t>
            </a:r>
            <a:endParaRPr lang="en-US" sz="2000" b="1" dirty="0" smtClean="0">
              <a:solidFill>
                <a:srgbClr val="008000"/>
              </a:solidFill>
              <a:latin typeface="Symbol" charset="2"/>
              <a:cs typeface="Symbol" charset="2"/>
            </a:endParaRPr>
          </a:p>
          <a:p>
            <a:endParaRPr lang="en-US" sz="1400" dirty="0"/>
          </a:p>
          <a:p>
            <a:r>
              <a:rPr lang="en-US" sz="1600" b="1" dirty="0" smtClean="0">
                <a:solidFill>
                  <a:srgbClr val="008000"/>
                </a:solidFill>
              </a:rPr>
              <a:t>r</a:t>
            </a:r>
            <a:r>
              <a:rPr lang="en-US" sz="1600" b="1" baseline="-25000" dirty="0" smtClean="0">
                <a:solidFill>
                  <a:srgbClr val="008000"/>
                </a:solidFill>
              </a:rPr>
              <a:t>E</a:t>
            </a:r>
            <a:r>
              <a:rPr lang="en-US" sz="1400" dirty="0" smtClean="0"/>
              <a:t>   =  heliocentric distance of the </a:t>
            </a:r>
          </a:p>
          <a:p>
            <a:r>
              <a:rPr lang="en-US" sz="1400" dirty="0"/>
              <a:t>	</a:t>
            </a:r>
            <a:r>
              <a:rPr lang="en-US" sz="1400" dirty="0" smtClean="0"/>
              <a:t>Earth at the encounter</a:t>
            </a:r>
          </a:p>
          <a:p>
            <a:endParaRPr lang="en-US" sz="1400" i="1" dirty="0"/>
          </a:p>
          <a:p>
            <a:r>
              <a:rPr lang="en-US" sz="1600" b="1" dirty="0" smtClean="0">
                <a:solidFill>
                  <a:srgbClr val="008000"/>
                </a:solidFill>
              </a:rPr>
              <a:t>r</a:t>
            </a:r>
            <a:r>
              <a:rPr lang="en-US" sz="1600" b="1" baseline="-25000" dirty="0" smtClean="0">
                <a:solidFill>
                  <a:srgbClr val="008000"/>
                </a:solidFill>
              </a:rPr>
              <a:t>D</a:t>
            </a:r>
            <a:r>
              <a:rPr lang="en-US" sz="1400" dirty="0" smtClean="0"/>
              <a:t>  =  heliocentric distance of 	descending node of the </a:t>
            </a:r>
          </a:p>
          <a:p>
            <a:r>
              <a:rPr lang="en-US" sz="1400" dirty="0"/>
              <a:t>	</a:t>
            </a:r>
            <a:r>
              <a:rPr lang="en-US" sz="1400" dirty="0" smtClean="0"/>
              <a:t>trail of particles</a:t>
            </a:r>
          </a:p>
          <a:p>
            <a:endParaRPr lang="en-US" sz="1400" dirty="0"/>
          </a:p>
          <a:p>
            <a:r>
              <a:rPr lang="en-US" sz="1600" b="1" i="1" dirty="0">
                <a:solidFill>
                  <a:srgbClr val="008000"/>
                </a:solidFill>
              </a:rPr>
              <a:t>f</a:t>
            </a:r>
            <a:r>
              <a:rPr lang="en-US" sz="1600" b="1" baseline="-25000" dirty="0" smtClean="0">
                <a:solidFill>
                  <a:srgbClr val="008000"/>
                </a:solidFill>
              </a:rPr>
              <a:t>r</a:t>
            </a:r>
            <a:r>
              <a:rPr lang="en-US" sz="1400" b="1" baseline="-25000" dirty="0" smtClean="0">
                <a:solidFill>
                  <a:srgbClr val="008000"/>
                </a:solidFill>
              </a:rPr>
              <a:t> </a:t>
            </a:r>
            <a:r>
              <a:rPr lang="en-US" sz="1400" baseline="-25000" dirty="0" smtClean="0"/>
              <a:t>    </a:t>
            </a:r>
            <a:r>
              <a:rPr lang="en-US" sz="1400" dirty="0" smtClean="0"/>
              <a:t> density profile that increases</a:t>
            </a:r>
          </a:p>
          <a:p>
            <a:r>
              <a:rPr lang="en-US" sz="1400" i="1" dirty="0"/>
              <a:t> </a:t>
            </a:r>
            <a:r>
              <a:rPr lang="en-US" sz="1400" i="1" dirty="0" smtClean="0"/>
              <a:t>    </a:t>
            </a:r>
            <a:r>
              <a:rPr lang="en-US" sz="1400" dirty="0" smtClean="0"/>
              <a:t>toward the center of the  trail</a:t>
            </a:r>
            <a:endParaRPr lang="en-US" sz="1400" i="1" dirty="0"/>
          </a:p>
        </p:txBody>
      </p:sp>
      <p:sp>
        <p:nvSpPr>
          <p:cNvPr id="15" name="TextBox 14"/>
          <p:cNvSpPr txBox="1"/>
          <p:nvPr/>
        </p:nvSpPr>
        <p:spPr>
          <a:xfrm>
            <a:off x="7725908" y="3214151"/>
            <a:ext cx="1347877" cy="2031325"/>
          </a:xfrm>
          <a:prstGeom prst="rect">
            <a:avLst/>
          </a:prstGeom>
          <a:noFill/>
        </p:spPr>
        <p:txBody>
          <a:bodyPr wrap="square" rtlCol="0">
            <a:spAutoFit/>
          </a:bodyPr>
          <a:lstStyle/>
          <a:p>
            <a:r>
              <a:rPr lang="en-US" sz="1400" dirty="0" smtClean="0"/>
              <a:t>(Desired) mean anomaly </a:t>
            </a:r>
          </a:p>
          <a:p>
            <a:endParaRPr lang="en-US" sz="1400" dirty="0"/>
          </a:p>
          <a:p>
            <a:r>
              <a:rPr lang="en-US" sz="1600" b="1" i="1" dirty="0" smtClean="0">
                <a:solidFill>
                  <a:srgbClr val="FF0000"/>
                </a:solidFill>
              </a:rPr>
              <a:t>M</a:t>
            </a:r>
            <a:r>
              <a:rPr lang="en-US" sz="1600" b="1" dirty="0" smtClean="0">
                <a:solidFill>
                  <a:srgbClr val="FF0000"/>
                </a:solidFill>
              </a:rPr>
              <a:t>  =  0</a:t>
            </a:r>
            <a:endParaRPr lang="en-US" sz="1600" b="1" i="1" dirty="0">
              <a:solidFill>
                <a:srgbClr val="FF0000"/>
              </a:solidFill>
            </a:endParaRPr>
          </a:p>
          <a:p>
            <a:endParaRPr lang="en-US" sz="1200" i="1" dirty="0"/>
          </a:p>
          <a:p>
            <a:r>
              <a:rPr lang="en-US" sz="1400" dirty="0" smtClean="0"/>
              <a:t>(when particles reach the descending node</a:t>
            </a:r>
            <a:r>
              <a:rPr lang="en-US" sz="1200" dirty="0" smtClean="0"/>
              <a:t>)</a:t>
            </a:r>
            <a:endParaRPr lang="en-US" sz="1200" dirty="0"/>
          </a:p>
        </p:txBody>
      </p:sp>
      <p:cxnSp>
        <p:nvCxnSpPr>
          <p:cNvPr id="9" name="Straight Arrow Connector 8"/>
          <p:cNvCxnSpPr/>
          <p:nvPr/>
        </p:nvCxnSpPr>
        <p:spPr>
          <a:xfrm>
            <a:off x="7526526" y="3706183"/>
            <a:ext cx="76557" cy="357817"/>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590868" y="3862342"/>
            <a:ext cx="2724332" cy="20822"/>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4590868" y="4212544"/>
            <a:ext cx="2825932" cy="20822"/>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565586" y="3477640"/>
            <a:ext cx="480594" cy="369332"/>
          </a:xfrm>
          <a:prstGeom prst="rect">
            <a:avLst/>
          </a:prstGeom>
          <a:noFill/>
        </p:spPr>
        <p:txBody>
          <a:bodyPr wrap="square" rtlCol="0">
            <a:spAutoFit/>
          </a:bodyPr>
          <a:lstStyle/>
          <a:p>
            <a:r>
              <a:rPr lang="en-US" b="1" dirty="0" smtClean="0"/>
              <a:t>r</a:t>
            </a:r>
            <a:r>
              <a:rPr lang="en-US" b="1" baseline="-25000" dirty="0" smtClean="0"/>
              <a:t>E</a:t>
            </a:r>
          </a:p>
        </p:txBody>
      </p:sp>
      <p:sp>
        <p:nvSpPr>
          <p:cNvPr id="29" name="TextBox 28"/>
          <p:cNvSpPr txBox="1"/>
          <p:nvPr/>
        </p:nvSpPr>
        <p:spPr>
          <a:xfrm>
            <a:off x="5702794" y="3843212"/>
            <a:ext cx="480594" cy="369332"/>
          </a:xfrm>
          <a:prstGeom prst="rect">
            <a:avLst/>
          </a:prstGeom>
          <a:noFill/>
        </p:spPr>
        <p:txBody>
          <a:bodyPr wrap="square" rtlCol="0">
            <a:spAutoFit/>
          </a:bodyPr>
          <a:lstStyle/>
          <a:p>
            <a:r>
              <a:rPr lang="en-US" b="1" dirty="0" smtClean="0"/>
              <a:t>r</a:t>
            </a:r>
            <a:r>
              <a:rPr lang="en-US" b="1" baseline="-25000" dirty="0"/>
              <a:t>D</a:t>
            </a:r>
            <a:endParaRPr lang="en-US" b="1" baseline="-25000" dirty="0" smtClean="0"/>
          </a:p>
        </p:txBody>
      </p:sp>
      <p:sp>
        <p:nvSpPr>
          <p:cNvPr id="30" name="TextBox 29"/>
          <p:cNvSpPr txBox="1"/>
          <p:nvPr/>
        </p:nvSpPr>
        <p:spPr>
          <a:xfrm>
            <a:off x="4931664" y="2939126"/>
            <a:ext cx="1487636" cy="523220"/>
          </a:xfrm>
          <a:prstGeom prst="rect">
            <a:avLst/>
          </a:prstGeom>
          <a:noFill/>
        </p:spPr>
        <p:txBody>
          <a:bodyPr wrap="square" rtlCol="0">
            <a:spAutoFit/>
          </a:bodyPr>
          <a:lstStyle/>
          <a:p>
            <a:r>
              <a:rPr lang="en-US" sz="1400" dirty="0" smtClean="0"/>
              <a:t>Solar Longitude  </a:t>
            </a:r>
            <a:r>
              <a:rPr lang="en-US" sz="1400" dirty="0" smtClean="0">
                <a:latin typeface="Symbol" charset="2"/>
                <a:cs typeface="Symbol" charset="2"/>
              </a:rPr>
              <a:t>l</a:t>
            </a:r>
            <a:endParaRPr lang="en-US" sz="1400" dirty="0" smtClean="0"/>
          </a:p>
          <a:p>
            <a:r>
              <a:rPr lang="en-US" sz="1400" dirty="0"/>
              <a:t> </a:t>
            </a:r>
            <a:r>
              <a:rPr lang="en-US" sz="1400" dirty="0" smtClean="0"/>
              <a:t>    |</a:t>
            </a:r>
            <a:endParaRPr lang="en-US" sz="1400" dirty="0"/>
          </a:p>
        </p:txBody>
      </p:sp>
      <p:cxnSp>
        <p:nvCxnSpPr>
          <p:cNvPr id="16" name="Straight Arrow Connector 15"/>
          <p:cNvCxnSpPr/>
          <p:nvPr/>
        </p:nvCxnSpPr>
        <p:spPr>
          <a:xfrm flipV="1">
            <a:off x="4931664" y="4734560"/>
            <a:ext cx="473456" cy="30480"/>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8" name="Frame 7"/>
          <p:cNvSpPr/>
          <p:nvPr/>
        </p:nvSpPr>
        <p:spPr>
          <a:xfrm>
            <a:off x="43532" y="523220"/>
            <a:ext cx="2262788" cy="564807"/>
          </a:xfrm>
          <a:prstGeom prst="frame">
            <a:avLst/>
          </a:prstGeom>
          <a:solidFill>
            <a:srgbClr val="FFFF00"/>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 name="Frame 22"/>
          <p:cNvSpPr/>
          <p:nvPr/>
        </p:nvSpPr>
        <p:spPr>
          <a:xfrm>
            <a:off x="-17428" y="4130499"/>
            <a:ext cx="1663348" cy="558800"/>
          </a:xfrm>
          <a:prstGeom prst="frame">
            <a:avLst/>
          </a:prstGeom>
          <a:solidFill>
            <a:srgbClr val="FFFF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 name="Frame 23"/>
          <p:cNvSpPr/>
          <p:nvPr/>
        </p:nvSpPr>
        <p:spPr>
          <a:xfrm>
            <a:off x="6480261" y="365760"/>
            <a:ext cx="2663740" cy="1046480"/>
          </a:xfrm>
          <a:prstGeom prst="frame">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 name="Frame 24"/>
          <p:cNvSpPr/>
          <p:nvPr/>
        </p:nvSpPr>
        <p:spPr>
          <a:xfrm>
            <a:off x="3630263" y="5756098"/>
            <a:ext cx="2689257" cy="766622"/>
          </a:xfrm>
          <a:prstGeom prst="fram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749999069"/>
      </p:ext>
    </p:extLst>
  </p:cSld>
  <p:clrMapOvr>
    <a:masterClrMapping/>
  </p:clrMapOvr>
  <mc:AlternateContent xmlns:mc="http://schemas.openxmlformats.org/markup-compatibility/2006" xmlns:p14="http://schemas.microsoft.com/office/powerpoint/2010/main">
    <mc:Choice Requires="p14">
      <p:transition spd="slow" p14:dur="2000" advTm="37503"/>
    </mc:Choice>
    <mc:Fallback xmlns="">
      <p:transition xmlns:p14="http://schemas.microsoft.com/office/powerpoint/2010/main" spd="slow" advTm="3750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3.33333E-6 -0.01644 C 0.17587 -0.01644 0.31927 -0.05903 0.31927 -0.11088 C 0.31927 -0.16297 0.17587 -0.20486 -3.33333E-6 -0.20486 C -0.17569 -0.20486 -0.3184 -0.16297 -0.3184 -0.11088 C -0.3184 -0.05903 -0.17569 -0.01644 -3.33333E-6 -0.01644 Z " pathEditMode="relative" rAng="0" ptsTypes="fffff">
                                      <p:cBhvr>
                                        <p:cTn id="6" dur="5000" fill="hold"/>
                                        <p:tgtEl>
                                          <p:spTgt spid="2"/>
                                        </p:tgtEl>
                                        <p:attrNameLst>
                                          <p:attrName>ppt_x</p:attrName>
                                          <p:attrName>ppt_y</p:attrName>
                                        </p:attrNameLst>
                                      </p:cBhvr>
                                      <p:rCtr x="35" y="-9421"/>
                                    </p:animMotion>
                                  </p:childTnLst>
                                </p:cTn>
                              </p:par>
                              <p:par>
                                <p:cTn id="7" presetID="0" presetClass="path" presetSubtype="0" accel="50000" decel="50000" fill="hold" grpId="0" nodeType="withEffect">
                                  <p:stCondLst>
                                    <p:cond delay="0"/>
                                  </p:stCondLst>
                                  <p:childTnLst>
                                    <p:animMotion origin="layout" path="M -0.00764 0.00555 C 0.01146 0.02106 0.03073 0.0368 0.04496 0.05208 C 0.05937 0.06759 0.06805 0.08194 0.0783 0.09768 C 0.08854 0.11365 0.09826 0.1324 0.1066 0.14768 C 0.11493 0.16296 0.1224 0.17453 0.12847 0.19027 C 0.13455 0.20625 0.1375 0.2243 0.14253 0.24282 C 0.14757 0.2618 0.15486 0.27893 0.1592 0.30347 C 0.16354 0.328 0.16823 0.3574 0.16944 0.38981 C 0.17066 0.42268 0.17222 0.45416 0.16701 0.49884 C 0.16215 0.54328 0.14444 0.62847 0.13871 0.65717 C 0.13299 0.68634 0.1342 0.66875 0.13351 0.67199 " pathEditMode="relative" rAng="0" ptsTypes="aaaaaaaaaaA">
                                      <p:cBhvr>
                                        <p:cTn id="8" dur="3000" fill="hold"/>
                                        <p:tgtEl>
                                          <p:spTgt spid="5"/>
                                        </p:tgtEl>
                                        <p:attrNameLst>
                                          <p:attrName>ppt_x</p:attrName>
                                          <p:attrName>ppt_y</p:attrName>
                                        </p:attrNameLst>
                                      </p:cBhvr>
                                      <p:rCtr x="8993" y="340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0235995-0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5304" y="3616960"/>
            <a:ext cx="604520" cy="604520"/>
          </a:xfrm>
          <a:prstGeom prst="rect">
            <a:avLst/>
          </a:prstGeom>
        </p:spPr>
      </p:pic>
      <p:sp>
        <p:nvSpPr>
          <p:cNvPr id="3" name="16-Point Star 2"/>
          <p:cNvSpPr/>
          <p:nvPr/>
        </p:nvSpPr>
        <p:spPr>
          <a:xfrm>
            <a:off x="3870960" y="3281680"/>
            <a:ext cx="1300480" cy="1117600"/>
          </a:xfrm>
          <a:prstGeom prst="star16">
            <a:avLst/>
          </a:prstGeom>
          <a:solidFill>
            <a:srgbClr val="FFFF00"/>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Donut 3"/>
          <p:cNvSpPr/>
          <p:nvPr/>
        </p:nvSpPr>
        <p:spPr>
          <a:xfrm>
            <a:off x="1534160" y="3180080"/>
            <a:ext cx="5882640" cy="1371600"/>
          </a:xfrm>
          <a:prstGeom prst="donut">
            <a:avLst>
              <a:gd name="adj" fmla="val 5556"/>
            </a:avLst>
          </a:prstGeom>
          <a:solidFill>
            <a:srgbClr val="660066">
              <a:alpha val="30000"/>
            </a:srgbClr>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Block Arc 5"/>
          <p:cNvSpPr/>
          <p:nvPr/>
        </p:nvSpPr>
        <p:spPr>
          <a:xfrm rot="758579">
            <a:off x="742333" y="1373727"/>
            <a:ext cx="6971961" cy="7186729"/>
          </a:xfrm>
          <a:prstGeom prst="blockArc">
            <a:avLst>
              <a:gd name="adj1" fmla="val 10751827"/>
              <a:gd name="adj2" fmla="val 20965498"/>
              <a:gd name="adj3" fmla="val 1618"/>
            </a:avLst>
          </a:prstGeom>
          <a:solidFill>
            <a:srgbClr val="FF0000">
              <a:alpha val="60000"/>
            </a:srgbClr>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TextBox 9"/>
          <p:cNvSpPr txBox="1"/>
          <p:nvPr/>
        </p:nvSpPr>
        <p:spPr>
          <a:xfrm>
            <a:off x="71120" y="81280"/>
            <a:ext cx="2174240" cy="954107"/>
          </a:xfrm>
          <a:prstGeom prst="rect">
            <a:avLst/>
          </a:prstGeom>
          <a:noFill/>
        </p:spPr>
        <p:txBody>
          <a:bodyPr wrap="square" rtlCol="0">
            <a:spAutoFit/>
          </a:bodyPr>
          <a:lstStyle/>
          <a:p>
            <a:r>
              <a:rPr lang="en-US" sz="2800" b="1" dirty="0" smtClean="0"/>
              <a:t>Comet Halley ~ AD 500</a:t>
            </a:r>
            <a:endParaRPr lang="en-US" sz="2800" b="1" dirty="0"/>
          </a:p>
        </p:txBody>
      </p:sp>
      <p:sp>
        <p:nvSpPr>
          <p:cNvPr id="11" name="TextBox 10"/>
          <p:cNvSpPr txBox="1"/>
          <p:nvPr/>
        </p:nvSpPr>
        <p:spPr>
          <a:xfrm>
            <a:off x="7569200" y="2296160"/>
            <a:ext cx="1290320" cy="923330"/>
          </a:xfrm>
          <a:prstGeom prst="rect">
            <a:avLst/>
          </a:prstGeom>
          <a:noFill/>
        </p:spPr>
        <p:txBody>
          <a:bodyPr wrap="square" rtlCol="0">
            <a:spAutoFit/>
          </a:bodyPr>
          <a:lstStyle/>
          <a:p>
            <a:r>
              <a:rPr lang="en-US" b="1" dirty="0" smtClean="0"/>
              <a:t>Halley</a:t>
            </a:r>
          </a:p>
          <a:p>
            <a:r>
              <a:rPr lang="en-US" b="1" dirty="0"/>
              <a:t>p</a:t>
            </a:r>
            <a:r>
              <a:rPr lang="en-US" b="1" dirty="0" smtClean="0"/>
              <a:t>ost-perihelion</a:t>
            </a:r>
            <a:endParaRPr lang="en-US" b="1" dirty="0"/>
          </a:p>
        </p:txBody>
      </p:sp>
      <p:sp>
        <p:nvSpPr>
          <p:cNvPr id="14" name="TextBox 13"/>
          <p:cNvSpPr txBox="1"/>
          <p:nvPr/>
        </p:nvSpPr>
        <p:spPr>
          <a:xfrm>
            <a:off x="7837147" y="4245391"/>
            <a:ext cx="1306851" cy="338554"/>
          </a:xfrm>
          <a:prstGeom prst="rect">
            <a:avLst/>
          </a:prstGeom>
          <a:noFill/>
        </p:spPr>
        <p:txBody>
          <a:bodyPr wrap="square" rtlCol="0">
            <a:spAutoFit/>
          </a:bodyPr>
          <a:lstStyle/>
          <a:p>
            <a:r>
              <a:rPr lang="en-US" sz="1600" b="1" dirty="0" smtClean="0"/>
              <a:t>Eta Aquariids</a:t>
            </a:r>
            <a:endParaRPr lang="en-US" sz="1600" b="1" dirty="0"/>
          </a:p>
        </p:txBody>
      </p:sp>
      <p:cxnSp>
        <p:nvCxnSpPr>
          <p:cNvPr id="8" name="Straight Connector 7"/>
          <p:cNvCxnSpPr/>
          <p:nvPr/>
        </p:nvCxnSpPr>
        <p:spPr>
          <a:xfrm flipV="1">
            <a:off x="4511040" y="1554480"/>
            <a:ext cx="355600" cy="22047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976558" y="1402081"/>
            <a:ext cx="2176082" cy="477519"/>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flipV="1">
            <a:off x="2631440" y="955040"/>
            <a:ext cx="2138680" cy="396242"/>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607560" y="1466314"/>
            <a:ext cx="259080" cy="338554"/>
          </a:xfrm>
          <a:prstGeom prst="rect">
            <a:avLst/>
          </a:prstGeom>
          <a:noFill/>
        </p:spPr>
        <p:txBody>
          <a:bodyPr wrap="square" rtlCol="0">
            <a:spAutoFit/>
          </a:bodyPr>
          <a:lstStyle/>
          <a:p>
            <a:r>
              <a:rPr lang="en-US" sz="1600" b="1" dirty="0" smtClean="0"/>
              <a:t>P</a:t>
            </a:r>
            <a:endParaRPr lang="en-US" sz="1600" b="1" dirty="0"/>
          </a:p>
        </p:txBody>
      </p:sp>
      <p:sp>
        <p:nvSpPr>
          <p:cNvPr id="20" name="Striped Right Arrow 19"/>
          <p:cNvSpPr/>
          <p:nvPr/>
        </p:nvSpPr>
        <p:spPr>
          <a:xfrm rot="771524" flipV="1">
            <a:off x="5080641" y="1315316"/>
            <a:ext cx="1265923" cy="173529"/>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endParaRPr>
          </a:p>
        </p:txBody>
      </p:sp>
      <p:sp>
        <p:nvSpPr>
          <p:cNvPr id="27" name="Left Arrow 26"/>
          <p:cNvSpPr/>
          <p:nvPr/>
        </p:nvSpPr>
        <p:spPr>
          <a:xfrm rot="788102">
            <a:off x="3443762" y="973565"/>
            <a:ext cx="1417455" cy="13006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4921909" y="955040"/>
            <a:ext cx="109297" cy="396241"/>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5787364" y="147162"/>
            <a:ext cx="3356635" cy="1015663"/>
          </a:xfrm>
          <a:prstGeom prst="rect">
            <a:avLst/>
          </a:prstGeom>
          <a:noFill/>
        </p:spPr>
        <p:txBody>
          <a:bodyPr wrap="square" rtlCol="0">
            <a:spAutoFit/>
          </a:bodyPr>
          <a:lstStyle/>
          <a:p>
            <a:r>
              <a:rPr lang="en-US" sz="2000" dirty="0" smtClean="0"/>
              <a:t>Particle ejections in </a:t>
            </a:r>
            <a:r>
              <a:rPr lang="en-US" sz="2000" b="1" dirty="0" smtClean="0">
                <a:solidFill>
                  <a:srgbClr val="FF6600"/>
                </a:solidFill>
              </a:rPr>
              <a:t>positive</a:t>
            </a:r>
            <a:r>
              <a:rPr lang="en-US" sz="2000" dirty="0" smtClean="0"/>
              <a:t> and </a:t>
            </a:r>
            <a:r>
              <a:rPr lang="en-US" sz="2000" b="1" dirty="0" smtClean="0">
                <a:solidFill>
                  <a:schemeClr val="accent5"/>
                </a:solidFill>
              </a:rPr>
              <a:t>negative</a:t>
            </a:r>
            <a:r>
              <a:rPr lang="en-US" sz="2000" dirty="0" smtClean="0"/>
              <a:t> tangential directions at comet perihelion. </a:t>
            </a:r>
            <a:endParaRPr lang="en-US" sz="2000" dirty="0"/>
          </a:p>
        </p:txBody>
      </p:sp>
      <p:sp>
        <p:nvSpPr>
          <p:cNvPr id="9" name="TextBox 8"/>
          <p:cNvSpPr txBox="1"/>
          <p:nvPr/>
        </p:nvSpPr>
        <p:spPr>
          <a:xfrm>
            <a:off x="81279" y="4754880"/>
            <a:ext cx="3366247" cy="1908215"/>
          </a:xfrm>
          <a:prstGeom prst="rect">
            <a:avLst/>
          </a:prstGeom>
          <a:noFill/>
        </p:spPr>
        <p:txBody>
          <a:bodyPr wrap="square" rtlCol="0">
            <a:spAutoFit/>
          </a:bodyPr>
          <a:lstStyle/>
          <a:p>
            <a:r>
              <a:rPr lang="en-US" sz="1600" dirty="0" smtClean="0"/>
              <a:t>Particle radius, s:  </a:t>
            </a:r>
            <a:r>
              <a:rPr lang="en-US" b="1" dirty="0" smtClean="0">
                <a:solidFill>
                  <a:srgbClr val="FF6600"/>
                </a:solidFill>
              </a:rPr>
              <a:t>0.1 cm – 0.5 cm</a:t>
            </a:r>
          </a:p>
          <a:p>
            <a:r>
              <a:rPr lang="en-US" sz="1600" dirty="0" smtClean="0"/>
              <a:t>Particle density, </a:t>
            </a:r>
            <a:r>
              <a:rPr lang="en-US" sz="1600" dirty="0" smtClean="0">
                <a:latin typeface="Symbol" charset="2"/>
                <a:cs typeface="Symbol" charset="2"/>
              </a:rPr>
              <a:t>r: </a:t>
            </a:r>
            <a:r>
              <a:rPr lang="en-US" b="1" dirty="0">
                <a:solidFill>
                  <a:srgbClr val="FF6600"/>
                </a:solidFill>
                <a:cs typeface="Symbol" charset="2"/>
              </a:rPr>
              <a:t> </a:t>
            </a:r>
            <a:r>
              <a:rPr lang="en-US" b="1" dirty="0" smtClean="0">
                <a:solidFill>
                  <a:srgbClr val="FF6600"/>
                </a:solidFill>
                <a:cs typeface="Symbol" charset="2"/>
              </a:rPr>
              <a:t>1 g/cc</a:t>
            </a:r>
          </a:p>
          <a:p>
            <a:r>
              <a:rPr lang="en-US" sz="1600" dirty="0" smtClean="0">
                <a:cs typeface="Symbol" charset="2"/>
              </a:rPr>
              <a:t>Comet Halley radius:  </a:t>
            </a:r>
            <a:r>
              <a:rPr lang="en-US" b="1" dirty="0" smtClean="0">
                <a:solidFill>
                  <a:srgbClr val="FF6600"/>
                </a:solidFill>
                <a:cs typeface="Symbol" charset="2"/>
              </a:rPr>
              <a:t>4 km</a:t>
            </a:r>
          </a:p>
          <a:p>
            <a:endParaRPr lang="en-US" sz="1600" dirty="0">
              <a:cs typeface="Symbol" charset="2"/>
            </a:endParaRPr>
          </a:p>
          <a:p>
            <a:r>
              <a:rPr lang="en-US" sz="1600" dirty="0" smtClean="0">
                <a:cs typeface="Symbol" charset="2"/>
              </a:rPr>
              <a:t>Halley in  240 BC, a</a:t>
            </a:r>
            <a:r>
              <a:rPr lang="en-US" sz="1600" baseline="-25000" dirty="0" smtClean="0">
                <a:cs typeface="Symbol" charset="2"/>
              </a:rPr>
              <a:t>c </a:t>
            </a:r>
            <a:r>
              <a:rPr lang="en-US" sz="1600" dirty="0" smtClean="0">
                <a:cs typeface="Symbol" charset="2"/>
              </a:rPr>
              <a:t>= 18.06</a:t>
            </a:r>
          </a:p>
          <a:p>
            <a:r>
              <a:rPr lang="en-US" sz="1600" dirty="0" smtClean="0">
                <a:cs typeface="Symbol" charset="2"/>
              </a:rPr>
              <a:t> q  = 0.5854   v(q) = 54.6 kms</a:t>
            </a:r>
            <a:r>
              <a:rPr lang="en-US" sz="1600" baseline="30000" dirty="0" smtClean="0">
                <a:cs typeface="Symbol" charset="2"/>
              </a:rPr>
              <a:t>-1</a:t>
            </a:r>
          </a:p>
          <a:p>
            <a:r>
              <a:rPr lang="en-US" sz="1600" dirty="0" smtClean="0">
                <a:latin typeface="Symbol" charset="2"/>
                <a:cs typeface="Symbol" charset="2"/>
              </a:rPr>
              <a:t>D</a:t>
            </a:r>
            <a:r>
              <a:rPr lang="en-US" sz="1600" dirty="0" smtClean="0">
                <a:cs typeface="Symbol" charset="2"/>
              </a:rPr>
              <a:t>a</a:t>
            </a:r>
            <a:r>
              <a:rPr lang="en-US" sz="1600" baseline="-25000" dirty="0" smtClean="0">
                <a:cs typeface="Symbol" charset="2"/>
              </a:rPr>
              <a:t> </a:t>
            </a:r>
            <a:r>
              <a:rPr lang="en-US" sz="1600" dirty="0" smtClean="0">
                <a:cs typeface="Symbol" charset="2"/>
              </a:rPr>
              <a:t> =  0.040 au/ms</a:t>
            </a:r>
            <a:r>
              <a:rPr lang="en-US" sz="1600" baseline="30000" dirty="0" smtClean="0">
                <a:cs typeface="Symbol" charset="2"/>
              </a:rPr>
              <a:t>-1</a:t>
            </a:r>
            <a:endParaRPr lang="en-US" sz="1600" dirty="0">
              <a:latin typeface="Symbol" charset="2"/>
              <a:cs typeface="Symbol" charset="2"/>
            </a:endParaRPr>
          </a:p>
        </p:txBody>
      </p:sp>
      <p:sp>
        <p:nvSpPr>
          <p:cNvPr id="18" name="TextBox 17"/>
          <p:cNvSpPr txBox="1"/>
          <p:nvPr/>
        </p:nvSpPr>
        <p:spPr>
          <a:xfrm>
            <a:off x="4759960" y="2218154"/>
            <a:ext cx="259080" cy="338554"/>
          </a:xfrm>
          <a:prstGeom prst="rect">
            <a:avLst/>
          </a:prstGeom>
          <a:noFill/>
        </p:spPr>
        <p:txBody>
          <a:bodyPr wrap="square" rtlCol="0">
            <a:spAutoFit/>
          </a:bodyPr>
          <a:lstStyle/>
          <a:p>
            <a:r>
              <a:rPr lang="en-US" sz="1600" b="1" dirty="0"/>
              <a:t>q</a:t>
            </a:r>
          </a:p>
        </p:txBody>
      </p:sp>
      <p:sp>
        <p:nvSpPr>
          <p:cNvPr id="12" name="Right Brace 11"/>
          <p:cNvSpPr/>
          <p:nvPr/>
        </p:nvSpPr>
        <p:spPr>
          <a:xfrm>
            <a:off x="3578604" y="4859457"/>
            <a:ext cx="429768" cy="1465083"/>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1" name="TextBox 20"/>
          <p:cNvSpPr txBox="1"/>
          <p:nvPr/>
        </p:nvSpPr>
        <p:spPr>
          <a:xfrm>
            <a:off x="3985004" y="4923394"/>
            <a:ext cx="3167636" cy="1631215"/>
          </a:xfrm>
          <a:prstGeom prst="rect">
            <a:avLst/>
          </a:prstGeom>
          <a:noFill/>
        </p:spPr>
        <p:txBody>
          <a:bodyPr wrap="square" rtlCol="0">
            <a:spAutoFit/>
          </a:bodyPr>
          <a:lstStyle/>
          <a:p>
            <a:r>
              <a:rPr lang="en-US" sz="1600" dirty="0" smtClean="0"/>
              <a:t>S =  </a:t>
            </a:r>
            <a:r>
              <a:rPr lang="en-US" sz="1600" dirty="0"/>
              <a:t>0.1 </a:t>
            </a:r>
            <a:r>
              <a:rPr lang="en-US" sz="1600" dirty="0" smtClean="0"/>
              <a:t>cm,   v</a:t>
            </a:r>
            <a:r>
              <a:rPr lang="en-US" sz="1600" baseline="-25000" dirty="0" smtClean="0"/>
              <a:t>ej</a:t>
            </a:r>
            <a:r>
              <a:rPr lang="en-US" sz="1600" dirty="0" smtClean="0"/>
              <a:t> =  75.5 ms</a:t>
            </a:r>
            <a:r>
              <a:rPr lang="en-US" sz="1600" baseline="30000" dirty="0" smtClean="0"/>
              <a:t>-1</a:t>
            </a:r>
          </a:p>
          <a:p>
            <a:endParaRPr lang="en-US" sz="1600" baseline="30000" dirty="0"/>
          </a:p>
          <a:p>
            <a:r>
              <a:rPr lang="en-US" b="1" dirty="0" smtClean="0">
                <a:solidFill>
                  <a:srgbClr val="0000FF"/>
                </a:solidFill>
                <a:latin typeface="Symbol" charset="2"/>
                <a:cs typeface="Symbol" charset="2"/>
              </a:rPr>
              <a:t>D</a:t>
            </a:r>
            <a:r>
              <a:rPr lang="en-US" b="1" dirty="0" smtClean="0">
                <a:solidFill>
                  <a:srgbClr val="0000FF"/>
                </a:solidFill>
                <a:cs typeface="Symbol" charset="2"/>
              </a:rPr>
              <a:t>a</a:t>
            </a:r>
            <a:r>
              <a:rPr lang="en-US" b="1" baseline="-25000" dirty="0" smtClean="0">
                <a:solidFill>
                  <a:srgbClr val="0000FF"/>
                </a:solidFill>
                <a:cs typeface="Symbol" charset="2"/>
              </a:rPr>
              <a:t>0</a:t>
            </a:r>
            <a:r>
              <a:rPr lang="en-US" b="1" dirty="0" smtClean="0">
                <a:solidFill>
                  <a:srgbClr val="0000FF"/>
                </a:solidFill>
                <a:cs typeface="Symbol" charset="2"/>
              </a:rPr>
              <a:t>  =  ± 3.03 au</a:t>
            </a:r>
            <a:endParaRPr lang="en-US" b="1" dirty="0" smtClean="0">
              <a:solidFill>
                <a:srgbClr val="0000FF"/>
              </a:solidFill>
              <a:latin typeface="Symbol" charset="2"/>
              <a:cs typeface="Symbol" charset="2"/>
            </a:endParaRPr>
          </a:p>
          <a:p>
            <a:endParaRPr lang="en-US" sz="1600" baseline="30000" dirty="0"/>
          </a:p>
          <a:p>
            <a:r>
              <a:rPr lang="en-US" sz="1600" dirty="0" smtClean="0"/>
              <a:t>S = 0.5 cm,    v</a:t>
            </a:r>
            <a:r>
              <a:rPr lang="en-US" sz="1600" baseline="-25000" dirty="0" smtClean="0"/>
              <a:t>ej </a:t>
            </a:r>
            <a:r>
              <a:rPr lang="en-US" sz="1600" dirty="0" smtClean="0"/>
              <a:t> =  33.7 ms</a:t>
            </a:r>
            <a:r>
              <a:rPr lang="en-US" sz="1600" baseline="30000" dirty="0" smtClean="0"/>
              <a:t>-1</a:t>
            </a:r>
          </a:p>
          <a:p>
            <a:endParaRPr lang="en-US" sz="1600" b="1" baseline="30000" dirty="0">
              <a:solidFill>
                <a:srgbClr val="0000FF"/>
              </a:solidFill>
            </a:endParaRPr>
          </a:p>
          <a:p>
            <a:r>
              <a:rPr lang="en-US" b="1" dirty="0" smtClean="0">
                <a:solidFill>
                  <a:srgbClr val="0000FF"/>
                </a:solidFill>
                <a:latin typeface="Symbol" charset="2"/>
                <a:cs typeface="Symbol" charset="2"/>
              </a:rPr>
              <a:t>D</a:t>
            </a:r>
            <a:r>
              <a:rPr lang="en-US" b="1" dirty="0" smtClean="0">
                <a:solidFill>
                  <a:srgbClr val="0000FF"/>
                </a:solidFill>
                <a:cs typeface="Symbol" charset="2"/>
              </a:rPr>
              <a:t>a</a:t>
            </a:r>
            <a:r>
              <a:rPr lang="en-US" b="1" baseline="-25000" dirty="0" smtClean="0">
                <a:solidFill>
                  <a:srgbClr val="0000FF"/>
                </a:solidFill>
                <a:cs typeface="Symbol" charset="2"/>
              </a:rPr>
              <a:t>0</a:t>
            </a:r>
            <a:r>
              <a:rPr lang="en-US" b="1" dirty="0" smtClean="0">
                <a:solidFill>
                  <a:srgbClr val="0000FF"/>
                </a:solidFill>
                <a:cs typeface="Symbol" charset="2"/>
              </a:rPr>
              <a:t> </a:t>
            </a:r>
            <a:r>
              <a:rPr lang="en-US" b="1" baseline="-25000" dirty="0" smtClean="0">
                <a:solidFill>
                  <a:srgbClr val="0000FF"/>
                </a:solidFill>
                <a:cs typeface="Symbol" charset="2"/>
              </a:rPr>
              <a:t> </a:t>
            </a:r>
            <a:r>
              <a:rPr lang="en-US" b="1" dirty="0" smtClean="0">
                <a:solidFill>
                  <a:srgbClr val="0000FF"/>
                </a:solidFill>
                <a:cs typeface="Symbol" charset="2"/>
              </a:rPr>
              <a:t>=  ± 1.35 au</a:t>
            </a:r>
            <a:endParaRPr lang="en-US" b="1" dirty="0">
              <a:solidFill>
                <a:srgbClr val="0000FF"/>
              </a:solidFill>
              <a:latin typeface="Symbol" charset="2"/>
              <a:cs typeface="Symbol" charset="2"/>
            </a:endParaRPr>
          </a:p>
        </p:txBody>
      </p:sp>
      <p:cxnSp>
        <p:nvCxnSpPr>
          <p:cNvPr id="16" name="Straight Arrow Connector 15"/>
          <p:cNvCxnSpPr/>
          <p:nvPr/>
        </p:nvCxnSpPr>
        <p:spPr>
          <a:xfrm flipV="1">
            <a:off x="965200" y="2885440"/>
            <a:ext cx="254000" cy="47752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441268337"/>
      </p:ext>
    </p:extLst>
  </p:cSld>
  <p:clrMapOvr>
    <a:masterClrMapping/>
  </p:clrMapOvr>
  <mc:AlternateContent xmlns:mc="http://schemas.openxmlformats.org/markup-compatibility/2006" xmlns:p14="http://schemas.microsoft.com/office/powerpoint/2010/main">
    <mc:Choice Requires="p14">
      <p:transition spd="slow" p14:dur="2000" advTm="28908"/>
    </mc:Choice>
    <mc:Fallback xmlns="">
      <p:transition xmlns:p14="http://schemas.microsoft.com/office/powerpoint/2010/main" spd="slow" advTm="2890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10000" accel="50000" decel="50000" fill="remove" grpId="0" nodeType="clickEffect">
                                  <p:stCondLst>
                                    <p:cond delay="0"/>
                                  </p:stCondLst>
                                  <p:childTnLst>
                                    <p:animMotion origin="layout" path="M 1.38889E-6 -1.85185E-6 L -0.15243 -0.04166 " pathEditMode="relative" rAng="0" ptsTypes="AA">
                                      <p:cBhvr>
                                        <p:cTn id="6" dur="1000" fill="hold"/>
                                        <p:tgtEl>
                                          <p:spTgt spid="27"/>
                                        </p:tgtEl>
                                        <p:attrNameLst>
                                          <p:attrName>ppt_x</p:attrName>
                                          <p:attrName>ppt_y</p:attrName>
                                        </p:attrNameLst>
                                      </p:cBhvr>
                                      <p:rCtr x="-7622" y="-2083"/>
                                    </p:animMotion>
                                  </p:childTnLst>
                                </p:cTn>
                              </p:par>
                              <p:par>
                                <p:cTn id="7" presetID="42" presetClass="path" presetSubtype="0" repeatCount="10000" accel="50000" decel="50000" fill="remove" grpId="0" nodeType="withEffect">
                                  <p:stCondLst>
                                    <p:cond delay="0"/>
                                  </p:stCondLst>
                                  <p:childTnLst>
                                    <p:animMotion origin="layout" path="M 3.61111E-6 1.85185E-6 L 0.21458 0.06805 " pathEditMode="relative" rAng="0" ptsTypes="AA">
                                      <p:cBhvr>
                                        <p:cTn id="8" dur="1000" fill="hold"/>
                                        <p:tgtEl>
                                          <p:spTgt spid="20"/>
                                        </p:tgtEl>
                                        <p:attrNameLst>
                                          <p:attrName>ppt_x</p:attrName>
                                          <p:attrName>ppt_y</p:attrName>
                                        </p:attrNameLst>
                                      </p:cBhvr>
                                      <p:rCtr x="10729" y="34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040" y="121920"/>
            <a:ext cx="8595360" cy="830997"/>
          </a:xfrm>
          <a:prstGeom prst="rect">
            <a:avLst/>
          </a:prstGeom>
          <a:noFill/>
        </p:spPr>
        <p:txBody>
          <a:bodyPr wrap="square" rtlCol="0">
            <a:spAutoFit/>
          </a:bodyPr>
          <a:lstStyle/>
          <a:p>
            <a:pPr algn="ctr"/>
            <a:r>
              <a:rPr lang="en-US" sz="2400" dirty="0" smtClean="0"/>
              <a:t>Particle dispersion in sequential orbital revolutions </a:t>
            </a:r>
            <a:endParaRPr lang="en-US" sz="2400" dirty="0"/>
          </a:p>
          <a:p>
            <a:pPr algn="ctr"/>
            <a:r>
              <a:rPr lang="en-US" sz="2400" b="1" dirty="0" smtClean="0">
                <a:solidFill>
                  <a:srgbClr val="0000FF"/>
                </a:solidFill>
              </a:rPr>
              <a:t>without the effects</a:t>
            </a:r>
            <a:r>
              <a:rPr lang="en-US" sz="2400" dirty="0" smtClean="0"/>
              <a:t> of solar radiation pressure (Asher, 1999)</a:t>
            </a:r>
            <a:endParaRPr lang="en-US" sz="2400" dirty="0"/>
          </a:p>
        </p:txBody>
      </p:sp>
      <p:pic>
        <p:nvPicPr>
          <p:cNvPr id="3" name="Picture 2" descr="dust-trail-evolution(Leonid mode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600" y="829806"/>
            <a:ext cx="7437120" cy="4973289"/>
          </a:xfrm>
          <a:prstGeom prst="rect">
            <a:avLst/>
          </a:prstGeom>
        </p:spPr>
      </p:pic>
      <p:sp>
        <p:nvSpPr>
          <p:cNvPr id="4" name="TextBox 3"/>
          <p:cNvSpPr txBox="1"/>
          <p:nvPr/>
        </p:nvSpPr>
        <p:spPr>
          <a:xfrm>
            <a:off x="406400" y="5803095"/>
            <a:ext cx="8249920" cy="830997"/>
          </a:xfrm>
          <a:prstGeom prst="rect">
            <a:avLst/>
          </a:prstGeom>
          <a:noFill/>
        </p:spPr>
        <p:txBody>
          <a:bodyPr wrap="square" rtlCol="0">
            <a:spAutoFit/>
          </a:bodyPr>
          <a:lstStyle/>
          <a:p>
            <a:r>
              <a:rPr lang="en-US" b="1" dirty="0" smtClean="0">
                <a:solidFill>
                  <a:srgbClr val="0000FF"/>
                </a:solidFill>
              </a:rPr>
              <a:t>To a first approximation, the trail stretches linearly with time</a:t>
            </a:r>
            <a:r>
              <a:rPr lang="en-US" dirty="0" smtClean="0"/>
              <a:t>, </a:t>
            </a:r>
            <a:r>
              <a:rPr lang="en-US" dirty="0" smtClean="0">
                <a:latin typeface="Symbol" charset="2"/>
                <a:cs typeface="Symbol" charset="2"/>
              </a:rPr>
              <a:t>D</a:t>
            </a:r>
            <a:r>
              <a:rPr lang="en-US" i="1" dirty="0" smtClean="0">
                <a:cs typeface="Symbol" charset="2"/>
              </a:rPr>
              <a:t>T ≈ n </a:t>
            </a:r>
            <a:r>
              <a:rPr lang="en-US" dirty="0" smtClean="0">
                <a:cs typeface="Symbol" charset="2"/>
              </a:rPr>
              <a:t>(3/2) </a:t>
            </a:r>
            <a:r>
              <a:rPr lang="en-US" i="1" dirty="0" smtClean="0">
                <a:cs typeface="Symbol" charset="2"/>
              </a:rPr>
              <a:t>a</a:t>
            </a:r>
            <a:r>
              <a:rPr lang="en-US" baseline="-25000" dirty="0" smtClean="0">
                <a:cs typeface="Symbol" charset="2"/>
              </a:rPr>
              <a:t>0</a:t>
            </a:r>
            <a:r>
              <a:rPr lang="en-US" baseline="30000" dirty="0" smtClean="0">
                <a:cs typeface="Symbol" charset="2"/>
              </a:rPr>
              <a:t> ½</a:t>
            </a:r>
            <a:r>
              <a:rPr lang="en-US" dirty="0" smtClean="0">
                <a:latin typeface="Symbol" charset="2"/>
                <a:cs typeface="Symbol" charset="2"/>
              </a:rPr>
              <a:t> D</a:t>
            </a:r>
            <a:r>
              <a:rPr lang="en-US" i="1" dirty="0" smtClean="0">
                <a:cs typeface="Symbol" charset="2"/>
              </a:rPr>
              <a:t>a</a:t>
            </a:r>
            <a:r>
              <a:rPr lang="en-US" baseline="-25000" dirty="0" smtClean="0">
                <a:cs typeface="Symbol" charset="2"/>
              </a:rPr>
              <a:t>0</a:t>
            </a:r>
          </a:p>
          <a:p>
            <a:endParaRPr lang="en-US" baseline="-25000" dirty="0">
              <a:cs typeface="Symbol" charset="2"/>
            </a:endParaRPr>
          </a:p>
          <a:p>
            <a:r>
              <a:rPr lang="en-US" baseline="-25000" dirty="0" smtClean="0">
                <a:cs typeface="Symbol" charset="2"/>
              </a:rPr>
              <a:t>        </a:t>
            </a:r>
            <a:r>
              <a:rPr lang="en-US" dirty="0" smtClean="0">
                <a:cs typeface="Symbol" charset="2"/>
              </a:rPr>
              <a:t>=  constant x </a:t>
            </a:r>
            <a:r>
              <a:rPr lang="en-US" i="1" dirty="0" smtClean="0">
                <a:cs typeface="Symbol" charset="2"/>
              </a:rPr>
              <a:t>n </a:t>
            </a:r>
            <a:r>
              <a:rPr lang="en-US" dirty="0" smtClean="0">
                <a:cs typeface="Symbol" charset="2"/>
              </a:rPr>
              <a:t>x </a:t>
            </a:r>
            <a:r>
              <a:rPr lang="en-US" dirty="0" smtClean="0">
                <a:latin typeface="Symbol" charset="2"/>
                <a:cs typeface="Symbol" charset="2"/>
              </a:rPr>
              <a:t>D</a:t>
            </a:r>
            <a:r>
              <a:rPr lang="en-US" i="1" dirty="0" smtClean="0">
                <a:cs typeface="Symbol" charset="2"/>
              </a:rPr>
              <a:t>a</a:t>
            </a:r>
            <a:r>
              <a:rPr lang="en-US" baseline="-25000" dirty="0" smtClean="0">
                <a:cs typeface="Symbol" charset="2"/>
              </a:rPr>
              <a:t>0  </a:t>
            </a:r>
            <a:r>
              <a:rPr lang="en-US" dirty="0" smtClean="0">
                <a:cs typeface="Symbol" charset="2"/>
              </a:rPr>
              <a:t>  and therefore  </a:t>
            </a:r>
            <a:r>
              <a:rPr lang="en-US" b="1" i="1" dirty="0" smtClean="0">
                <a:solidFill>
                  <a:srgbClr val="0000FF"/>
                </a:solidFill>
                <a:cs typeface="Symbol" charset="2"/>
              </a:rPr>
              <a:t>f</a:t>
            </a:r>
            <a:r>
              <a:rPr lang="en-US" b="1" i="1" baseline="-25000" dirty="0" smtClean="0">
                <a:solidFill>
                  <a:srgbClr val="0000FF"/>
                </a:solidFill>
                <a:cs typeface="Symbol" charset="2"/>
              </a:rPr>
              <a:t>M</a:t>
            </a:r>
            <a:r>
              <a:rPr lang="en-US" b="1" i="1" dirty="0" smtClean="0">
                <a:solidFill>
                  <a:srgbClr val="0000FF"/>
                </a:solidFill>
                <a:cs typeface="Symbol" charset="2"/>
              </a:rPr>
              <a:t>  </a:t>
            </a:r>
            <a:r>
              <a:rPr lang="en-US" b="1" dirty="0" smtClean="0">
                <a:solidFill>
                  <a:srgbClr val="0000FF"/>
                </a:solidFill>
                <a:cs typeface="Symbol" charset="2"/>
              </a:rPr>
              <a:t>=  1/</a:t>
            </a:r>
            <a:r>
              <a:rPr lang="en-US" b="1" i="1" dirty="0" smtClean="0">
                <a:solidFill>
                  <a:srgbClr val="0000FF"/>
                </a:solidFill>
                <a:cs typeface="Symbol" charset="2"/>
              </a:rPr>
              <a:t>n </a:t>
            </a:r>
            <a:r>
              <a:rPr lang="en-US" b="1" dirty="0" smtClean="0">
                <a:solidFill>
                  <a:srgbClr val="0000FF"/>
                </a:solidFill>
              </a:rPr>
              <a:t> </a:t>
            </a:r>
            <a:endParaRPr lang="en-US" b="1" dirty="0">
              <a:solidFill>
                <a:srgbClr val="0000FF"/>
              </a:solidFill>
            </a:endParaRPr>
          </a:p>
        </p:txBody>
      </p:sp>
    </p:spTree>
    <p:extLst>
      <p:ext uri="{BB962C8B-B14F-4D97-AF65-F5344CB8AC3E}">
        <p14:creationId xmlns:p14="http://schemas.microsoft.com/office/powerpoint/2010/main" val="4231476544"/>
      </p:ext>
    </p:extLst>
  </p:cSld>
  <p:clrMapOvr>
    <a:masterClrMapping/>
  </p:clrMapOvr>
  <mc:AlternateContent xmlns:mc="http://schemas.openxmlformats.org/markup-compatibility/2006" xmlns:p14="http://schemas.microsoft.com/office/powerpoint/2010/main">
    <mc:Choice Requires="p14">
      <p:transition spd="slow" p14:dur="2000" advTm="14087"/>
    </mc:Choice>
    <mc:Fallback xmlns="">
      <p:transition xmlns:p14="http://schemas.microsoft.com/office/powerpoint/2010/main" spd="slow" advTm="14087"/>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1520" y="304800"/>
            <a:ext cx="7579360" cy="830997"/>
          </a:xfrm>
          <a:prstGeom prst="rect">
            <a:avLst/>
          </a:prstGeom>
          <a:noFill/>
        </p:spPr>
        <p:txBody>
          <a:bodyPr wrap="square" rtlCol="0">
            <a:spAutoFit/>
          </a:bodyPr>
          <a:lstStyle/>
          <a:p>
            <a:pPr algn="ctr"/>
            <a:r>
              <a:rPr lang="en-US" sz="2400" dirty="0" smtClean="0"/>
              <a:t>Particle dispersion in sequential orbital revolutions</a:t>
            </a:r>
          </a:p>
          <a:p>
            <a:pPr algn="ctr"/>
            <a:r>
              <a:rPr lang="en-US" sz="2400" dirty="0" smtClean="0"/>
              <a:t> </a:t>
            </a:r>
            <a:r>
              <a:rPr lang="en-US" sz="2400" b="1" dirty="0" smtClean="0">
                <a:solidFill>
                  <a:srgbClr val="0000FF"/>
                </a:solidFill>
              </a:rPr>
              <a:t>with the effects</a:t>
            </a:r>
            <a:r>
              <a:rPr lang="en-US" sz="2400" dirty="0" smtClean="0"/>
              <a:t> of solar </a:t>
            </a:r>
            <a:r>
              <a:rPr lang="en-US" sz="2400" dirty="0"/>
              <a:t>r</a:t>
            </a:r>
            <a:r>
              <a:rPr lang="en-US" sz="2400" dirty="0" smtClean="0"/>
              <a:t>adiation pressure (Asher, 1999)</a:t>
            </a:r>
            <a:endParaRPr lang="en-US" sz="2400" dirty="0"/>
          </a:p>
        </p:txBody>
      </p:sp>
      <p:pic>
        <p:nvPicPr>
          <p:cNvPr id="4" name="Picture 3" descr="dust-trail-evolution-(Leonid model)-with sola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 y="1012686"/>
            <a:ext cx="6941820" cy="4673597"/>
          </a:xfrm>
          <a:prstGeom prst="rect">
            <a:avLst/>
          </a:prstGeom>
        </p:spPr>
      </p:pic>
      <p:sp>
        <p:nvSpPr>
          <p:cNvPr id="2" name="TextBox 1"/>
          <p:cNvSpPr txBox="1"/>
          <p:nvPr/>
        </p:nvSpPr>
        <p:spPr>
          <a:xfrm>
            <a:off x="7254240" y="1584960"/>
            <a:ext cx="1778000" cy="3139321"/>
          </a:xfrm>
          <a:prstGeom prst="rect">
            <a:avLst/>
          </a:prstGeom>
          <a:noFill/>
        </p:spPr>
        <p:txBody>
          <a:bodyPr wrap="square" rtlCol="0">
            <a:spAutoFit/>
          </a:bodyPr>
          <a:lstStyle/>
          <a:p>
            <a:r>
              <a:rPr lang="en-US" b="1" dirty="0" smtClean="0">
                <a:solidFill>
                  <a:srgbClr val="0000FF"/>
                </a:solidFill>
              </a:rPr>
              <a:t>In our model, the </a:t>
            </a:r>
            <a:r>
              <a:rPr lang="en-US" b="1" dirty="0" smtClean="0">
                <a:solidFill>
                  <a:srgbClr val="FF0000"/>
                </a:solidFill>
              </a:rPr>
              <a:t>effect</a:t>
            </a:r>
            <a:r>
              <a:rPr lang="en-US" b="1" dirty="0" smtClean="0">
                <a:solidFill>
                  <a:srgbClr val="0000FF"/>
                </a:solidFill>
              </a:rPr>
              <a:t> of solar radiation pressure was to </a:t>
            </a:r>
            <a:r>
              <a:rPr lang="en-US" b="1" dirty="0" smtClean="0">
                <a:solidFill>
                  <a:srgbClr val="FF0000"/>
                </a:solidFill>
              </a:rPr>
              <a:t>add about 1 au</a:t>
            </a:r>
            <a:r>
              <a:rPr lang="en-US" b="1" dirty="0" smtClean="0">
                <a:solidFill>
                  <a:srgbClr val="0000FF"/>
                </a:solidFill>
              </a:rPr>
              <a:t> to the range of integration, i.e.,</a:t>
            </a:r>
          </a:p>
          <a:p>
            <a:r>
              <a:rPr lang="en-US" b="1" dirty="0" smtClean="0">
                <a:solidFill>
                  <a:srgbClr val="FF0000"/>
                </a:solidFill>
              </a:rPr>
              <a:t>radiation pressure increases the orbital period</a:t>
            </a:r>
            <a:r>
              <a:rPr lang="en-US" b="1" dirty="0" smtClean="0">
                <a:solidFill>
                  <a:srgbClr val="0000FF"/>
                </a:solidFill>
              </a:rPr>
              <a:t>. </a:t>
            </a:r>
            <a:endParaRPr lang="en-US" b="1" dirty="0">
              <a:solidFill>
                <a:srgbClr val="0000FF"/>
              </a:solidFill>
            </a:endParaRPr>
          </a:p>
        </p:txBody>
      </p:sp>
      <p:cxnSp>
        <p:nvCxnSpPr>
          <p:cNvPr id="6" name="Straight Arrow Connector 5"/>
          <p:cNvCxnSpPr/>
          <p:nvPr/>
        </p:nvCxnSpPr>
        <p:spPr>
          <a:xfrm flipH="1">
            <a:off x="5293360" y="1879600"/>
            <a:ext cx="1960880" cy="71120"/>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8354855"/>
      </p:ext>
    </p:extLst>
  </p:cSld>
  <p:clrMapOvr>
    <a:masterClrMapping/>
  </p:clrMapOvr>
  <mc:AlternateContent xmlns:mc="http://schemas.openxmlformats.org/markup-compatibility/2006" xmlns:p14="http://schemas.microsoft.com/office/powerpoint/2010/main">
    <mc:Choice Requires="p14">
      <p:transition spd="slow" p14:dur="2000" advTm="21136"/>
    </mc:Choice>
    <mc:Fallback xmlns="">
      <p:transition xmlns:p14="http://schemas.microsoft.com/office/powerpoint/2010/main" spd="slow" advTm="21136"/>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
            <a:ext cx="8676640" cy="6370975"/>
          </a:xfrm>
          <a:prstGeom prst="rect">
            <a:avLst/>
          </a:prstGeom>
          <a:noFill/>
        </p:spPr>
        <p:txBody>
          <a:bodyPr wrap="square" rtlCol="0">
            <a:spAutoFit/>
          </a:bodyPr>
          <a:lstStyle/>
          <a:p>
            <a:r>
              <a:rPr lang="en-US" dirty="0" smtClean="0"/>
              <a:t>Methodology:  We used Everhart’s </a:t>
            </a:r>
            <a:r>
              <a:rPr lang="en-US" sz="2000" b="1" dirty="0" smtClean="0">
                <a:solidFill>
                  <a:srgbClr val="FF0000"/>
                </a:solidFill>
              </a:rPr>
              <a:t>RADAU</a:t>
            </a:r>
            <a:r>
              <a:rPr lang="en-US" dirty="0" smtClean="0"/>
              <a:t> algorithm as implemented in the </a:t>
            </a:r>
            <a:r>
              <a:rPr lang="en-US" sz="2000" b="1" dirty="0" smtClean="0">
                <a:solidFill>
                  <a:srgbClr val="0000FF"/>
                </a:solidFill>
              </a:rPr>
              <a:t>Mercury</a:t>
            </a:r>
            <a:r>
              <a:rPr lang="en-US" dirty="0" smtClean="0"/>
              <a:t> </a:t>
            </a:r>
            <a:r>
              <a:rPr lang="en-US" sz="2000" b="1" dirty="0" smtClean="0">
                <a:solidFill>
                  <a:srgbClr val="0000FF"/>
                </a:solidFill>
              </a:rPr>
              <a:t>Integrator package</a:t>
            </a:r>
            <a:r>
              <a:rPr lang="en-US" sz="2000" dirty="0" smtClean="0"/>
              <a:t> </a:t>
            </a:r>
            <a:r>
              <a:rPr lang="en-US" dirty="0" smtClean="0"/>
              <a:t>(Chambers, J.E., 1999:793-799)</a:t>
            </a:r>
            <a:r>
              <a:rPr lang="en-US" dirty="0"/>
              <a:t> </a:t>
            </a:r>
            <a:r>
              <a:rPr lang="en-US" dirty="0" smtClean="0"/>
              <a:t>using gravitational effects of all </a:t>
            </a:r>
          </a:p>
          <a:p>
            <a:r>
              <a:rPr lang="en-US" sz="2000" b="1" dirty="0" smtClean="0">
                <a:solidFill>
                  <a:srgbClr val="FF6600"/>
                </a:solidFill>
              </a:rPr>
              <a:t>8 planets</a:t>
            </a:r>
            <a:r>
              <a:rPr lang="en-US" sz="2000" dirty="0" smtClean="0"/>
              <a:t> </a:t>
            </a:r>
            <a:r>
              <a:rPr lang="en-US" dirty="0" smtClean="0"/>
              <a:t>and </a:t>
            </a:r>
            <a:r>
              <a:rPr lang="en-US" sz="2000" b="1" dirty="0" smtClean="0">
                <a:solidFill>
                  <a:srgbClr val="FF6600"/>
                </a:solidFill>
              </a:rPr>
              <a:t>solar radiation pressure</a:t>
            </a:r>
            <a:r>
              <a:rPr lang="en-US" dirty="0" smtClean="0"/>
              <a:t>.</a:t>
            </a:r>
          </a:p>
          <a:p>
            <a:endParaRPr lang="en-US" dirty="0"/>
          </a:p>
          <a:p>
            <a:r>
              <a:rPr lang="en-US" dirty="0" smtClean="0">
                <a:latin typeface="Wingdings"/>
                <a:ea typeface="Wingdings"/>
                <a:cs typeface="Wingdings"/>
                <a:sym typeface="Wingdings"/>
              </a:rPr>
              <a:t></a:t>
            </a:r>
            <a:r>
              <a:rPr lang="en-US" dirty="0">
                <a:sym typeface="Wingdings"/>
              </a:rPr>
              <a:t> </a:t>
            </a:r>
            <a:r>
              <a:rPr lang="en-US" dirty="0" smtClean="0"/>
              <a:t>Integrations carried out over a range of </a:t>
            </a:r>
            <a:r>
              <a:rPr lang="en-US" sz="2000" b="1" dirty="0" smtClean="0">
                <a:solidFill>
                  <a:srgbClr val="0000FF"/>
                </a:solidFill>
              </a:rPr>
              <a:t>16 – 22 au </a:t>
            </a:r>
          </a:p>
          <a:p>
            <a:endParaRPr lang="en-US" dirty="0"/>
          </a:p>
          <a:p>
            <a:r>
              <a:rPr lang="en-US" dirty="0" smtClean="0"/>
              <a:t>       (Halley’s semi-major axis a</a:t>
            </a:r>
            <a:r>
              <a:rPr lang="en-US" baseline="-25000" dirty="0" smtClean="0"/>
              <a:t>c </a:t>
            </a:r>
            <a:r>
              <a:rPr lang="en-US" dirty="0" smtClean="0"/>
              <a:t>= 18</a:t>
            </a:r>
            <a:r>
              <a:rPr lang="en-US" baseline="-25000" dirty="0" smtClean="0"/>
              <a:t> </a:t>
            </a:r>
            <a:r>
              <a:rPr lang="en-US" dirty="0" smtClean="0"/>
              <a:t> ± 3 au, adjusted by + 1 au for solar radiation pressure (as noted above),</a:t>
            </a:r>
          </a:p>
          <a:p>
            <a:endParaRPr lang="en-US" dirty="0" smtClean="0"/>
          </a:p>
          <a:p>
            <a:r>
              <a:rPr lang="en-US" dirty="0" smtClean="0">
                <a:latin typeface="Wingdings"/>
                <a:ea typeface="Wingdings"/>
                <a:cs typeface="Wingdings"/>
                <a:sym typeface="Wingdings"/>
              </a:rPr>
              <a:t></a:t>
            </a:r>
            <a:r>
              <a:rPr lang="en-US" dirty="0" smtClean="0"/>
              <a:t> For each subject year initially integrated </a:t>
            </a:r>
            <a:r>
              <a:rPr lang="en-US" sz="2000" b="1" dirty="0" smtClean="0">
                <a:solidFill>
                  <a:srgbClr val="0000FF"/>
                </a:solidFill>
              </a:rPr>
              <a:t>400-600 </a:t>
            </a:r>
            <a:r>
              <a:rPr lang="en-US" dirty="0" smtClean="0"/>
              <a:t>particles with a typical particle </a:t>
            </a:r>
            <a:r>
              <a:rPr lang="en-US" sz="2000" b="1" dirty="0" smtClean="0">
                <a:solidFill>
                  <a:srgbClr val="0000FF"/>
                </a:solidFill>
              </a:rPr>
              <a:t>spacing</a:t>
            </a:r>
            <a:r>
              <a:rPr lang="en-US" dirty="0" smtClean="0"/>
              <a:t> of </a:t>
            </a:r>
            <a:r>
              <a:rPr lang="en-US" sz="2000" b="1" dirty="0" smtClean="0">
                <a:solidFill>
                  <a:srgbClr val="0000FF"/>
                </a:solidFill>
              </a:rPr>
              <a:t>0.01 au</a:t>
            </a:r>
            <a:r>
              <a:rPr lang="en-US" dirty="0" smtClean="0"/>
              <a:t>, beginning with the one revolution trail and increasing to Halley passages as early as </a:t>
            </a:r>
            <a:r>
              <a:rPr lang="en-US" sz="2000" b="1" dirty="0" smtClean="0">
                <a:solidFill>
                  <a:srgbClr val="0000FF"/>
                </a:solidFill>
              </a:rPr>
              <a:t>1404 BC</a:t>
            </a:r>
            <a:r>
              <a:rPr lang="en-US" dirty="0" smtClean="0"/>
              <a:t>.</a:t>
            </a:r>
          </a:p>
          <a:p>
            <a:endParaRPr lang="en-US" dirty="0"/>
          </a:p>
          <a:p>
            <a:pPr marL="285750" indent="-285750">
              <a:buFont typeface="Wingdings" charset="0"/>
              <a:buChar char=""/>
            </a:pPr>
            <a:r>
              <a:rPr lang="en-US" dirty="0" smtClean="0"/>
              <a:t>Once a solution was suspected</a:t>
            </a:r>
            <a:r>
              <a:rPr lang="en-US" dirty="0"/>
              <a:t> </a:t>
            </a:r>
            <a:r>
              <a:rPr lang="en-US" dirty="0" smtClean="0"/>
              <a:t>the integrations were continued decreasing the </a:t>
            </a:r>
          </a:p>
          <a:p>
            <a:r>
              <a:rPr lang="en-US" sz="2000" b="1" dirty="0">
                <a:solidFill>
                  <a:srgbClr val="0000FF"/>
                </a:solidFill>
              </a:rPr>
              <a:t>s</a:t>
            </a:r>
            <a:r>
              <a:rPr lang="en-US" sz="2000" b="1" dirty="0" smtClean="0">
                <a:solidFill>
                  <a:srgbClr val="0000FF"/>
                </a:solidFill>
              </a:rPr>
              <a:t>pacing</a:t>
            </a:r>
            <a:r>
              <a:rPr lang="en-US" dirty="0" smtClean="0"/>
              <a:t> down to </a:t>
            </a:r>
            <a:r>
              <a:rPr lang="en-US" sz="2000" b="1" dirty="0" smtClean="0">
                <a:solidFill>
                  <a:srgbClr val="0000FF"/>
                </a:solidFill>
              </a:rPr>
              <a:t>0.00001 au</a:t>
            </a:r>
            <a:r>
              <a:rPr lang="en-US" dirty="0" smtClean="0"/>
              <a:t>.  Iterations were continued until the particles converged and solutions were determined according to time of outburst and:</a:t>
            </a:r>
          </a:p>
          <a:p>
            <a:endParaRPr lang="en-US" dirty="0"/>
          </a:p>
          <a:p>
            <a:r>
              <a:rPr lang="en-US" dirty="0">
                <a:latin typeface="Wingdings"/>
                <a:ea typeface="Wingdings"/>
                <a:cs typeface="Wingdings"/>
                <a:sym typeface="Wingdings"/>
              </a:rPr>
              <a:t>	</a:t>
            </a:r>
            <a:r>
              <a:rPr lang="en-US" dirty="0" smtClean="0">
                <a:latin typeface="Wingdings"/>
                <a:ea typeface="Wingdings"/>
                <a:cs typeface="Wingdings"/>
                <a:sym typeface="Wingdings"/>
              </a:rPr>
              <a:t>		           </a:t>
            </a:r>
            <a:r>
              <a:rPr lang="en-US" sz="2000" b="1" dirty="0" smtClean="0">
                <a:solidFill>
                  <a:srgbClr val="FF6600"/>
                </a:solidFill>
                <a:latin typeface="Symbol" charset="2"/>
                <a:cs typeface="Symbol" charset="2"/>
              </a:rPr>
              <a:t>D</a:t>
            </a:r>
            <a:r>
              <a:rPr lang="en-US" sz="2000" b="1" dirty="0" smtClean="0">
                <a:solidFill>
                  <a:srgbClr val="FF6600"/>
                </a:solidFill>
                <a:cs typeface="Symbol" charset="2"/>
              </a:rPr>
              <a:t>r,</a:t>
            </a:r>
            <a:r>
              <a:rPr lang="en-US" sz="2000" b="1" dirty="0" smtClean="0">
                <a:solidFill>
                  <a:srgbClr val="FF6600"/>
                </a:solidFill>
                <a:latin typeface="Symbol" charset="2"/>
                <a:cs typeface="Symbol" charset="2"/>
              </a:rPr>
              <a:t> D</a:t>
            </a:r>
            <a:r>
              <a:rPr lang="en-US" sz="2000" b="1" dirty="0" smtClean="0">
                <a:solidFill>
                  <a:srgbClr val="FF6600"/>
                </a:solidFill>
                <a:cs typeface="Symbol" charset="2"/>
              </a:rPr>
              <a:t>a</a:t>
            </a:r>
            <a:r>
              <a:rPr lang="en-US" sz="2000" b="1" baseline="-25000" dirty="0" smtClean="0">
                <a:solidFill>
                  <a:srgbClr val="FF6600"/>
                </a:solidFill>
                <a:cs typeface="Symbol" charset="2"/>
              </a:rPr>
              <a:t>0 </a:t>
            </a:r>
            <a:r>
              <a:rPr lang="en-US" sz="2000" b="1" dirty="0" smtClean="0">
                <a:solidFill>
                  <a:srgbClr val="FF6600"/>
                </a:solidFill>
                <a:cs typeface="Symbol" charset="2"/>
              </a:rPr>
              <a:t>and</a:t>
            </a:r>
            <a:r>
              <a:rPr lang="en-US" sz="2000" b="1" baseline="-25000" dirty="0" smtClean="0">
                <a:solidFill>
                  <a:srgbClr val="FF6600"/>
                </a:solidFill>
                <a:cs typeface="Symbol" charset="2"/>
              </a:rPr>
              <a:t> </a:t>
            </a:r>
            <a:r>
              <a:rPr lang="en-US" sz="2000" b="1" i="1" dirty="0" smtClean="0">
                <a:solidFill>
                  <a:srgbClr val="FF6600"/>
                </a:solidFill>
                <a:cs typeface="Symbol" charset="2"/>
              </a:rPr>
              <a:t>f</a:t>
            </a:r>
            <a:r>
              <a:rPr lang="en-US" sz="2000" b="1" i="1" baseline="-25000" dirty="0" smtClean="0">
                <a:solidFill>
                  <a:srgbClr val="FF6600"/>
                </a:solidFill>
                <a:cs typeface="Symbol" charset="2"/>
              </a:rPr>
              <a:t>M </a:t>
            </a:r>
          </a:p>
          <a:p>
            <a:endParaRPr lang="en-US" i="1" baseline="-25000" dirty="0">
              <a:cs typeface="Symbol" charset="2"/>
            </a:endParaRPr>
          </a:p>
          <a:p>
            <a:r>
              <a:rPr lang="en-US" dirty="0" smtClean="0">
                <a:cs typeface="Symbol" charset="2"/>
              </a:rPr>
              <a:t>NOTE:  Accurate comet data required! – parameters at perihelion passage:  (Yeomans and Kiang, 1981),  close back through 240 BC and close enough back to 1404 BC (0.04 au close approach).   Data on 8 planets at each Halley perihelion:  (</a:t>
            </a:r>
            <a:r>
              <a:rPr lang="en-US" i="1" dirty="0" smtClean="0">
                <a:cs typeface="Symbol" charset="2"/>
              </a:rPr>
              <a:t>Horizons, </a:t>
            </a:r>
            <a:r>
              <a:rPr lang="en-US" dirty="0" smtClean="0">
                <a:cs typeface="Symbol" charset="2"/>
              </a:rPr>
              <a:t>NASA website).</a:t>
            </a:r>
            <a:endParaRPr lang="en-US" dirty="0" smtClean="0"/>
          </a:p>
        </p:txBody>
      </p:sp>
    </p:spTree>
    <p:extLst>
      <p:ext uri="{BB962C8B-B14F-4D97-AF65-F5344CB8AC3E}">
        <p14:creationId xmlns:p14="http://schemas.microsoft.com/office/powerpoint/2010/main" val="1462009036"/>
      </p:ext>
    </p:extLst>
  </p:cSld>
  <p:clrMapOvr>
    <a:masterClrMapping/>
  </p:clrMapOvr>
  <mc:AlternateContent xmlns:mc="http://schemas.openxmlformats.org/markup-compatibility/2006" xmlns:p14="http://schemas.microsoft.com/office/powerpoint/2010/main">
    <mc:Choice Requires="p14">
      <p:transition spd="slow" p14:dur="2000" advTm="41613"/>
    </mc:Choice>
    <mc:Fallback xmlns="">
      <p:transition xmlns:p14="http://schemas.microsoft.com/office/powerpoint/2010/main" spd="slow" advTm="41613"/>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4"/>
</p:tagLst>
</file>

<file path=ppt/tags/tag2.xml><?xml version="1.0" encoding="utf-8"?>
<p:tagLst xmlns:a="http://schemas.openxmlformats.org/drawingml/2006/main" xmlns:r="http://schemas.openxmlformats.org/officeDocument/2006/relationships" xmlns:p="http://schemas.openxmlformats.org/presentationml/2006/main">
  <p:tag name="TIMING" val="|1.4"/>
</p:tagLst>
</file>

<file path=ppt/tags/tag3.xml><?xml version="1.0" encoding="utf-8"?>
<p:tagLst xmlns:a="http://schemas.openxmlformats.org/drawingml/2006/main" xmlns:r="http://schemas.openxmlformats.org/officeDocument/2006/relationships" xmlns:p="http://schemas.openxmlformats.org/presentationml/2006/main">
  <p:tag name="TIMING" val="|10.4"/>
</p:tagLst>
</file>

<file path=ppt/tags/tag4.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11791</TotalTime>
  <Words>2429</Words>
  <Application>Microsoft Macintosh PowerPoint</Application>
  <PresentationFormat>On-screen Show (4:3)</PresentationFormat>
  <Paragraphs>308</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Crabs&amp;Glyphs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of Eta Aquariid Outbursts Recorded in the Classic Maya Hieroglyphic Script Using Orbital Integrations</dc:title>
  <dc:creator>J Kinsman</dc:creator>
  <cp:lastModifiedBy>James H Kinsman</cp:lastModifiedBy>
  <cp:revision>375</cp:revision>
  <dcterms:created xsi:type="dcterms:W3CDTF">2016-05-05T18:52:48Z</dcterms:created>
  <dcterms:modified xsi:type="dcterms:W3CDTF">2016-06-07T06:32:47Z</dcterms:modified>
</cp:coreProperties>
</file>