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avi" ContentType="video/unknown"/>
  <Override PartName="/ppt/media/media1.m4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4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bg>
      <p:bgPr>
        <a:solidFill>
          <a:srgbClr val="E3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64516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508000" y="39497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 rot="16200000">
            <a:off x="8290523" y="5207000"/>
            <a:ext cx="164275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body" sz="quarter" idx="13"/>
          </p:nvPr>
        </p:nvSpPr>
        <p:spPr>
          <a:xfrm>
            <a:off x="508000" y="33655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08000" y="40005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50100"/>
                </a:solidFill>
                <a:latin typeface="Big Caslon"/>
                <a:ea typeface="Big Caslon"/>
                <a:cs typeface="Big Caslon"/>
                <a:sym typeface="Big Caslo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97379" y="4000500"/>
            <a:ext cx="3324821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>
                <a:latin typeface="Avenir Next"/>
                <a:ea typeface="Avenir Next"/>
                <a:cs typeface="Avenir Next"/>
                <a:sym typeface="Avenir Next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>
                <a:latin typeface="Avenir Next"/>
                <a:ea typeface="Avenir Next"/>
                <a:cs typeface="Avenir Next"/>
                <a:sym typeface="Avenir Next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>
                <a:latin typeface="Avenir Next"/>
                <a:ea typeface="Avenir Next"/>
                <a:cs typeface="Avenir Next"/>
                <a:sym typeface="Avenir Next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" name="Boulder one line 46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816" y="226280"/>
            <a:ext cx="5818026" cy="884871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Shape 112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hape 1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pic" idx="13"/>
          </p:nvPr>
        </p:nvSpPr>
        <p:spPr>
          <a:xfrm>
            <a:off x="0" y="-2949"/>
            <a:ext cx="13004800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E3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12373" r="0" b="19270"/>
          <a:stretch>
            <a:fillRect/>
          </a:stretch>
        </p:blipFill>
        <p:spPr>
          <a:xfrm>
            <a:off x="-82550" y="9020910"/>
            <a:ext cx="10686585" cy="74151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10435759" y="9016999"/>
            <a:ext cx="2574002" cy="74918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37" name="Shape 137"/>
          <p:cNvSpPr/>
          <p:nvPr/>
        </p:nvSpPr>
        <p:spPr>
          <a:xfrm>
            <a:off x="503754" y="13208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508000" y="266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9" name="Shape 139"/>
          <p:cNvSpPr/>
          <p:nvPr>
            <p:ph type="pic" sz="half" idx="13"/>
          </p:nvPr>
        </p:nvSpPr>
        <p:spPr>
          <a:xfrm>
            <a:off x="6858000" y="1994016"/>
            <a:ext cx="5588000" cy="635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508000" y="355600"/>
            <a:ext cx="11988800" cy="928886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1" name="Shape 141"/>
          <p:cNvSpPr/>
          <p:nvPr>
            <p:ph type="body" sz="half" idx="1"/>
          </p:nvPr>
        </p:nvSpPr>
        <p:spPr>
          <a:xfrm>
            <a:off x="508000" y="1600894"/>
            <a:ext cx="5816600" cy="7772351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2400"/>
            </a:lvl1pPr>
            <a:lvl2pPr marL="787400" indent="-393700">
              <a:spcBef>
                <a:spcPts val="1800"/>
              </a:spcBef>
              <a:buSzPct val="65000"/>
              <a:defRPr sz="2400"/>
            </a:lvl2pPr>
            <a:lvl3pPr marL="1181100" indent="-393700">
              <a:spcBef>
                <a:spcPts val="1800"/>
              </a:spcBef>
              <a:buSzPct val="65000"/>
              <a:defRPr sz="2400"/>
            </a:lvl3pPr>
            <a:lvl4pPr marL="1574800" indent="-393700">
              <a:spcBef>
                <a:spcPts val="1800"/>
              </a:spcBef>
              <a:buSzPct val="65000"/>
              <a:defRPr sz="2400"/>
            </a:lvl4pPr>
            <a:lvl5pPr marL="1968500" indent="-393700">
              <a:spcBef>
                <a:spcPts val="1800"/>
              </a:spcBef>
              <a:buSzPct val="65000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xfrm>
            <a:off x="12483768" y="9232146"/>
            <a:ext cx="342901" cy="406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4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55450" y="426342"/>
            <a:ext cx="825500" cy="78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E3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0" t="12373" r="0" b="19270"/>
          <a:stretch>
            <a:fillRect/>
          </a:stretch>
        </p:blipFill>
        <p:spPr>
          <a:xfrm>
            <a:off x="-82550" y="9020910"/>
            <a:ext cx="10686585" cy="74151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/>
        </p:nvSpPr>
        <p:spPr>
          <a:xfrm>
            <a:off x="10435759" y="9016999"/>
            <a:ext cx="2574002" cy="74918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503754" y="1155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Shape 30"/>
          <p:cNvSpPr/>
          <p:nvPr/>
        </p:nvSpPr>
        <p:spPr>
          <a:xfrm>
            <a:off x="508000" y="266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508000" y="355600"/>
            <a:ext cx="11988800" cy="749184"/>
          </a:xfrm>
          <a:prstGeom prst="rect">
            <a:avLst/>
          </a:prstGeom>
        </p:spPr>
        <p:txBody>
          <a:bodyPr/>
          <a:lstStyle>
            <a:lvl1pPr algn="l">
              <a:defRPr sz="50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half" idx="1"/>
          </p:nvPr>
        </p:nvSpPr>
        <p:spPr>
          <a:xfrm>
            <a:off x="508000" y="1600894"/>
            <a:ext cx="5816600" cy="7772351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2400">
                <a:latin typeface="Avenir Next"/>
                <a:ea typeface="Avenir Next"/>
                <a:cs typeface="Avenir Next"/>
                <a:sym typeface="Avenir Next"/>
              </a:defRPr>
            </a:lvl1pPr>
            <a:lvl2pPr marL="787400" indent="-393700">
              <a:spcBef>
                <a:spcPts val="1800"/>
              </a:spcBef>
              <a:buSzPct val="65000"/>
              <a:defRPr sz="2400">
                <a:latin typeface="Avenir Next"/>
                <a:ea typeface="Avenir Next"/>
                <a:cs typeface="Avenir Next"/>
                <a:sym typeface="Avenir Next"/>
              </a:defRPr>
            </a:lvl2pPr>
            <a:lvl3pPr marL="1181100" indent="-393700">
              <a:spcBef>
                <a:spcPts val="1800"/>
              </a:spcBef>
              <a:buSzPct val="65000"/>
              <a:defRPr sz="2400">
                <a:latin typeface="Avenir Next"/>
                <a:ea typeface="Avenir Next"/>
                <a:cs typeface="Avenir Next"/>
                <a:sym typeface="Avenir Next"/>
              </a:defRPr>
            </a:lvl3pPr>
            <a:lvl4pPr marL="1574800" indent="-393700">
              <a:spcBef>
                <a:spcPts val="1800"/>
              </a:spcBef>
              <a:buSzPct val="65000"/>
              <a:defRPr sz="2400">
                <a:latin typeface="Avenir Next"/>
                <a:ea typeface="Avenir Next"/>
                <a:cs typeface="Avenir Next"/>
                <a:sym typeface="Avenir Next"/>
              </a:defRPr>
            </a:lvl4pPr>
            <a:lvl5pPr marL="1968500" indent="-393700">
              <a:spcBef>
                <a:spcPts val="1800"/>
              </a:spcBef>
              <a:buSzPct val="65000"/>
              <a:defRPr sz="2400">
                <a:latin typeface="Avenir Next"/>
                <a:ea typeface="Avenir Next"/>
                <a:cs typeface="Avenir Next"/>
                <a:sym typeface="Avenir Nex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xfrm>
            <a:off x="12483768" y="9232146"/>
            <a:ext cx="342901" cy="406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E3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Shape 43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" name="Shape 44"/>
          <p:cNvSpPr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45" name="Shape 45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6" name="Shape 46"/>
          <p:cNvSpPr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" name="Shape 47"/>
          <p:cNvSpPr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" name="Shape 64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Shape 65"/>
          <p:cNvSpPr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66" name="Shape 66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Shape 67"/>
          <p:cNvSpPr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68" name="Shape 68"/>
          <p:cNvSpPr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Shape 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type="pic" sz="half" idx="13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Shape 102"/>
          <p:cNvSpPr/>
          <p:nvPr>
            <p:ph type="pic" sz="quarter" idx="14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pic" sz="quarter" idx="15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6324600" y="9258300"/>
            <a:ext cx="342900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6.tif"/><Relationship Id="rId4" Type="http://schemas.openxmlformats.org/officeDocument/2006/relationships/image" Target="../media/image2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3" Type="http://schemas.microsoft.com/office/2007/relationships/media" Target="../media/media1.avi"/><Relationship Id="rId4" Type="http://schemas.openxmlformats.org/officeDocument/2006/relationships/image" Target="../media/image8.png"/><Relationship Id="rId5" Type="http://schemas.openxmlformats.org/officeDocument/2006/relationships/image" Target="../media/image2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9.png"/><Relationship Id="rId5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3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ctrTitle"/>
          </p:nvPr>
        </p:nvSpPr>
        <p:spPr>
          <a:xfrm>
            <a:off x="532704" y="4051300"/>
            <a:ext cx="8431115" cy="2311400"/>
          </a:xfrm>
          <a:prstGeom prst="rect">
            <a:avLst/>
          </a:prstGeom>
        </p:spPr>
        <p:txBody>
          <a:bodyPr/>
          <a:lstStyle>
            <a:lvl1pPr defTabSz="385572">
              <a:spcBef>
                <a:spcPts val="1000"/>
              </a:spcBef>
              <a:defRPr sz="5148">
                <a:solidFill>
                  <a:srgbClr val="000000"/>
                </a:solidFill>
              </a:defRPr>
            </a:lvl1pPr>
          </a:lstStyle>
          <a:p>
            <a:pPr/>
            <a:r>
              <a:t>Characteristics of meteor plasma distributions from radar head echoes</a:t>
            </a:r>
          </a:p>
        </p:txBody>
      </p:sp>
      <p:sp>
        <p:nvSpPr>
          <p:cNvPr id="153" name="Shape 153"/>
          <p:cNvSpPr/>
          <p:nvPr>
            <p:ph type="subTitle" sz="quarter" idx="1"/>
          </p:nvPr>
        </p:nvSpPr>
        <p:spPr>
          <a:xfrm>
            <a:off x="9259986" y="3983319"/>
            <a:ext cx="3262214" cy="2119031"/>
          </a:xfrm>
          <a:prstGeom prst="rect">
            <a:avLst/>
          </a:prstGeom>
        </p:spPr>
        <p:txBody>
          <a:bodyPr/>
          <a:lstStyle/>
          <a:p>
            <a:pPr/>
            <a:r>
              <a:t>Robert A. Marshall</a:t>
            </a:r>
            <a:r>
              <a:rPr baseline="31999"/>
              <a:t>1</a:t>
            </a:r>
            <a:endParaRPr baseline="31999"/>
          </a:p>
          <a:p>
            <a:pPr/>
            <a:r>
              <a:t>Sigrid Close</a:t>
            </a:r>
            <a:r>
              <a:rPr baseline="31999"/>
              <a:t>2</a:t>
            </a:r>
          </a:p>
          <a:p>
            <a:pPr/>
            <a:r>
              <a:t>Peter Brown</a:t>
            </a:r>
            <a:r>
              <a:rPr baseline="31999"/>
              <a:t>3</a:t>
            </a:r>
          </a:p>
          <a:p>
            <a:pPr/>
            <a:r>
              <a:t>Yakov Dimant</a:t>
            </a:r>
            <a:r>
              <a:rPr baseline="31999"/>
              <a:t>4</a:t>
            </a:r>
          </a:p>
        </p:txBody>
      </p:sp>
      <p:sp>
        <p:nvSpPr>
          <p:cNvPr id="154" name="Shape 154"/>
          <p:cNvSpPr/>
          <p:nvPr/>
        </p:nvSpPr>
        <p:spPr>
          <a:xfrm>
            <a:off x="479524" y="6889750"/>
            <a:ext cx="9982997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66888" indent="-366888" algn="l">
              <a:buSzPct val="100000"/>
              <a:buAutoNum type="arabicPeriod" startAt="1"/>
              <a:defRPr sz="2000"/>
            </a:pPr>
            <a:r>
              <a:t>Aerospace Engineering Sciences, University of Colorado Boulder, Boulder, CO, USA</a:t>
            </a:r>
          </a:p>
          <a:p>
            <a:pPr marL="366888" indent="-366888" algn="l">
              <a:buSzPct val="100000"/>
              <a:buAutoNum type="arabicPeriod" startAt="1"/>
              <a:defRPr sz="2000"/>
            </a:pPr>
            <a:r>
              <a:t>Aeronautics and Astronautics, Stanford University, Stanford, CA, USA</a:t>
            </a:r>
          </a:p>
          <a:p>
            <a:pPr marL="366888" indent="-366888" algn="l">
              <a:buSzPct val="100000"/>
              <a:buAutoNum type="arabicPeriod" startAt="1"/>
              <a:defRPr sz="2000"/>
            </a:pPr>
            <a:r>
              <a:t>Physics, University of Western Ontario, London, ON, Canada</a:t>
            </a:r>
          </a:p>
          <a:p>
            <a:pPr marL="366888" indent="-366888" algn="l">
              <a:buSzPct val="100000"/>
              <a:buAutoNum type="arabicPeriod" startAt="1"/>
              <a:defRPr sz="2000"/>
            </a:pPr>
            <a:r>
              <a:t>Center for Space Physics, Boston University, Boston, MA, USA</a:t>
            </a:r>
          </a:p>
        </p:txBody>
      </p:sp>
      <p:sp>
        <p:nvSpPr>
          <p:cNvPr id="155" name="Shape 155"/>
          <p:cNvSpPr/>
          <p:nvPr/>
        </p:nvSpPr>
        <p:spPr>
          <a:xfrm>
            <a:off x="9542943" y="415992"/>
            <a:ext cx="2025626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Meteoroids 2016</a:t>
            </a:r>
          </a:p>
          <a:p>
            <a:pPr>
              <a:defRPr sz="2000"/>
            </a:pPr>
            <a:r>
              <a:t>Noordwijk, NL</a:t>
            </a:r>
          </a:p>
          <a:p>
            <a:pPr>
              <a:defRPr sz="2000"/>
            </a:pPr>
            <a:r>
              <a:t>June 7,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CMOR data fitting</a:t>
            </a:r>
          </a:p>
        </p:txBody>
      </p:sp>
      <p:sp>
        <p:nvSpPr>
          <p:cNvPr id="227" name="Shape 227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cmorFitResults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599" y="1519660"/>
            <a:ext cx="12185602" cy="6465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 234"/>
          <p:cNvGrpSpPr/>
          <p:nvPr/>
        </p:nvGrpSpPr>
        <p:grpSpPr>
          <a:xfrm>
            <a:off x="760930" y="4633640"/>
            <a:ext cx="11690034" cy="4200524"/>
            <a:chOff x="0" y="0"/>
            <a:chExt cx="11690032" cy="4200523"/>
          </a:xfrm>
        </p:grpSpPr>
        <p:sp>
          <p:nvSpPr>
            <p:cNvPr id="230" name="Shape 230"/>
            <p:cNvSpPr/>
            <p:nvPr/>
          </p:nvSpPr>
          <p:spPr>
            <a:xfrm>
              <a:off x="5654040" y="73594"/>
              <a:ext cx="3212539" cy="3419483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1" name="Shape 231"/>
            <p:cNvSpPr/>
            <p:nvPr/>
          </p:nvSpPr>
          <p:spPr>
            <a:xfrm>
              <a:off x="3954443" y="3692523"/>
              <a:ext cx="7735590" cy="508001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  <a:r>
                <a:t>1/r</a:t>
              </a:r>
              <a:r>
                <a:rPr baseline="31999"/>
                <a:t>2</a:t>
              </a:r>
              <a:r>
                <a:t> distribution is best fit for most of these observations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5147323" y="0"/>
              <a:ext cx="455276" cy="2138948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154378"/>
              <a:ext cx="808469" cy="2138948"/>
            </a:xfrm>
            <a:prstGeom prst="roundRect">
              <a:avLst>
                <a:gd name="adj" fmla="val 37283"/>
              </a:avLst>
            </a:prstGeom>
            <a:noFill/>
            <a:ln w="254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6466">
              <a:spcBef>
                <a:spcPts val="1100"/>
              </a:spcBef>
              <a:defRPr sz="3650"/>
            </a:pPr>
            <a:r>
              <a:t>From </a:t>
            </a:r>
            <a:r>
              <a:rPr i="1"/>
              <a:t>n</a:t>
            </a:r>
            <a:r>
              <a:rPr baseline="-5999" i="1"/>
              <a:t>e</a:t>
            </a:r>
            <a:r>
              <a:t> profile to line density </a:t>
            </a:r>
            <a:r>
              <a:rPr i="1"/>
              <a:t>q</a:t>
            </a:r>
          </a:p>
        </p:txBody>
      </p:sp>
      <p:sp>
        <p:nvSpPr>
          <p:cNvPr id="237" name="Shape 237"/>
          <p:cNvSpPr/>
          <p:nvPr>
            <p:ph type="body" sz="half" idx="1"/>
          </p:nvPr>
        </p:nvSpPr>
        <p:spPr>
          <a:xfrm>
            <a:off x="508000" y="1600894"/>
            <a:ext cx="5816600" cy="5006265"/>
          </a:xfrm>
          <a:prstGeom prst="rect">
            <a:avLst/>
          </a:prstGeom>
        </p:spPr>
        <p:txBody>
          <a:bodyPr/>
          <a:lstStyle/>
          <a:p>
            <a:pPr/>
            <a:r>
              <a:t>From density profile we can easily estimate line density </a:t>
            </a:r>
            <a:r>
              <a:rPr i="1"/>
              <a:t>q</a:t>
            </a:r>
            <a:r>
              <a:t>, which in turn determines mass [Close et al, 2004]:</a:t>
            </a:r>
          </a:p>
          <a:p>
            <a:pPr/>
          </a:p>
          <a:p>
            <a:pPr/>
          </a:p>
          <a:p>
            <a:pPr/>
          </a:p>
          <a:p>
            <a:pPr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How important is choice of fit to line density estimate?</a:t>
            </a:r>
          </a:p>
        </p:txBody>
      </p:sp>
      <p:sp>
        <p:nvSpPr>
          <p:cNvPr id="238" name="Shape 23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9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822" y="3660353"/>
            <a:ext cx="3467101" cy="13843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" name="Group 242"/>
          <p:cNvGrpSpPr/>
          <p:nvPr/>
        </p:nvGrpSpPr>
        <p:grpSpPr>
          <a:xfrm>
            <a:off x="6680914" y="1695997"/>
            <a:ext cx="5816601" cy="7148136"/>
            <a:chOff x="0" y="0"/>
            <a:chExt cx="5816600" cy="7148135"/>
          </a:xfrm>
        </p:grpSpPr>
        <p:pic>
          <p:nvPicPr>
            <p:cNvPr id="240" name="linedensity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816600" cy="4914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Shape 241"/>
            <p:cNvSpPr/>
            <p:nvPr/>
          </p:nvSpPr>
          <p:spPr>
            <a:xfrm>
              <a:off x="318674" y="4989135"/>
              <a:ext cx="5179253" cy="21590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313266" indent="-313266" algn="l">
                <a:buClr>
                  <a:srgbClr val="929292"/>
                </a:buClr>
                <a:buSzPct val="60000"/>
                <a:buFont typeface="Zapf Dingbats"/>
                <a:buChar char="❖"/>
              </a:pPr>
              <a:r>
                <a:t>Gaussian and Par. Exp. typically within 10% of each other</a:t>
              </a:r>
            </a:p>
            <a:p>
              <a:pPr marL="313266" indent="-313266" algn="l">
                <a:buClr>
                  <a:srgbClr val="929292"/>
                </a:buClr>
                <a:buSzPct val="60000"/>
                <a:buFont typeface="Zapf Dingbats"/>
                <a:buChar char="❖"/>
              </a:pPr>
              <a:r>
                <a:t>Exponential gives about 0.5 of that</a:t>
              </a:r>
            </a:p>
            <a:p>
              <a:pPr marL="313266" indent="-313266" algn="l">
                <a:buClr>
                  <a:srgbClr val="929292"/>
                </a:buClr>
                <a:buSzPct val="60000"/>
                <a:buFont typeface="Zapf Dingbats"/>
                <a:buChar char="❖"/>
              </a:pPr>
              <a:r>
                <a:t>1/r</a:t>
              </a:r>
              <a:r>
                <a:rPr baseline="31999"/>
                <a:t>2</a:t>
              </a:r>
              <a:r>
                <a:t> gives about 0.25</a:t>
              </a:r>
            </a:p>
            <a:p>
              <a:pPr marL="313266" indent="-313266" algn="l">
                <a:buClr>
                  <a:srgbClr val="929292"/>
                </a:buClr>
                <a:buSzPct val="60000"/>
                <a:buFont typeface="Zapf Dingbats"/>
                <a:buChar char="❖"/>
              </a:pPr>
              <a:r>
                <a:t>1/r (not shown) gives 0.01!</a:t>
              </a:r>
            </a:p>
          </p:txBody>
        </p:sp>
      </p:grpSp>
      <p:grpSp>
        <p:nvGrpSpPr>
          <p:cNvPr id="246" name="Group 246"/>
          <p:cNvGrpSpPr/>
          <p:nvPr/>
        </p:nvGrpSpPr>
        <p:grpSpPr>
          <a:xfrm>
            <a:off x="533023" y="6415291"/>
            <a:ext cx="6259312" cy="2327932"/>
            <a:chOff x="0" y="0"/>
            <a:chExt cx="6259310" cy="2327931"/>
          </a:xfrm>
        </p:grpSpPr>
        <p:sp>
          <p:nvSpPr>
            <p:cNvPr id="243" name="Shape 243"/>
            <p:cNvSpPr/>
            <p:nvPr/>
          </p:nvSpPr>
          <p:spPr>
            <a:xfrm>
              <a:off x="0" y="1007131"/>
              <a:ext cx="5410633" cy="1320801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  <a:r>
                <a:t>Inversion to plasma parameters depends heavily on choice of </a:t>
              </a:r>
              <a:r>
                <a:rPr b="1"/>
                <a:t>distribution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2569145" y="0"/>
              <a:ext cx="1" cy="965200"/>
            </a:xfrm>
            <a:prstGeom prst="line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sp>
          <p:nvSpPr>
            <p:cNvPr id="245" name="Shape 245"/>
            <p:cNvSpPr/>
            <p:nvPr/>
          </p:nvSpPr>
          <p:spPr>
            <a:xfrm flipH="1">
              <a:off x="5577842" y="1589612"/>
              <a:ext cx="681469" cy="1"/>
            </a:xfrm>
            <a:prstGeom prst="line">
              <a:avLst/>
            </a:prstGeom>
            <a:noFill/>
            <a:ln w="762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Aspect Angle sensitivity</a:t>
            </a:r>
          </a:p>
        </p:txBody>
      </p:sp>
      <p:sp>
        <p:nvSpPr>
          <p:cNvPr id="249" name="Shape 249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sldNum" sz="quarter" idx="2"/>
          </p:nvPr>
        </p:nvSpPr>
        <p:spPr>
          <a:xfrm>
            <a:off x="12490019" y="9232146"/>
            <a:ext cx="330399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1" name="Shape 251"/>
          <p:cNvSpPr/>
          <p:nvPr/>
        </p:nvSpPr>
        <p:spPr>
          <a:xfrm>
            <a:off x="7021734" y="7639311"/>
            <a:ext cx="5410633" cy="9144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RCS depends on </a:t>
            </a:r>
            <a:r>
              <a:rPr b="1"/>
              <a:t>aspect angle</a:t>
            </a:r>
            <a:r>
              <a:t> (if meteor is not spherically symmetric)</a:t>
            </a:r>
          </a:p>
        </p:txBody>
      </p:sp>
      <p:pic>
        <p:nvPicPr>
          <p:cNvPr id="252" name="aspectangl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750" y="3091762"/>
            <a:ext cx="5816601" cy="436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rotatedmeteo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273" y="4378552"/>
            <a:ext cx="5816601" cy="436245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3225727" y="4116711"/>
            <a:ext cx="126929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SR = size ratio</a:t>
            </a:r>
          </a:p>
        </p:txBody>
      </p:sp>
      <p:sp>
        <p:nvSpPr>
          <p:cNvPr id="255" name="Shape 255"/>
          <p:cNvSpPr/>
          <p:nvPr/>
        </p:nvSpPr>
        <p:spPr>
          <a:xfrm>
            <a:off x="508000" y="1600894"/>
            <a:ext cx="11041086" cy="2338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RCS simulations for “elongated“ meteor</a:t>
            </a: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RCS is maximum for head-on scattering, reduced by ~3 dB for angles above ~15 degrees</a:t>
            </a:r>
          </a:p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Implications for </a:t>
            </a:r>
            <a:r>
              <a:rPr i="1"/>
              <a:t>q</a:t>
            </a:r>
            <a:r>
              <a:t> estimates!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Multistatic Head Echoes</a:t>
            </a:r>
          </a:p>
        </p:txBody>
      </p:sp>
      <p:sp>
        <p:nvSpPr>
          <p:cNvPr id="258" name="Shape 258"/>
          <p:cNvSpPr/>
          <p:nvPr>
            <p:ph type="body" sz="quarter" idx="1"/>
          </p:nvPr>
        </p:nvSpPr>
        <p:spPr>
          <a:xfrm>
            <a:off x="508000" y="1600894"/>
            <a:ext cx="6091669" cy="1847197"/>
          </a:xfrm>
          <a:prstGeom prst="rect">
            <a:avLst/>
          </a:prstGeom>
        </p:spPr>
        <p:txBody>
          <a:bodyPr/>
          <a:lstStyle/>
          <a:p>
            <a:pPr marL="342518" indent="-342518" defTabSz="508254">
              <a:spcBef>
                <a:spcPts val="1500"/>
              </a:spcBef>
              <a:defRPr sz="2088"/>
            </a:pPr>
            <a:r>
              <a:t>Recent experiments at EISCAT</a:t>
            </a:r>
            <a:br/>
            <a:r>
              <a:t>— data under analysis</a:t>
            </a:r>
          </a:p>
          <a:p>
            <a:pPr marL="342518" indent="-342518" defTabSz="508254">
              <a:spcBef>
                <a:spcPts val="1500"/>
              </a:spcBef>
              <a:defRPr sz="2088"/>
            </a:pPr>
            <a:r>
              <a:t>Future experiments with other multistatic meteor radars (e.g. MMARIA, MARSSY, CMOR)</a:t>
            </a:r>
          </a:p>
        </p:txBody>
      </p:sp>
      <p:sp>
        <p:nvSpPr>
          <p:cNvPr id="259" name="Shape 25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246" y="3941178"/>
            <a:ext cx="7575547" cy="4764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yakovrota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26339" y="1345731"/>
            <a:ext cx="5204479" cy="390335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2576362" y="4576876"/>
            <a:ext cx="1029209" cy="1029209"/>
          </a:xfrm>
          <a:prstGeom prst="ellipse">
            <a:avLst/>
          </a:prstGeom>
          <a:ln w="25400">
            <a:solidFill>
              <a:srgbClr val="FF4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3" name="Shape 263"/>
          <p:cNvSpPr/>
          <p:nvPr/>
        </p:nvSpPr>
        <p:spPr>
          <a:xfrm flipV="1">
            <a:off x="3020033" y="1610199"/>
            <a:ext cx="4481487" cy="2984421"/>
          </a:xfrm>
          <a:prstGeom prst="line">
            <a:avLst/>
          </a:prstGeom>
          <a:ln w="25400">
            <a:solidFill>
              <a:srgbClr val="FF40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4" name="Shape 264"/>
          <p:cNvSpPr/>
          <p:nvPr/>
        </p:nvSpPr>
        <p:spPr>
          <a:xfrm flipV="1">
            <a:off x="3155375" y="5113930"/>
            <a:ext cx="4816215" cy="492856"/>
          </a:xfrm>
          <a:prstGeom prst="line">
            <a:avLst/>
          </a:prstGeom>
          <a:ln w="25400">
            <a:solidFill>
              <a:srgbClr val="FF40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265" name="Shape 265"/>
          <p:cNvSpPr/>
          <p:nvPr/>
        </p:nvSpPr>
        <p:spPr>
          <a:xfrm flipV="1">
            <a:off x="6779981" y="3707918"/>
            <a:ext cx="1986442" cy="690484"/>
          </a:xfrm>
          <a:prstGeom prst="line">
            <a:avLst/>
          </a:prstGeom>
          <a:ln w="63500">
            <a:solidFill>
              <a:srgbClr val="00F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pic>
        <p:nvPicPr>
          <p:cNvPr id="266" name="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9627881">
            <a:off x="7073698" y="4053077"/>
            <a:ext cx="2101938" cy="299400"/>
          </a:xfrm>
          <a:prstGeom prst="rect">
            <a:avLst/>
          </a:prstGeom>
        </p:spPr>
      </p:pic>
      <p:pic>
        <p:nvPicPr>
          <p:cNvPr id="268" name="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927095">
            <a:off x="8440621" y="4743784"/>
            <a:ext cx="2036165" cy="299399"/>
          </a:xfrm>
          <a:prstGeom prst="rect">
            <a:avLst/>
          </a:prstGeom>
        </p:spPr>
      </p:pic>
      <p:pic>
        <p:nvPicPr>
          <p:cNvPr id="270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598046">
            <a:off x="10213421" y="4073281"/>
            <a:ext cx="2528798" cy="299399"/>
          </a:xfrm>
          <a:prstGeom prst="rect">
            <a:avLst/>
          </a:prstGeom>
        </p:spPr>
      </p:pic>
      <p:sp>
        <p:nvSpPr>
          <p:cNvPr id="272" name="Shape 272"/>
          <p:cNvSpPr/>
          <p:nvPr/>
        </p:nvSpPr>
        <p:spPr>
          <a:xfrm>
            <a:off x="5997515" y="3469933"/>
            <a:ext cx="1913261" cy="431801"/>
          </a:xfrm>
          <a:prstGeom prst="rect">
            <a:avLst/>
          </a:prstGeom>
          <a:gradFill>
            <a:gsLst>
              <a:gs pos="0">
                <a:srgbClr val="89847F">
                  <a:alpha val="5000"/>
                </a:srgbClr>
              </a:gs>
              <a:gs pos="100000">
                <a:srgbClr val="89847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Monostatic RCS</a:t>
            </a:r>
          </a:p>
        </p:txBody>
      </p:sp>
      <p:sp>
        <p:nvSpPr>
          <p:cNvPr id="273" name="Shape 273"/>
          <p:cNvSpPr/>
          <p:nvPr/>
        </p:nvSpPr>
        <p:spPr>
          <a:xfrm>
            <a:off x="9983120" y="5487069"/>
            <a:ext cx="1862039" cy="431801"/>
          </a:xfrm>
          <a:prstGeom prst="rect">
            <a:avLst/>
          </a:prstGeom>
          <a:gradFill>
            <a:gsLst>
              <a:gs pos="0">
                <a:srgbClr val="89847F">
                  <a:alpha val="5000"/>
                </a:srgbClr>
              </a:gs>
              <a:gs pos="100000">
                <a:srgbClr val="89847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Bistatic RCS x 2</a:t>
            </a:r>
          </a:p>
        </p:txBody>
      </p:sp>
      <p:sp>
        <p:nvSpPr>
          <p:cNvPr id="274" name="Shape 274"/>
          <p:cNvSpPr/>
          <p:nvPr/>
        </p:nvSpPr>
        <p:spPr>
          <a:xfrm>
            <a:off x="8118053" y="6288199"/>
            <a:ext cx="4584034" cy="2311401"/>
          </a:xfrm>
          <a:prstGeom prst="rect">
            <a:avLst/>
          </a:prstGeom>
          <a:gradFill>
            <a:gsLst>
              <a:gs pos="0">
                <a:schemeClr val="accent3">
                  <a:hueOff val="708444"/>
                  <a:satOff val="-4821"/>
                  <a:lumOff val="-14251"/>
                </a:schemeClr>
              </a:gs>
              <a:gs pos="100000">
                <a:schemeClr val="accent3">
                  <a:hueOff val="-72301"/>
                  <a:satOff val="19597"/>
                  <a:lumOff val="11238"/>
                </a:scheme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7161" indent="-287161" algn="l">
              <a:buClr>
                <a:srgbClr val="929292"/>
              </a:buClr>
              <a:buSzPct val="60000"/>
              <a:buFont typeface="Zapf Dingbats"/>
              <a:buChar char="❖"/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With 3+ measurements, can get peak density, size, and shape from MMR</a:t>
            </a:r>
          </a:p>
          <a:p>
            <a:pPr marL="287161" indent="-287161" algn="l">
              <a:buClr>
                <a:srgbClr val="929292"/>
              </a:buClr>
              <a:buSzPct val="60000"/>
              <a:buFont typeface="Zapf Dingbats"/>
              <a:buChar char="❖"/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Not possible with monostatic, even with multiple </a:t>
            </a:r>
            <a:r>
              <a:rPr i="1"/>
              <a:t>f</a:t>
            </a:r>
            <a:r>
              <a:rPr baseline="-5999"/>
              <a:t>0</a:t>
            </a:r>
            <a:endParaRPr baseline="-5999"/>
          </a:p>
          <a:p>
            <a:pPr marL="287161" indent="-287161" algn="l">
              <a:buClr>
                <a:srgbClr val="929292"/>
              </a:buClr>
              <a:buSzPct val="60000"/>
              <a:buFont typeface="Zapf Dingbats"/>
              <a:buChar char="❖"/>
              <a:defRPr sz="2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Ideal: MMR + multi-</a:t>
            </a:r>
            <a:r>
              <a:rPr i="1"/>
              <a:t>f</a:t>
            </a:r>
            <a:r>
              <a:rPr baseline="-5999"/>
              <a:t>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Bonus: Trail Modeling</a:t>
            </a:r>
          </a:p>
        </p:txBody>
      </p:sp>
      <p:sp>
        <p:nvSpPr>
          <p:cNvPr id="277" name="Shape 27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evolvingtrail.png"/>
          <p:cNvPicPr>
            <a:picLocks noChangeAspect="1"/>
          </p:cNvPicPr>
          <p:nvPr/>
        </p:nvPicPr>
        <p:blipFill>
          <a:blip r:embed="rId2">
            <a:extLst/>
          </a:blip>
          <a:srcRect l="8362" t="3767" r="6461" b="6308"/>
          <a:stretch>
            <a:fillRect/>
          </a:stretch>
        </p:blipFill>
        <p:spPr>
          <a:xfrm>
            <a:off x="451338" y="1509766"/>
            <a:ext cx="8481507" cy="71634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Group 287"/>
          <p:cNvGrpSpPr/>
          <p:nvPr/>
        </p:nvGrpSpPr>
        <p:grpSpPr>
          <a:xfrm>
            <a:off x="8435483" y="1370435"/>
            <a:ext cx="4428455" cy="7529525"/>
            <a:chOff x="0" y="0"/>
            <a:chExt cx="4428454" cy="7529523"/>
          </a:xfrm>
        </p:grpSpPr>
        <p:pic>
          <p:nvPicPr>
            <p:cNvPr id="279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335330"/>
              <a:ext cx="4428455" cy="3194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6" name="Group 286"/>
            <p:cNvGrpSpPr/>
            <p:nvPr/>
          </p:nvGrpSpPr>
          <p:grpSpPr>
            <a:xfrm>
              <a:off x="0" y="0"/>
              <a:ext cx="4428455" cy="4215645"/>
              <a:chOff x="0" y="0"/>
              <a:chExt cx="4428454" cy="4215644"/>
            </a:xfrm>
          </p:grpSpPr>
          <p:pic>
            <p:nvPicPr>
              <p:cNvPr id="280" name="diffusingtrail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4428455" cy="4215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85" name="Group 285"/>
              <p:cNvGrpSpPr/>
              <p:nvPr/>
            </p:nvGrpSpPr>
            <p:grpSpPr>
              <a:xfrm>
                <a:off x="512014" y="1572420"/>
                <a:ext cx="3824936" cy="2231827"/>
                <a:chOff x="-374526" y="0"/>
                <a:chExt cx="3824935" cy="2231825"/>
              </a:xfrm>
            </p:grpSpPr>
            <p:sp>
              <p:nvSpPr>
                <p:cNvPr id="281" name="Shape 281"/>
                <p:cNvSpPr/>
                <p:nvPr/>
              </p:nvSpPr>
              <p:spPr>
                <a:xfrm>
                  <a:off x="-1" y="281183"/>
                  <a:ext cx="1702272" cy="3873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1" sz="2000"/>
                  </a:lvl1pPr>
                </a:lstStyle>
                <a:p>
                  <a:pPr/>
                  <a:r>
                    <a:t>Oscillations!</a:t>
                  </a:r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-374527" y="1553853"/>
                  <a:ext cx="2256050" cy="41282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1" sz="2000"/>
                  </a:lvl1pPr>
                </a:lstStyle>
                <a:p>
                  <a:pPr/>
                  <a:r>
                    <a:t>Bad model fitting</a:t>
                  </a:r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2532563" y="0"/>
                  <a:ext cx="917846" cy="2231826"/>
                </a:xfrm>
                <a:prstGeom prst="ellips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ysDot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>
                  <a:off x="1861046" y="1783316"/>
                  <a:ext cx="701314" cy="1"/>
                </a:xfrm>
                <a:prstGeom prst="line">
                  <a:avLst/>
                </a:prstGeom>
                <a:noFill/>
                <a:ln w="38100" cap="flat">
                  <a:solidFill>
                    <a:srgbClr val="FF26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Summary / Ongoing work</a:t>
            </a:r>
          </a:p>
        </p:txBody>
      </p:sp>
      <p:sp>
        <p:nvSpPr>
          <p:cNvPr id="290" name="Shape 290"/>
          <p:cNvSpPr/>
          <p:nvPr>
            <p:ph type="body" idx="1"/>
          </p:nvPr>
        </p:nvSpPr>
        <p:spPr>
          <a:xfrm>
            <a:off x="508000" y="1600894"/>
            <a:ext cx="11845544" cy="676795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For overdense meteors, RCS is given by “overdense area” of meteor plasma</a:t>
            </a:r>
          </a:p>
          <a:p>
            <a:pPr lvl="1">
              <a:defRPr sz="2000"/>
            </a:pPr>
            <a:r>
              <a:t>For underdense meteors, need numerical model</a:t>
            </a:r>
          </a:p>
          <a:p>
            <a:pPr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Plasma distribution dramatically affects estimate of line density </a:t>
            </a:r>
            <a:r>
              <a:rPr i="1"/>
              <a:t>q</a:t>
            </a:r>
            <a:r>
              <a:t> and thus mass</a:t>
            </a:r>
          </a:p>
          <a:p>
            <a:pPr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Aspect angle affects RCS / q estimates</a:t>
            </a:r>
          </a:p>
          <a:p>
            <a:pPr marL="0" indent="0">
              <a:buClrTx/>
              <a:buSzTx/>
              <a:buFont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</a:p>
          <a:p>
            <a:pPr marL="0" indent="0">
              <a:buClrTx/>
              <a:buSzTx/>
              <a:buFont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Ongoing:</a:t>
            </a:r>
          </a:p>
          <a:p>
            <a:pPr/>
            <a:r>
              <a:t>Extension of RCS calculation to multistatic case (hard)</a:t>
            </a:r>
          </a:p>
          <a:p>
            <a:pPr/>
            <a:r>
              <a:t>Comparison of RCS using Dimant distribution (almost done)</a:t>
            </a:r>
          </a:p>
          <a:p>
            <a:pPr/>
            <a:r>
              <a:t>Scattering from meteor trails: 2D version of the model</a:t>
            </a:r>
          </a:p>
          <a:p>
            <a:pPr/>
            <a:r>
              <a:t>Application to more data — multifrequency and/or multistatic</a:t>
            </a:r>
          </a:p>
        </p:txBody>
      </p:sp>
      <p:sp>
        <p:nvSpPr>
          <p:cNvPr id="291" name="Shape 29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The Meteoroid Mass Flux</a:t>
            </a: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64" name="Group 164"/>
          <p:cNvGrpSpPr/>
          <p:nvPr/>
        </p:nvGrpSpPr>
        <p:grpSpPr>
          <a:xfrm>
            <a:off x="254802" y="1592645"/>
            <a:ext cx="7885636" cy="5040934"/>
            <a:chOff x="0" y="0"/>
            <a:chExt cx="7885634" cy="5040933"/>
          </a:xfrm>
        </p:grpSpPr>
        <p:sp>
          <p:nvSpPr>
            <p:cNvPr id="159" name="Shape 159"/>
            <p:cNvSpPr/>
            <p:nvPr/>
          </p:nvSpPr>
          <p:spPr>
            <a:xfrm>
              <a:off x="4488741" y="4446204"/>
              <a:ext cx="2136409" cy="594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900"/>
              </a:pPr>
              <a:r>
                <a:t>from </a:t>
              </a:r>
              <a:r>
                <a:rPr i="1"/>
                <a:t>Plane </a:t>
              </a:r>
              <a:r>
                <a:t>[2012]</a:t>
              </a:r>
            </a:p>
          </p:txBody>
        </p:sp>
        <p:pic>
          <p:nvPicPr>
            <p:cNvPr id="160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3351" y="0"/>
              <a:ext cx="7698932" cy="4576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3" name="Group 163"/>
            <p:cNvGrpSpPr/>
            <p:nvPr/>
          </p:nvGrpSpPr>
          <p:grpSpPr>
            <a:xfrm>
              <a:off x="0" y="976931"/>
              <a:ext cx="7885635" cy="2161586"/>
              <a:chOff x="0" y="0"/>
              <a:chExt cx="7885634" cy="2161585"/>
            </a:xfrm>
          </p:grpSpPr>
          <p:sp>
            <p:nvSpPr>
              <p:cNvPr id="161" name="Shape 161"/>
              <p:cNvSpPr/>
              <p:nvPr/>
            </p:nvSpPr>
            <p:spPr>
              <a:xfrm>
                <a:off x="0" y="1848216"/>
                <a:ext cx="7885635" cy="313370"/>
              </a:xfrm>
              <a:prstGeom prst="roundRect">
                <a:avLst>
                  <a:gd name="adj" fmla="val 39759"/>
                </a:avLst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  <p:sp>
            <p:nvSpPr>
              <p:cNvPr id="162" name="Shape 162"/>
              <p:cNvSpPr/>
              <p:nvPr/>
            </p:nvSpPr>
            <p:spPr>
              <a:xfrm>
                <a:off x="0" y="0"/>
                <a:ext cx="7885635" cy="313370"/>
              </a:xfrm>
              <a:prstGeom prst="roundRect">
                <a:avLst>
                  <a:gd name="adj" fmla="val 39759"/>
                </a:avLst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</a:defRPr>
                </a:pPr>
              </a:p>
            </p:txBody>
          </p:sp>
        </p:grpSp>
      </p:grpSp>
      <p:pic>
        <p:nvPicPr>
          <p:cNvPr id="165" name="radioOpticalSatMeteors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3469" y="1556388"/>
            <a:ext cx="4488240" cy="564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9252232" y="7350039"/>
            <a:ext cx="280866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/>
            </a:pPr>
            <a:r>
              <a:t>from </a:t>
            </a:r>
            <a:r>
              <a:rPr i="1"/>
              <a:t>von Zahn et al</a:t>
            </a:r>
            <a:r>
              <a:t> [2005]</a:t>
            </a:r>
          </a:p>
        </p:txBody>
      </p:sp>
      <p:pic>
        <p:nvPicPr>
          <p:cNvPr id="167" name="radarEchoCombined.pdf"/>
          <p:cNvPicPr>
            <a:picLocks noChangeAspect="1"/>
          </p:cNvPicPr>
          <p:nvPr/>
        </p:nvPicPr>
        <p:blipFill>
          <a:blip r:embed="rId4">
            <a:extLst/>
          </a:blip>
          <a:srcRect l="0" t="0" r="43357" b="0"/>
          <a:stretch>
            <a:fillRect/>
          </a:stretch>
        </p:blipFill>
        <p:spPr>
          <a:xfrm>
            <a:off x="347692" y="5064278"/>
            <a:ext cx="3923113" cy="362428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354054" y="8427863"/>
            <a:ext cx="238638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900"/>
            </a:pPr>
            <a:r>
              <a:t>from </a:t>
            </a:r>
            <a:r>
              <a:rPr i="1"/>
              <a:t>Close et al</a:t>
            </a:r>
            <a:r>
              <a:t> [2004]</a:t>
            </a:r>
          </a:p>
        </p:txBody>
      </p:sp>
      <p:sp>
        <p:nvSpPr>
          <p:cNvPr id="169" name="Shape 169"/>
          <p:cNvSpPr/>
          <p:nvPr/>
        </p:nvSpPr>
        <p:spPr>
          <a:xfrm>
            <a:off x="4301215" y="7744112"/>
            <a:ext cx="3690529" cy="863601"/>
          </a:xfrm>
          <a:prstGeom prst="rect">
            <a:avLst/>
          </a:prstGeom>
          <a:gradFill>
            <a:gsLst>
              <a:gs pos="0">
                <a:srgbClr val="89847F">
                  <a:alpha val="5000"/>
                </a:srgbClr>
              </a:gs>
              <a:gs pos="100000">
                <a:srgbClr val="89847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I am using meteor radar </a:t>
            </a:r>
          </a:p>
          <a:p>
            <a:pPr>
              <a:defRPr sz="23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head echoes to look at mass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800">
        <p14:prism dir="u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Goal: Determine parent meteoroid mass</a:t>
            </a:r>
          </a:p>
        </p:txBody>
      </p:sp>
      <p:sp>
        <p:nvSpPr>
          <p:cNvPr id="172" name="Shape 17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2213186"/>
            <a:ext cx="12471400" cy="581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457878" y="1723896"/>
            <a:ext cx="740330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2600"/>
                </a:solidFill>
              </a:defRPr>
            </a:pPr>
            <a:r>
              <a:t>Question:</a:t>
            </a:r>
          </a:p>
          <a:p>
            <a:pPr>
              <a:defRPr b="1"/>
            </a:pPr>
            <a:r>
              <a:t>Can we determine meteoroid mass and composition</a:t>
            </a:r>
          </a:p>
          <a:p>
            <a:pPr>
              <a:defRPr b="1"/>
            </a:pPr>
            <a:r>
              <a:t>From radar RCS, velocity, and other measurements?</a:t>
            </a:r>
          </a:p>
        </p:txBody>
      </p:sp>
      <p:sp>
        <p:nvSpPr>
          <p:cNvPr id="176" name="Shape 176"/>
          <p:cNvSpPr/>
          <p:nvPr/>
        </p:nvSpPr>
        <p:spPr>
          <a:xfrm>
            <a:off x="191894" y="3403086"/>
            <a:ext cx="7403308" cy="4947617"/>
          </a:xfrm>
          <a:prstGeom prst="roundRect">
            <a:avLst>
              <a:gd name="adj" fmla="val 15000"/>
            </a:avLst>
          </a:prstGeom>
          <a:ln w="50800">
            <a:solidFill>
              <a:srgbClr val="FF26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4703943" y="2106731"/>
            <a:ext cx="8111326" cy="6593479"/>
          </a:xfrm>
          <a:prstGeom prst="roundRect">
            <a:avLst>
              <a:gd name="adj" fmla="val 12332"/>
            </a:avLst>
          </a:prstGeom>
          <a:ln w="50800">
            <a:solidFill>
              <a:srgbClr val="0433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2"/>
      <p:bldP build="whole" bldLvl="1" animBg="1" rev="0" advAuto="0" spid="17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FDTD Modeling of Meteor Scattering</a:t>
            </a:r>
          </a:p>
        </p:txBody>
      </p:sp>
      <p:sp>
        <p:nvSpPr>
          <p:cNvPr id="180" name="Shape 180"/>
          <p:cNvSpPr/>
          <p:nvPr>
            <p:ph type="body" sz="half" idx="1"/>
          </p:nvPr>
        </p:nvSpPr>
        <p:spPr>
          <a:xfrm>
            <a:off x="508000" y="1600894"/>
            <a:ext cx="11752394" cy="379906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5">
                    <a:hueOff val="-411175"/>
                    <a:satOff val="4030"/>
                    <a:lumOff val="-29867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Forward model to calculate RCS from any meteor plasma distribution</a:t>
            </a:r>
          </a:p>
          <a:p>
            <a:pPr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FDTD is best when scattering object size r ~ wavelength λ</a:t>
            </a:r>
          </a:p>
          <a:p>
            <a:pPr lvl="1"/>
            <a:r>
              <a:t>Meteor head plasma ~0.1 — 10 m; wavelength 0.5 — 10 m (600 MHz — 30 MHz)</a:t>
            </a:r>
          </a:p>
          <a:p>
            <a:pPr/>
            <a:r>
              <a:t>Other advantages: arbitrary plasma distribution, arbitrary radar pulse shape, polarization, etc.</a:t>
            </a:r>
          </a:p>
        </p:txBody>
      </p:sp>
      <p:sp>
        <p:nvSpPr>
          <p:cNvPr id="181" name="Shape 181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2" name="CodeCogsEqn-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7420" y="5348499"/>
            <a:ext cx="4067613" cy="236300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508000" y="4807491"/>
            <a:ext cx="6868670" cy="367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937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Model solves Maxwell’s equations and Langevin equation on a 3D cartesian grid</a:t>
            </a:r>
          </a:p>
          <a:p>
            <a:pPr lvl="1" marL="7874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t>cold, collisional, magnetized plasma</a:t>
            </a:r>
          </a:p>
          <a:p>
            <a:pPr lvl="1" marL="787400" indent="-393700" algn="l">
              <a:spcBef>
                <a:spcPts val="1800"/>
              </a:spcBef>
              <a:buClr>
                <a:srgbClr val="929292"/>
              </a:buClr>
              <a:buSzPct val="65000"/>
              <a:buFont typeface="Zapf Dingbats"/>
              <a:buChar char="❖"/>
              <a:defRPr>
                <a:latin typeface="Avenir Next"/>
                <a:ea typeface="Avenir Next"/>
                <a:cs typeface="Avenir Next"/>
                <a:sym typeface="Avenir Next"/>
              </a:defRPr>
            </a:pPr>
            <a:r>
              <a:t>Standard Yee [1966] grid with Lee &amp; Kalluri [1999] plasma method (soon to be replaced)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Example Simulation: underdense</a:t>
            </a:r>
          </a:p>
        </p:txBody>
      </p:sp>
      <p:sp>
        <p:nvSpPr>
          <p:cNvPr id="186" name="Shape 186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7" name="Shape 187"/>
          <p:cNvSpPr/>
          <p:nvPr/>
        </p:nvSpPr>
        <p:spPr>
          <a:xfrm>
            <a:off x="3627055" y="1379917"/>
            <a:ext cx="5750689" cy="5903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sz="3000"/>
              <a:t>ω</a:t>
            </a:r>
            <a:r>
              <a:rPr baseline="-5999" sz="3000"/>
              <a:t>p,max</a:t>
            </a:r>
            <a:r>
              <a:rPr sz="3000"/>
              <a:t>/ω</a:t>
            </a:r>
            <a:r>
              <a:rPr baseline="-5999" sz="3000"/>
              <a:t>0</a:t>
            </a:r>
            <a:r>
              <a:rPr sz="3000"/>
              <a:t> = 0.5; meteor radius = 1.5 m</a:t>
            </a:r>
          </a:p>
        </p:txBody>
      </p:sp>
      <p:pic>
        <p:nvPicPr>
          <p:cNvPr id="188" name="meteor_0.5.avi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307658" y="2707339"/>
            <a:ext cx="15620116" cy="4338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9748" t="11162" r="9748" b="13931"/>
          <a:stretch>
            <a:fillRect/>
          </a:stretch>
        </p:blipFill>
        <p:spPr>
          <a:xfrm>
            <a:off x="337418" y="1813103"/>
            <a:ext cx="1919934" cy="135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00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meteor_3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307658" y="2707339"/>
            <a:ext cx="15620116" cy="433892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Example Simulation: overdense</a:t>
            </a:r>
          </a:p>
        </p:txBody>
      </p:sp>
      <p:sp>
        <p:nvSpPr>
          <p:cNvPr id="193" name="Shape 193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Shape 194"/>
          <p:cNvSpPr/>
          <p:nvPr/>
        </p:nvSpPr>
        <p:spPr>
          <a:xfrm>
            <a:off x="3777932" y="1379917"/>
            <a:ext cx="5448937" cy="59030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5000">
                <a:solidFill>
                  <a:srgbClr val="000000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sz="3000"/>
              <a:t>ω</a:t>
            </a:r>
            <a:r>
              <a:rPr baseline="-5999" sz="3000"/>
              <a:t>p,max</a:t>
            </a:r>
            <a:r>
              <a:rPr sz="3000"/>
              <a:t>/ω</a:t>
            </a:r>
            <a:r>
              <a:rPr baseline="-5999" sz="3000"/>
              <a:t>0</a:t>
            </a:r>
            <a:r>
              <a:rPr sz="3000"/>
              <a:t> = 3; meteor radius = 1.5 m</a:t>
            </a:r>
          </a:p>
        </p:txBody>
      </p:sp>
      <p:pic>
        <p:nvPicPr>
          <p:cNvPr id="195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9748" t="11162" r="9748" b="13931"/>
          <a:stretch>
            <a:fillRect/>
          </a:stretch>
        </p:blipFill>
        <p:spPr>
          <a:xfrm>
            <a:off x="337418" y="1813103"/>
            <a:ext cx="1919934" cy="1355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999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RCS dependence on size and density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9" name="Shape 199"/>
          <p:cNvSpPr/>
          <p:nvPr/>
        </p:nvSpPr>
        <p:spPr>
          <a:xfrm>
            <a:off x="552512" y="2178777"/>
            <a:ext cx="591021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Comparison with WIPL-D MOM computation</a:t>
            </a:r>
          </a:p>
          <a:p>
            <a:pPr>
              <a:defRPr sz="2200"/>
            </a:pPr>
            <a:r>
              <a:t>(Paul Bernhardt)</a:t>
            </a:r>
          </a:p>
        </p:txBody>
      </p:sp>
      <p:pic>
        <p:nvPicPr>
          <p:cNvPr id="20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874" y="3077748"/>
            <a:ext cx="5783743" cy="442113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/>
        </p:nvSpPr>
        <p:spPr>
          <a:xfrm>
            <a:off x="3444789" y="5168900"/>
            <a:ext cx="261590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600"/>
            </a:pPr>
            <a:r>
              <a:t>*RSSH = Radially Stratified</a:t>
            </a:r>
          </a:p>
          <a:p>
            <a:pPr>
              <a:defRPr sz="1600"/>
            </a:pPr>
            <a:r>
              <a:t>Spherical Harmonic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6870806" y="2140677"/>
            <a:ext cx="5617370" cy="6377307"/>
            <a:chOff x="0" y="0"/>
            <a:chExt cx="5617368" cy="6377306"/>
          </a:xfrm>
        </p:grpSpPr>
        <p:grpSp>
          <p:nvGrpSpPr>
            <p:cNvPr id="206" name="Group 206"/>
            <p:cNvGrpSpPr/>
            <p:nvPr/>
          </p:nvGrpSpPr>
          <p:grpSpPr>
            <a:xfrm>
              <a:off x="269626" y="1000864"/>
              <a:ext cx="5078116" cy="5031094"/>
              <a:chOff x="0" y="0"/>
              <a:chExt cx="5078114" cy="5031092"/>
            </a:xfrm>
          </p:grpSpPr>
          <p:grpSp>
            <p:nvGrpSpPr>
              <p:cNvPr id="204" name="Group 204"/>
              <p:cNvGrpSpPr/>
              <p:nvPr/>
            </p:nvGrpSpPr>
            <p:grpSpPr>
              <a:xfrm>
                <a:off x="0" y="0"/>
                <a:ext cx="5078115" cy="5031093"/>
                <a:chOff x="879142" y="0"/>
                <a:chExt cx="5078114" cy="5031092"/>
              </a:xfrm>
            </p:grpSpPr>
            <p:sp>
              <p:nvSpPr>
                <p:cNvPr id="202" name="Shape 202"/>
                <p:cNvSpPr/>
                <p:nvPr/>
              </p:nvSpPr>
              <p:spPr>
                <a:xfrm>
                  <a:off x="934294" y="74904"/>
                  <a:ext cx="4967751" cy="488135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  <a:effectLst>
                        <a:outerShdw sx="100000" sy="100000" kx="0" ky="0" algn="b" rotWithShape="0" blurRad="25400" dist="33948" dir="2700000">
                          <a:srgbClr val="3B3936"/>
                        </a:outerShdw>
                      </a:effectLst>
                    </a:defRPr>
                  </a:pPr>
                </a:p>
              </p:txBody>
            </p:sp>
            <p:pic>
              <p:nvPicPr>
                <p:cNvPr id="203" name="RCSvsRp-160MHz.pdf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879142" y="0"/>
                  <a:ext cx="5078116" cy="503109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05" name="Shape 205"/>
              <p:cNvSpPr/>
              <p:nvPr/>
            </p:nvSpPr>
            <p:spPr>
              <a:xfrm>
                <a:off x="1985548" y="2016080"/>
                <a:ext cx="1984849" cy="7771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000"/>
                </a:pPr>
                <a:r>
                  <a:t>Color coded by </a:t>
                </a:r>
              </a:p>
              <a:p>
                <a:pPr>
                  <a:defRPr sz="2000"/>
                </a:pPr>
                <a:r>
                  <a:t>ω</a:t>
                </a:r>
                <a:r>
                  <a:rPr baseline="-5999"/>
                  <a:t>p,max</a:t>
                </a:r>
                <a:r>
                  <a:t>/ω</a:t>
                </a:r>
                <a:r>
                  <a:rPr baseline="-5999"/>
                  <a:t>0</a:t>
                </a:r>
              </a:p>
            </p:txBody>
          </p:sp>
        </p:grpSp>
        <p:sp>
          <p:nvSpPr>
            <p:cNvPr id="207" name="Shape 207"/>
            <p:cNvSpPr/>
            <p:nvPr/>
          </p:nvSpPr>
          <p:spPr>
            <a:xfrm>
              <a:off x="3087564" y="6021706"/>
              <a:ext cx="1915815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/>
              </a:lvl1pPr>
            </a:lstStyle>
            <a:p>
              <a:pPr/>
              <a:r>
                <a:t>— overdense radius</a:t>
              </a:r>
            </a:p>
          </p:txBody>
        </p:sp>
        <p:sp>
          <p:nvSpPr>
            <p:cNvPr id="208" name="Shape 208"/>
            <p:cNvSpPr/>
            <p:nvPr/>
          </p:nvSpPr>
          <p:spPr>
            <a:xfrm>
              <a:off x="0" y="0"/>
              <a:ext cx="5617369" cy="914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Reduced to one independent parameter:</a:t>
              </a:r>
            </a:p>
            <a:p>
              <a:pPr/>
              <a:r>
                <a:t>overdense radius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552512" y="7802695"/>
            <a:ext cx="5910214" cy="9144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For </a:t>
            </a:r>
            <a:r>
              <a:rPr b="1"/>
              <a:t>overdense</a:t>
            </a:r>
            <a:r>
              <a:t> meteor head echoes, the RCS is given by the </a:t>
            </a:r>
            <a:r>
              <a:rPr b="1"/>
              <a:t>overdense area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Implications: Expected RCS for overdense meteors</a:t>
            </a:r>
          </a:p>
        </p:txBody>
      </p:sp>
      <p:sp>
        <p:nvSpPr>
          <p:cNvPr id="213" name="Shape 213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sldNum" sz="quarter" idx="2"/>
          </p:nvPr>
        </p:nvSpPr>
        <p:spPr>
          <a:xfrm>
            <a:off x="12521831" y="9232146"/>
            <a:ext cx="266775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5" name="mfpradius.png"/>
          <p:cNvPicPr>
            <a:picLocks noChangeAspect="1"/>
          </p:cNvPicPr>
          <p:nvPr/>
        </p:nvPicPr>
        <p:blipFill>
          <a:blip r:embed="rId2">
            <a:extLst/>
          </a:blip>
          <a:srcRect l="6413" t="0" r="6413" b="0"/>
          <a:stretch>
            <a:fillRect/>
          </a:stretch>
        </p:blipFill>
        <p:spPr>
          <a:xfrm>
            <a:off x="966858" y="1701800"/>
            <a:ext cx="11071085" cy="6350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Group 218"/>
          <p:cNvGrpSpPr/>
          <p:nvPr/>
        </p:nvGrpSpPr>
        <p:grpSpPr>
          <a:xfrm>
            <a:off x="7571383" y="5027863"/>
            <a:ext cx="3920281" cy="3541750"/>
            <a:chOff x="0" y="0"/>
            <a:chExt cx="3920280" cy="3541749"/>
          </a:xfrm>
        </p:grpSpPr>
        <p:sp>
          <p:nvSpPr>
            <p:cNvPr id="216" name="Shape 216"/>
            <p:cNvSpPr/>
            <p:nvPr/>
          </p:nvSpPr>
          <p:spPr>
            <a:xfrm>
              <a:off x="441247" y="3008349"/>
              <a:ext cx="3037786" cy="533401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  <a:r>
                <a:t>This is only if r</a:t>
              </a:r>
              <a:r>
                <a:rPr baseline="-5999"/>
                <a:t>0</a:t>
              </a:r>
              <a:r>
                <a:t> = r</a:t>
              </a:r>
              <a:r>
                <a:rPr baseline="-5999"/>
                <a:t>p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0" y="0"/>
              <a:ext cx="3920281" cy="1320801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lvl1pPr>
            </a:lstStyle>
            <a:p>
              <a:pPr/>
              <a:r>
                <a:t>Very small RCS (less than -80 dBsm) likely due to underdense meteors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prism dir="u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spcBef>
                <a:spcPts val="1100"/>
              </a:spcBef>
              <a:defRPr sz="3700"/>
            </a:lvl1pPr>
          </a:lstStyle>
          <a:p>
            <a:pPr/>
            <a:r>
              <a:t>Application to Data</a:t>
            </a:r>
          </a:p>
        </p:txBody>
      </p:sp>
      <p:sp>
        <p:nvSpPr>
          <p:cNvPr id="221" name="Shape 221"/>
          <p:cNvSpPr/>
          <p:nvPr>
            <p:ph type="body" sz="half" idx="1"/>
          </p:nvPr>
        </p:nvSpPr>
        <p:spPr>
          <a:xfrm>
            <a:off x="508000" y="1600894"/>
            <a:ext cx="10686654" cy="2544229"/>
          </a:xfrm>
          <a:prstGeom prst="rect">
            <a:avLst/>
          </a:prstGeom>
        </p:spPr>
        <p:txBody>
          <a:bodyPr/>
          <a:lstStyle/>
          <a:p>
            <a:pPr marL="318897" indent="-318897" defTabSz="473201">
              <a:spcBef>
                <a:spcPts val="1400"/>
              </a:spcBef>
              <a:defRPr sz="1944"/>
            </a:pPr>
            <a:r>
              <a:t>CMOR (Canadian Meteor Orbit Radar) radar observations of head echoes </a:t>
            </a:r>
          </a:p>
          <a:p>
            <a:pPr lvl="1" marL="637794" indent="-318897" defTabSz="473201">
              <a:spcBef>
                <a:spcPts val="1400"/>
              </a:spcBef>
              <a:defRPr sz="1944"/>
            </a:pPr>
            <a:r>
              <a:t>Data from Peter Brown; measurements made in Ontario, Canada</a:t>
            </a:r>
          </a:p>
          <a:p>
            <a:pPr lvl="1" marL="637794" indent="-318897" defTabSz="473201">
              <a:spcBef>
                <a:spcPts val="1400"/>
              </a:spcBef>
              <a:defRPr sz="1944"/>
            </a:pPr>
            <a:r>
              <a:t>17.45, 29.85, and 38.15 MHz simultaneously</a:t>
            </a:r>
          </a:p>
          <a:p>
            <a:pPr lvl="1" marL="637794" indent="-318897" defTabSz="473201">
              <a:spcBef>
                <a:spcPts val="1400"/>
              </a:spcBef>
              <a:defRPr sz="1944"/>
            </a:pPr>
            <a:r>
              <a:t>Also observed in optical, telescopic: verified minimal fragmentation</a:t>
            </a:r>
          </a:p>
          <a:p>
            <a:pPr lvl="1" marL="637794" indent="-318897" defTabSz="473201">
              <a:spcBef>
                <a:spcPts val="1400"/>
              </a:spcBef>
              <a:defRPr sz="1944"/>
            </a:pPr>
            <a:r>
              <a:t>Locations from interferometry; beam patterns then give calibrated RCS</a:t>
            </a:r>
          </a:p>
        </p:txBody>
      </p:sp>
      <p:sp>
        <p:nvSpPr>
          <p:cNvPr id="222" name="Shape 222"/>
          <p:cNvSpPr/>
          <p:nvPr>
            <p:ph type="sldNum" sz="quarter" idx="2"/>
          </p:nvPr>
        </p:nvSpPr>
        <p:spPr>
          <a:xfrm>
            <a:off x="12540918" y="9232146"/>
            <a:ext cx="228601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3" name="HE-multi-freq-CMOR.pdf"/>
          <p:cNvPicPr>
            <a:picLocks noChangeAspect="1"/>
          </p:cNvPicPr>
          <p:nvPr/>
        </p:nvPicPr>
        <p:blipFill>
          <a:blip r:embed="rId2">
            <a:extLst/>
          </a:blip>
          <a:srcRect l="10588" t="14193" r="21585" b="53828"/>
          <a:stretch>
            <a:fillRect/>
          </a:stretch>
        </p:blipFill>
        <p:spPr>
          <a:xfrm>
            <a:off x="422073" y="4485836"/>
            <a:ext cx="6723026" cy="4101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4807" y="4695444"/>
            <a:ext cx="4656179" cy="3682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