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15"/>
  </p:handoutMasterIdLst>
  <p:sldIdLst>
    <p:sldId id="256" r:id="rId2"/>
    <p:sldId id="257" r:id="rId3"/>
    <p:sldId id="262" r:id="rId4"/>
    <p:sldId id="263" r:id="rId5"/>
    <p:sldId id="260" r:id="rId6"/>
    <p:sldId id="261" r:id="rId7"/>
    <p:sldId id="264" r:id="rId8"/>
    <p:sldId id="265" r:id="rId9"/>
    <p:sldId id="266" r:id="rId10"/>
    <p:sldId id="269" r:id="rId11"/>
    <p:sldId id="270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3" autoAdjust="0"/>
    <p:restoredTop sz="94660"/>
  </p:normalViewPr>
  <p:slideViewPr>
    <p:cSldViewPr snapToGrid="0">
      <p:cViewPr>
        <p:scale>
          <a:sx n="100" d="100"/>
          <a:sy n="100" d="100"/>
        </p:scale>
        <p:origin x="-546" y="-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73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744B7-8919-4859-8072-1A53B390EC10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B0D49-6EC3-483D-95B3-B562F3C83ABD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175739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37538775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4439292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95100462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  <p:sp>
        <p:nvSpPr>
          <p:cNvPr id="7" name="TextBox 6"/>
          <p:cNvSpPr txBox="1"/>
          <p:nvPr userDrawn="1"/>
        </p:nvSpPr>
        <p:spPr>
          <a:xfrm>
            <a:off x="9331748" y="6356350"/>
            <a:ext cx="1130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(</a:t>
            </a:r>
            <a:fld id="{DA1DF5C9-B74C-4DF8-A8CD-2036AC6A04A7}" type="slidenum">
              <a:rPr lang="en-CA" smtClean="0"/>
              <a:t>‹#›</a:t>
            </a:fld>
            <a:r>
              <a:rPr lang="en-CA" baseline="0" dirty="0" smtClean="0"/>
              <a:t> of 13)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9533441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81378532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4653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5849069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14028213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2590731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3394143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4296732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A9BD7F-C802-4302-8CDE-5BE13B9F97E4}" type="datetimeFigureOut">
              <a:rPr lang="en-CA" smtClean="0"/>
              <a:t>2016-06-07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F07F5C-5051-475D-8C08-90FF93C9701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549419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en-CA" dirty="0" smtClean="0"/>
              <a:t>Meteor trail lengths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777742"/>
          </a:xfrm>
        </p:spPr>
        <p:txBody>
          <a:bodyPr>
            <a:normAutofit/>
          </a:bodyPr>
          <a:lstStyle/>
          <a:p>
            <a:pPr algn="l"/>
            <a:endParaRPr lang="en-CA" dirty="0" smtClean="0"/>
          </a:p>
          <a:p>
            <a:pPr algn="l"/>
            <a:r>
              <a:rPr lang="en-CA" dirty="0" smtClean="0"/>
              <a:t>Edward </a:t>
            </a:r>
            <a:r>
              <a:rPr lang="en-CA" dirty="0" err="1" smtClean="0"/>
              <a:t>Stokan</a:t>
            </a:r>
            <a:r>
              <a:rPr lang="en-CA" dirty="0" smtClean="0"/>
              <a:t>   [estokan@uwo.ca]</a:t>
            </a:r>
            <a:endParaRPr lang="en-CA" dirty="0"/>
          </a:p>
          <a:p>
            <a:pPr algn="l"/>
            <a:r>
              <a:rPr lang="en-CA" dirty="0" smtClean="0"/>
              <a:t>Margaret Campbell-Brown</a:t>
            </a:r>
          </a:p>
          <a:p>
            <a:pPr algn="l"/>
            <a:endParaRPr lang="en-CA" dirty="0" smtClean="0"/>
          </a:p>
          <a:p>
            <a:pPr algn="l"/>
            <a:r>
              <a:rPr lang="en-CA" dirty="0" smtClean="0"/>
              <a:t>Meteoroids 2016 | June 8, 2016</a:t>
            </a:r>
            <a:endParaRPr lang="en-CA" dirty="0"/>
          </a:p>
        </p:txBody>
      </p:sp>
      <p:grpSp>
        <p:nvGrpSpPr>
          <p:cNvPr id="10" name="Group 9"/>
          <p:cNvGrpSpPr/>
          <p:nvPr/>
        </p:nvGrpSpPr>
        <p:grpSpPr>
          <a:xfrm>
            <a:off x="9301655" y="3841323"/>
            <a:ext cx="2211568" cy="2211568"/>
            <a:chOff x="9361794" y="4681171"/>
            <a:chExt cx="1762546" cy="1762546"/>
          </a:xfrm>
        </p:grpSpPr>
        <p:sp>
          <p:nvSpPr>
            <p:cNvPr id="8" name="Oval 7"/>
            <p:cNvSpPr/>
            <p:nvPr/>
          </p:nvSpPr>
          <p:spPr>
            <a:xfrm>
              <a:off x="9361794" y="4681171"/>
              <a:ext cx="1762546" cy="176254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9" name="Picture 8" descr="Meteor-Physics-New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97419" y="4717746"/>
              <a:ext cx="1693508" cy="1692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174018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24" y="578576"/>
            <a:ext cx="3657607" cy="2743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64" y="578576"/>
            <a:ext cx="3657607" cy="2743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64" y="3467782"/>
            <a:ext cx="3657607" cy="2743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23" y="3467782"/>
            <a:ext cx="3657607" cy="27432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9510" y="4110130"/>
            <a:ext cx="1062681" cy="43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453120" y="4468682"/>
            <a:ext cx="0" cy="234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637270" y="3716020"/>
            <a:ext cx="0" cy="234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722769" y="5603651"/>
            <a:ext cx="0" cy="1440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26367" y="5527862"/>
            <a:ext cx="2349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350390" y="4104602"/>
            <a:ext cx="1062681" cy="4320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8599805" y="1182370"/>
            <a:ext cx="0" cy="234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649227" y="1407795"/>
            <a:ext cx="2349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980723" y="4099350"/>
            <a:ext cx="1879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>
                <a:sym typeface="Symbol" panose="05050102010706020507" pitchFamily="18" charset="2"/>
              </a:rPr>
              <a:t>m</a:t>
            </a:r>
            <a:r>
              <a:rPr lang="en-CA" dirty="0" smtClean="0">
                <a:sym typeface="Symbol" panose="05050102010706020507" pitchFamily="18" charset="2"/>
              </a:rPr>
              <a:t> = 0.01 – 0.1 mg</a:t>
            </a:r>
          </a:p>
          <a:p>
            <a:endParaRPr lang="en-CA" dirty="0" smtClean="0">
              <a:sym typeface="Symbol" panose="05050102010706020507" pitchFamily="18" charset="2"/>
            </a:endParaRPr>
          </a:p>
          <a:p>
            <a:r>
              <a:rPr lang="en-CA" dirty="0" smtClean="0">
                <a:sym typeface="Symbol" panose="05050102010706020507" pitchFamily="18" charset="2"/>
              </a:rPr>
              <a:t></a:t>
            </a:r>
            <a:r>
              <a:rPr lang="en-CA" i="1" baseline="-25000" dirty="0" smtClean="0">
                <a:sym typeface="Symbol" panose="05050102010706020507" pitchFamily="18" charset="2"/>
              </a:rPr>
              <a:t>met</a:t>
            </a:r>
            <a:r>
              <a:rPr lang="en-CA" dirty="0" smtClean="0">
                <a:sym typeface="Symbol" panose="05050102010706020507" pitchFamily="18" charset="2"/>
              </a:rPr>
              <a:t> = 2000 kg m</a:t>
            </a:r>
            <a:r>
              <a:rPr lang="en-CA" baseline="30000" dirty="0" smtClean="0">
                <a:sym typeface="Symbol" panose="05050102010706020507" pitchFamily="18" charset="2"/>
              </a:rPr>
              <a:t>-3</a:t>
            </a:r>
            <a:endParaRPr lang="en-CA" baseline="30000" dirty="0"/>
          </a:p>
        </p:txBody>
      </p:sp>
    </p:spTree>
    <p:extLst>
      <p:ext uri="{BB962C8B-B14F-4D97-AF65-F5344CB8AC3E}">
        <p14:creationId xmlns:p14="http://schemas.microsoft.com/office/powerpoint/2010/main" val="2689530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24" y="578576"/>
            <a:ext cx="3657607" cy="2743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64" y="578576"/>
            <a:ext cx="3657607" cy="2743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64" y="3467782"/>
            <a:ext cx="3657607" cy="2743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23" y="3467782"/>
            <a:ext cx="3657607" cy="27432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39510" y="4528982"/>
            <a:ext cx="1062681" cy="290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8552180" y="4104602"/>
            <a:ext cx="0" cy="234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8660130" y="3639820"/>
            <a:ext cx="0" cy="234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6847" y="4513742"/>
            <a:ext cx="2349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2350390" y="4528982"/>
            <a:ext cx="1062681" cy="2906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49227" y="4871882"/>
            <a:ext cx="2349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599805" y="1182370"/>
            <a:ext cx="0" cy="2349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49227" y="1407795"/>
            <a:ext cx="23495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980723" y="4099350"/>
            <a:ext cx="17579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>
                <a:sym typeface="Symbol" panose="05050102010706020507" pitchFamily="18" charset="2"/>
              </a:rPr>
              <a:t>m</a:t>
            </a:r>
            <a:r>
              <a:rPr lang="en-CA" dirty="0" smtClean="0">
                <a:sym typeface="Symbol" panose="05050102010706020507" pitchFamily="18" charset="2"/>
              </a:rPr>
              <a:t> = 0.3 – 1 mg</a:t>
            </a:r>
          </a:p>
          <a:p>
            <a:endParaRPr lang="en-CA" dirty="0" smtClean="0">
              <a:sym typeface="Symbol" panose="05050102010706020507" pitchFamily="18" charset="2"/>
            </a:endParaRPr>
          </a:p>
          <a:p>
            <a:r>
              <a:rPr lang="en-CA" dirty="0" smtClean="0">
                <a:sym typeface="Symbol" panose="05050102010706020507" pitchFamily="18" charset="2"/>
              </a:rPr>
              <a:t></a:t>
            </a:r>
            <a:r>
              <a:rPr lang="en-CA" i="1" baseline="-25000" dirty="0" smtClean="0">
                <a:sym typeface="Symbol" panose="05050102010706020507" pitchFamily="18" charset="2"/>
              </a:rPr>
              <a:t>met</a:t>
            </a:r>
            <a:r>
              <a:rPr lang="en-CA" dirty="0" smtClean="0">
                <a:sym typeface="Symbol" panose="05050102010706020507" pitchFamily="18" charset="2"/>
              </a:rPr>
              <a:t> = </a:t>
            </a:r>
            <a:r>
              <a:rPr lang="en-CA" u="sng" dirty="0" smtClean="0">
                <a:sym typeface="Symbol" panose="05050102010706020507" pitchFamily="18" charset="2"/>
              </a:rPr>
              <a:t>700</a:t>
            </a:r>
            <a:r>
              <a:rPr lang="en-CA" u="sng" dirty="0" smtClean="0">
                <a:sym typeface="Symbol" panose="05050102010706020507" pitchFamily="18" charset="2"/>
              </a:rPr>
              <a:t> kg m</a:t>
            </a:r>
            <a:r>
              <a:rPr lang="en-CA" u="sng" baseline="30000" dirty="0" smtClean="0">
                <a:sym typeface="Symbol" panose="05050102010706020507" pitchFamily="18" charset="2"/>
              </a:rPr>
              <a:t>-3</a:t>
            </a:r>
            <a:endParaRPr lang="en-CA" u="sng" baseline="30000" dirty="0"/>
          </a:p>
        </p:txBody>
      </p:sp>
    </p:spTree>
    <p:extLst>
      <p:ext uri="{BB962C8B-B14F-4D97-AF65-F5344CB8AC3E}">
        <p14:creationId xmlns:p14="http://schemas.microsoft.com/office/powerpoint/2010/main" val="1583896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Comments + to do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F1: </a:t>
            </a:r>
            <a:r>
              <a:rPr lang="en-CA" dirty="0" smtClean="0"/>
              <a:t>3</a:t>
            </a:r>
            <a:r>
              <a:rPr lang="en-CA" dirty="0" smtClean="0"/>
              <a:t> – 10 mg  | </a:t>
            </a:r>
            <a:r>
              <a:rPr lang="en-CA" dirty="0" smtClean="0">
                <a:sym typeface="Symbol" panose="05050102010706020507" pitchFamily="18" charset="2"/>
              </a:rPr>
              <a:t> = 2000 kg m</a:t>
            </a:r>
            <a:r>
              <a:rPr lang="en-CA" baseline="30000" dirty="0" smtClean="0">
                <a:sym typeface="Symbol" panose="05050102010706020507" pitchFamily="18" charset="2"/>
              </a:rPr>
              <a:t>-3</a:t>
            </a:r>
          </a:p>
          <a:p>
            <a:r>
              <a:rPr lang="en-CA" dirty="0" smtClean="0">
                <a:sym typeface="Symbol" panose="05050102010706020507" pitchFamily="18" charset="2"/>
              </a:rPr>
              <a:t>F2: </a:t>
            </a:r>
            <a:r>
              <a:rPr lang="en-CA" dirty="0" smtClean="0"/>
              <a:t>0.3 – 1 mg | </a:t>
            </a:r>
            <a:r>
              <a:rPr lang="en-CA" dirty="0">
                <a:sym typeface="Symbol" panose="05050102010706020507" pitchFamily="18" charset="2"/>
              </a:rPr>
              <a:t> </a:t>
            </a:r>
            <a:r>
              <a:rPr lang="en-CA" dirty="0" smtClean="0">
                <a:sym typeface="Symbol" panose="05050102010706020507" pitchFamily="18" charset="2"/>
              </a:rPr>
              <a:t>&lt; 700 </a:t>
            </a:r>
            <a:r>
              <a:rPr lang="en-CA" dirty="0">
                <a:sym typeface="Symbol" panose="05050102010706020507" pitchFamily="18" charset="2"/>
              </a:rPr>
              <a:t>kg m</a:t>
            </a:r>
            <a:r>
              <a:rPr lang="en-CA" baseline="30000" dirty="0">
                <a:sym typeface="Symbol" panose="05050102010706020507" pitchFamily="18" charset="2"/>
              </a:rPr>
              <a:t>-3</a:t>
            </a:r>
            <a:endParaRPr lang="en-CA" dirty="0" smtClean="0"/>
          </a:p>
          <a:p>
            <a:endParaRPr lang="en-CA" dirty="0" smtClean="0"/>
          </a:p>
          <a:p>
            <a:r>
              <a:rPr lang="en-CA" dirty="0" smtClean="0"/>
              <a:t>Uncertainties</a:t>
            </a:r>
          </a:p>
          <a:p>
            <a:endParaRPr lang="en-CA" dirty="0" smtClean="0"/>
          </a:p>
          <a:p>
            <a:r>
              <a:rPr lang="en-CA" dirty="0" smtClean="0"/>
              <a:t>Alternate </a:t>
            </a:r>
            <a:r>
              <a:rPr lang="en-CA" dirty="0" smtClean="0"/>
              <a:t>method for binary fragments</a:t>
            </a:r>
            <a:endParaRPr lang="en-CA" dirty="0"/>
          </a:p>
          <a:p>
            <a:endParaRPr lang="en-CA" dirty="0"/>
          </a:p>
          <a:p>
            <a:r>
              <a:rPr lang="en-CA" dirty="0" smtClean="0"/>
              <a:t>Actual trail </a:t>
            </a:r>
            <a:r>
              <a:rPr lang="en-CA" smtClean="0"/>
              <a:t>length calculations</a:t>
            </a:r>
            <a:endParaRPr lang="en-CA" dirty="0" smtClean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Right Brace 3"/>
          <p:cNvSpPr/>
          <p:nvPr/>
        </p:nvSpPr>
        <p:spPr>
          <a:xfrm>
            <a:off x="5969000" y="1825625"/>
            <a:ext cx="292100" cy="927100"/>
          </a:xfrm>
          <a:prstGeom prst="righ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6490401" y="1785918"/>
            <a:ext cx="204536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 smtClean="0">
                <a:sym typeface="Symbol" panose="05050102010706020507" pitchFamily="18" charset="2"/>
              </a:rPr>
              <a:t>STA… </a:t>
            </a:r>
            <a:r>
              <a:rPr lang="en-CA" sz="2800" dirty="0" err="1" smtClean="0">
                <a:sym typeface="Symbol" panose="05050102010706020507" pitchFamily="18" charset="2"/>
              </a:rPr>
              <a:t>Encke</a:t>
            </a:r>
            <a:r>
              <a:rPr lang="en-CA" sz="2800" dirty="0" smtClean="0">
                <a:sym typeface="Symbol" panose="05050102010706020507" pitchFamily="18" charset="2"/>
              </a:rPr>
              <a:t>?</a:t>
            </a:r>
          </a:p>
          <a:p>
            <a:r>
              <a:rPr lang="en-CA" sz="2800" dirty="0">
                <a:sym typeface="Symbol" panose="05050102010706020507" pitchFamily="18" charset="2"/>
              </a:rPr>
              <a:t>r</a:t>
            </a:r>
            <a:r>
              <a:rPr lang="en-CA" sz="2800" dirty="0" smtClean="0">
                <a:sym typeface="Symbol" panose="05050102010706020507" pitchFamily="18" charset="2"/>
              </a:rPr>
              <a:t>easonable?</a:t>
            </a:r>
            <a:endParaRPr lang="en-CA" sz="2800" baseline="30000" dirty="0" smtClean="0">
              <a:sym typeface="Symbol" panose="05050102010706020507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1122206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520000"/>
            <a:ext cx="10515600" cy="1325563"/>
          </a:xfrm>
        </p:spPr>
        <p:txBody>
          <a:bodyPr/>
          <a:lstStyle/>
          <a:p>
            <a:r>
              <a:rPr lang="en-CA" dirty="0" smtClean="0"/>
              <a:t>Thank you</a:t>
            </a:r>
            <a:endParaRPr lang="en-CA" dirty="0"/>
          </a:p>
        </p:txBody>
      </p:sp>
      <p:sp>
        <p:nvSpPr>
          <p:cNvPr id="3" name="TextBox 2"/>
          <p:cNvSpPr txBox="1"/>
          <p:nvPr/>
        </p:nvSpPr>
        <p:spPr>
          <a:xfrm>
            <a:off x="838200" y="5257800"/>
            <a:ext cx="4435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smtClean="0"/>
              <a:t>Edward Stokan (estokan@uwo.ca)</a:t>
            </a:r>
            <a:endParaRPr lang="en-CA" sz="2400" dirty="0"/>
          </a:p>
        </p:txBody>
      </p:sp>
    </p:spTree>
    <p:extLst>
      <p:ext uri="{BB962C8B-B14F-4D97-AF65-F5344CB8AC3E}">
        <p14:creationId xmlns:p14="http://schemas.microsoft.com/office/powerpoint/2010/main" val="5218203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8739106" y="2457281"/>
            <a:ext cx="1478840" cy="1371798"/>
          </a:xfrm>
          <a:custGeom>
            <a:avLst/>
            <a:gdLst>
              <a:gd name="connsiteX0" fmla="*/ 330139 w 1993839"/>
              <a:gd name="connsiteY0" fmla="*/ 0 h 1849519"/>
              <a:gd name="connsiteX1" fmla="*/ 6289 w 1993839"/>
              <a:gd name="connsiteY1" fmla="*/ 1085850 h 1849519"/>
              <a:gd name="connsiteX2" fmla="*/ 165039 w 1993839"/>
              <a:gd name="connsiteY2" fmla="*/ 1720850 h 1849519"/>
              <a:gd name="connsiteX3" fmla="*/ 736539 w 1993839"/>
              <a:gd name="connsiteY3" fmla="*/ 1816100 h 1849519"/>
              <a:gd name="connsiteX4" fmla="*/ 1993839 w 1993839"/>
              <a:gd name="connsiteY4" fmla="*/ 1301750 h 184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839" h="1849519">
                <a:moveTo>
                  <a:pt x="330139" y="0"/>
                </a:moveTo>
                <a:cubicBezTo>
                  <a:pt x="181972" y="399521"/>
                  <a:pt x="33806" y="799042"/>
                  <a:pt x="6289" y="1085850"/>
                </a:cubicBezTo>
                <a:cubicBezTo>
                  <a:pt x="-21228" y="1372658"/>
                  <a:pt x="43331" y="1599142"/>
                  <a:pt x="165039" y="1720850"/>
                </a:cubicBezTo>
                <a:cubicBezTo>
                  <a:pt x="286747" y="1842558"/>
                  <a:pt x="431739" y="1885950"/>
                  <a:pt x="736539" y="1816100"/>
                </a:cubicBezTo>
                <a:cubicBezTo>
                  <a:pt x="1041339" y="1746250"/>
                  <a:pt x="1517589" y="1524000"/>
                  <a:pt x="1993839" y="1301750"/>
                </a:cubicBezTo>
              </a:path>
            </a:pathLst>
          </a:custGeom>
          <a:gradFill>
            <a:gsLst>
              <a:gs pos="41000">
                <a:schemeClr val="bg1"/>
              </a:gs>
              <a:gs pos="100000">
                <a:schemeClr val="accent4"/>
              </a:gs>
            </a:gsLst>
            <a:lin ang="7800000" scaled="0"/>
          </a:gra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Freeform 13"/>
          <p:cNvSpPr/>
          <p:nvPr/>
        </p:nvSpPr>
        <p:spPr>
          <a:xfrm>
            <a:off x="9800641" y="2039168"/>
            <a:ext cx="1130247" cy="1048437"/>
          </a:xfrm>
          <a:custGeom>
            <a:avLst/>
            <a:gdLst>
              <a:gd name="connsiteX0" fmla="*/ 330139 w 1993839"/>
              <a:gd name="connsiteY0" fmla="*/ 0 h 1849519"/>
              <a:gd name="connsiteX1" fmla="*/ 6289 w 1993839"/>
              <a:gd name="connsiteY1" fmla="*/ 1085850 h 1849519"/>
              <a:gd name="connsiteX2" fmla="*/ 165039 w 1993839"/>
              <a:gd name="connsiteY2" fmla="*/ 1720850 h 1849519"/>
              <a:gd name="connsiteX3" fmla="*/ 736539 w 1993839"/>
              <a:gd name="connsiteY3" fmla="*/ 1816100 h 1849519"/>
              <a:gd name="connsiteX4" fmla="*/ 1993839 w 1993839"/>
              <a:gd name="connsiteY4" fmla="*/ 1301750 h 184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839" h="1849519">
                <a:moveTo>
                  <a:pt x="330139" y="0"/>
                </a:moveTo>
                <a:cubicBezTo>
                  <a:pt x="181972" y="399521"/>
                  <a:pt x="33806" y="799042"/>
                  <a:pt x="6289" y="1085850"/>
                </a:cubicBezTo>
                <a:cubicBezTo>
                  <a:pt x="-21228" y="1372658"/>
                  <a:pt x="43331" y="1599142"/>
                  <a:pt x="165039" y="1720850"/>
                </a:cubicBezTo>
                <a:cubicBezTo>
                  <a:pt x="286747" y="1842558"/>
                  <a:pt x="431739" y="1885950"/>
                  <a:pt x="736539" y="1816100"/>
                </a:cubicBezTo>
                <a:cubicBezTo>
                  <a:pt x="1041339" y="1746250"/>
                  <a:pt x="1517589" y="1524000"/>
                  <a:pt x="1993839" y="1301750"/>
                </a:cubicBezTo>
              </a:path>
            </a:pathLst>
          </a:custGeom>
          <a:gradFill>
            <a:gsLst>
              <a:gs pos="41000">
                <a:schemeClr val="bg1"/>
              </a:gs>
              <a:gs pos="100000">
                <a:schemeClr val="accent4"/>
              </a:gs>
            </a:gsLst>
            <a:lin ang="7800000" scaled="0"/>
          </a:gra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Freeform 14"/>
          <p:cNvSpPr/>
          <p:nvPr/>
        </p:nvSpPr>
        <p:spPr>
          <a:xfrm>
            <a:off x="9786697" y="1071450"/>
            <a:ext cx="870216" cy="807228"/>
          </a:xfrm>
          <a:custGeom>
            <a:avLst/>
            <a:gdLst>
              <a:gd name="connsiteX0" fmla="*/ 330139 w 1993839"/>
              <a:gd name="connsiteY0" fmla="*/ 0 h 1849519"/>
              <a:gd name="connsiteX1" fmla="*/ 6289 w 1993839"/>
              <a:gd name="connsiteY1" fmla="*/ 1085850 h 1849519"/>
              <a:gd name="connsiteX2" fmla="*/ 165039 w 1993839"/>
              <a:gd name="connsiteY2" fmla="*/ 1720850 h 1849519"/>
              <a:gd name="connsiteX3" fmla="*/ 736539 w 1993839"/>
              <a:gd name="connsiteY3" fmla="*/ 1816100 h 1849519"/>
              <a:gd name="connsiteX4" fmla="*/ 1993839 w 1993839"/>
              <a:gd name="connsiteY4" fmla="*/ 1301750 h 184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839" h="1849519">
                <a:moveTo>
                  <a:pt x="330139" y="0"/>
                </a:moveTo>
                <a:cubicBezTo>
                  <a:pt x="181972" y="399521"/>
                  <a:pt x="33806" y="799042"/>
                  <a:pt x="6289" y="1085850"/>
                </a:cubicBezTo>
                <a:cubicBezTo>
                  <a:pt x="-21228" y="1372658"/>
                  <a:pt x="43331" y="1599142"/>
                  <a:pt x="165039" y="1720850"/>
                </a:cubicBezTo>
                <a:cubicBezTo>
                  <a:pt x="286747" y="1842558"/>
                  <a:pt x="431739" y="1885950"/>
                  <a:pt x="736539" y="1816100"/>
                </a:cubicBezTo>
                <a:cubicBezTo>
                  <a:pt x="1041339" y="1746250"/>
                  <a:pt x="1517589" y="1524000"/>
                  <a:pt x="1993839" y="1301750"/>
                </a:cubicBezTo>
              </a:path>
            </a:pathLst>
          </a:custGeom>
          <a:gradFill>
            <a:gsLst>
              <a:gs pos="41000">
                <a:schemeClr val="bg1"/>
              </a:gs>
              <a:gs pos="100000">
                <a:schemeClr val="accent4"/>
              </a:gs>
            </a:gsLst>
            <a:lin ang="7800000" scaled="0"/>
          </a:gra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6" t="4922" r="55764" b="3768"/>
          <a:stretch/>
        </p:blipFill>
        <p:spPr>
          <a:xfrm>
            <a:off x="1800680" y="1191810"/>
            <a:ext cx="2219778" cy="441007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Freeform 4"/>
          <p:cNvSpPr/>
          <p:nvPr/>
        </p:nvSpPr>
        <p:spPr>
          <a:xfrm>
            <a:off x="4602534" y="1583895"/>
            <a:ext cx="2494955" cy="2314363"/>
          </a:xfrm>
          <a:custGeom>
            <a:avLst/>
            <a:gdLst>
              <a:gd name="connsiteX0" fmla="*/ 330139 w 1993839"/>
              <a:gd name="connsiteY0" fmla="*/ 0 h 1849519"/>
              <a:gd name="connsiteX1" fmla="*/ 6289 w 1993839"/>
              <a:gd name="connsiteY1" fmla="*/ 1085850 h 1849519"/>
              <a:gd name="connsiteX2" fmla="*/ 165039 w 1993839"/>
              <a:gd name="connsiteY2" fmla="*/ 1720850 h 1849519"/>
              <a:gd name="connsiteX3" fmla="*/ 736539 w 1993839"/>
              <a:gd name="connsiteY3" fmla="*/ 1816100 h 1849519"/>
              <a:gd name="connsiteX4" fmla="*/ 1993839 w 1993839"/>
              <a:gd name="connsiteY4" fmla="*/ 1301750 h 1849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93839" h="1849519">
                <a:moveTo>
                  <a:pt x="330139" y="0"/>
                </a:moveTo>
                <a:cubicBezTo>
                  <a:pt x="181972" y="399521"/>
                  <a:pt x="33806" y="799042"/>
                  <a:pt x="6289" y="1085850"/>
                </a:cubicBezTo>
                <a:cubicBezTo>
                  <a:pt x="-21228" y="1372658"/>
                  <a:pt x="43331" y="1599142"/>
                  <a:pt x="165039" y="1720850"/>
                </a:cubicBezTo>
                <a:cubicBezTo>
                  <a:pt x="286747" y="1842558"/>
                  <a:pt x="431739" y="1885950"/>
                  <a:pt x="736539" y="1816100"/>
                </a:cubicBezTo>
                <a:cubicBezTo>
                  <a:pt x="1041339" y="1746250"/>
                  <a:pt x="1517589" y="1524000"/>
                  <a:pt x="1993839" y="1301750"/>
                </a:cubicBezTo>
              </a:path>
            </a:pathLst>
          </a:custGeom>
          <a:gradFill>
            <a:gsLst>
              <a:gs pos="41000">
                <a:schemeClr val="bg1"/>
              </a:gs>
              <a:gs pos="100000">
                <a:schemeClr val="accent4"/>
              </a:gs>
            </a:gsLst>
            <a:lin ang="7800000" scaled="0"/>
          </a:gradFill>
          <a:ln w="762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/>
          <p:nvPr/>
        </p:nvSpPr>
        <p:spPr>
          <a:xfrm>
            <a:off x="4741987" y="2715010"/>
            <a:ext cx="1034702" cy="1034702"/>
          </a:xfrm>
          <a:prstGeom prst="ellipse">
            <a:avLst/>
          </a:prstGeom>
          <a:ln w="762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Oval 10"/>
          <p:cNvSpPr/>
          <p:nvPr/>
        </p:nvSpPr>
        <p:spPr>
          <a:xfrm>
            <a:off x="8820503" y="3143180"/>
            <a:ext cx="584756" cy="584756"/>
          </a:xfrm>
          <a:prstGeom prst="ellipse">
            <a:avLst/>
          </a:prstGeom>
          <a:ln w="762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Oval 11"/>
          <p:cNvSpPr/>
          <p:nvPr/>
        </p:nvSpPr>
        <p:spPr>
          <a:xfrm>
            <a:off x="9894743" y="2611756"/>
            <a:ext cx="415361" cy="415361"/>
          </a:xfrm>
          <a:prstGeom prst="ellipse">
            <a:avLst/>
          </a:prstGeom>
          <a:ln w="762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Oval 12"/>
          <p:cNvSpPr/>
          <p:nvPr/>
        </p:nvSpPr>
        <p:spPr>
          <a:xfrm>
            <a:off x="9894990" y="1569399"/>
            <a:ext cx="207681" cy="207681"/>
          </a:xfrm>
          <a:prstGeom prst="ellipse">
            <a:avLst/>
          </a:prstGeom>
          <a:ln w="762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7290640" y="2457281"/>
            <a:ext cx="1223158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68458" y="4284262"/>
            <a:ext cx="0" cy="131762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966858" y="5488947"/>
            <a:ext cx="2138562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228115" y="4587598"/>
            <a:ext cx="1624087" cy="716726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697535" y="4284262"/>
            <a:ext cx="333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N</a:t>
            </a:r>
            <a:endParaRPr lang="en-CA" dirty="0"/>
          </a:p>
        </p:txBody>
      </p:sp>
      <p:sp>
        <p:nvSpPr>
          <p:cNvPr id="26" name="TextBox 25"/>
          <p:cNvSpPr txBox="1"/>
          <p:nvPr/>
        </p:nvSpPr>
        <p:spPr>
          <a:xfrm>
            <a:off x="9161080" y="5306736"/>
            <a:ext cx="36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m</a:t>
            </a:r>
            <a:endParaRPr lang="en-CA" dirty="0"/>
          </a:p>
        </p:txBody>
      </p:sp>
      <p:sp>
        <p:nvSpPr>
          <p:cNvPr id="27" name="TextBox 26"/>
          <p:cNvSpPr txBox="1"/>
          <p:nvPr/>
        </p:nvSpPr>
        <p:spPr>
          <a:xfrm>
            <a:off x="2143425" y="5676068"/>
            <a:ext cx="15534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approx. 150 m</a:t>
            </a:r>
            <a:endParaRPr lang="en-CA" dirty="0"/>
          </a:p>
        </p:txBody>
      </p:sp>
      <p:sp>
        <p:nvSpPr>
          <p:cNvPr id="28" name="TextBox 27"/>
          <p:cNvSpPr txBox="1"/>
          <p:nvPr/>
        </p:nvSpPr>
        <p:spPr>
          <a:xfrm>
            <a:off x="762651" y="1007144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dirty="0" smtClean="0"/>
              <a:t>76.2 km</a:t>
            </a:r>
            <a:endParaRPr lang="en-CA" dirty="0"/>
          </a:p>
        </p:txBody>
      </p:sp>
      <p:sp>
        <p:nvSpPr>
          <p:cNvPr id="29" name="TextBox 28"/>
          <p:cNvSpPr txBox="1"/>
          <p:nvPr/>
        </p:nvSpPr>
        <p:spPr>
          <a:xfrm>
            <a:off x="762650" y="5391365"/>
            <a:ext cx="934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CA" dirty="0" smtClean="0"/>
              <a:t>74.7 km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8439123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5" grpId="0" animBg="1"/>
      <p:bldP spid="7" grpId="0" animBg="1"/>
      <p:bldP spid="11" grpId="0" animBg="1"/>
      <p:bldP spid="12" grpId="0" animBg="1"/>
      <p:bldP spid="13" grpId="0" animBg="1"/>
      <p:bldP spid="25" grpId="0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5"/>
          <a:stretch/>
        </p:blipFill>
        <p:spPr>
          <a:xfrm>
            <a:off x="455857" y="1417320"/>
            <a:ext cx="9221487" cy="48787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Canadian Automated Meteor Obs. (CAMO)</a:t>
            </a:r>
            <a:endParaRPr lang="en-CA" dirty="0"/>
          </a:p>
        </p:txBody>
      </p:sp>
      <p:pic>
        <p:nvPicPr>
          <p:cNvPr id="7" name="Picture 6" descr="cmor-cam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2720" y="3182946"/>
            <a:ext cx="3528392" cy="264629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 descr="DSC01146.JPG"/>
          <p:cNvPicPr>
            <a:picLocks noChangeAspect="1"/>
          </p:cNvPicPr>
          <p:nvPr/>
        </p:nvPicPr>
        <p:blipFill>
          <a:blip r:embed="rId4" cstate="print"/>
          <a:srcRect l="19048" t="19048" r="14286" b="14286"/>
          <a:stretch>
            <a:fillRect/>
          </a:stretch>
        </p:blipFill>
        <p:spPr>
          <a:xfrm>
            <a:off x="4349144" y="3182946"/>
            <a:ext cx="3528000" cy="2646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9" name="Picture 8" descr="P10101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65176" y="3182946"/>
            <a:ext cx="3528000" cy="2646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4925208" y="4335075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n>
                  <a:solidFill>
                    <a:sysClr val="windowText" lastClr="000000"/>
                  </a:solidFill>
                </a:ln>
              </a:rPr>
              <a:t>narrow field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49344" y="390302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n>
                  <a:solidFill>
                    <a:sysClr val="windowText" lastClr="000000"/>
                  </a:solidFill>
                </a:ln>
              </a:rPr>
              <a:t>wide field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41232" y="3081322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n>
                  <a:solidFill>
                    <a:sysClr val="windowText" lastClr="000000"/>
                  </a:solidFill>
                </a:ln>
              </a:rPr>
              <a:t>influx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49246" y="4119051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n>
                  <a:solidFill>
                    <a:sysClr val="windowText" lastClr="000000"/>
                  </a:solidFill>
                </a:ln>
              </a:rPr>
              <a:t>mirrors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77344" y="3182947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ln>
                  <a:solidFill>
                    <a:sysClr val="windowText" lastClr="000000"/>
                  </a:solidFill>
                </a:ln>
              </a:rPr>
              <a:t>wide field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77144" y="3326963"/>
            <a:ext cx="1728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>
                <a:ln>
                  <a:solidFill>
                    <a:sysClr val="windowText" lastClr="000000"/>
                  </a:solidFill>
                </a:ln>
              </a:rPr>
              <a:t>narrow </a:t>
            </a:r>
            <a:br>
              <a:rPr lang="en-CA" sz="2400" b="1" dirty="0">
                <a:ln>
                  <a:solidFill>
                    <a:sysClr val="windowText" lastClr="000000"/>
                  </a:solidFill>
                </a:ln>
              </a:rPr>
            </a:br>
            <a:r>
              <a:rPr lang="en-CA" sz="2400" b="1" dirty="0">
                <a:ln>
                  <a:solidFill>
                    <a:sysClr val="windowText" lastClr="000000"/>
                  </a:solidFill>
                </a:ln>
              </a:rPr>
              <a:t>field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912620" y="3628132"/>
            <a:ext cx="384296" cy="33426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" name="Picture 3" descr="staticmap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47796" y="1849017"/>
            <a:ext cx="3600000" cy="276923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4151996" y="3628132"/>
            <a:ext cx="396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4049014" y="3620339"/>
            <a:ext cx="6429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ysClr val="windowText" lastClr="000000"/>
                </a:solidFill>
              </a:rPr>
              <a:t>50 km</a:t>
            </a:r>
          </a:p>
        </p:txBody>
      </p:sp>
    </p:spTree>
    <p:extLst>
      <p:ext uri="{BB962C8B-B14F-4D97-AF65-F5344CB8AC3E}">
        <p14:creationId xmlns:p14="http://schemas.microsoft.com/office/powerpoint/2010/main" val="21357121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/>
          <p:cNvSpPr txBox="1"/>
          <p:nvPr/>
        </p:nvSpPr>
        <p:spPr>
          <a:xfrm>
            <a:off x="7437186" y="3950627"/>
            <a:ext cx="2547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46 </a:t>
            </a:r>
            <a:r>
              <a:rPr lang="en-US" sz="2400" dirty="0" smtClean="0"/>
              <a:t>m</a:t>
            </a:r>
            <a:endParaRPr lang="en-US" sz="2400" dirty="0"/>
          </a:p>
          <a:p>
            <a:pPr marL="0" lvl="1" algn="ctr"/>
            <a:r>
              <a:rPr lang="en-US" sz="2400" dirty="0"/>
              <a:t>21</a:t>
            </a:r>
            <a:r>
              <a:rPr lang="en-US" sz="2400" dirty="0" smtClean="0"/>
              <a:t>°</a:t>
            </a:r>
            <a:endParaRPr lang="en-US" sz="2400" dirty="0"/>
          </a:p>
          <a:p>
            <a:pPr algn="ctr"/>
            <a:r>
              <a:rPr lang="en-US" sz="2400" dirty="0"/>
              <a:t>20 fps</a:t>
            </a:r>
          </a:p>
          <a:p>
            <a:pPr marL="0" lvl="1" algn="ctr"/>
            <a:r>
              <a:rPr lang="en-US" sz="2400" dirty="0" smtClean="0"/>
              <a:t>7.5 </a:t>
            </a:r>
            <a:r>
              <a:rPr lang="en-US" sz="2400" dirty="0"/>
              <a:t>mag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2513675" y="3950627"/>
            <a:ext cx="2547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4.3 </a:t>
            </a:r>
            <a:r>
              <a:rPr lang="en-US" sz="2400" dirty="0" smtClean="0"/>
              <a:t>m</a:t>
            </a:r>
            <a:endParaRPr lang="en-US" sz="2400" dirty="0"/>
          </a:p>
          <a:p>
            <a:pPr marL="0" lvl="1" algn="ctr"/>
            <a:r>
              <a:rPr lang="en-US" sz="2400" dirty="0"/>
              <a:t>1.5° </a:t>
            </a:r>
            <a:r>
              <a:rPr lang="en-US" sz="2400" dirty="0" smtClean="0"/>
              <a:t>tracking</a:t>
            </a:r>
            <a:endParaRPr lang="en-US" sz="2400" dirty="0"/>
          </a:p>
          <a:p>
            <a:pPr algn="ctr"/>
            <a:r>
              <a:rPr lang="en-US" sz="2400" dirty="0"/>
              <a:t>110 fps</a:t>
            </a:r>
          </a:p>
          <a:p>
            <a:pPr algn="ctr">
              <a:buFont typeface="Arial"/>
              <a:buChar char="•"/>
            </a:pP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16906" y="3950627"/>
            <a:ext cx="25472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96 </a:t>
            </a:r>
            <a:r>
              <a:rPr lang="en-US" sz="2400" dirty="0" smtClean="0"/>
              <a:t>m</a:t>
            </a:r>
            <a:endParaRPr lang="en-US" sz="2400" dirty="0"/>
          </a:p>
          <a:p>
            <a:pPr marL="0" lvl="1" algn="ctr"/>
            <a:r>
              <a:rPr lang="en-US" sz="2400" dirty="0"/>
              <a:t>28</a:t>
            </a:r>
            <a:r>
              <a:rPr lang="en-US" sz="2400" dirty="0" smtClean="0"/>
              <a:t>°</a:t>
            </a:r>
            <a:endParaRPr lang="en-US" sz="2400" dirty="0"/>
          </a:p>
          <a:p>
            <a:pPr algn="ctr"/>
            <a:r>
              <a:rPr lang="en-US" sz="2400" dirty="0"/>
              <a:t>60 – 110 fps</a:t>
            </a:r>
          </a:p>
          <a:p>
            <a:pPr marL="0" lvl="1" algn="ctr"/>
            <a:r>
              <a:rPr lang="en-US" sz="2400" dirty="0" smtClean="0"/>
              <a:t>5 </a:t>
            </a:r>
            <a:r>
              <a:rPr lang="en-US" sz="2400" dirty="0"/>
              <a:t>mag. </a:t>
            </a:r>
          </a:p>
        </p:txBody>
      </p:sp>
      <p:pic>
        <p:nvPicPr>
          <p:cNvPr id="7" name="Picture 6" descr="simultaneou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90810" y="1556793"/>
            <a:ext cx="7521615" cy="22669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423592" y="3933058"/>
            <a:ext cx="2736304" cy="158723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Rectangle 10"/>
          <p:cNvSpPr/>
          <p:nvPr/>
        </p:nvSpPr>
        <p:spPr>
          <a:xfrm>
            <a:off x="5231904" y="3933058"/>
            <a:ext cx="4608512" cy="158723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TextBox 11"/>
          <p:cNvSpPr txBox="1"/>
          <p:nvPr/>
        </p:nvSpPr>
        <p:spPr>
          <a:xfrm>
            <a:off x="3466969" y="3137933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180 m</a:t>
            </a:r>
            <a:endParaRPr lang="en-CA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598235" y="4360126"/>
            <a:ext cx="24069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598235" y="4754042"/>
            <a:ext cx="240693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5348870" y="4360126"/>
            <a:ext cx="434154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365388" y="4735457"/>
            <a:ext cx="434154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365388" y="5104639"/>
            <a:ext cx="434154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3926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Approach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CA" dirty="0" smtClean="0"/>
              <a:t>&gt; Look at how far two fragments separate before one dies out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&gt; Single-body </a:t>
            </a:r>
            <a:r>
              <a:rPr lang="en-CA" dirty="0" smtClean="0"/>
              <a:t>ablation + </a:t>
            </a:r>
            <a:r>
              <a:rPr lang="en-CA" dirty="0" smtClean="0"/>
              <a:t>narrow field photometry</a:t>
            </a:r>
          </a:p>
          <a:p>
            <a:pPr marL="0" indent="0">
              <a:buNone/>
            </a:pP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&gt; </a:t>
            </a:r>
            <a:r>
              <a:rPr lang="en-CA" dirty="0" smtClean="0"/>
              <a:t>Fragment masses, densities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188" y="2455126"/>
            <a:ext cx="7200000" cy="148158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65303" y="3886978"/>
            <a:ext cx="3844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Planet. Space Sci. 48 (2000), 911 – 920 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09378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Perhaps the simplest example</a:t>
            </a:r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70" y="1722554"/>
            <a:ext cx="9000000" cy="2109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970" y="3987367"/>
            <a:ext cx="9000000" cy="21093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26970" y="5727410"/>
            <a:ext cx="1605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 smtClean="0">
                <a:solidFill>
                  <a:schemeClr val="bg1"/>
                </a:solidFill>
                <a:sym typeface="Symbol" panose="05050102010706020507" pitchFamily="18" charset="2"/>
              </a:rPr>
              <a:t>3.2 km across</a:t>
            </a:r>
            <a:endParaRPr lang="en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363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0" y="1177925"/>
            <a:ext cx="10515600" cy="1065856"/>
          </a:xfrm>
        </p:spPr>
        <p:txBody>
          <a:bodyPr numCol="2">
            <a:normAutofit/>
          </a:bodyPr>
          <a:lstStyle/>
          <a:p>
            <a:pPr marL="0" indent="0" algn="ctr">
              <a:buNone/>
            </a:pPr>
            <a:r>
              <a:rPr lang="en-CA" dirty="0" smtClean="0"/>
              <a:t>20151012_063438</a:t>
            </a:r>
          </a:p>
          <a:p>
            <a:pPr marL="0" indent="0" algn="ctr">
              <a:buNone/>
            </a:pPr>
            <a:r>
              <a:rPr lang="en-CA" dirty="0" err="1"/>
              <a:t>T</a:t>
            </a:r>
            <a:r>
              <a:rPr lang="en-CA" baseline="-25000" dirty="0" err="1"/>
              <a:t>j</a:t>
            </a:r>
            <a:r>
              <a:rPr lang="en-CA" dirty="0"/>
              <a:t> </a:t>
            </a:r>
            <a:r>
              <a:rPr lang="en-CA" dirty="0">
                <a:sym typeface="Symbol" panose="05050102010706020507" pitchFamily="18" charset="2"/>
              </a:rPr>
              <a:t></a:t>
            </a:r>
            <a:r>
              <a:rPr lang="en-CA" dirty="0"/>
              <a:t> 3.5 – preliminary </a:t>
            </a:r>
            <a:r>
              <a:rPr lang="en-CA" dirty="0" smtClean="0"/>
              <a:t>STA</a:t>
            </a:r>
            <a:br>
              <a:rPr lang="en-CA" dirty="0" smtClean="0"/>
            </a:br>
            <a:r>
              <a:rPr lang="en-CA" dirty="0" smtClean="0"/>
              <a:t>v</a:t>
            </a:r>
            <a:r>
              <a:rPr lang="en-CA" baseline="-25000" dirty="0" smtClean="0"/>
              <a:t>i</a:t>
            </a:r>
            <a:r>
              <a:rPr lang="en-CA" dirty="0" smtClean="0"/>
              <a:t> = 30.3 </a:t>
            </a:r>
            <a:r>
              <a:rPr lang="en-CA" dirty="0">
                <a:sym typeface="Symbol" panose="05050102010706020507" pitchFamily="18" charset="2"/>
              </a:rPr>
              <a:t>km s</a:t>
            </a:r>
            <a:r>
              <a:rPr lang="en-CA" baseline="30000" dirty="0">
                <a:sym typeface="Symbol" panose="05050102010706020507" pitchFamily="18" charset="2"/>
              </a:rPr>
              <a:t>-1</a:t>
            </a:r>
            <a:r>
              <a:rPr lang="en-CA" dirty="0">
                <a:sym typeface="Symbol" panose="05050102010706020507" pitchFamily="18" charset="2"/>
              </a:rPr>
              <a:t> </a:t>
            </a:r>
            <a:r>
              <a:rPr lang="en-CA" dirty="0" smtClean="0"/>
              <a:t>@ 95 km </a:t>
            </a:r>
          </a:p>
          <a:p>
            <a:pPr marL="0" indent="0" algn="ctr">
              <a:buNone/>
            </a:pPr>
            <a:r>
              <a:rPr lang="en-CA" dirty="0" err="1" smtClean="0"/>
              <a:t>v</a:t>
            </a:r>
            <a:r>
              <a:rPr lang="en-CA" baseline="-25000" dirty="0" err="1" smtClean="0"/>
              <a:t>frag</a:t>
            </a:r>
            <a:r>
              <a:rPr lang="en-CA" dirty="0" smtClean="0"/>
              <a:t> </a:t>
            </a:r>
            <a:r>
              <a:rPr lang="en-CA" dirty="0" smtClean="0">
                <a:sym typeface="Symbol" panose="05050102010706020507" pitchFamily="18" charset="2"/>
              </a:rPr>
              <a:t> 29.7 km s</a:t>
            </a:r>
            <a:r>
              <a:rPr lang="en-CA" baseline="30000" dirty="0" smtClean="0">
                <a:sym typeface="Symbol" panose="05050102010706020507" pitchFamily="18" charset="2"/>
              </a:rPr>
              <a:t>-1</a:t>
            </a:r>
            <a:r>
              <a:rPr lang="en-CA" dirty="0" smtClean="0">
                <a:sym typeface="Symbol" panose="05050102010706020507" pitchFamily="18" charset="2"/>
              </a:rPr>
              <a:t> @ 81 km</a:t>
            </a:r>
            <a:endParaRPr lang="en-CA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273" y="2348812"/>
            <a:ext cx="4320000" cy="32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909" y="2348812"/>
            <a:ext cx="4320000" cy="32400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cxnSp>
        <p:nvCxnSpPr>
          <p:cNvPr id="11" name="Straight Connector 10"/>
          <p:cNvCxnSpPr/>
          <p:nvPr/>
        </p:nvCxnSpPr>
        <p:spPr>
          <a:xfrm>
            <a:off x="1971435" y="2540000"/>
            <a:ext cx="18720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28435" y="2514600"/>
            <a:ext cx="94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ym typeface="Symbol" panose="05050102010706020507" pitchFamily="18" charset="2"/>
              </a:rPr>
              <a:t>3.2 km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4521736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76099" y="5349176"/>
            <a:ext cx="1380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sym typeface="Symbol" panose="05050102010706020507" pitchFamily="18" charset="2"/>
              </a:rPr>
              <a:t>mag  0.2</a:t>
            </a:r>
            <a:endParaRPr lang="en-C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52" y="1299175"/>
            <a:ext cx="5400000" cy="40500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52" y="1299175"/>
            <a:ext cx="5400000" cy="4050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2" y="437089"/>
            <a:ext cx="3600000" cy="28147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352" y="3398980"/>
            <a:ext cx="3600000" cy="2824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94458" y="5349176"/>
            <a:ext cx="362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RMS </a:t>
            </a:r>
            <a:r>
              <a:rPr lang="en-CA" dirty="0" err="1" smtClean="0"/>
              <a:t>resid</a:t>
            </a:r>
            <a:r>
              <a:rPr lang="en-CA" dirty="0" smtClean="0"/>
              <a:t>. </a:t>
            </a:r>
            <a:r>
              <a:rPr lang="en-CA" dirty="0" smtClean="0">
                <a:sym typeface="Symbol" panose="05050102010706020507" pitchFamily="18" charset="2"/>
              </a:rPr>
              <a:t> 2 m, max(</a:t>
            </a:r>
            <a:r>
              <a:rPr lang="en-CA" dirty="0" err="1" smtClean="0">
                <a:sym typeface="Symbol" panose="05050102010706020507" pitchFamily="18" charset="2"/>
              </a:rPr>
              <a:t>resid</a:t>
            </a:r>
            <a:r>
              <a:rPr lang="en-CA" dirty="0" smtClean="0">
                <a:sym typeface="Symbol" panose="05050102010706020507" pitchFamily="18" charset="2"/>
              </a:rPr>
              <a:t>.) = 5 m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8352" y="1306568"/>
            <a:ext cx="5400000" cy="40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9981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24" y="578576"/>
            <a:ext cx="3657607" cy="27432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64" y="578576"/>
            <a:ext cx="3657607" cy="27432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64" y="3467782"/>
            <a:ext cx="3657607" cy="27432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23" y="3467782"/>
            <a:ext cx="3657607" cy="274320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746446" y="4820335"/>
            <a:ext cx="1062681" cy="27631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055100" y="3403600"/>
            <a:ext cx="0" cy="23495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9201150" y="3403600"/>
            <a:ext cx="0" cy="23495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358596" y="4820335"/>
            <a:ext cx="1062681" cy="27631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626367" y="4132991"/>
            <a:ext cx="23495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26367" y="4468682"/>
            <a:ext cx="23495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980723" y="4099350"/>
            <a:ext cx="18798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i="1" dirty="0">
                <a:sym typeface="Symbol" panose="05050102010706020507" pitchFamily="18" charset="2"/>
              </a:rPr>
              <a:t>m</a:t>
            </a:r>
            <a:r>
              <a:rPr lang="en-CA" dirty="0" smtClean="0">
                <a:sym typeface="Symbol" panose="05050102010706020507" pitchFamily="18" charset="2"/>
              </a:rPr>
              <a:t> = 3 – 10 mg</a:t>
            </a:r>
          </a:p>
          <a:p>
            <a:endParaRPr lang="en-CA" dirty="0" smtClean="0">
              <a:sym typeface="Symbol" panose="05050102010706020507" pitchFamily="18" charset="2"/>
            </a:endParaRPr>
          </a:p>
          <a:p>
            <a:r>
              <a:rPr lang="en-CA" dirty="0" smtClean="0">
                <a:sym typeface="Symbol" panose="05050102010706020507" pitchFamily="18" charset="2"/>
              </a:rPr>
              <a:t></a:t>
            </a:r>
            <a:r>
              <a:rPr lang="en-CA" i="1" baseline="-25000" dirty="0" smtClean="0">
                <a:sym typeface="Symbol" panose="05050102010706020507" pitchFamily="18" charset="2"/>
              </a:rPr>
              <a:t>met</a:t>
            </a:r>
            <a:r>
              <a:rPr lang="en-CA" dirty="0" smtClean="0">
                <a:sym typeface="Symbol" panose="05050102010706020507" pitchFamily="18" charset="2"/>
              </a:rPr>
              <a:t> = 2000 kg m</a:t>
            </a:r>
            <a:r>
              <a:rPr lang="en-CA" baseline="30000" dirty="0" smtClean="0">
                <a:sym typeface="Symbol" panose="05050102010706020507" pitchFamily="18" charset="2"/>
              </a:rPr>
              <a:t>-3</a:t>
            </a:r>
            <a:endParaRPr lang="en-CA" baseline="30000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9055100" y="577850"/>
            <a:ext cx="0" cy="23495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626367" y="1402491"/>
            <a:ext cx="234950" cy="0"/>
          </a:xfrm>
          <a:prstGeom prst="straightConnector1">
            <a:avLst/>
          </a:prstGeom>
          <a:ln w="38100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22738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</TotalTime>
  <Words>235</Words>
  <Application>Microsoft Office PowerPoint</Application>
  <PresentationFormat>Widescreen</PresentationFormat>
  <Paragraphs>71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Symbol</vt:lpstr>
      <vt:lpstr>Office Theme</vt:lpstr>
      <vt:lpstr>Meteor trail lengths</vt:lpstr>
      <vt:lpstr>PowerPoint Presentation</vt:lpstr>
      <vt:lpstr>Canadian Automated Meteor Obs. (CAMO)</vt:lpstr>
      <vt:lpstr>PowerPoint Presentation</vt:lpstr>
      <vt:lpstr>Approach</vt:lpstr>
      <vt:lpstr>Perhaps the simplest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Comments + to do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Meteor trail lengths</dc:title>
  <dc:creator>Edward Stokan</dc:creator>
  <cp:lastModifiedBy>Ed</cp:lastModifiedBy>
  <cp:revision>73</cp:revision>
  <dcterms:created xsi:type="dcterms:W3CDTF">2016-05-06T22:24:45Z</dcterms:created>
  <dcterms:modified xsi:type="dcterms:W3CDTF">2016-06-07T20:55:19Z</dcterms:modified>
</cp:coreProperties>
</file>