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9" r:id="rId1"/>
  </p:sldMasterIdLst>
  <p:notesMasterIdLst>
    <p:notesMasterId r:id="rId13"/>
  </p:notesMasterIdLst>
  <p:handoutMasterIdLst>
    <p:handoutMasterId r:id="rId14"/>
  </p:handoutMasterIdLst>
  <p:sldIdLst>
    <p:sldId id="304" r:id="rId2"/>
    <p:sldId id="334" r:id="rId3"/>
    <p:sldId id="336" r:id="rId4"/>
    <p:sldId id="338" r:id="rId5"/>
    <p:sldId id="341" r:id="rId6"/>
    <p:sldId id="348" r:id="rId7"/>
    <p:sldId id="337" r:id="rId8"/>
    <p:sldId id="339" r:id="rId9"/>
    <p:sldId id="343" r:id="rId10"/>
    <p:sldId id="344" r:id="rId11"/>
    <p:sldId id="347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515"/>
    <a:srgbClr val="D6DDD3"/>
    <a:srgbClr val="EDE8DD"/>
    <a:srgbClr val="C2B7A1"/>
    <a:srgbClr val="918873"/>
    <a:srgbClr val="3C3623"/>
    <a:srgbClr val="D0A760"/>
    <a:srgbClr val="434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3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3B5CBF-C487-4CA5-9F26-70A6ADBFCBCF}" type="datetimeFigureOut">
              <a:rPr lang="en-US" altLang="en-US"/>
              <a:pPr/>
              <a:t>6/8/2016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81A25A7-0F9F-4256-B838-D0BB1EF689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6830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83CA9D8-C76F-4EF2-92AE-D747BEBFDBCC}" type="datetimeFigureOut">
              <a:rPr lang="en-US" altLang="en-US"/>
              <a:pPr/>
              <a:t>6/8/2016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EED0B0D-0D2E-4B47-A614-05D68AF218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1776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Sig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811713"/>
            <a:ext cx="20462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4" descr="SUSig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0555"/>
            <a:ext cx="8229600" cy="6184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3599022"/>
            <a:ext cx="6059488" cy="20574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419028"/>
            <a:ext cx="8229600" cy="461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" y="4802452"/>
            <a:ext cx="417095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614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7" y="1012331"/>
            <a:ext cx="7700963" cy="3655395"/>
          </a:xfrm>
        </p:spPr>
        <p:txBody>
          <a:bodyPr/>
          <a:lstStyle>
            <a:lvl1pPr>
              <a:defRPr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55677" y="875273"/>
            <a:ext cx="7700961" cy="0"/>
          </a:xfrm>
          <a:prstGeom prst="line">
            <a:avLst/>
          </a:prstGeom>
          <a:ln w="15875" cap="sq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4" y="4798607"/>
            <a:ext cx="4170956" cy="365760"/>
          </a:xfrm>
          <a:prstGeom prst="rect">
            <a:avLst/>
          </a:prstGeom>
        </p:spPr>
      </p:pic>
      <p:sp>
        <p:nvSpPr>
          <p:cNvPr id="17" name="Snip Single Corner Rectangle 16"/>
          <p:cNvSpPr/>
          <p:nvPr userDrawn="1"/>
        </p:nvSpPr>
        <p:spPr>
          <a:xfrm>
            <a:off x="62345" y="359541"/>
            <a:ext cx="602673" cy="488024"/>
          </a:xfrm>
          <a:prstGeom prst="snip1Rect">
            <a:avLst>
              <a:gd name="adj" fmla="val 18845"/>
            </a:avLst>
          </a:prstGeom>
          <a:gradFill>
            <a:gsLst>
              <a:gs pos="0">
                <a:srgbClr val="8C1515"/>
              </a:gs>
              <a:gs pos="34000">
                <a:srgbClr val="8C1515"/>
              </a:gs>
              <a:gs pos="70000">
                <a:srgbClr val="8C1515"/>
              </a:gs>
              <a:gs pos="100000">
                <a:srgbClr val="8C1515"/>
              </a:gs>
            </a:gsLst>
            <a:lin ang="4200000" scaled="0"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2345" y="1012331"/>
            <a:ext cx="602673" cy="36553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4" descr="SUSig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164958" y="410539"/>
            <a:ext cx="500060" cy="3608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D06182B-CCD7-434A-9A9C-B821323742F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4568709"/>
      </p:ext>
    </p:extLst>
  </p:cSld>
  <p:clrMapOvr>
    <a:masterClrMapping/>
  </p:clrMapOvr>
  <p:transition spd="slow"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7" y="908685"/>
            <a:ext cx="7700963" cy="3759042"/>
          </a:xfrm>
        </p:spPr>
        <p:txBody>
          <a:bodyPr/>
          <a:lstStyle>
            <a:lvl2pPr marL="0" indent="0">
              <a:buFont typeface="Arial"/>
              <a:buNone/>
              <a:defRPr baseline="0"/>
            </a:lvl2pPr>
            <a:lvl3pPr marL="344488" indent="0">
              <a:buNone/>
              <a:defRPr/>
            </a:lvl3pPr>
            <a:lvl4pPr marL="687387" indent="0">
              <a:buNone/>
              <a:defRPr/>
            </a:lvl4pPr>
            <a:lvl5pPr marL="10318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21727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/>
          <p:cNvSpPr txBox="1">
            <a:spLocks/>
          </p:cNvSpPr>
          <p:nvPr/>
        </p:nvSpPr>
        <p:spPr>
          <a:xfrm>
            <a:off x="60325" y="7938"/>
            <a:ext cx="457200" cy="4572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F30DF99F-6160-41E3-8CF1-6E11E27EF855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7" y="908685"/>
            <a:ext cx="3787775" cy="3759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908685"/>
            <a:ext cx="3779838" cy="3759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5392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908685"/>
            <a:ext cx="7707862" cy="1816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7" y="2841313"/>
            <a:ext cx="7707313" cy="1816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42690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7" y="908685"/>
            <a:ext cx="3787775" cy="3759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908686"/>
            <a:ext cx="3779838" cy="1823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2837497"/>
            <a:ext cx="3779838" cy="1830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23194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7" y="908686"/>
            <a:ext cx="3787775" cy="1823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7" y="2840613"/>
            <a:ext cx="3781425" cy="1827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908686"/>
            <a:ext cx="3779838" cy="1823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2840613"/>
            <a:ext cx="3779838" cy="1827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573509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4" descr="SUSig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7" y="1538765"/>
            <a:ext cx="2954337" cy="92583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7" y="2571750"/>
            <a:ext cx="2954337" cy="932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1535112"/>
            <a:ext cx="1951038" cy="195103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defRPr lang="en-US" sz="12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8118788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7" y="908685"/>
            <a:ext cx="7700963" cy="375904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0285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/>
          <p:cNvSpPr txBox="1">
            <a:spLocks/>
          </p:cNvSpPr>
          <p:nvPr/>
        </p:nvSpPr>
        <p:spPr>
          <a:xfrm>
            <a:off x="60325" y="7938"/>
            <a:ext cx="457200" cy="4572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BB99E2E9-09E5-4C58-A4F0-621782453C72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7" y="908685"/>
            <a:ext cx="3787775" cy="375904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908685"/>
            <a:ext cx="3779838" cy="375904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3574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908685"/>
            <a:ext cx="7707862" cy="181660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7" y="2841313"/>
            <a:ext cx="7707313" cy="181660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276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7" y="908685"/>
            <a:ext cx="3787775" cy="375904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908686"/>
            <a:ext cx="3779838" cy="182308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2837497"/>
            <a:ext cx="3779838" cy="183023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555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7" y="908686"/>
            <a:ext cx="3787775" cy="182308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7" y="2840613"/>
            <a:ext cx="3781425" cy="182711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908686"/>
            <a:ext cx="3779838" cy="182308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2840613"/>
            <a:ext cx="3779838" cy="182711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4679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descr="SUSig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92517"/>
            <a:ext cx="8229600" cy="6184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3599022"/>
            <a:ext cx="6059488" cy="20574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410990"/>
            <a:ext cx="8229600" cy="461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0529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descr="SUSig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7" y="1538765"/>
            <a:ext cx="2954337" cy="92583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7" y="2571750"/>
            <a:ext cx="2954337" cy="932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1535112"/>
            <a:ext cx="1951038" cy="195103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0170378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"/>
          <p:cNvSpPr>
            <a:spLocks noGrp="1"/>
          </p:cNvSpPr>
          <p:nvPr>
            <p:ph type="title"/>
          </p:nvPr>
        </p:nvSpPr>
        <p:spPr bwMode="auto"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9325" y="903288"/>
            <a:ext cx="7707313" cy="37639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38" y="4811713"/>
            <a:ext cx="846137" cy="2714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4D06182B-CCD7-434A-9A9C-B821323742F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-11113" y="0"/>
            <a:ext cx="9155113" cy="342900"/>
          </a:xfrm>
          <a:prstGeom prst="rect">
            <a:avLst/>
          </a:prstGeom>
          <a:solidFill>
            <a:schemeClr val="bg2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8C1515"/>
              </a:solidFill>
              <a:latin typeface="Arial"/>
            </a:endParaRPr>
          </a:p>
        </p:txBody>
      </p:sp>
      <p:pic>
        <p:nvPicPr>
          <p:cNvPr id="5126" name="Picture 10" descr="SUSig_Rev_WrdmrkOneLin8c1515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856163"/>
            <a:ext cx="1546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</p:sldLayoutIdLst>
  <p:transition spd="slow">
    <p:fade/>
  </p:transition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600" kern="1200" cap="small" spc="20">
          <a:solidFill>
            <a:schemeClr val="tx1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marL="288925" indent="-2889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2pPr>
      <a:lvl3pPr marL="569913" indent="-2254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charset="0"/>
        <a:buChar char="›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3pPr>
      <a:lvl4pPr marL="914400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4pPr>
      <a:lvl5pPr marL="1258888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ource Sans Pro" charset="0"/>
        <a:buChar char="–"/>
        <a:defRPr kern="1200">
          <a:solidFill>
            <a:srgbClr val="595959"/>
          </a:solidFill>
          <a:latin typeface="Arial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457200" y="1952625"/>
            <a:ext cx="8229600" cy="6191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Experimentation and numerical simulation of meteoroid ablation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11266" name="Text Placeholder 2"/>
          <p:cNvSpPr>
            <a:spLocks noGrp="1"/>
          </p:cNvSpPr>
          <p:nvPr>
            <p:ph type="body" sz="quarter" idx="18"/>
          </p:nvPr>
        </p:nvSpPr>
        <p:spPr bwMode="auto">
          <a:xfrm>
            <a:off x="1603375" y="3344863"/>
            <a:ext cx="6059488" cy="587375"/>
          </a:xfrm>
        </p:spPr>
        <p:txBody>
          <a:bodyPr numCol="1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Lorenzo Limonta, Sigrid Close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</a:rPr>
              <a:t>Space Environment and Satellite Systems Lab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199" y="2571750"/>
            <a:ext cx="8489447" cy="461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dirty="0">
                <a:solidFill>
                  <a:schemeClr val="bg2"/>
                </a:solidFill>
                <a:ea typeface="+mn-ea"/>
                <a:cs typeface="+mn-cs"/>
              </a:rPr>
              <a:t>Meteoroid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of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6182B-CCD7-434A-9A9C-B821323742FB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07163" y="1696278"/>
            <a:ext cx="3668479" cy="2478158"/>
            <a:chOff x="6623714" y="2164920"/>
            <a:chExt cx="2026576" cy="216162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02" t="50062" b="4373"/>
            <a:stretch/>
          </p:blipFill>
          <p:spPr bwMode="auto">
            <a:xfrm>
              <a:off x="6718852" y="3436466"/>
              <a:ext cx="1931438" cy="89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62" r="48798" b="4373"/>
            <a:stretch/>
          </p:blipFill>
          <p:spPr bwMode="auto">
            <a:xfrm>
              <a:off x="6623714" y="2164920"/>
              <a:ext cx="2026576" cy="9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 descr="32TimeCalibratedSNRImagewithBothOpticalAndRadarSig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42" y="1475053"/>
            <a:ext cx="404534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5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Working model for a simplified 2-d numerical simulation</a:t>
            </a:r>
          </a:p>
          <a:p>
            <a:pPr lvl="1"/>
            <a:r>
              <a:rPr lang="en-US" dirty="0"/>
              <a:t>Shown effects of shelled-multi-composition meteoroid models on mass loss</a:t>
            </a:r>
          </a:p>
          <a:p>
            <a:pPr lvl="2"/>
            <a:r>
              <a:rPr lang="en-US" dirty="0"/>
              <a:t>Not sufficient to completely capture what detected</a:t>
            </a:r>
          </a:p>
          <a:p>
            <a:pPr lvl="1"/>
            <a:r>
              <a:rPr lang="en-US" dirty="0"/>
              <a:t>Shown effects of rotation on mass loss</a:t>
            </a:r>
          </a:p>
          <a:p>
            <a:pPr marL="0" lvl="1" indent="0">
              <a:buNone/>
            </a:pPr>
            <a:endParaRPr lang="en-US" dirty="0"/>
          </a:p>
          <a:p>
            <a:r>
              <a:rPr lang="en-US" dirty="0"/>
              <a:t>Future work:</a:t>
            </a:r>
          </a:p>
          <a:p>
            <a:pPr lvl="1"/>
            <a:r>
              <a:rPr lang="en-US" dirty="0"/>
              <a:t>Crack propagation and fragmentation model (in collaboration with prof. </a:t>
            </a:r>
            <a:r>
              <a:rPr lang="en-US" dirty="0" err="1"/>
              <a:t>Chiaramonte</a:t>
            </a:r>
            <a:r>
              <a:rPr lang="en-US" dirty="0"/>
              <a:t> of Princeton University)</a:t>
            </a:r>
          </a:p>
          <a:p>
            <a:pPr lvl="1"/>
            <a:r>
              <a:rPr lang="en-US" dirty="0"/>
              <a:t>Plasma 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6182B-CCD7-434A-9A9C-B821323742FB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02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 err="1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6182B-CCD7-434A-9A9C-B821323742FB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900" y="2848744"/>
            <a:ext cx="2622016" cy="196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20" descr="spacecraft-re-entry-4.jpg"/>
          <p:cNvPicPr>
            <a:picLocks noChangeAspect="1"/>
          </p:cNvPicPr>
          <p:nvPr/>
        </p:nvPicPr>
        <p:blipFill rotWithShape="1">
          <a:blip r:embed="rId3" cstate="print"/>
          <a:srcRect b="7812"/>
          <a:stretch/>
        </p:blipFill>
        <p:spPr>
          <a:xfrm>
            <a:off x="1139826" y="3316184"/>
            <a:ext cx="2473323" cy="1395516"/>
          </a:xfrm>
          <a:prstGeom prst="rect">
            <a:avLst/>
          </a:prstGeom>
        </p:spPr>
      </p:pic>
      <p:pic>
        <p:nvPicPr>
          <p:cNvPr id="8" name="Picture 7" descr="apollo_c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426" y="945355"/>
            <a:ext cx="2593973" cy="1988713"/>
          </a:xfrm>
          <a:prstGeom prst="rect">
            <a:avLst/>
          </a:prstGeom>
        </p:spPr>
      </p:pic>
      <p:pic>
        <p:nvPicPr>
          <p:cNvPr id="9" name="Picture 2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77" y="953082"/>
            <a:ext cx="2102188" cy="225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69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Questions: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What is the global distribution of meteoroid masses entering Earth’s atmosphere?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How are meteor size, mass, and velocity related to measurable parameters?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Can we better constrain</a:t>
            </a:r>
          </a:p>
          <a:p>
            <a:pPr lvl="2"/>
            <a:r>
              <a:rPr lang="en-US" dirty="0"/>
              <a:t> Composition</a:t>
            </a:r>
          </a:p>
          <a:p>
            <a:pPr lvl="2"/>
            <a:r>
              <a:rPr lang="en-US" dirty="0"/>
              <a:t> Luminous efficiency τ</a:t>
            </a:r>
          </a:p>
          <a:p>
            <a:pPr lvl="2"/>
            <a:r>
              <a:rPr lang="en-US" dirty="0"/>
              <a:t> Ionization probability β</a:t>
            </a:r>
          </a:p>
          <a:p>
            <a:pPr lvl="2"/>
            <a:endParaRPr lang="en-US" dirty="0"/>
          </a:p>
          <a:p>
            <a:r>
              <a:rPr lang="en-US" sz="2000" dirty="0"/>
              <a:t>Methods: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Simultaneous optical and radar detection</a:t>
            </a:r>
            <a:endParaRPr lang="en-US" sz="1600" b="1" dirty="0">
              <a:solidFill>
                <a:schemeClr val="tx1"/>
              </a:solidFill>
            </a:endParaRP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Modeling</a:t>
            </a:r>
          </a:p>
          <a:p>
            <a:pPr lvl="2"/>
            <a:r>
              <a:rPr lang="en-US" b="1" dirty="0">
                <a:solidFill>
                  <a:schemeClr val="tx1"/>
                </a:solidFill>
              </a:rPr>
              <a:t>Ablation model: from mass and velocity to plasma size, density, and brightness</a:t>
            </a:r>
          </a:p>
          <a:p>
            <a:pPr lvl="2"/>
            <a:r>
              <a:rPr lang="en-US" dirty="0"/>
              <a:t>Scattering model: from plasma size and density to radar cross section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6182B-CCD7-434A-9A9C-B821323742FB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05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55677" y="1012331"/>
            <a:ext cx="4194173" cy="3655395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Joint optical and radar experiment conducted at </a:t>
            </a:r>
            <a:r>
              <a:rPr lang="en-US">
                <a:solidFill>
                  <a:schemeClr val="tx1"/>
                </a:solidFill>
              </a:rPr>
              <a:t>PFISR spring 2014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Two sensitive CMOS cameras, one with a long pass filter (</a:t>
            </a:r>
            <a:r>
              <a:rPr lang="el-GR" dirty="0">
                <a:solidFill>
                  <a:schemeClr val="tx1"/>
                </a:solidFill>
              </a:rPr>
              <a:t>λ</a:t>
            </a:r>
            <a:r>
              <a:rPr lang="en-US" dirty="0">
                <a:solidFill>
                  <a:schemeClr val="tx1"/>
                </a:solidFill>
              </a:rPr>
              <a:t> &gt; 475 nm)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High power PFISR radar capable of detecting meteor head echoes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Pointing 75deg elevation, 15 </a:t>
            </a:r>
            <a:r>
              <a:rPr lang="en-US" dirty="0" err="1">
                <a:solidFill>
                  <a:schemeClr val="tx1"/>
                </a:solidFill>
              </a:rPr>
              <a:t>deg</a:t>
            </a:r>
            <a:r>
              <a:rPr lang="en-US" dirty="0">
                <a:solidFill>
                  <a:schemeClr val="tx1"/>
                </a:solidFill>
              </a:rPr>
              <a:t> azimuth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Field of </a:t>
            </a:r>
            <a:r>
              <a:rPr lang="en-US" dirty="0" err="1">
                <a:solidFill>
                  <a:schemeClr val="tx1"/>
                </a:solidFill>
              </a:rPr>
              <a:t>fiew</a:t>
            </a:r>
            <a:r>
              <a:rPr lang="en-US" dirty="0">
                <a:solidFill>
                  <a:schemeClr val="tx1"/>
                </a:solidFill>
              </a:rPr>
              <a:t> ~9x9 </a:t>
            </a:r>
            <a:r>
              <a:rPr lang="en-US" dirty="0" err="1">
                <a:solidFill>
                  <a:schemeClr val="tx1"/>
                </a:solidFill>
              </a:rPr>
              <a:t>deg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6182B-CCD7-434A-9A9C-B821323742FB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5" name="Picture 2" descr="http://isr.sri.com/iono/amisr/images/LG-PFISR-IMG_6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7178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Glenn\Pictures\Alaska\IMG_07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70" y="1012331"/>
            <a:ext cx="219456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15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Collected data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5240093"/>
              </p:ext>
            </p:extLst>
          </p:nvPr>
        </p:nvGraphicFramePr>
        <p:xfrm>
          <a:off x="955675" y="1012825"/>
          <a:ext cx="7700965" cy="36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77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03/30/2014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03/31/2014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04/01/2014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04/02/2014</a:t>
                      </a:r>
                    </a:p>
                  </a:txBody>
                  <a:tcPr marL="229124" marR="229124" marT="114562" marB="11456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779">
                <a:tc>
                  <a:txBody>
                    <a:bodyPr/>
                    <a:lstStyle/>
                    <a:p>
                      <a:r>
                        <a:rPr lang="en-US" sz="1200" dirty="0"/>
                        <a:t>Identified Objects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49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95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136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</a:t>
                      </a:r>
                    </a:p>
                  </a:txBody>
                  <a:tcPr marL="229124" marR="229124" marT="114562" marB="1145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779">
                <a:tc>
                  <a:txBody>
                    <a:bodyPr/>
                    <a:lstStyle/>
                    <a:p>
                      <a:r>
                        <a:rPr lang="en-US" sz="1200" dirty="0"/>
                        <a:t>True positive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43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94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</a:t>
                      </a:r>
                    </a:p>
                  </a:txBody>
                  <a:tcPr marL="229124" marR="229124" marT="114562" marB="1145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779">
                <a:tc>
                  <a:txBody>
                    <a:bodyPr/>
                    <a:lstStyle/>
                    <a:p>
                      <a:r>
                        <a:rPr lang="en-US" sz="1200" dirty="0"/>
                        <a:t>False Positive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229124" marR="229124" marT="114562" marB="11456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779">
                <a:tc>
                  <a:txBody>
                    <a:bodyPr/>
                    <a:lstStyle/>
                    <a:p>
                      <a:r>
                        <a:rPr lang="en-US" sz="1200" dirty="0"/>
                        <a:t>False Negative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 marL="229124" marR="229124" marT="114562" marB="11456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779">
                <a:tc>
                  <a:txBody>
                    <a:bodyPr/>
                    <a:lstStyle/>
                    <a:p>
                      <a:r>
                        <a:rPr lang="en-US" sz="1200" dirty="0"/>
                        <a:t>Common</a:t>
                      </a:r>
                      <a:r>
                        <a:rPr lang="en-US" sz="1200" baseline="0" dirty="0"/>
                        <a:t> Events</a:t>
                      </a:r>
                      <a:endParaRPr lang="en-US" sz="1200" dirty="0"/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 marL="229124" marR="229124" marT="114562" marB="1145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 marL="229124" marR="229124" marT="114562" marB="11456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6182B-CCD7-434A-9A9C-B821323742FB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75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 err="1"/>
              <a:t>Ablation</a:t>
            </a:r>
            <a:r>
              <a:rPr lang="it-IT" dirty="0"/>
              <a:t> </a:t>
            </a:r>
            <a:r>
              <a:rPr lang="it-IT" dirty="0" err="1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6182B-CCD7-434A-9A9C-B821323742FB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26986" y="4613905"/>
            <a:ext cx="38987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Courtesy of </a:t>
            </a:r>
            <a:r>
              <a:rPr lang="en-US" sz="600" b="1" dirty="0"/>
              <a:t>National Astronomical Observatory of Japan</a:t>
            </a:r>
          </a:p>
        </p:txBody>
      </p:sp>
      <p:pic>
        <p:nvPicPr>
          <p:cNvPr id="12" name="Picture 11" descr="Meteoro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6986" y="967881"/>
            <a:ext cx="5690029" cy="363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984050" y="1012331"/>
            <a:ext cx="3435550" cy="3655395"/>
          </a:xfrm>
        </p:spPr>
        <p:txBody>
          <a:bodyPr/>
          <a:lstStyle/>
          <a:p>
            <a:r>
              <a:rPr lang="en-US" dirty="0"/>
              <a:t>Mass loss models:</a:t>
            </a:r>
          </a:p>
          <a:p>
            <a:endParaRPr lang="en-US" dirty="0"/>
          </a:p>
          <a:p>
            <a:r>
              <a:rPr lang="en-US" dirty="0"/>
              <a:t>Optical:</a:t>
            </a:r>
          </a:p>
          <a:p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dirty="0"/>
              <a:t>If dv/</a:t>
            </a:r>
            <a:r>
              <a:rPr lang="en-US" dirty="0" err="1"/>
              <a:t>dt</a:t>
            </a:r>
            <a:r>
              <a:rPr lang="en-US" dirty="0"/>
              <a:t> small, v ~ constant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l-GR" dirty="0"/>
              <a:t>τ</a:t>
            </a:r>
            <a:r>
              <a:rPr lang="en-US" dirty="0"/>
              <a:t>(v) ~ constant </a:t>
            </a:r>
            <a:r>
              <a:rPr lang="en-US" dirty="0">
                <a:sym typeface="Wingdings" panose="05000000000000000000" pitchFamily="2" charset="2"/>
              </a:rPr>
              <a:t> I </a:t>
            </a:r>
            <a:r>
              <a:rPr lang="en-US" dirty="0">
                <a:sym typeface="Symbol" panose="05050102010706020507" pitchFamily="18" charset="2"/>
              </a:rPr>
              <a:t> </a:t>
            </a:r>
            <a:r>
              <a:rPr lang="en-US" dirty="0" err="1">
                <a:sym typeface="Symbol" panose="05050102010706020507" pitchFamily="18" charset="2"/>
              </a:rPr>
              <a:t>dm</a:t>
            </a:r>
            <a:r>
              <a:rPr lang="en-US" dirty="0">
                <a:sym typeface="Symbol" panose="05050102010706020507" pitchFamily="18" charset="2"/>
              </a:rPr>
              <a:t>/</a:t>
            </a:r>
            <a:r>
              <a:rPr lang="en-US" dirty="0" err="1">
                <a:sym typeface="Symbol" panose="05050102010706020507" pitchFamily="18" charset="2"/>
              </a:rPr>
              <a:t>dt</a:t>
            </a:r>
            <a:br>
              <a:rPr lang="en-US" dirty="0">
                <a:sym typeface="Symbol" panose="05050102010706020507" pitchFamily="18" charset="2"/>
              </a:rPr>
            </a:br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Radar: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r>
              <a:rPr lang="en-US" dirty="0">
                <a:sym typeface="Symbol" panose="05050102010706020507" pitchFamily="18" charset="2"/>
              </a:rPr>
              <a:t>Under same assumptions: q/</a:t>
            </a:r>
            <a:r>
              <a:rPr lang="el-GR" dirty="0">
                <a:sym typeface="Symbol" panose="05050102010706020507" pitchFamily="18" charset="2"/>
              </a:rPr>
              <a:t>β</a:t>
            </a:r>
            <a:r>
              <a:rPr lang="en-US" dirty="0">
                <a:sym typeface="Symbol" panose="05050102010706020507" pitchFamily="18" charset="2"/>
              </a:rPr>
              <a:t>  </a:t>
            </a:r>
            <a:r>
              <a:rPr lang="en-US" dirty="0" err="1">
                <a:sym typeface="Symbol" panose="05050102010706020507" pitchFamily="18" charset="2"/>
              </a:rPr>
              <a:t>dm</a:t>
            </a:r>
            <a:r>
              <a:rPr lang="en-US" dirty="0">
                <a:sym typeface="Symbol" panose="05050102010706020507" pitchFamily="18" charset="2"/>
              </a:rPr>
              <a:t>/</a:t>
            </a:r>
            <a:r>
              <a:rPr lang="en-US" dirty="0" err="1">
                <a:sym typeface="Symbol" panose="05050102010706020507" pitchFamily="18" charset="2"/>
              </a:rPr>
              <a:t>dt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 Radar relation more complicated</a:t>
            </a:r>
            <a:endParaRPr lang="en-US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 err="1"/>
              <a:t>Ablation</a:t>
            </a:r>
            <a:r>
              <a:rPr lang="it-IT" dirty="0"/>
              <a:t> </a:t>
            </a:r>
            <a:r>
              <a:rPr lang="it-IT" dirty="0" err="1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6182B-CCD7-434A-9A9C-B821323742FB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449052"/>
              </p:ext>
            </p:extLst>
          </p:nvPr>
        </p:nvGraphicFramePr>
        <p:xfrm>
          <a:off x="1277347" y="1931988"/>
          <a:ext cx="1605553" cy="490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3" imgW="1371600" imgH="419040" progId="Equation.3">
                  <p:embed/>
                </p:oleObj>
              </mc:Choice>
              <mc:Fallback>
                <p:oleObj name="Equation" r:id="rId3" imgW="1371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347" y="1931988"/>
                        <a:ext cx="1605553" cy="4909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141219"/>
              </p:ext>
            </p:extLst>
          </p:nvPr>
        </p:nvGraphicFramePr>
        <p:xfrm>
          <a:off x="1271588" y="3475038"/>
          <a:ext cx="83978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5" imgW="711000" imgH="431640" progId="Equation.3">
                  <p:embed/>
                </p:oleObj>
              </mc:Choice>
              <mc:Fallback>
                <p:oleObj name="Equation" r:id="rId5" imgW="711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3475038"/>
                        <a:ext cx="839787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1" y="2884946"/>
            <a:ext cx="2434046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0" y="1002966"/>
            <a:ext cx="243404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rved Right Arrow 7"/>
          <p:cNvSpPr/>
          <p:nvPr/>
        </p:nvSpPr>
        <p:spPr>
          <a:xfrm>
            <a:off x="6165850" y="2495550"/>
            <a:ext cx="365760" cy="731520"/>
          </a:xfrm>
          <a:prstGeom prst="curv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Need solving 2-d coupled equations:</a:t>
            </a:r>
          </a:p>
          <a:p>
            <a:endParaRPr lang="en-US" dirty="0"/>
          </a:p>
          <a:p>
            <a:pPr lvl="1"/>
            <a:r>
              <a:rPr lang="en-US" dirty="0"/>
              <a:t>Fluid solver gives boundary conditions for ablation solver</a:t>
            </a:r>
          </a:p>
          <a:p>
            <a:pPr lvl="1"/>
            <a:r>
              <a:rPr lang="en-US" dirty="0"/>
              <a:t>Ablation solver modifies fluid mesh</a:t>
            </a:r>
          </a:p>
          <a:p>
            <a:pPr lvl="1"/>
            <a:endParaRPr lang="en-US" dirty="0"/>
          </a:p>
          <a:p>
            <a:r>
              <a:rPr lang="en-US" dirty="0"/>
              <a:t>Fluid solver simplification: </a:t>
            </a:r>
          </a:p>
          <a:p>
            <a:pPr lvl="1"/>
            <a:r>
              <a:rPr lang="en-US" dirty="0"/>
              <a:t>Hypersonic flow for stagnation point</a:t>
            </a:r>
          </a:p>
          <a:p>
            <a:pPr lvl="1"/>
            <a:r>
              <a:rPr lang="en-US" dirty="0"/>
              <a:t>Similarity solution from 2-D Euler to map </a:t>
            </a:r>
            <a:br>
              <a:rPr lang="en-US" dirty="0"/>
            </a:br>
            <a:r>
              <a:rPr lang="en-US" dirty="0"/>
              <a:t>distributions of variables from stagnation point</a:t>
            </a:r>
          </a:p>
          <a:p>
            <a:pPr lvl="1"/>
            <a:r>
              <a:rPr lang="en-US" dirty="0"/>
              <a:t>Restrict to events below 90 km of altitude</a:t>
            </a:r>
          </a:p>
          <a:p>
            <a:pPr lvl="1"/>
            <a:r>
              <a:rPr lang="en-US" dirty="0"/>
              <a:t>Restrict to event with </a:t>
            </a:r>
            <a:r>
              <a:rPr lang="en-US"/>
              <a:t>magnitude below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6182B-CCD7-434A-9A9C-B821323742FB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6" name="Picture 5" descr="CircleErosion2.png"/>
          <p:cNvPicPr>
            <a:picLocks/>
          </p:cNvPicPr>
          <p:nvPr/>
        </p:nvPicPr>
        <p:blipFill>
          <a:blip r:embed="rId2" cstate="print"/>
          <a:srcRect l="6757" t="10340" r="13337" b="3541"/>
          <a:stretch>
            <a:fillRect/>
          </a:stretch>
        </p:blipFill>
        <p:spPr>
          <a:xfrm>
            <a:off x="6548230" y="2971466"/>
            <a:ext cx="1463040" cy="1207008"/>
          </a:xfrm>
          <a:prstGeom prst="rect">
            <a:avLst/>
          </a:prstGeom>
        </p:spPr>
      </p:pic>
      <p:pic>
        <p:nvPicPr>
          <p:cNvPr id="5" name="Picture 4" descr="Mach.png"/>
          <p:cNvPicPr>
            <a:picLocks/>
          </p:cNvPicPr>
          <p:nvPr/>
        </p:nvPicPr>
        <p:blipFill rotWithShape="1">
          <a:blip r:embed="rId3" cstate="print"/>
          <a:srcRect l="6758" t="10340" r="19542" b="3541"/>
          <a:stretch/>
        </p:blipFill>
        <p:spPr>
          <a:xfrm>
            <a:off x="6515100" y="1600200"/>
            <a:ext cx="1463040" cy="1206500"/>
          </a:xfrm>
          <a:prstGeom prst="rect">
            <a:avLst/>
          </a:prstGeom>
        </p:spPr>
      </p:pic>
      <p:sp>
        <p:nvSpPr>
          <p:cNvPr id="9" name="Curved Right Arrow 8"/>
          <p:cNvSpPr/>
          <p:nvPr/>
        </p:nvSpPr>
        <p:spPr>
          <a:xfrm rot="10800000">
            <a:off x="8061960" y="2495550"/>
            <a:ext cx="365760" cy="731520"/>
          </a:xfrm>
          <a:prstGeom prst="curv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it-IT" sz="2400" dirty="0" err="1">
                <a:solidFill>
                  <a:schemeClr val="tx1"/>
                </a:solidFill>
              </a:rPr>
              <a:t>Ablation</a:t>
            </a:r>
            <a:r>
              <a:rPr lang="it-IT" sz="24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it-IT" sz="1800" dirty="0"/>
              <a:t>Extreme </a:t>
            </a:r>
            <a:r>
              <a:rPr lang="it-IT" sz="1800" dirty="0" err="1"/>
              <a:t>conditions</a:t>
            </a:r>
            <a:endParaRPr lang="it-IT" sz="1800" dirty="0"/>
          </a:p>
          <a:p>
            <a:pPr lvl="1"/>
            <a:r>
              <a:rPr lang="it-IT" sz="1800" dirty="0" err="1"/>
              <a:t>Unknown</a:t>
            </a:r>
            <a:r>
              <a:rPr lang="it-IT" sz="1800" dirty="0"/>
              <a:t> </a:t>
            </a:r>
            <a:r>
              <a:rPr lang="it-IT" sz="1800" dirty="0" err="1"/>
              <a:t>parameters</a:t>
            </a:r>
            <a:r>
              <a:rPr lang="it-IT" sz="1800" dirty="0"/>
              <a:t> </a:t>
            </a:r>
          </a:p>
          <a:p>
            <a:pPr lvl="1">
              <a:lnSpc>
                <a:spcPct val="150000"/>
              </a:lnSpc>
            </a:pPr>
            <a:r>
              <a:rPr lang="it-IT" sz="1800" dirty="0" err="1"/>
              <a:t>Multispeces</a:t>
            </a:r>
            <a:r>
              <a:rPr lang="it-IT" sz="1800" dirty="0"/>
              <a:t> </a:t>
            </a:r>
            <a:r>
              <a:rPr lang="it-IT" sz="1800" dirty="0">
                <a:sym typeface="Wingdings" pitchFamily="2" charset="2"/>
              </a:rPr>
              <a:t> </a:t>
            </a:r>
            <a:r>
              <a:rPr lang="it-IT" sz="1800" dirty="0" err="1">
                <a:sym typeface="Wingdings" pitchFamily="2" charset="2"/>
              </a:rPr>
              <a:t>different</a:t>
            </a:r>
            <a:r>
              <a:rPr lang="it-IT" sz="1800" dirty="0">
                <a:sym typeface="Wingdings" pitchFamily="2" charset="2"/>
              </a:rPr>
              <a:t> </a:t>
            </a:r>
            <a:r>
              <a:rPr lang="it-IT" sz="1800" dirty="0" err="1">
                <a:sym typeface="Wingdings" pitchFamily="2" charset="2"/>
              </a:rPr>
              <a:t>ablation</a:t>
            </a:r>
            <a:r>
              <a:rPr lang="it-IT" sz="1800" dirty="0">
                <a:sym typeface="Wingdings" pitchFamily="2" charset="2"/>
              </a:rPr>
              <a:t> </a:t>
            </a:r>
            <a:r>
              <a:rPr lang="it-IT" sz="1800" dirty="0" err="1">
                <a:sym typeface="Wingdings" pitchFamily="2" charset="2"/>
              </a:rPr>
              <a:t>rates</a:t>
            </a:r>
            <a:endParaRPr lang="it-IT" sz="24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None/>
            </a:pPr>
            <a:r>
              <a:rPr lang="it-IT" sz="2400" dirty="0" err="1">
                <a:solidFill>
                  <a:schemeClr val="tx1"/>
                </a:solidFill>
              </a:rPr>
              <a:t>Governing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equations</a:t>
            </a:r>
            <a:r>
              <a:rPr lang="it-IT" sz="24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it-IT" sz="1800" dirty="0" err="1"/>
              <a:t>Internal</a:t>
            </a:r>
            <a:r>
              <a:rPr lang="it-IT" sz="1800" dirty="0"/>
              <a:t> </a:t>
            </a:r>
            <a:r>
              <a:rPr lang="it-IT" sz="1800" dirty="0" err="1"/>
              <a:t>energy</a:t>
            </a:r>
            <a:r>
              <a:rPr lang="it-IT" sz="1800" dirty="0"/>
              <a:t> balance:</a:t>
            </a:r>
          </a:p>
          <a:p>
            <a:pPr lvl="1"/>
            <a:endParaRPr lang="it-IT" sz="1800" dirty="0"/>
          </a:p>
          <a:p>
            <a:pPr lvl="1"/>
            <a:r>
              <a:rPr lang="it-IT" sz="1800" dirty="0" err="1"/>
              <a:t>Specific</a:t>
            </a:r>
            <a:r>
              <a:rPr lang="it-IT" sz="1800" dirty="0"/>
              <a:t> </a:t>
            </a:r>
            <a:r>
              <a:rPr lang="it-IT" sz="1800" dirty="0" err="1"/>
              <a:t>Heat</a:t>
            </a:r>
            <a:r>
              <a:rPr lang="it-IT" sz="1800" dirty="0"/>
              <a:t>: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589" y="3482015"/>
            <a:ext cx="53792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6182B-CCD7-434A-9A9C-B821323742FB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1853" y="4160602"/>
            <a:ext cx="309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84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U_Template_TopBar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15144</TotalTime>
  <Words>346</Words>
  <Application>Microsoft Office PowerPoint</Application>
  <PresentationFormat>On-screen Show (16:9)</PresentationFormat>
  <Paragraphs>110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ＭＳ Ｐゴシック</vt:lpstr>
      <vt:lpstr>Source Sans Pro</vt:lpstr>
      <vt:lpstr>Source Sans Pro Semibold</vt:lpstr>
      <vt:lpstr>Arial</vt:lpstr>
      <vt:lpstr>Calibri</vt:lpstr>
      <vt:lpstr>Symbol</vt:lpstr>
      <vt:lpstr>Wingdings</vt:lpstr>
      <vt:lpstr>SU_Template_TopBar</vt:lpstr>
      <vt:lpstr>Equation</vt:lpstr>
      <vt:lpstr>Experimentation and numerical simulation of meteoroid ablation</vt:lpstr>
      <vt:lpstr> Motivation</vt:lpstr>
      <vt:lpstr>Overview </vt:lpstr>
      <vt:lpstr>Data collection</vt:lpstr>
      <vt:lpstr>Collected data</vt:lpstr>
      <vt:lpstr> Ablation process</vt:lpstr>
      <vt:lpstr> Ablation process</vt:lpstr>
      <vt:lpstr>Theoretical framework</vt:lpstr>
      <vt:lpstr>Theoretical Framework</vt:lpstr>
      <vt:lpstr>Event of interest</vt:lpstr>
      <vt:lpstr>Conclusions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Valerie Beeman</dc:creator>
  <dc:description>2012 PowerPoint template redesign</dc:description>
  <cp:lastModifiedBy>ya-yu.hew@mavs.uta.edu</cp:lastModifiedBy>
  <cp:revision>279</cp:revision>
  <dcterms:created xsi:type="dcterms:W3CDTF">2012-12-05T23:46:21Z</dcterms:created>
  <dcterms:modified xsi:type="dcterms:W3CDTF">2016-06-08T10:47:18Z</dcterms:modified>
</cp:coreProperties>
</file>