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</p:sldMasterIdLst>
  <p:notesMasterIdLst>
    <p:notesMasterId r:id="rId18"/>
  </p:notesMasterIdLst>
  <p:handoutMasterIdLst>
    <p:handoutMasterId r:id="rId19"/>
  </p:handoutMasterIdLst>
  <p:sldIdLst>
    <p:sldId id="516" r:id="rId2"/>
    <p:sldId id="518" r:id="rId3"/>
    <p:sldId id="521" r:id="rId4"/>
    <p:sldId id="512" r:id="rId5"/>
    <p:sldId id="457" r:id="rId6"/>
    <p:sldId id="490" r:id="rId7"/>
    <p:sldId id="492" r:id="rId8"/>
    <p:sldId id="461" r:id="rId9"/>
    <p:sldId id="523" r:id="rId10"/>
    <p:sldId id="484" r:id="rId11"/>
    <p:sldId id="506" r:id="rId12"/>
    <p:sldId id="500" r:id="rId13"/>
    <p:sldId id="471" r:id="rId14"/>
    <p:sldId id="462" r:id="rId15"/>
    <p:sldId id="520" r:id="rId16"/>
    <p:sldId id="522" r:id="rId1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b="1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sz="1200" b="1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sz="1200" b="1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sz="1200" b="1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FF"/>
    <a:srgbClr val="0033CC"/>
    <a:srgbClr val="339933"/>
    <a:srgbClr val="6699FF"/>
    <a:srgbClr val="FF3300"/>
    <a:srgbClr val="F5F5F5"/>
    <a:srgbClr val="00FFFF"/>
    <a:srgbClr val="FFFF00"/>
    <a:srgbClr val="00CC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96" autoAdjust="0"/>
    <p:restoredTop sz="86454" autoAdjust="0"/>
  </p:normalViewPr>
  <p:slideViewPr>
    <p:cSldViewPr snapToGrid="0">
      <p:cViewPr varScale="1">
        <p:scale>
          <a:sx n="105" d="100"/>
          <a:sy n="105" d="100"/>
        </p:scale>
        <p:origin x="1032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-2442" y="-114"/>
      </p:cViewPr>
      <p:guideLst>
        <p:guide orient="horz" pos="2880"/>
        <p:guide pos="2160"/>
      </p:guideLst>
    </p:cSldViewPr>
  </p:notesViewPr>
  <p:gridSpacing cx="76330" cy="7633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b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14ED154-A07E-4A4D-B2FA-068E3162DF78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18575544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 smtClean="0"/>
              <a:t>Click to edit Master text styles</a:t>
            </a:r>
          </a:p>
          <a:p>
            <a:pPr lvl="1"/>
            <a:r>
              <a:rPr lang="es-ES" noProof="0" smtClean="0"/>
              <a:t>Second level</a:t>
            </a:r>
          </a:p>
          <a:p>
            <a:pPr lvl="2"/>
            <a:r>
              <a:rPr lang="es-ES" noProof="0" smtClean="0"/>
              <a:t>Third level</a:t>
            </a:r>
          </a:p>
          <a:p>
            <a:pPr lvl="3"/>
            <a:r>
              <a:rPr lang="es-ES" noProof="0" smtClean="0"/>
              <a:t>Fourth level</a:t>
            </a:r>
          </a:p>
          <a:p>
            <a:pPr lvl="4"/>
            <a:r>
              <a:rPr lang="es-E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b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781C43A-FE37-4BF3-953E-AF3B9D30577D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48268853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317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2531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GB" altLang="en-US" sz="2500" dirty="0" smtClean="0">
                <a:solidFill>
                  <a:schemeClr val="bg1"/>
                </a:solidFill>
              </a:rPr>
              <a:t>Uncertainty in the mass input of Interplanetary Dust</a:t>
            </a:r>
            <a:r>
              <a:rPr lang="en-GB" altLang="en-US" sz="2500" b="0" dirty="0" smtClean="0">
                <a:solidFill>
                  <a:schemeClr val="bg1"/>
                </a:solidFill>
              </a:rPr>
              <a:t>:</a:t>
            </a:r>
          </a:p>
          <a:p>
            <a:pPr marL="1085850" lvl="1" indent="-342900" eaLnBrk="1" hangingPunct="1">
              <a:buFont typeface="Wingdings" panose="05000000000000000000" pitchFamily="2" charset="2"/>
              <a:buChar char="Ø"/>
            </a:pPr>
            <a:r>
              <a:rPr lang="en-GB" altLang="en-US" sz="2500" b="0" dirty="0" smtClean="0">
                <a:solidFill>
                  <a:schemeClr val="bg1"/>
                </a:solidFill>
              </a:rPr>
              <a:t>Velocity and mass distribution derived from astronomical observations and orbital impactors depend on models.</a:t>
            </a:r>
          </a:p>
          <a:p>
            <a:pPr marL="1085850" lvl="1" indent="-342900" eaLnBrk="1" hangingPunct="1">
              <a:buFont typeface="Wingdings" panose="05000000000000000000" pitchFamily="2" charset="2"/>
              <a:buChar char="Ø"/>
            </a:pPr>
            <a:r>
              <a:rPr lang="en-GB" altLang="en-US" sz="2500" b="0" dirty="0" smtClean="0">
                <a:solidFill>
                  <a:schemeClr val="bg1"/>
                </a:solidFill>
              </a:rPr>
              <a:t>Earth-based observations are “biased” by atmospheric entry, circulation and weathering.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GB" altLang="en-US" sz="2500" b="0" dirty="0" smtClean="0">
                <a:solidFill>
                  <a:schemeClr val="bg1"/>
                </a:solidFill>
              </a:rPr>
              <a:t>A chemical ablation model (CABMOD) is used to connect extra-terrestrial and terrestrial observations to find a mass input estimate consistent with all observations.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GB" altLang="en-US" sz="2500" b="0" dirty="0" smtClean="0">
                <a:solidFill>
                  <a:schemeClr val="bg1"/>
                </a:solidFill>
              </a:rPr>
              <a:t>CABMOD is based in well stablished thermodynamics, but it depends in a number of working assumptions: </a:t>
            </a:r>
          </a:p>
          <a:p>
            <a:pPr marL="1485900" lvl="2" indent="-342900" eaLnBrk="1" hangingPunct="1">
              <a:buFont typeface="Wingdings" panose="05000000000000000000" pitchFamily="2" charset="2"/>
              <a:buChar char="Ø"/>
            </a:pPr>
            <a:r>
              <a:rPr lang="en-GB" altLang="en-US" sz="2500" b="0" dirty="0" smtClean="0">
                <a:solidFill>
                  <a:schemeClr val="bg1"/>
                </a:solidFill>
              </a:rPr>
              <a:t>particle composition, mineralogy and structure.</a:t>
            </a:r>
          </a:p>
          <a:p>
            <a:pPr marL="1485900" lvl="2" indent="-342900" eaLnBrk="1" hangingPunct="1">
              <a:buFont typeface="Wingdings" panose="05000000000000000000" pitchFamily="2" charset="2"/>
              <a:buChar char="Ø"/>
            </a:pPr>
            <a:r>
              <a:rPr lang="en-GB" altLang="en-US" sz="2500" b="0" dirty="0" smtClean="0">
                <a:solidFill>
                  <a:schemeClr val="bg1"/>
                </a:solidFill>
              </a:rPr>
              <a:t>evaporation rate same as in equilibrium: Langmuir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GB" altLang="en-US" sz="2500" u="sng" dirty="0" smtClean="0">
                <a:solidFill>
                  <a:schemeClr val="bg1"/>
                </a:solidFill>
              </a:rPr>
              <a:t>Experimental validation/improvement of the model is required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7208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kern="0" dirty="0" smtClean="0"/>
              <a:t>Particles placed on a filament ribbon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kern="0" dirty="0" smtClean="0"/>
              <a:t>Filament  flash heated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kern="0" dirty="0" smtClean="0"/>
              <a:t>Filament temperature recorded using pyrometer.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kern="0" dirty="0" smtClean="0"/>
              <a:t>Simulate the time-resolved temperature profile of meteoroid entry over a range of velocities and masses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kern="0" dirty="0" smtClean="0"/>
              <a:t>Resulting ablation products (metal atoms and oxides) will be monitored by time-resolved laser induced fluorescence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kern="0" dirty="0" smtClean="0"/>
              <a:t>Evaporation from the particle-coated filament will take place into an inert gas (N</a:t>
            </a:r>
            <a:r>
              <a:rPr lang="en-GB" kern="0" baseline="-25000" dirty="0" smtClean="0"/>
              <a:t>2</a:t>
            </a:r>
            <a:r>
              <a:rPr lang="en-GB" kern="0" dirty="0" smtClean="0"/>
              <a:t>) at pressures of 100  </a:t>
            </a:r>
            <a:r>
              <a:rPr lang="en-GB" kern="0" dirty="0" err="1" smtClean="0"/>
              <a:t>mTorr</a:t>
            </a:r>
            <a:r>
              <a:rPr lang="en-GB" kern="0" dirty="0" smtClean="0"/>
              <a:t> to avoid suppressing the evaporation rate but avoiding coating the windows with metal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kern="0" dirty="0" smtClean="0"/>
              <a:t>Measure the relative rates of evaporation of two species chosen from Na, Fe, Mg, Ca and </a:t>
            </a:r>
            <a:r>
              <a:rPr lang="en-GB" kern="0" dirty="0" err="1" smtClean="0"/>
              <a:t>SiO</a:t>
            </a:r>
            <a:endParaRPr lang="en-GB" kern="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kern="0" dirty="0" smtClean="0"/>
              <a:t>CABMOD will be tested against the measured evaporation rates to measure the evaporation coefficients</a:t>
            </a:r>
          </a:p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390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GB" altLang="en-US" sz="1200" b="0" dirty="0" smtClean="0">
                <a:solidFill>
                  <a:schemeClr val="bg1"/>
                </a:solidFill>
              </a:rPr>
              <a:t>Meteorites (IDPs) are complex mineral assemblages.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GB" altLang="en-US" sz="1200" b="0" dirty="0" smtClean="0">
                <a:solidFill>
                  <a:schemeClr val="bg1"/>
                </a:solidFill>
              </a:rPr>
              <a:t>Low T onsets:  Na </a:t>
            </a:r>
            <a:r>
              <a:rPr lang="en-GB" altLang="en-US" sz="1200" b="0" dirty="0" smtClean="0">
                <a:solidFill>
                  <a:schemeClr val="bg1"/>
                </a:solidFill>
                <a:sym typeface="Symbol" panose="05050102010706020507" pitchFamily="18" charset="2"/>
              </a:rPr>
              <a:t></a:t>
            </a:r>
            <a:r>
              <a:rPr lang="en-GB" altLang="en-US" sz="1200" b="0" dirty="0" smtClean="0">
                <a:solidFill>
                  <a:schemeClr val="bg1"/>
                </a:solidFill>
              </a:rPr>
              <a:t> Albite, </a:t>
            </a:r>
            <a:r>
              <a:rPr lang="en-GB" altLang="en-US" sz="1200" b="0" dirty="0" err="1" smtClean="0">
                <a:solidFill>
                  <a:schemeClr val="bg1"/>
                </a:solidFill>
              </a:rPr>
              <a:t>Sodalite</a:t>
            </a:r>
            <a:r>
              <a:rPr lang="en-GB" altLang="en-US" sz="1200" b="0" dirty="0" smtClean="0">
                <a:solidFill>
                  <a:schemeClr val="bg1"/>
                </a:solidFill>
              </a:rPr>
              <a:t>; Fe </a:t>
            </a:r>
            <a:r>
              <a:rPr lang="en-GB" altLang="en-US" sz="1200" b="0" dirty="0" smtClean="0">
                <a:solidFill>
                  <a:schemeClr val="bg1"/>
                </a:solidFill>
                <a:sym typeface="Symbol" panose="05050102010706020507" pitchFamily="18" charset="2"/>
              </a:rPr>
              <a:t></a:t>
            </a:r>
            <a:r>
              <a:rPr lang="en-GB" altLang="en-US" sz="1200" b="0" dirty="0" smtClean="0">
                <a:solidFill>
                  <a:schemeClr val="bg1"/>
                </a:solidFill>
              </a:rPr>
              <a:t> metallic Fe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GB" altLang="en-US" sz="1200" b="0" dirty="0" smtClean="0">
                <a:solidFill>
                  <a:schemeClr val="bg1"/>
                </a:solidFill>
              </a:rPr>
              <a:t>Na contained in 20 µm crystalline grains, fine grained matrix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GB" altLang="en-US" sz="1200" b="0" dirty="0" smtClean="0">
                <a:solidFill>
                  <a:schemeClr val="bg1"/>
                </a:solidFill>
              </a:rPr>
              <a:t>The Na onset dependence on particle size can be explained by delayed release of Na present in inner pockets.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GB" altLang="en-US" sz="1200" b="0" dirty="0" smtClean="0">
                <a:solidFill>
                  <a:schemeClr val="bg1"/>
                </a:solidFill>
              </a:rPr>
              <a:t>Similar for metallic Fe (metallic Fe domains embedded in larger silicate domains). </a:t>
            </a:r>
          </a:p>
        </p:txBody>
      </p:sp>
    </p:spTree>
    <p:extLst>
      <p:ext uri="{BB962C8B-B14F-4D97-AF65-F5344CB8AC3E}">
        <p14:creationId xmlns:p14="http://schemas.microsoft.com/office/powerpoint/2010/main" val="2616513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045389C5-4A85-4E27-9644-D4BD59C5FE26}" type="slidenum">
              <a:rPr lang="en-GB" altLang="en-US" b="0"/>
              <a:pPr algn="r">
                <a:spcBef>
                  <a:spcPct val="0"/>
                </a:spcBef>
              </a:pPr>
              <a:t>13</a:t>
            </a:fld>
            <a:endParaRPr lang="en-GB" altLang="en-US" b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262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7722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00975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22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912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5149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4851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4069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0014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3085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0010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8375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4370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3505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33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Box 12"/>
          <p:cNvSpPr txBox="1">
            <a:spLocks noChangeArrowheads="1"/>
          </p:cNvSpPr>
          <p:nvPr userDrawn="1"/>
        </p:nvSpPr>
        <p:spPr bwMode="auto">
          <a:xfrm>
            <a:off x="8486775" y="136525"/>
            <a:ext cx="6254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fld id="{F6DF04F8-6F26-436C-888C-C25A46FC2FDC}" type="slidenum">
              <a:rPr lang="es-ES" altLang="en-US" sz="1600" smtClean="0">
                <a:solidFill>
                  <a:schemeClr val="bg1"/>
                </a:solidFill>
                <a:latin typeface="Tahoma" panose="020B0604030504040204" pitchFamily="34" charset="0"/>
              </a:rPr>
              <a:pPr eaLnBrk="1" hangingPunct="1">
                <a:defRPr/>
              </a:pPr>
              <a:t>‹#›</a:t>
            </a:fld>
            <a:endParaRPr lang="es-ES" altLang="en-US" sz="1600" dirty="0" smtClean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cxnSp>
        <p:nvCxnSpPr>
          <p:cNvPr id="2" name="Straight Connector 6"/>
          <p:cNvCxnSpPr>
            <a:cxnSpLocks noChangeShapeType="1"/>
          </p:cNvCxnSpPr>
          <p:nvPr userDrawn="1"/>
        </p:nvCxnSpPr>
        <p:spPr bwMode="auto">
          <a:xfrm>
            <a:off x="0" y="566738"/>
            <a:ext cx="9144000" cy="0"/>
          </a:xfrm>
          <a:prstGeom prst="line">
            <a:avLst/>
          </a:prstGeom>
          <a:noFill/>
          <a:ln w="25400" algn="ctr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avi"/><Relationship Id="rId1" Type="http://schemas.openxmlformats.org/officeDocument/2006/relationships/video" Target="NULL" TargetMode="Externa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23" descr="LeedsUniWh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350" y="6161088"/>
            <a:ext cx="233045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Text Box 25"/>
          <p:cNvSpPr txBox="1">
            <a:spLocks noChangeArrowheads="1"/>
          </p:cNvSpPr>
          <p:nvPr/>
        </p:nvSpPr>
        <p:spPr bwMode="ltGray">
          <a:xfrm>
            <a:off x="-3175" y="6117850"/>
            <a:ext cx="9147175" cy="7381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36000" anchor="b"/>
          <a:lstStyle>
            <a:lvl1pPr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800" b="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2400" b="0" dirty="0">
                <a:solidFill>
                  <a:schemeClr val="bg1"/>
                </a:solidFill>
                <a:latin typeface="Arial" panose="020B0604020202020204" pitchFamily="34" charset="0"/>
              </a:rPr>
              <a:t>School of Chemistry</a:t>
            </a:r>
          </a:p>
          <a:p>
            <a:r>
              <a:rPr lang="en-GB" altLang="en-US" sz="1400" b="0" dirty="0">
                <a:solidFill>
                  <a:schemeClr val="bg1"/>
                </a:solidFill>
                <a:latin typeface="Arial" panose="020B0604020202020204" pitchFamily="34" charset="0"/>
              </a:rPr>
              <a:t>   </a:t>
            </a:r>
            <a:r>
              <a:rPr lang="en-GB" altLang="en-US" b="0" dirty="0">
                <a:solidFill>
                  <a:schemeClr val="bg1"/>
                </a:solidFill>
                <a:latin typeface="Arial" panose="020B0604020202020204" pitchFamily="34" charset="0"/>
              </a:rPr>
              <a:t>FACULTY OF MATHEMATICS AND PHYSICAL SCIENCES</a:t>
            </a:r>
          </a:p>
        </p:txBody>
      </p:sp>
      <p:pic>
        <p:nvPicPr>
          <p:cNvPr id="4103" name="Picture 23" descr="LeedsUniWh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150" y="6100937"/>
            <a:ext cx="233045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0" y="1"/>
            <a:ext cx="9144000" cy="1005840"/>
          </a:xfrm>
          <a:prstGeom prst="rect">
            <a:avLst/>
          </a:prstGeom>
          <a:solidFill>
            <a:schemeClr val="tx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4100" name="Rectangle 35"/>
          <p:cNvSpPr>
            <a:spLocks noChangeArrowheads="1"/>
          </p:cNvSpPr>
          <p:nvPr/>
        </p:nvSpPr>
        <p:spPr bwMode="auto">
          <a:xfrm>
            <a:off x="122083" y="381845"/>
            <a:ext cx="578737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3200" dirty="0">
                <a:solidFill>
                  <a:schemeClr val="bg1"/>
                </a:solidFill>
              </a:rPr>
              <a:t>Experimental simulation of the atmospheric ablation </a:t>
            </a:r>
            <a:r>
              <a:rPr lang="en-GB" altLang="en-US" sz="3200" dirty="0" smtClean="0">
                <a:solidFill>
                  <a:schemeClr val="bg1"/>
                </a:solidFill>
              </a:rPr>
              <a:t>of  Interplanetary Dust Particles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9211" t="1866" r="10609" b="17283"/>
          <a:stretch/>
        </p:blipFill>
        <p:spPr>
          <a:xfrm rot="10800000">
            <a:off x="192773" y="2273936"/>
            <a:ext cx="2801528" cy="1921980"/>
          </a:xfrm>
          <a:prstGeom prst="rect">
            <a:avLst/>
          </a:prstGeom>
        </p:spPr>
      </p:pic>
      <p:sp>
        <p:nvSpPr>
          <p:cNvPr id="4099" name="Text Box 38"/>
          <p:cNvSpPr txBox="1">
            <a:spLocks noChangeArrowheads="1"/>
          </p:cNvSpPr>
          <p:nvPr/>
        </p:nvSpPr>
        <p:spPr bwMode="auto">
          <a:xfrm>
            <a:off x="631910" y="4472866"/>
            <a:ext cx="420526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s-ES" altLang="en-US" sz="2400" u="sng" dirty="0" smtClean="0">
                <a:solidFill>
                  <a:schemeClr val="bg1"/>
                </a:solidFill>
              </a:rPr>
              <a:t>J. C. </a:t>
            </a:r>
            <a:r>
              <a:rPr lang="es-ES" altLang="en-US" sz="2400" u="sng" dirty="0">
                <a:solidFill>
                  <a:schemeClr val="bg1"/>
                </a:solidFill>
              </a:rPr>
              <a:t>Gómez </a:t>
            </a:r>
            <a:r>
              <a:rPr lang="es-ES" altLang="en-US" sz="2400" u="sng" dirty="0" smtClean="0">
                <a:solidFill>
                  <a:schemeClr val="bg1"/>
                </a:solidFill>
              </a:rPr>
              <a:t>Martín</a:t>
            </a:r>
            <a:r>
              <a:rPr lang="es-ES" altLang="en-US" sz="2400" dirty="0" smtClean="0">
                <a:solidFill>
                  <a:schemeClr val="bg1"/>
                </a:solidFill>
              </a:rPr>
              <a:t>, D. Bones, J. D. Carrillo Sánchez, A. James, J. M. Trigo-Rodr</a:t>
            </a:r>
            <a:r>
              <a:rPr lang="es-ES" altLang="en-US" sz="2400" dirty="0">
                <a:solidFill>
                  <a:schemeClr val="bg1"/>
                </a:solidFill>
              </a:rPr>
              <a:t>í</a:t>
            </a:r>
            <a:r>
              <a:rPr lang="es-ES" altLang="en-US" sz="2400" dirty="0" smtClean="0">
                <a:solidFill>
                  <a:schemeClr val="bg1"/>
                </a:solidFill>
              </a:rPr>
              <a:t>guez, B. </a:t>
            </a:r>
            <a:r>
              <a:rPr lang="es-ES" altLang="en-US" sz="2400" dirty="0" err="1" smtClean="0">
                <a:solidFill>
                  <a:schemeClr val="bg1"/>
                </a:solidFill>
              </a:rPr>
              <a:t>Fegley</a:t>
            </a:r>
            <a:r>
              <a:rPr lang="es-ES" altLang="en-US" sz="2400" dirty="0" smtClean="0">
                <a:solidFill>
                  <a:schemeClr val="bg1"/>
                </a:solidFill>
              </a:rPr>
              <a:t>, J.M.C. Plane                                    </a:t>
            </a:r>
            <a:endParaRPr lang="es-ES" altLang="en-US" sz="24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4" t="11927" r="54314" b="12693"/>
          <a:stretch/>
        </p:blipFill>
        <p:spPr>
          <a:xfrm>
            <a:off x="3318604" y="2525410"/>
            <a:ext cx="1870363" cy="17137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5886" y="6093231"/>
            <a:ext cx="709810" cy="7013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t="10412" r="23117" b="1736"/>
          <a:stretch/>
        </p:blipFill>
        <p:spPr>
          <a:xfrm>
            <a:off x="5497690" y="3021442"/>
            <a:ext cx="3555999" cy="2823740"/>
          </a:xfrm>
          <a:prstGeom prst="rect">
            <a:avLst/>
          </a:prstGeom>
        </p:spPr>
      </p:pic>
      <p:pic>
        <p:nvPicPr>
          <p:cNvPr id="13" name="Picture 6" descr="Zodiacal_light_1005_A_SMAL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546" y="208344"/>
            <a:ext cx="3611433" cy="2484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07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88900" y="74613"/>
            <a:ext cx="1940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2400" dirty="0" smtClean="0">
                <a:solidFill>
                  <a:schemeClr val="bg1"/>
                </a:solidFill>
                <a:cs typeface="Tahoma" panose="020B0604030504040204" pitchFamily="34" charset="0"/>
              </a:rPr>
              <a:t>MASI: Results</a:t>
            </a:r>
            <a:endParaRPr lang="en-GB" altLang="en-US" sz="2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7062" y="4919008"/>
            <a:ext cx="87566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0" dirty="0" smtClean="0">
                <a:solidFill>
                  <a:schemeClr val="bg1"/>
                </a:solidFill>
              </a:rPr>
              <a:t>Modelling multi-phase aggregates with a single phase homogeneous particle!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0" dirty="0" smtClean="0">
                <a:solidFill>
                  <a:schemeClr val="bg1"/>
                </a:solidFill>
              </a:rPr>
              <a:t>An empirical approach is adopted to model Na: sticking coefficient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0" dirty="0" smtClean="0">
                <a:solidFill>
                  <a:schemeClr val="bg1"/>
                </a:solidFill>
              </a:rPr>
              <a:t>Two Fe phases: metal (+sulphide) and  silicate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0" dirty="0" smtClean="0">
                <a:solidFill>
                  <a:schemeClr val="bg1"/>
                </a:solidFill>
              </a:rPr>
              <a:t>Ca release controlled by </a:t>
            </a:r>
            <a:r>
              <a:rPr lang="en-GB" sz="2400" b="0" dirty="0" err="1" smtClean="0">
                <a:solidFill>
                  <a:schemeClr val="bg1"/>
                </a:solidFill>
              </a:rPr>
              <a:t>MgO</a:t>
            </a:r>
            <a:r>
              <a:rPr lang="en-GB" sz="2400" b="0" dirty="0" smtClean="0">
                <a:solidFill>
                  <a:schemeClr val="bg1"/>
                </a:solidFill>
              </a:rPr>
              <a:t> and SiO</a:t>
            </a:r>
            <a:r>
              <a:rPr lang="en-GB" sz="2400" b="0" baseline="-25000" dirty="0" smtClean="0">
                <a:solidFill>
                  <a:schemeClr val="bg1"/>
                </a:solidFill>
              </a:rPr>
              <a:t>2</a:t>
            </a:r>
            <a:r>
              <a:rPr lang="en-GB" sz="2400" b="0" dirty="0" smtClean="0">
                <a:solidFill>
                  <a:schemeClr val="bg1"/>
                </a:solidFill>
              </a:rPr>
              <a:t> abundance in the melt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56" y="1709217"/>
            <a:ext cx="2624207" cy="7686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0" t="18419" r="7091" b="1179"/>
          <a:stretch/>
        </p:blipFill>
        <p:spPr>
          <a:xfrm>
            <a:off x="107418" y="2926080"/>
            <a:ext cx="2699821" cy="2020824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 bwMode="auto">
          <a:xfrm>
            <a:off x="7506393" y="2818015"/>
            <a:ext cx="124690" cy="390697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Arrow Connector 11"/>
          <p:cNvCxnSpPr/>
          <p:nvPr/>
        </p:nvCxnSpPr>
        <p:spPr bwMode="auto">
          <a:xfrm>
            <a:off x="7384473" y="1257993"/>
            <a:ext cx="124690" cy="390697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7365076" y="2535382"/>
            <a:ext cx="8820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Metallic Fe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7284720" y="991986"/>
            <a:ext cx="8820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Metallic Fe</a:t>
            </a:r>
            <a:endParaRPr lang="en-GB" dirty="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0" y="763755"/>
            <a:ext cx="42835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2400" u="sng" dirty="0" smtClean="0">
                <a:solidFill>
                  <a:schemeClr val="bg1"/>
                </a:solidFill>
              </a:rPr>
              <a:t>Linear Heating Ramp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504" y="630935"/>
            <a:ext cx="6184445" cy="431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66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88900" y="74613"/>
            <a:ext cx="1940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s-ES" altLang="en-US" sz="2400" dirty="0">
                <a:solidFill>
                  <a:schemeClr val="bg1"/>
                </a:solidFill>
                <a:cs typeface="Tahoma" panose="020B0604030504040204" pitchFamily="34" charset="0"/>
              </a:rPr>
              <a:t>MASI: </a:t>
            </a:r>
            <a:r>
              <a:rPr lang="es-ES" altLang="en-US" sz="2400" dirty="0" err="1">
                <a:solidFill>
                  <a:schemeClr val="bg1"/>
                </a:solidFill>
                <a:cs typeface="Tahoma" panose="020B0604030504040204" pitchFamily="34" charset="0"/>
              </a:rPr>
              <a:t>Results</a:t>
            </a:r>
            <a:endParaRPr lang="es-ES" altLang="en-US" sz="24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39476" y="600139"/>
            <a:ext cx="76906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2400" u="sng" dirty="0" smtClean="0">
                <a:solidFill>
                  <a:schemeClr val="bg1"/>
                </a:solidFill>
              </a:rPr>
              <a:t>Realistic atmospheric entry heating profiles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439" y="2427317"/>
            <a:ext cx="1298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FFFF00"/>
                </a:solidFill>
              </a:rPr>
              <a:t>IDP analogue 1</a:t>
            </a:r>
            <a:endParaRPr lang="en-GB" sz="14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6377" y="4084321"/>
            <a:ext cx="1298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FFFF00"/>
                </a:solidFill>
              </a:rPr>
              <a:t>IDP analogue 2</a:t>
            </a:r>
            <a:endParaRPr lang="en-GB" sz="1400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126" y="5755179"/>
            <a:ext cx="1298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FFFF00"/>
                </a:solidFill>
              </a:rPr>
              <a:t>IDP analogue 3</a:t>
            </a:r>
            <a:endParaRPr lang="en-GB" sz="1400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88522" y="1124987"/>
            <a:ext cx="13330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FFFF00"/>
                </a:solidFill>
              </a:rPr>
              <a:t>Entry velocity 1</a:t>
            </a:r>
            <a:endParaRPr lang="en-GB" sz="1400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94166" y="1127760"/>
            <a:ext cx="13330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FFFF00"/>
                </a:solidFill>
              </a:rPr>
              <a:t>Entry velocity 2</a:t>
            </a:r>
            <a:endParaRPr lang="en-GB" sz="1400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16683" y="1138843"/>
            <a:ext cx="13330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FFFF00"/>
                </a:solidFill>
              </a:rPr>
              <a:t>Entry velocity 3</a:t>
            </a:r>
            <a:endParaRPr lang="en-GB" sz="1400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97702" y="1066800"/>
            <a:ext cx="577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>
                <a:solidFill>
                  <a:srgbClr val="FF0000"/>
                </a:solidFill>
              </a:rPr>
              <a:t>SIZE</a:t>
            </a:r>
            <a:endParaRPr lang="en-GB" sz="18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" r="4600"/>
          <a:stretch/>
        </p:blipFill>
        <p:spPr>
          <a:xfrm>
            <a:off x="1860080" y="1453896"/>
            <a:ext cx="6963879" cy="5221514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 bwMode="auto">
          <a:xfrm>
            <a:off x="7229579" y="1417320"/>
            <a:ext cx="1496291" cy="340822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84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88900" y="74613"/>
            <a:ext cx="1940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s-ES" altLang="en-US" sz="2400" dirty="0">
                <a:solidFill>
                  <a:schemeClr val="bg1"/>
                </a:solidFill>
                <a:cs typeface="Tahoma" panose="020B0604030504040204" pitchFamily="34" charset="0"/>
              </a:rPr>
              <a:t>MASI: </a:t>
            </a:r>
            <a:r>
              <a:rPr lang="es-ES" altLang="en-US" sz="2400" dirty="0" err="1">
                <a:solidFill>
                  <a:schemeClr val="bg1"/>
                </a:solidFill>
                <a:cs typeface="Tahoma" panose="020B0604030504040204" pitchFamily="34" charset="0"/>
              </a:rPr>
              <a:t>Results</a:t>
            </a:r>
            <a:endParaRPr lang="es-ES" altLang="en-US" sz="24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t="1289" r="17182" b="1677"/>
          <a:stretch/>
        </p:blipFill>
        <p:spPr>
          <a:xfrm>
            <a:off x="182880" y="1388962"/>
            <a:ext cx="5685905" cy="50466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88778" y="6242859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35</a:t>
            </a:r>
            <a:r>
              <a:rPr lang="en-GB" sz="1800" dirty="0" smtClean="0">
                <a:sym typeface="Symbol" panose="05050102010706020507" pitchFamily="18" charset="2"/>
              </a:rPr>
              <a:t></a:t>
            </a:r>
            <a:endParaRPr lang="en-GB" sz="1800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918662" y="1270398"/>
            <a:ext cx="2942705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GB" altLang="en-US" sz="2400" b="0" dirty="0" smtClean="0">
                <a:solidFill>
                  <a:schemeClr val="bg1"/>
                </a:solidFill>
              </a:rPr>
              <a:t>Weight each (v, M) combination with v and M distribution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GB" altLang="en-US" sz="2400" b="0" dirty="0" smtClean="0">
                <a:solidFill>
                  <a:schemeClr val="bg1"/>
                </a:solidFill>
              </a:rPr>
              <a:t>Derive input for each element from the total input  function.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GB" altLang="en-US" sz="2400" b="0" dirty="0" smtClean="0">
                <a:solidFill>
                  <a:schemeClr val="bg1"/>
                </a:solidFill>
              </a:rPr>
              <a:t>Calculate average differential ablation coefficient and compare to metal layer observations.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39476" y="664147"/>
            <a:ext cx="76906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2400" u="sng" dirty="0" smtClean="0">
                <a:solidFill>
                  <a:schemeClr val="bg1"/>
                </a:solidFill>
              </a:rPr>
              <a:t>Atmospheric yields</a:t>
            </a:r>
          </a:p>
        </p:txBody>
      </p:sp>
    </p:spTree>
    <p:extLst>
      <p:ext uri="{BB962C8B-B14F-4D97-AF65-F5344CB8AC3E}">
        <p14:creationId xmlns:p14="http://schemas.microsoft.com/office/powerpoint/2010/main" val="181138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Text Box 9"/>
          <p:cNvSpPr txBox="1">
            <a:spLocks noChangeArrowheads="1"/>
          </p:cNvSpPr>
          <p:nvPr/>
        </p:nvSpPr>
        <p:spPr bwMode="auto">
          <a:xfrm>
            <a:off x="69850" y="157163"/>
            <a:ext cx="1704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600">
                <a:latin typeface="Tahoma" panose="020B0604030504040204" pitchFamily="34" charset="0"/>
                <a:cs typeface="Tahoma" panose="020B0604030504040204" pitchFamily="34" charset="0"/>
              </a:rPr>
              <a:t>CONCLUSIONS</a:t>
            </a:r>
            <a:endParaRPr lang="es-ES" altLang="en-US" sz="1600">
              <a:latin typeface="Tahoma" panose="020B0604030504040204" pitchFamily="34" charset="0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88900" y="74613"/>
            <a:ext cx="1940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s-ES" altLang="en-US" sz="2400" dirty="0">
                <a:solidFill>
                  <a:schemeClr val="bg1"/>
                </a:solidFill>
                <a:cs typeface="Tahoma" panose="020B0604030504040204" pitchFamily="34" charset="0"/>
              </a:rPr>
              <a:t>MASI: </a:t>
            </a:r>
            <a:r>
              <a:rPr lang="es-ES" altLang="en-US" sz="2400" dirty="0" err="1">
                <a:solidFill>
                  <a:schemeClr val="bg1"/>
                </a:solidFill>
                <a:cs typeface="Tahoma" panose="020B0604030504040204" pitchFamily="34" charset="0"/>
              </a:rPr>
              <a:t>Results</a:t>
            </a:r>
            <a:endParaRPr lang="es-ES" altLang="en-US" sz="24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65420" y="6422166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35</a:t>
            </a:r>
            <a:r>
              <a:rPr lang="en-GB" sz="1800" dirty="0" smtClean="0">
                <a:sym typeface="Symbol" panose="05050102010706020507" pitchFamily="18" charset="2"/>
              </a:rPr>
              <a:t></a:t>
            </a:r>
            <a:endParaRPr lang="en-GB" sz="1800" dirty="0"/>
          </a:p>
        </p:txBody>
      </p:sp>
      <p:grpSp>
        <p:nvGrpSpPr>
          <p:cNvPr id="30" name="Group 29"/>
          <p:cNvGrpSpPr/>
          <p:nvPr/>
        </p:nvGrpSpPr>
        <p:grpSpPr>
          <a:xfrm>
            <a:off x="1244390" y="1119137"/>
            <a:ext cx="6486446" cy="5173598"/>
            <a:chOff x="1244390" y="1119137"/>
            <a:chExt cx="6357113" cy="511448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44390" y="1119137"/>
              <a:ext cx="6357113" cy="5114484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 bwMode="auto">
            <a:xfrm>
              <a:off x="3801380" y="4904663"/>
              <a:ext cx="3231188" cy="41486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CuadroTexto 17"/>
                <p:cNvSpPr txBox="1"/>
                <p:nvPr/>
              </p:nvSpPr>
              <p:spPr>
                <a:xfrm>
                  <a:off x="2152995" y="2341463"/>
                  <a:ext cx="3374968" cy="44730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s-E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𝐷𝐴𝐶</m:t>
                            </m:r>
                          </m:e>
                          <m:sub>
                            <m:r>
                              <a:rPr lang="en-GB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s-E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s-E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𝑚𝑖𝑥𝑖𝑛𝑔</m:t>
                            </m:r>
                            <m:r>
                              <a:rPr lang="en-GB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GB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𝑟𝑎𝑡𝑖𝑜</m:t>
                            </m:r>
                            <m:r>
                              <a:rPr lang="es-E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GB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𝑜𝑓</m:t>
                            </m:r>
                            <m:r>
                              <a:rPr lang="es-E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s-E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𝑚𝑒𝑡𝑎𝑙</m:t>
                            </m:r>
                            <m:r>
                              <a:rPr lang="es-E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s-E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GB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GB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𝑟𝑒𝑙𝑒𝑎𝑠𝑒𝑑</m:t>
                            </m:r>
                          </m:num>
                          <m:den>
                            <m:r>
                              <a:rPr lang="en-GB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𝑚𝑖𝑥𝑖𝑛𝑔</m:t>
                            </m:r>
                            <m:r>
                              <a:rPr lang="en-GB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GB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𝑟𝑎𝑡𝑖𝑜</m:t>
                            </m:r>
                            <m:r>
                              <a:rPr lang="es-ES" sz="14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GB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𝑜𝑓</m:t>
                            </m:r>
                            <m:r>
                              <a:rPr lang="en-GB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GB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𝑁𝑎</m:t>
                            </m:r>
                            <m:r>
                              <a:rPr lang="en-GB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s-ES" sz="14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𝑟𝑒𝑙𝑒𝑎𝑠𝑒𝑑</m:t>
                            </m:r>
                            <m:r>
                              <a:rPr lang="es-ES" sz="14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lang="es-ES" sz="1400" b="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CuadroTexto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2995" y="2341463"/>
                  <a:ext cx="3374968" cy="44730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t="-2667" b="-14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" name="Straight Connector 18"/>
            <p:cNvCxnSpPr/>
            <p:nvPr/>
          </p:nvCxnSpPr>
          <p:spPr bwMode="auto">
            <a:xfrm>
              <a:off x="6545008" y="2616579"/>
              <a:ext cx="169333" cy="0"/>
            </a:xfrm>
            <a:prstGeom prst="line">
              <a:avLst/>
            </a:prstGeom>
            <a:noFill/>
            <a:ln w="57150" cap="flat" cmpd="sng" algn="ctr">
              <a:solidFill>
                <a:srgbClr val="0033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" name="Straight Connector 20"/>
            <p:cNvCxnSpPr/>
            <p:nvPr/>
          </p:nvCxnSpPr>
          <p:spPr bwMode="auto">
            <a:xfrm>
              <a:off x="3098604" y="3814893"/>
              <a:ext cx="169333" cy="0"/>
            </a:xfrm>
            <a:prstGeom prst="line">
              <a:avLst/>
            </a:prstGeom>
            <a:noFill/>
            <a:ln w="57150" cap="flat" cmpd="sng" algn="ctr">
              <a:solidFill>
                <a:srgbClr val="0033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Straight Connector 22"/>
            <p:cNvCxnSpPr/>
            <p:nvPr/>
          </p:nvCxnSpPr>
          <p:spPr bwMode="auto">
            <a:xfrm>
              <a:off x="6553970" y="2741549"/>
              <a:ext cx="169333" cy="0"/>
            </a:xfrm>
            <a:prstGeom prst="line">
              <a:avLst/>
            </a:prstGeom>
            <a:noFill/>
            <a:ln w="57150" cap="flat" cmpd="sng" algn="ctr">
              <a:solidFill>
                <a:srgbClr val="33CC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Straight Connector 23"/>
            <p:cNvCxnSpPr/>
            <p:nvPr/>
          </p:nvCxnSpPr>
          <p:spPr bwMode="auto">
            <a:xfrm>
              <a:off x="3894513" y="5006263"/>
              <a:ext cx="169333" cy="0"/>
            </a:xfrm>
            <a:prstGeom prst="line">
              <a:avLst/>
            </a:prstGeom>
            <a:noFill/>
            <a:ln w="57150" cap="flat" cmpd="sng" algn="ctr">
              <a:solidFill>
                <a:srgbClr val="0033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0" name="TextBox 19"/>
            <p:cNvSpPr txBox="1"/>
            <p:nvPr/>
          </p:nvSpPr>
          <p:spPr>
            <a:xfrm>
              <a:off x="4055380" y="4862329"/>
              <a:ext cx="19613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MASI with ZCM distribution</a:t>
              </a:r>
              <a:endParaRPr lang="en-GB" dirty="0"/>
            </a:p>
          </p:txBody>
        </p:sp>
        <p:cxnSp>
          <p:nvCxnSpPr>
            <p:cNvPr id="26" name="Straight Connector 25"/>
            <p:cNvCxnSpPr/>
            <p:nvPr/>
          </p:nvCxnSpPr>
          <p:spPr bwMode="auto">
            <a:xfrm>
              <a:off x="3894513" y="5217929"/>
              <a:ext cx="169333" cy="0"/>
            </a:xfrm>
            <a:prstGeom prst="line">
              <a:avLst/>
            </a:prstGeom>
            <a:noFill/>
            <a:ln w="57150" cap="flat" cmpd="sng" algn="ctr">
              <a:solidFill>
                <a:srgbClr val="33CC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7" name="TextBox 26"/>
            <p:cNvSpPr txBox="1"/>
            <p:nvPr/>
          </p:nvSpPr>
          <p:spPr>
            <a:xfrm>
              <a:off x="4055380" y="5073995"/>
              <a:ext cx="30545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MASI with ZCM distribution, 1.5 Na-enriched</a:t>
              </a:r>
              <a:endParaRPr lang="en-GB" dirty="0"/>
            </a:p>
          </p:txBody>
        </p:sp>
      </p:grp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83247" y="591166"/>
            <a:ext cx="86959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2400" u="sng" dirty="0" smtClean="0">
                <a:solidFill>
                  <a:schemeClr val="bg1"/>
                </a:solidFill>
              </a:rPr>
              <a:t>Differential Ablation metal layers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380704" y="6290147"/>
            <a:ext cx="45830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</a:rPr>
              <a:t>Works well for Fe, uncertain for Ca</a:t>
            </a:r>
            <a:endParaRPr lang="en-GB" sz="2400" dirty="0">
              <a:solidFill>
                <a:schemeClr val="bg1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 bwMode="auto">
          <a:xfrm>
            <a:off x="3124135" y="5507211"/>
            <a:ext cx="172778" cy="0"/>
          </a:xfrm>
          <a:prstGeom prst="line">
            <a:avLst/>
          </a:prstGeom>
          <a:noFill/>
          <a:ln w="57150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2"/>
          <p:cNvSpPr txBox="1"/>
          <p:nvPr/>
        </p:nvSpPr>
        <p:spPr>
          <a:xfrm>
            <a:off x="3300984" y="3739896"/>
            <a:ext cx="4363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33CC"/>
                </a:solidFill>
              </a:rPr>
              <a:t>CV3</a:t>
            </a:r>
            <a:endParaRPr lang="en-GB" dirty="0">
              <a:solidFill>
                <a:srgbClr val="0033CC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297936" y="5273040"/>
            <a:ext cx="360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33CC"/>
                </a:solidFill>
              </a:rPr>
              <a:t>H5</a:t>
            </a:r>
            <a:endParaRPr lang="en-GB" dirty="0">
              <a:solidFill>
                <a:srgbClr val="0033CC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013704" y="2465832"/>
            <a:ext cx="6880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33CC"/>
                </a:solidFill>
              </a:rPr>
              <a:t>CV3, H5</a:t>
            </a:r>
            <a:endParaRPr lang="en-GB" dirty="0">
              <a:solidFill>
                <a:srgbClr val="0033CC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833616" y="2682240"/>
            <a:ext cx="6303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33CCFF"/>
                </a:solidFill>
              </a:rPr>
              <a:t>1.5xNa</a:t>
            </a:r>
            <a:endParaRPr lang="en-GB" dirty="0">
              <a:solidFill>
                <a:srgbClr val="33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31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9" t="41232" r="6901" b="1179"/>
          <a:stretch/>
        </p:blipFill>
        <p:spPr>
          <a:xfrm>
            <a:off x="2843228" y="1453896"/>
            <a:ext cx="6183245" cy="3255264"/>
          </a:xfrm>
          <a:prstGeom prst="rect">
            <a:avLst/>
          </a:prstGeom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88900" y="74613"/>
            <a:ext cx="14042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2400" dirty="0" smtClean="0">
                <a:solidFill>
                  <a:schemeClr val="bg1"/>
                </a:solidFill>
                <a:cs typeface="Tahoma" panose="020B0604030504040204" pitchFamily="34" charset="0"/>
              </a:rPr>
              <a:t>Summary</a:t>
            </a:r>
            <a:endParaRPr lang="en-GB" altLang="en-US" sz="24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"/>
          <a:stretch/>
        </p:blipFill>
        <p:spPr>
          <a:xfrm>
            <a:off x="94425" y="824248"/>
            <a:ext cx="4662497" cy="38776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1377" y="2916768"/>
            <a:ext cx="629175" cy="6140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solidFill>
                  <a:srgbClr val="0033CC"/>
                </a:solidFill>
              </a:rPr>
              <a:t>Ca</a:t>
            </a:r>
            <a:endParaRPr lang="en-GB" sz="3200" dirty="0">
              <a:solidFill>
                <a:srgbClr val="0033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0134" y="2488672"/>
            <a:ext cx="597883" cy="6140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</a:rPr>
              <a:t>Fe</a:t>
            </a:r>
            <a:endParaRPr lang="en-GB" sz="32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76068" y="1593467"/>
            <a:ext cx="684219" cy="6140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Na</a:t>
            </a:r>
            <a:endParaRPr lang="en-GB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95994" y="4904314"/>
            <a:ext cx="46863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</a:rPr>
              <a:t>CABMOD describes general </a:t>
            </a:r>
            <a:r>
              <a:rPr lang="en-GB" sz="2400" dirty="0" smtClean="0">
                <a:solidFill>
                  <a:schemeClr val="bg1"/>
                </a:solidFill>
              </a:rPr>
              <a:t>features of </a:t>
            </a:r>
            <a:r>
              <a:rPr lang="en-GB" sz="2400" dirty="0" smtClean="0">
                <a:solidFill>
                  <a:schemeClr val="bg1"/>
                </a:solidFill>
              </a:rPr>
              <a:t>ablation rate profiles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43468" y="1855595"/>
            <a:ext cx="6575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solidFill>
                  <a:schemeClr val="accent2"/>
                </a:solidFill>
              </a:rPr>
              <a:t>Na</a:t>
            </a:r>
            <a:endParaRPr lang="en-GB" sz="3200" dirty="0">
              <a:solidFill>
                <a:schemeClr val="accent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89843" y="2915392"/>
            <a:ext cx="5745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</a:rPr>
              <a:t>Fe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32120" y="1453896"/>
            <a:ext cx="302666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sz="1800" dirty="0" smtClean="0">
                <a:latin typeface="+mj-lt"/>
              </a:rPr>
              <a:t>Electron linear density</a:t>
            </a:r>
            <a:endParaRPr lang="en-GB" sz="1800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93546" y="4901266"/>
            <a:ext cx="40675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</a:rPr>
              <a:t>Differential ablation of Na (K) and Fe (Mg, Si) is behind the double peak in the head echo electron density profile.</a:t>
            </a:r>
            <a:endParaRPr lang="en-GB" sz="2400" dirty="0">
              <a:solidFill>
                <a:schemeClr val="bg1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 flipV="1">
            <a:off x="4736592" y="1463040"/>
            <a:ext cx="0" cy="2724912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4411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88900" y="74613"/>
            <a:ext cx="16995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2400" dirty="0" smtClean="0">
                <a:solidFill>
                  <a:schemeClr val="bg1"/>
                </a:solidFill>
                <a:cs typeface="Tahoma" panose="020B0604030504040204" pitchFamily="34" charset="0"/>
              </a:rPr>
              <a:t>Conclusions</a:t>
            </a:r>
            <a:endParaRPr lang="es-ES" altLang="en-US" sz="24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01322" y="743710"/>
            <a:ext cx="8759798" cy="600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GB" altLang="en-US" sz="2400" b="0" dirty="0" smtClean="0">
                <a:solidFill>
                  <a:schemeClr val="bg1"/>
                </a:solidFill>
              </a:rPr>
              <a:t>First time resolved simulation of meteor ablation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GB" altLang="en-US" sz="2400" b="0" dirty="0" smtClean="0">
                <a:solidFill>
                  <a:schemeClr val="bg1"/>
                </a:solidFill>
              </a:rPr>
              <a:t>First laboratory experimental confirmation of differential ablation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GB" altLang="en-US" sz="2400" b="0" dirty="0" smtClean="0">
                <a:solidFill>
                  <a:schemeClr val="bg1"/>
                </a:solidFill>
              </a:rPr>
              <a:t>CABMOD contains a simplistic geometric and compositional description of particles.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GB" altLang="en-US" sz="2400" b="0" dirty="0" smtClean="0">
                <a:solidFill>
                  <a:schemeClr val="bg1"/>
                </a:solidFill>
              </a:rPr>
              <a:t>Empirical corrections allow a satisfactory modelling of Na ablation:</a:t>
            </a:r>
          </a:p>
          <a:p>
            <a:pPr marL="1085850" lvl="1" indent="-342900" eaLnBrk="1" hangingPunct="1">
              <a:buFont typeface="Wingdings" panose="05000000000000000000" pitchFamily="2" charset="2"/>
              <a:buChar char="Ø"/>
            </a:pPr>
            <a:r>
              <a:rPr lang="en-GB" altLang="en-US" sz="2400" b="0" dirty="0">
                <a:solidFill>
                  <a:schemeClr val="bg1"/>
                </a:solidFill>
              </a:rPr>
              <a:t>R</a:t>
            </a:r>
            <a:r>
              <a:rPr lang="en-GB" altLang="en-US" sz="2400" b="0" dirty="0" smtClean="0">
                <a:solidFill>
                  <a:schemeClr val="bg1"/>
                </a:solidFill>
              </a:rPr>
              <a:t>educes uncertainty in the calculation of electron density, relevant for radar meteor detection of small and slow particles.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GB" altLang="en-US" sz="2400" b="0" dirty="0" smtClean="0">
                <a:solidFill>
                  <a:schemeClr val="bg1"/>
                </a:solidFill>
              </a:rPr>
              <a:t>CABMOD reproduces general features of the meteor ablation as well as overall differential ablation coefficients of Fe relative to Na:</a:t>
            </a:r>
          </a:p>
          <a:p>
            <a:pPr marL="1085850" lvl="1" indent="-342900" eaLnBrk="1" hangingPunct="1">
              <a:buFont typeface="Wingdings" panose="05000000000000000000" pitchFamily="2" charset="2"/>
              <a:buChar char="Ø"/>
            </a:pPr>
            <a:r>
              <a:rPr lang="en-GB" altLang="en-US" sz="2400" b="0" dirty="0" smtClean="0">
                <a:solidFill>
                  <a:schemeClr val="bg1"/>
                </a:solidFill>
              </a:rPr>
              <a:t>Gives confidence in the use in CABMOD as a tool for bridging  astronomical and surface/atmospheric observations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GB" altLang="en-US" sz="2400" b="0" dirty="0" smtClean="0">
                <a:solidFill>
                  <a:schemeClr val="bg1"/>
                </a:solidFill>
              </a:rPr>
              <a:t>Ca ablation sensitive to composition and mineralogy.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GB" altLang="en-US" sz="2400" b="0" dirty="0" smtClean="0">
                <a:solidFill>
                  <a:schemeClr val="bg1"/>
                </a:solidFill>
              </a:rPr>
              <a:t>Future work: improve description of particle geometry and composition.</a:t>
            </a:r>
          </a:p>
        </p:txBody>
      </p:sp>
    </p:spTree>
    <p:extLst>
      <p:ext uri="{BB962C8B-B14F-4D97-AF65-F5344CB8AC3E}">
        <p14:creationId xmlns:p14="http://schemas.microsoft.com/office/powerpoint/2010/main" val="223819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23" descr="LeedsUniWh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350" y="6161088"/>
            <a:ext cx="233045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Text Box 25"/>
          <p:cNvSpPr txBox="1">
            <a:spLocks noChangeArrowheads="1"/>
          </p:cNvSpPr>
          <p:nvPr/>
        </p:nvSpPr>
        <p:spPr bwMode="ltGray">
          <a:xfrm>
            <a:off x="-3175" y="6117850"/>
            <a:ext cx="9147175" cy="7381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36000" anchor="b"/>
          <a:lstStyle>
            <a:lvl1pPr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800" b="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2400" b="0" dirty="0">
                <a:solidFill>
                  <a:schemeClr val="bg1"/>
                </a:solidFill>
                <a:latin typeface="Arial" panose="020B0604020202020204" pitchFamily="34" charset="0"/>
              </a:rPr>
              <a:t>School of Chemistry</a:t>
            </a:r>
          </a:p>
          <a:p>
            <a:r>
              <a:rPr lang="en-GB" altLang="en-US" sz="1400" b="0" dirty="0">
                <a:solidFill>
                  <a:schemeClr val="bg1"/>
                </a:solidFill>
                <a:latin typeface="Arial" panose="020B0604020202020204" pitchFamily="34" charset="0"/>
              </a:rPr>
              <a:t>   </a:t>
            </a:r>
            <a:r>
              <a:rPr lang="en-GB" altLang="en-US" b="0" dirty="0">
                <a:solidFill>
                  <a:schemeClr val="bg1"/>
                </a:solidFill>
                <a:latin typeface="Arial" panose="020B0604020202020204" pitchFamily="34" charset="0"/>
              </a:rPr>
              <a:t>FACULTY OF MATHEMATICS AND PHYSICAL SCIENCES</a:t>
            </a:r>
          </a:p>
        </p:txBody>
      </p:sp>
      <p:pic>
        <p:nvPicPr>
          <p:cNvPr id="4103" name="Picture 23" descr="LeedsUniWh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150" y="6100937"/>
            <a:ext cx="233045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0" y="1"/>
            <a:ext cx="9144000" cy="1005840"/>
          </a:xfrm>
          <a:prstGeom prst="rect">
            <a:avLst/>
          </a:prstGeom>
          <a:solidFill>
            <a:schemeClr val="tx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4099" name="Text Box 38"/>
          <p:cNvSpPr txBox="1">
            <a:spLocks noChangeArrowheads="1"/>
          </p:cNvSpPr>
          <p:nvPr/>
        </p:nvSpPr>
        <p:spPr bwMode="auto">
          <a:xfrm>
            <a:off x="2524718" y="2845234"/>
            <a:ext cx="41216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s-ES" altLang="en-US" sz="3600" b="0" dirty="0" err="1" smtClean="0">
                <a:solidFill>
                  <a:schemeClr val="bg1"/>
                </a:solidFill>
              </a:rPr>
              <a:t>Thanks</a:t>
            </a:r>
            <a:endParaRPr lang="es-ES" altLang="en-US" sz="3600" b="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5886" y="6093231"/>
            <a:ext cx="709810" cy="70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1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88900" y="74613"/>
            <a:ext cx="68784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2400" dirty="0" smtClean="0">
                <a:solidFill>
                  <a:schemeClr val="bg1"/>
                </a:solidFill>
                <a:cs typeface="Tahoma" panose="020B0604030504040204" pitchFamily="34" charset="0"/>
              </a:rPr>
              <a:t>IDPs: ablation and impact on planetary atmospheres</a:t>
            </a:r>
            <a:endParaRPr lang="en-GB" altLang="en-US" sz="2400" dirty="0">
              <a:solidFill>
                <a:schemeClr val="bg1"/>
              </a:solidFill>
            </a:endParaRPr>
          </a:p>
        </p:txBody>
      </p:sp>
      <p:sp>
        <p:nvSpPr>
          <p:cNvPr id="36" name="Text Box 22"/>
          <p:cNvSpPr txBox="1">
            <a:spLocks noChangeArrowheads="1"/>
          </p:cNvSpPr>
          <p:nvPr/>
        </p:nvSpPr>
        <p:spPr bwMode="auto">
          <a:xfrm>
            <a:off x="7555300" y="632403"/>
            <a:ext cx="228697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1400" b="0" dirty="0" smtClean="0"/>
              <a:t>Taylor et al. (2012)</a:t>
            </a:r>
            <a:endParaRPr lang="en-GB" altLang="en-US" sz="1400" b="0" dirty="0"/>
          </a:p>
        </p:txBody>
      </p:sp>
      <p:sp>
        <p:nvSpPr>
          <p:cNvPr id="44" name="TextBox 43"/>
          <p:cNvSpPr txBox="1"/>
          <p:nvPr/>
        </p:nvSpPr>
        <p:spPr>
          <a:xfrm>
            <a:off x="291117" y="5654229"/>
            <a:ext cx="1762125" cy="923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sz="1800" b="0" dirty="0" smtClean="0">
                <a:solidFill>
                  <a:schemeClr val="bg1"/>
                </a:solidFill>
              </a:rPr>
              <a:t>Venus ~120 km Mars ~80 km Titan ~500 km</a:t>
            </a:r>
            <a:endParaRPr lang="en-GB" sz="1800" b="0" dirty="0">
              <a:solidFill>
                <a:schemeClr val="bg1"/>
              </a:solidFill>
            </a:endParaRPr>
          </a:p>
        </p:txBody>
      </p:sp>
      <p:pic>
        <p:nvPicPr>
          <p:cNvPr id="45" name="Picture 3" descr="C:\Users\chmjgm\Documents\work\School of Chemistry - Leeds\Papers\presentations\Barna 19-03-2015\CS_FINA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2" r="5519" b="11436"/>
          <a:stretch/>
        </p:blipFill>
        <p:spPr bwMode="auto">
          <a:xfrm>
            <a:off x="8227939" y="6134177"/>
            <a:ext cx="541157" cy="528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Oval 4"/>
          <p:cNvSpPr>
            <a:spLocks noChangeArrowheads="1"/>
          </p:cNvSpPr>
          <p:nvPr/>
        </p:nvSpPr>
        <p:spPr bwMode="auto">
          <a:xfrm>
            <a:off x="4240403" y="3427540"/>
            <a:ext cx="587629" cy="559244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GB" altLang="en-US" sz="1800" b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7" name="Oval 7"/>
          <p:cNvSpPr>
            <a:spLocks noChangeArrowheads="1"/>
          </p:cNvSpPr>
          <p:nvPr/>
        </p:nvSpPr>
        <p:spPr bwMode="auto">
          <a:xfrm>
            <a:off x="2211642" y="1988185"/>
            <a:ext cx="741870" cy="709295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GB" altLang="en-US" sz="1800" b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8" name="Oval 8"/>
          <p:cNvSpPr>
            <a:spLocks noChangeArrowheads="1"/>
          </p:cNvSpPr>
          <p:nvPr/>
        </p:nvSpPr>
        <p:spPr bwMode="auto">
          <a:xfrm>
            <a:off x="6597079" y="5053648"/>
            <a:ext cx="425513" cy="414464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GB" altLang="en-US" sz="1800" b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0" name="Line 12"/>
          <p:cNvSpPr>
            <a:spLocks noChangeShapeType="1"/>
          </p:cNvSpPr>
          <p:nvPr/>
        </p:nvSpPr>
        <p:spPr bwMode="auto">
          <a:xfrm>
            <a:off x="965200" y="1270000"/>
            <a:ext cx="1174750" cy="823913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2" name="Text Box 18"/>
          <p:cNvSpPr txBox="1">
            <a:spLocks noChangeArrowheads="1"/>
          </p:cNvSpPr>
          <p:nvPr/>
        </p:nvSpPr>
        <p:spPr bwMode="auto">
          <a:xfrm>
            <a:off x="5930843" y="5329208"/>
            <a:ext cx="9731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1800" b="0" dirty="0">
                <a:solidFill>
                  <a:schemeClr val="bg1"/>
                </a:solidFill>
              </a:rPr>
              <a:t>2400 K</a:t>
            </a:r>
          </a:p>
        </p:txBody>
      </p:sp>
      <p:sp>
        <p:nvSpPr>
          <p:cNvPr id="54" name="Text Box 21"/>
          <p:cNvSpPr txBox="1">
            <a:spLocks noChangeArrowheads="1"/>
          </p:cNvSpPr>
          <p:nvPr/>
        </p:nvSpPr>
        <p:spPr bwMode="auto">
          <a:xfrm>
            <a:off x="2702734" y="1637538"/>
            <a:ext cx="11391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800" b="0" dirty="0">
                <a:solidFill>
                  <a:schemeClr val="bg1"/>
                </a:solidFill>
              </a:rPr>
              <a:t>Na </a:t>
            </a:r>
            <a:r>
              <a:rPr lang="en-GB" altLang="en-US" sz="2800" b="0" dirty="0" smtClean="0">
                <a:solidFill>
                  <a:schemeClr val="bg1"/>
                </a:solidFill>
              </a:rPr>
              <a:t>, K</a:t>
            </a:r>
            <a:endParaRPr lang="en-GB" altLang="en-US" sz="2800" b="0" dirty="0">
              <a:solidFill>
                <a:schemeClr val="bg1"/>
              </a:solidFill>
            </a:endParaRPr>
          </a:p>
        </p:txBody>
      </p:sp>
      <p:sp>
        <p:nvSpPr>
          <p:cNvPr id="55" name="Text Box 22"/>
          <p:cNvSpPr txBox="1">
            <a:spLocks noChangeArrowheads="1"/>
          </p:cNvSpPr>
          <p:nvPr/>
        </p:nvSpPr>
        <p:spPr bwMode="auto">
          <a:xfrm>
            <a:off x="4510069" y="2899006"/>
            <a:ext cx="19446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800" b="0" dirty="0" smtClean="0">
                <a:solidFill>
                  <a:schemeClr val="bg1"/>
                </a:solidFill>
              </a:rPr>
              <a:t>Fe, Mg, Si</a:t>
            </a:r>
            <a:endParaRPr lang="en-GB" altLang="en-US" sz="2800" b="0" dirty="0">
              <a:solidFill>
                <a:schemeClr val="bg1"/>
              </a:solidFill>
            </a:endParaRPr>
          </a:p>
        </p:txBody>
      </p:sp>
      <p:sp>
        <p:nvSpPr>
          <p:cNvPr id="56" name="Text Box 23"/>
          <p:cNvSpPr txBox="1">
            <a:spLocks noChangeArrowheads="1"/>
          </p:cNvSpPr>
          <p:nvPr/>
        </p:nvSpPr>
        <p:spPr bwMode="auto">
          <a:xfrm>
            <a:off x="6776691" y="4662314"/>
            <a:ext cx="19446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800" b="0" dirty="0" smtClean="0">
                <a:solidFill>
                  <a:schemeClr val="bg1"/>
                </a:solidFill>
              </a:rPr>
              <a:t>Ca,</a:t>
            </a:r>
            <a:r>
              <a:rPr lang="en-GB" altLang="en-US" sz="2800" b="0" dirty="0">
                <a:solidFill>
                  <a:schemeClr val="bg1"/>
                </a:solidFill>
              </a:rPr>
              <a:t> </a:t>
            </a:r>
            <a:r>
              <a:rPr lang="en-GB" altLang="en-US" sz="2800" b="0" dirty="0" smtClean="0">
                <a:solidFill>
                  <a:schemeClr val="bg1"/>
                </a:solidFill>
              </a:rPr>
              <a:t>Al, </a:t>
            </a:r>
            <a:r>
              <a:rPr lang="en-GB" altLang="en-US" sz="2800" b="0" dirty="0" err="1" smtClean="0">
                <a:solidFill>
                  <a:schemeClr val="bg1"/>
                </a:solidFill>
              </a:rPr>
              <a:t>Ti</a:t>
            </a:r>
            <a:endParaRPr lang="en-GB" altLang="en-US" sz="2800" b="0" dirty="0">
              <a:solidFill>
                <a:schemeClr val="bg1"/>
              </a:solidFill>
            </a:endParaRPr>
          </a:p>
        </p:txBody>
      </p:sp>
      <p:sp>
        <p:nvSpPr>
          <p:cNvPr id="57" name="Freeform 25" descr="Paper bag"/>
          <p:cNvSpPr>
            <a:spLocks/>
          </p:cNvSpPr>
          <p:nvPr/>
        </p:nvSpPr>
        <p:spPr bwMode="auto">
          <a:xfrm>
            <a:off x="67754" y="475488"/>
            <a:ext cx="864934" cy="1014984"/>
          </a:xfrm>
          <a:custGeom>
            <a:avLst/>
            <a:gdLst>
              <a:gd name="T0" fmla="*/ 2147483646 w 214"/>
              <a:gd name="T1" fmla="*/ 2147483646 h 278"/>
              <a:gd name="T2" fmla="*/ 2147483646 w 214"/>
              <a:gd name="T3" fmla="*/ 2147483646 h 278"/>
              <a:gd name="T4" fmla="*/ 2147483646 w 214"/>
              <a:gd name="T5" fmla="*/ 2147483646 h 278"/>
              <a:gd name="T6" fmla="*/ 2147483646 w 214"/>
              <a:gd name="T7" fmla="*/ 2147483646 h 278"/>
              <a:gd name="T8" fmla="*/ 2147483646 w 214"/>
              <a:gd name="T9" fmla="*/ 2147483646 h 278"/>
              <a:gd name="T10" fmla="*/ 0 w 214"/>
              <a:gd name="T11" fmla="*/ 2147483646 h 278"/>
              <a:gd name="T12" fmla="*/ 2147483646 w 214"/>
              <a:gd name="T13" fmla="*/ 2147483646 h 27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4"/>
              <a:gd name="T22" fmla="*/ 0 h 278"/>
              <a:gd name="T23" fmla="*/ 214 w 214"/>
              <a:gd name="T24" fmla="*/ 278 h 27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4" h="278">
                <a:moveTo>
                  <a:pt x="23" y="114"/>
                </a:moveTo>
                <a:cubicBezTo>
                  <a:pt x="38" y="56"/>
                  <a:pt x="62" y="67"/>
                  <a:pt x="124" y="60"/>
                </a:cubicBezTo>
                <a:cubicBezTo>
                  <a:pt x="214" y="0"/>
                  <a:pt x="174" y="143"/>
                  <a:pt x="202" y="200"/>
                </a:cubicBezTo>
                <a:cubicBezTo>
                  <a:pt x="199" y="213"/>
                  <a:pt x="206" y="234"/>
                  <a:pt x="194" y="239"/>
                </a:cubicBezTo>
                <a:cubicBezTo>
                  <a:pt x="97" y="278"/>
                  <a:pt x="151" y="225"/>
                  <a:pt x="101" y="216"/>
                </a:cubicBezTo>
                <a:cubicBezTo>
                  <a:pt x="68" y="210"/>
                  <a:pt x="34" y="211"/>
                  <a:pt x="0" y="208"/>
                </a:cubicBezTo>
                <a:cubicBezTo>
                  <a:pt x="11" y="178"/>
                  <a:pt x="23" y="146"/>
                  <a:pt x="23" y="114"/>
                </a:cubicBezTo>
                <a:close/>
              </a:path>
            </a:pathLst>
          </a:cu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8" name="AutoShape 26"/>
          <p:cNvSpPr>
            <a:spLocks noChangeArrowheads="1"/>
          </p:cNvSpPr>
          <p:nvPr/>
        </p:nvSpPr>
        <p:spPr bwMode="auto">
          <a:xfrm rot="2065854">
            <a:off x="2890948" y="2923531"/>
            <a:ext cx="1440711" cy="298450"/>
          </a:xfrm>
          <a:prstGeom prst="rightArrow">
            <a:avLst>
              <a:gd name="adj1" fmla="val 50000"/>
              <a:gd name="adj2" fmla="val 108644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GB" altLang="en-US" sz="1800" b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9" name="AutoShape 27"/>
          <p:cNvSpPr>
            <a:spLocks noChangeArrowheads="1"/>
          </p:cNvSpPr>
          <p:nvPr/>
        </p:nvSpPr>
        <p:spPr bwMode="auto">
          <a:xfrm rot="2060776">
            <a:off x="4687888" y="4191000"/>
            <a:ext cx="2066925" cy="647700"/>
          </a:xfrm>
          <a:prstGeom prst="rightArrow">
            <a:avLst>
              <a:gd name="adj1" fmla="val 50000"/>
              <a:gd name="adj2" fmla="val 111174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GB" altLang="en-US" sz="1800" b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0" name="AutoShape 28"/>
          <p:cNvSpPr>
            <a:spLocks noChangeArrowheads="1"/>
          </p:cNvSpPr>
          <p:nvPr/>
        </p:nvSpPr>
        <p:spPr bwMode="auto">
          <a:xfrm rot="2053312">
            <a:off x="6927759" y="5625907"/>
            <a:ext cx="1340726" cy="312738"/>
          </a:xfrm>
          <a:prstGeom prst="rightArrow">
            <a:avLst>
              <a:gd name="adj1" fmla="val 50000"/>
              <a:gd name="adj2" fmla="val 153299"/>
            </a:avLst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GB" altLang="en-US" sz="1800" b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1" name="Explosion 2 60"/>
          <p:cNvSpPr/>
          <p:nvPr/>
        </p:nvSpPr>
        <p:spPr>
          <a:xfrm>
            <a:off x="451295" y="1119823"/>
            <a:ext cx="215900" cy="360362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 b="0">
              <a:solidFill>
                <a:schemeClr val="bg1"/>
              </a:solidFill>
            </a:endParaRPr>
          </a:p>
        </p:txBody>
      </p:sp>
      <p:sp>
        <p:nvSpPr>
          <p:cNvPr id="62" name="Explosion 2 61"/>
          <p:cNvSpPr/>
          <p:nvPr/>
        </p:nvSpPr>
        <p:spPr>
          <a:xfrm>
            <a:off x="708025" y="922338"/>
            <a:ext cx="215900" cy="193675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 b="0">
              <a:solidFill>
                <a:schemeClr val="bg1"/>
              </a:solidFill>
            </a:endParaRPr>
          </a:p>
        </p:txBody>
      </p:sp>
      <p:sp>
        <p:nvSpPr>
          <p:cNvPr id="63" name="TextBox 19"/>
          <p:cNvSpPr txBox="1">
            <a:spLocks noChangeArrowheads="1"/>
          </p:cNvSpPr>
          <p:nvPr/>
        </p:nvSpPr>
        <p:spPr bwMode="auto">
          <a:xfrm>
            <a:off x="0" y="1552131"/>
            <a:ext cx="16557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1800" b="0" dirty="0" smtClean="0">
                <a:solidFill>
                  <a:schemeClr val="bg1"/>
                </a:solidFill>
              </a:rPr>
              <a:t>Sputtering </a:t>
            </a:r>
            <a:r>
              <a:rPr lang="en-GB" altLang="en-US" sz="1800" b="0" dirty="0">
                <a:solidFill>
                  <a:schemeClr val="bg1"/>
                </a:solidFill>
              </a:rPr>
              <a:t>by air molecules</a:t>
            </a:r>
          </a:p>
        </p:txBody>
      </p:sp>
      <p:sp>
        <p:nvSpPr>
          <p:cNvPr id="64" name="TextBox 1"/>
          <p:cNvSpPr txBox="1">
            <a:spLocks noChangeArrowheads="1"/>
          </p:cNvSpPr>
          <p:nvPr/>
        </p:nvSpPr>
        <p:spPr bwMode="auto">
          <a:xfrm>
            <a:off x="1345080" y="1010839"/>
            <a:ext cx="28362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1600" b="0" dirty="0" err="1">
                <a:solidFill>
                  <a:schemeClr val="bg1"/>
                </a:solidFill>
              </a:rPr>
              <a:t>Mesopause</a:t>
            </a:r>
            <a:r>
              <a:rPr lang="en-GB" altLang="en-US" sz="1600" b="0" dirty="0">
                <a:solidFill>
                  <a:schemeClr val="bg1"/>
                </a:solidFill>
              </a:rPr>
              <a:t>: </a:t>
            </a:r>
            <a:r>
              <a:rPr lang="en-GB" altLang="en-US" sz="1600" b="0" dirty="0" smtClean="0">
                <a:solidFill>
                  <a:schemeClr val="bg1"/>
                </a:solidFill>
              </a:rPr>
              <a:t>H=85-100 </a:t>
            </a:r>
            <a:r>
              <a:rPr lang="en-GB" altLang="en-US" sz="1600" b="0" dirty="0">
                <a:solidFill>
                  <a:schemeClr val="bg1"/>
                </a:solidFill>
              </a:rPr>
              <a:t>km,  T~170K,  </a:t>
            </a:r>
            <a:r>
              <a:rPr lang="en-GB" altLang="en-US" sz="1600" b="0" dirty="0" smtClean="0">
                <a:solidFill>
                  <a:schemeClr val="bg1"/>
                </a:solidFill>
              </a:rPr>
              <a:t>P~0.1Pa</a:t>
            </a:r>
            <a:endParaRPr lang="en-GB" altLang="en-US" sz="1600" b="0" dirty="0">
              <a:solidFill>
                <a:schemeClr val="bg1"/>
              </a:solidFill>
            </a:endParaRPr>
          </a:p>
        </p:txBody>
      </p:sp>
      <p:sp>
        <p:nvSpPr>
          <p:cNvPr id="68" name="Text Box 21"/>
          <p:cNvSpPr txBox="1">
            <a:spLocks noChangeArrowheads="1"/>
          </p:cNvSpPr>
          <p:nvPr/>
        </p:nvSpPr>
        <p:spPr bwMode="auto">
          <a:xfrm>
            <a:off x="5490619" y="3699908"/>
            <a:ext cx="19270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800" b="0" dirty="0" smtClean="0">
                <a:solidFill>
                  <a:srgbClr val="00CC00"/>
                </a:solidFill>
              </a:rPr>
              <a:t>Fe</a:t>
            </a:r>
            <a:r>
              <a:rPr lang="en-GB" altLang="en-US" sz="2800" b="0" baseline="30000" dirty="0" smtClean="0">
                <a:solidFill>
                  <a:srgbClr val="00CC00"/>
                </a:solidFill>
              </a:rPr>
              <a:t>+</a:t>
            </a:r>
            <a:r>
              <a:rPr lang="en-GB" altLang="en-US" sz="2800" b="0" dirty="0" smtClean="0">
                <a:solidFill>
                  <a:srgbClr val="00CC00"/>
                </a:solidFill>
              </a:rPr>
              <a:t>, Mg</a:t>
            </a:r>
            <a:r>
              <a:rPr lang="en-GB" altLang="en-US" sz="2800" b="0" baseline="30000" dirty="0" smtClean="0">
                <a:solidFill>
                  <a:srgbClr val="00CC00"/>
                </a:solidFill>
              </a:rPr>
              <a:t>+</a:t>
            </a:r>
            <a:r>
              <a:rPr lang="en-GB" altLang="en-US" sz="2800" b="0" dirty="0" smtClean="0">
                <a:solidFill>
                  <a:srgbClr val="00CC00"/>
                </a:solidFill>
              </a:rPr>
              <a:t>, Si</a:t>
            </a:r>
            <a:r>
              <a:rPr lang="en-GB" altLang="en-US" sz="2800" b="0" baseline="30000" dirty="0" smtClean="0">
                <a:solidFill>
                  <a:srgbClr val="00CC00"/>
                </a:solidFill>
              </a:rPr>
              <a:t>+</a:t>
            </a:r>
            <a:endParaRPr lang="en-GB" altLang="en-US" sz="2800" b="0" baseline="30000" dirty="0">
              <a:solidFill>
                <a:srgbClr val="00CC00"/>
              </a:solidFill>
            </a:endParaRPr>
          </a:p>
        </p:txBody>
      </p:sp>
      <p:sp>
        <p:nvSpPr>
          <p:cNvPr id="70" name="Text Box 21"/>
          <p:cNvSpPr txBox="1">
            <a:spLocks noChangeArrowheads="1"/>
          </p:cNvSpPr>
          <p:nvPr/>
        </p:nvSpPr>
        <p:spPr bwMode="auto">
          <a:xfrm>
            <a:off x="3823731" y="2405919"/>
            <a:ext cx="11962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800" b="0" dirty="0" smtClean="0">
                <a:solidFill>
                  <a:srgbClr val="00CC00"/>
                </a:solidFill>
              </a:rPr>
              <a:t>Na</a:t>
            </a:r>
            <a:r>
              <a:rPr lang="en-GB" altLang="en-US" sz="2800" b="0" baseline="30000" dirty="0" smtClean="0">
                <a:solidFill>
                  <a:srgbClr val="00CC00"/>
                </a:solidFill>
              </a:rPr>
              <a:t>+</a:t>
            </a:r>
            <a:r>
              <a:rPr lang="en-GB" altLang="en-US" sz="2800" b="0" dirty="0" smtClean="0">
                <a:solidFill>
                  <a:srgbClr val="00CC00"/>
                </a:solidFill>
              </a:rPr>
              <a:t>, K</a:t>
            </a:r>
            <a:r>
              <a:rPr lang="en-GB" altLang="en-US" sz="2800" b="0" baseline="30000" dirty="0" smtClean="0">
                <a:solidFill>
                  <a:srgbClr val="00CC00"/>
                </a:solidFill>
              </a:rPr>
              <a:t>+</a:t>
            </a:r>
            <a:endParaRPr lang="en-GB" altLang="en-US" sz="2800" b="0" baseline="30000" dirty="0">
              <a:solidFill>
                <a:srgbClr val="00CC00"/>
              </a:solidFill>
            </a:endParaRPr>
          </a:p>
        </p:txBody>
      </p:sp>
      <p:sp>
        <p:nvSpPr>
          <p:cNvPr id="71" name="Text Box 13"/>
          <p:cNvSpPr txBox="1">
            <a:spLocks noChangeArrowheads="1"/>
          </p:cNvSpPr>
          <p:nvPr/>
        </p:nvSpPr>
        <p:spPr bwMode="auto">
          <a:xfrm>
            <a:off x="6897426" y="6073170"/>
            <a:ext cx="135199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en-GB" altLang="en-US" sz="2000" dirty="0" smtClean="0">
                <a:solidFill>
                  <a:schemeClr val="bg1"/>
                </a:solidFill>
              </a:rPr>
              <a:t>Cosmic</a:t>
            </a:r>
          </a:p>
          <a:p>
            <a:pPr eaLnBrk="1" hangingPunct="1">
              <a:spcBef>
                <a:spcPts val="0"/>
              </a:spcBef>
            </a:pPr>
            <a:r>
              <a:rPr lang="en-GB" altLang="en-US" sz="2000" dirty="0" smtClean="0">
                <a:solidFill>
                  <a:schemeClr val="bg1"/>
                </a:solidFill>
              </a:rPr>
              <a:t>Spherules</a:t>
            </a:r>
            <a:endParaRPr lang="en-GB" altLang="en-US" sz="2000" baseline="30000" dirty="0">
              <a:solidFill>
                <a:schemeClr val="bg1"/>
              </a:solidFill>
            </a:endParaRPr>
          </a:p>
        </p:txBody>
      </p:sp>
      <p:sp>
        <p:nvSpPr>
          <p:cNvPr id="74" name="Text Box 22"/>
          <p:cNvSpPr txBox="1">
            <a:spLocks noChangeArrowheads="1"/>
          </p:cNvSpPr>
          <p:nvPr/>
        </p:nvSpPr>
        <p:spPr bwMode="auto">
          <a:xfrm>
            <a:off x="7555300" y="632403"/>
            <a:ext cx="228697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1400" b="0" dirty="0" smtClean="0"/>
              <a:t>Taylor et al. (2012)</a:t>
            </a:r>
            <a:endParaRPr lang="en-GB" altLang="en-US" sz="1400" b="0" dirty="0"/>
          </a:p>
        </p:txBody>
      </p:sp>
      <p:sp>
        <p:nvSpPr>
          <p:cNvPr id="94" name="TextBox 19"/>
          <p:cNvSpPr txBox="1">
            <a:spLocks noChangeArrowheads="1"/>
          </p:cNvSpPr>
          <p:nvPr/>
        </p:nvSpPr>
        <p:spPr bwMode="auto">
          <a:xfrm>
            <a:off x="925484" y="557375"/>
            <a:ext cx="8920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2800" u="sng" dirty="0" smtClean="0">
                <a:solidFill>
                  <a:schemeClr val="bg1"/>
                </a:solidFill>
              </a:rPr>
              <a:t>IDPs</a:t>
            </a:r>
            <a:endParaRPr lang="en-GB" altLang="en-US" sz="1600" u="sng" dirty="0">
              <a:solidFill>
                <a:schemeClr val="bg1"/>
              </a:solidFill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8145650" y="3158939"/>
            <a:ext cx="9983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u="sng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MSPs</a:t>
            </a:r>
            <a:endParaRPr lang="en-GB" sz="2800" u="sng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238700" y="878703"/>
            <a:ext cx="15938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FF3300"/>
                </a:solidFill>
              </a:rPr>
              <a:t>Atmospheric </a:t>
            </a:r>
          </a:p>
          <a:p>
            <a:r>
              <a:rPr lang="en-GB" sz="2000" dirty="0" smtClean="0">
                <a:solidFill>
                  <a:srgbClr val="FF3300"/>
                </a:solidFill>
              </a:rPr>
              <a:t>Constituents</a:t>
            </a:r>
            <a:endParaRPr lang="en-GB" sz="2000" dirty="0">
              <a:solidFill>
                <a:srgbClr val="FF3300"/>
              </a:solidFill>
            </a:endParaRPr>
          </a:p>
        </p:txBody>
      </p:sp>
      <p:cxnSp>
        <p:nvCxnSpPr>
          <p:cNvPr id="66" name="Straight Arrow Connector 65"/>
          <p:cNvCxnSpPr/>
          <p:nvPr/>
        </p:nvCxnSpPr>
        <p:spPr bwMode="auto">
          <a:xfrm>
            <a:off x="3367270" y="2200718"/>
            <a:ext cx="462844" cy="304800"/>
          </a:xfrm>
          <a:prstGeom prst="straightConnector1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3" name="Group 2"/>
          <p:cNvGrpSpPr/>
          <p:nvPr/>
        </p:nvGrpSpPr>
        <p:grpSpPr>
          <a:xfrm>
            <a:off x="6525490" y="2077062"/>
            <a:ext cx="2535382" cy="1129804"/>
            <a:chOff x="6500554" y="2060437"/>
            <a:chExt cx="2535382" cy="112980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/>
            <a:srcRect r="7640" b="972"/>
            <a:stretch/>
          </p:blipFill>
          <p:spPr>
            <a:xfrm>
              <a:off x="6500554" y="2060437"/>
              <a:ext cx="2535382" cy="1129804"/>
            </a:xfrm>
            <a:prstGeom prst="rect">
              <a:avLst/>
            </a:prstGeom>
          </p:spPr>
        </p:pic>
        <p:cxnSp>
          <p:nvCxnSpPr>
            <p:cNvPr id="14" name="Straight Connector 13"/>
            <p:cNvCxnSpPr/>
            <p:nvPr/>
          </p:nvCxnSpPr>
          <p:spPr bwMode="auto">
            <a:xfrm>
              <a:off x="7547956" y="3032298"/>
              <a:ext cx="556953" cy="0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67" name="Picture 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3909" y="4779818"/>
            <a:ext cx="1926173" cy="1475507"/>
          </a:xfrm>
          <a:prstGeom prst="rect">
            <a:avLst/>
          </a:prstGeom>
        </p:spPr>
      </p:pic>
      <p:sp>
        <p:nvSpPr>
          <p:cNvPr id="69" name="Text Box 13"/>
          <p:cNvSpPr txBox="1">
            <a:spLocks noChangeArrowheads="1"/>
          </p:cNvSpPr>
          <p:nvPr/>
        </p:nvSpPr>
        <p:spPr bwMode="auto">
          <a:xfrm>
            <a:off x="2857905" y="6280850"/>
            <a:ext cx="34015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000" dirty="0" err="1" smtClean="0">
                <a:solidFill>
                  <a:schemeClr val="bg1"/>
                </a:solidFill>
              </a:rPr>
              <a:t>Scoriaceous</a:t>
            </a:r>
            <a:r>
              <a:rPr lang="en-GB" altLang="en-US" sz="2000" dirty="0" smtClean="0">
                <a:solidFill>
                  <a:schemeClr val="bg1"/>
                </a:solidFill>
              </a:rPr>
              <a:t> Micrometeorites</a:t>
            </a:r>
            <a:endParaRPr lang="en-GB" altLang="en-US" sz="2000" baseline="30000" dirty="0">
              <a:solidFill>
                <a:schemeClr val="bg1"/>
              </a:solidFill>
            </a:endParaRP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689" y="3221129"/>
            <a:ext cx="1761067" cy="1757320"/>
          </a:xfrm>
          <a:prstGeom prst="rect">
            <a:avLst/>
          </a:prstGeom>
        </p:spPr>
      </p:pic>
      <p:sp>
        <p:nvSpPr>
          <p:cNvPr id="73" name="Text Box 13"/>
          <p:cNvSpPr txBox="1">
            <a:spLocks noChangeArrowheads="1"/>
          </p:cNvSpPr>
          <p:nvPr/>
        </p:nvSpPr>
        <p:spPr bwMode="auto">
          <a:xfrm>
            <a:off x="-1" y="4965822"/>
            <a:ext cx="32087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000" dirty="0" err="1" smtClean="0">
                <a:solidFill>
                  <a:schemeClr val="bg1"/>
                </a:solidFill>
              </a:rPr>
              <a:t>Unmelted</a:t>
            </a:r>
            <a:r>
              <a:rPr lang="en-GB" altLang="en-US" sz="2000" dirty="0" smtClean="0">
                <a:solidFill>
                  <a:schemeClr val="bg1"/>
                </a:solidFill>
              </a:rPr>
              <a:t> Micrometeorites</a:t>
            </a:r>
            <a:endParaRPr lang="en-GB" altLang="en-US" sz="2000" baseline="30000" dirty="0">
              <a:solidFill>
                <a:schemeClr val="bg1"/>
              </a:solidFill>
            </a:endParaRPr>
          </a:p>
        </p:txBody>
      </p:sp>
      <p:sp>
        <p:nvSpPr>
          <p:cNvPr id="81" name="Line 12"/>
          <p:cNvSpPr>
            <a:spLocks noChangeShapeType="1"/>
          </p:cNvSpPr>
          <p:nvPr/>
        </p:nvSpPr>
        <p:spPr bwMode="auto">
          <a:xfrm flipH="1">
            <a:off x="1346661" y="1749655"/>
            <a:ext cx="312074" cy="139255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" name="AutoShape 26"/>
          <p:cNvSpPr>
            <a:spLocks noChangeArrowheads="1"/>
          </p:cNvSpPr>
          <p:nvPr/>
        </p:nvSpPr>
        <p:spPr bwMode="auto">
          <a:xfrm rot="4862553">
            <a:off x="2646214" y="3772051"/>
            <a:ext cx="1879543" cy="168521"/>
          </a:xfrm>
          <a:prstGeom prst="rightArrow">
            <a:avLst>
              <a:gd name="adj1" fmla="val 50000"/>
              <a:gd name="adj2" fmla="val 108644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GB" altLang="en-US" sz="1800" b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83" name="Text Box 13"/>
          <p:cNvSpPr txBox="1">
            <a:spLocks noChangeArrowheads="1"/>
          </p:cNvSpPr>
          <p:nvPr/>
        </p:nvSpPr>
        <p:spPr bwMode="auto">
          <a:xfrm>
            <a:off x="1724141" y="2581132"/>
            <a:ext cx="18918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en-GB" altLang="en-US" sz="1800" b="0" dirty="0" smtClean="0">
                <a:solidFill>
                  <a:schemeClr val="bg1"/>
                </a:solidFill>
              </a:rPr>
              <a:t>1800 </a:t>
            </a:r>
            <a:r>
              <a:rPr lang="en-GB" altLang="en-US" sz="1800" b="0" dirty="0">
                <a:solidFill>
                  <a:schemeClr val="bg1"/>
                </a:solidFill>
              </a:rPr>
              <a:t>K</a:t>
            </a:r>
            <a:endParaRPr lang="en-GB" altLang="en-US" sz="1800" b="0" baseline="30000" dirty="0">
              <a:solidFill>
                <a:schemeClr val="bg1"/>
              </a:solidFill>
            </a:endParaRPr>
          </a:p>
        </p:txBody>
      </p:sp>
      <p:sp>
        <p:nvSpPr>
          <p:cNvPr id="84" name="Text Box 20"/>
          <p:cNvSpPr txBox="1">
            <a:spLocks noChangeArrowheads="1"/>
          </p:cNvSpPr>
          <p:nvPr/>
        </p:nvSpPr>
        <p:spPr bwMode="auto">
          <a:xfrm>
            <a:off x="3695787" y="3872953"/>
            <a:ext cx="12239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1800" b="0" dirty="0">
                <a:solidFill>
                  <a:schemeClr val="bg1"/>
                </a:solidFill>
              </a:rPr>
              <a:t>2000 K</a:t>
            </a:r>
          </a:p>
        </p:txBody>
      </p:sp>
      <p:sp>
        <p:nvSpPr>
          <p:cNvPr id="76" name="AutoShape 27"/>
          <p:cNvSpPr>
            <a:spLocks noChangeArrowheads="1"/>
          </p:cNvSpPr>
          <p:nvPr/>
        </p:nvSpPr>
        <p:spPr bwMode="auto">
          <a:xfrm rot="6703356">
            <a:off x="4230119" y="4348554"/>
            <a:ext cx="1085996" cy="196543"/>
          </a:xfrm>
          <a:prstGeom prst="rightArrow">
            <a:avLst>
              <a:gd name="adj1" fmla="val 50000"/>
              <a:gd name="adj2" fmla="val 111174"/>
            </a:avLst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GB" altLang="en-US" sz="1800" b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1" name="TextBox 1"/>
          <p:cNvSpPr txBox="1">
            <a:spLocks noChangeArrowheads="1"/>
          </p:cNvSpPr>
          <p:nvPr/>
        </p:nvSpPr>
        <p:spPr bwMode="auto">
          <a:xfrm>
            <a:off x="4204086" y="1061509"/>
            <a:ext cx="265391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800" u="sng" dirty="0" smtClean="0">
                <a:solidFill>
                  <a:schemeClr val="bg1"/>
                </a:solidFill>
              </a:rPr>
              <a:t>Metal ion and neutral layers</a:t>
            </a:r>
            <a:endParaRPr lang="en-GB" altLang="en-US" sz="2800" u="sng" dirty="0">
              <a:solidFill>
                <a:schemeClr val="bg1"/>
              </a:solidFill>
            </a:endParaRPr>
          </a:p>
        </p:txBody>
      </p:sp>
      <p:sp>
        <p:nvSpPr>
          <p:cNvPr id="77" name="TextBox 19"/>
          <p:cNvSpPr txBox="1">
            <a:spLocks noChangeArrowheads="1"/>
          </p:cNvSpPr>
          <p:nvPr/>
        </p:nvSpPr>
        <p:spPr bwMode="auto">
          <a:xfrm>
            <a:off x="1652413" y="643376"/>
            <a:ext cx="35418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1600" b="0" dirty="0" smtClean="0">
                <a:solidFill>
                  <a:schemeClr val="bg1"/>
                </a:solidFill>
              </a:rPr>
              <a:t>(CI and CM like fine grained aggregates)</a:t>
            </a:r>
            <a:endParaRPr lang="en-GB" altLang="en-US" sz="1600" b="0" dirty="0">
              <a:solidFill>
                <a:schemeClr val="bg1"/>
              </a:solidFill>
            </a:endParaRPr>
          </a:p>
        </p:txBody>
      </p:sp>
      <p:sp>
        <p:nvSpPr>
          <p:cNvPr id="4" name="Arc 3"/>
          <p:cNvSpPr/>
          <p:nvPr/>
        </p:nvSpPr>
        <p:spPr bwMode="auto">
          <a:xfrm rot="530878">
            <a:off x="5936272" y="1405704"/>
            <a:ext cx="1621772" cy="863787"/>
          </a:xfrm>
          <a:prstGeom prst="arc">
            <a:avLst>
              <a:gd name="adj1" fmla="val 14433434"/>
              <a:gd name="adj2" fmla="val 0"/>
            </a:avLst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cxnSp>
        <p:nvCxnSpPr>
          <p:cNvPr id="65" name="Straight Arrow Connector 64"/>
          <p:cNvCxnSpPr/>
          <p:nvPr/>
        </p:nvCxnSpPr>
        <p:spPr bwMode="auto">
          <a:xfrm>
            <a:off x="5182215" y="3383896"/>
            <a:ext cx="462844" cy="304800"/>
          </a:xfrm>
          <a:prstGeom prst="straightConnector1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Arc 5"/>
          <p:cNvSpPr/>
          <p:nvPr/>
        </p:nvSpPr>
        <p:spPr bwMode="auto">
          <a:xfrm>
            <a:off x="3117274" y="1928553"/>
            <a:ext cx="1288472" cy="906088"/>
          </a:xfrm>
          <a:prstGeom prst="arc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85" name="Arc 84"/>
          <p:cNvSpPr/>
          <p:nvPr/>
        </p:nvSpPr>
        <p:spPr bwMode="auto">
          <a:xfrm>
            <a:off x="5489171" y="3344487"/>
            <a:ext cx="1113905" cy="906088"/>
          </a:xfrm>
          <a:prstGeom prst="arc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55295" y="3657600"/>
            <a:ext cx="158870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400" dirty="0" smtClean="0">
                <a:solidFill>
                  <a:schemeClr val="bg1"/>
                </a:solidFill>
              </a:rPr>
              <a:t>CCN</a:t>
            </a:r>
          </a:p>
          <a:p>
            <a:pPr algn="r"/>
            <a:r>
              <a:rPr lang="en-GB" sz="1400" dirty="0" smtClean="0">
                <a:solidFill>
                  <a:schemeClr val="bg1"/>
                </a:solidFill>
              </a:rPr>
              <a:t>H</a:t>
            </a:r>
            <a:r>
              <a:rPr lang="en-GB" sz="1400" baseline="-25000" dirty="0" smtClean="0">
                <a:solidFill>
                  <a:schemeClr val="bg1"/>
                </a:solidFill>
              </a:rPr>
              <a:t>2</a:t>
            </a:r>
            <a:r>
              <a:rPr lang="en-GB" sz="1400" dirty="0" smtClean="0">
                <a:solidFill>
                  <a:schemeClr val="bg1"/>
                </a:solidFill>
              </a:rPr>
              <a:t>SO</a:t>
            </a:r>
            <a:r>
              <a:rPr lang="en-GB" sz="1400" baseline="-25000" dirty="0" smtClean="0">
                <a:solidFill>
                  <a:schemeClr val="bg1"/>
                </a:solidFill>
              </a:rPr>
              <a:t>4</a:t>
            </a:r>
            <a:r>
              <a:rPr lang="en-GB" sz="1400" dirty="0" smtClean="0">
                <a:solidFill>
                  <a:schemeClr val="bg1"/>
                </a:solidFill>
              </a:rPr>
              <a:t> removal</a:t>
            </a:r>
          </a:p>
          <a:p>
            <a:pPr algn="r"/>
            <a:r>
              <a:rPr lang="en-GB" sz="1400" dirty="0" smtClean="0">
                <a:solidFill>
                  <a:schemeClr val="bg1"/>
                </a:solidFill>
              </a:rPr>
              <a:t>Aerosol  Chemistry</a:t>
            </a:r>
          </a:p>
        </p:txBody>
      </p:sp>
    </p:spTree>
    <p:extLst>
      <p:ext uri="{BB962C8B-B14F-4D97-AF65-F5344CB8AC3E}">
        <p14:creationId xmlns:p14="http://schemas.microsoft.com/office/powerpoint/2010/main" val="5285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88900" y="74613"/>
            <a:ext cx="20890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s-ES" altLang="en-US" sz="2400" dirty="0" smtClean="0">
                <a:solidFill>
                  <a:schemeClr val="bg1"/>
                </a:solidFill>
                <a:cs typeface="Tahoma" panose="020B0604030504040204" pitchFamily="34" charset="0"/>
              </a:rPr>
              <a:t>IDP </a:t>
            </a:r>
            <a:r>
              <a:rPr lang="es-ES" altLang="en-US" sz="2400" dirty="0" err="1" smtClean="0">
                <a:solidFill>
                  <a:schemeClr val="bg1"/>
                </a:solidFill>
                <a:cs typeface="Tahoma" panose="020B0604030504040204" pitchFamily="34" charset="0"/>
              </a:rPr>
              <a:t>mass</a:t>
            </a:r>
            <a:r>
              <a:rPr lang="es-ES" altLang="en-US" sz="2400" dirty="0" smtClean="0">
                <a:solidFill>
                  <a:schemeClr val="bg1"/>
                </a:solidFill>
                <a:cs typeface="Tahoma" panose="020B0604030504040204" pitchFamily="34" charset="0"/>
              </a:rPr>
              <a:t> input</a:t>
            </a:r>
            <a:endParaRPr lang="es-ES" altLang="en-US" sz="24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0" y="736600"/>
            <a:ext cx="2095500" cy="830997"/>
          </a:xfrm>
          <a:prstGeom prst="rect">
            <a:avLst/>
          </a:prstGeom>
          <a:noFill/>
          <a:ln>
            <a:solidFill>
              <a:srgbClr val="6699FF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0" dirty="0" smtClean="0">
                <a:solidFill>
                  <a:srgbClr val="6699FF"/>
                </a:solidFill>
              </a:rPr>
              <a:t>Zodiacal Cloud observations</a:t>
            </a:r>
            <a:endParaRPr lang="en-GB" sz="2400" b="0" dirty="0">
              <a:solidFill>
                <a:srgbClr val="6699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22400" y="1767840"/>
            <a:ext cx="845312" cy="461665"/>
          </a:xfrm>
          <a:prstGeom prst="rect">
            <a:avLst/>
          </a:prstGeom>
          <a:noFill/>
          <a:ln>
            <a:solidFill>
              <a:srgbClr val="6699FF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0" dirty="0" smtClean="0">
                <a:solidFill>
                  <a:srgbClr val="6699FF"/>
                </a:solidFill>
              </a:rPr>
              <a:t>LDEF</a:t>
            </a:r>
            <a:endParaRPr lang="en-GB" sz="2400" b="0" dirty="0">
              <a:solidFill>
                <a:srgbClr val="6699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21393" y="2539773"/>
            <a:ext cx="3537576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0" dirty="0" smtClean="0">
                <a:solidFill>
                  <a:srgbClr val="FF0000"/>
                </a:solidFill>
              </a:rPr>
              <a:t>Radar meteor head echoes </a:t>
            </a:r>
            <a:endParaRPr lang="en-GB" sz="2400" b="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20785" y="3315397"/>
            <a:ext cx="3546764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0" dirty="0" smtClean="0">
                <a:solidFill>
                  <a:srgbClr val="FF0000"/>
                </a:solidFill>
              </a:rPr>
              <a:t>Metal layers (diff. ablation)</a:t>
            </a:r>
            <a:endParaRPr lang="en-GB" sz="2400" b="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33484" y="3884356"/>
            <a:ext cx="3068552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0" dirty="0" smtClean="0">
                <a:solidFill>
                  <a:srgbClr val="FF0000"/>
                </a:solidFill>
              </a:rPr>
              <a:t>MSP optical extinction</a:t>
            </a:r>
            <a:endParaRPr lang="en-GB" sz="2400" b="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908300" y="5168900"/>
            <a:ext cx="2616200" cy="46166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0" dirty="0" smtClean="0">
                <a:solidFill>
                  <a:srgbClr val="92D050"/>
                </a:solidFill>
              </a:rPr>
              <a:t>Micrometeorites</a:t>
            </a:r>
            <a:endParaRPr lang="en-GB" sz="2400" b="0" dirty="0">
              <a:solidFill>
                <a:srgbClr val="92D05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95600" y="5715000"/>
            <a:ext cx="3200400" cy="830997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0" dirty="0" smtClean="0">
                <a:solidFill>
                  <a:srgbClr val="92D050"/>
                </a:solidFill>
              </a:rPr>
              <a:t>Metals in ice cores and seep sea sediments</a:t>
            </a:r>
            <a:endParaRPr lang="en-GB" sz="2400" b="0" dirty="0">
              <a:solidFill>
                <a:srgbClr val="92D050"/>
              </a:solidFill>
            </a:endParaRPr>
          </a:p>
        </p:txBody>
      </p:sp>
      <p:grpSp>
        <p:nvGrpSpPr>
          <p:cNvPr id="163" name="Group 162"/>
          <p:cNvGrpSpPr/>
          <p:nvPr/>
        </p:nvGrpSpPr>
        <p:grpSpPr>
          <a:xfrm>
            <a:off x="125153" y="1745673"/>
            <a:ext cx="2609734" cy="4347556"/>
            <a:chOff x="125153" y="1745673"/>
            <a:chExt cx="2609734" cy="4347556"/>
          </a:xfrm>
        </p:grpSpPr>
        <p:sp>
          <p:nvSpPr>
            <p:cNvPr id="14" name="TextBox 13"/>
            <p:cNvSpPr txBox="1"/>
            <p:nvPr/>
          </p:nvSpPr>
          <p:spPr>
            <a:xfrm>
              <a:off x="125153" y="3978102"/>
              <a:ext cx="1703648" cy="193899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2400" b="0" dirty="0" smtClean="0">
                  <a:solidFill>
                    <a:schemeClr val="bg1"/>
                  </a:solidFill>
                </a:rPr>
                <a:t>Individual</a:t>
              </a:r>
            </a:p>
            <a:p>
              <a:r>
                <a:rPr lang="en-GB" sz="2400" b="0" dirty="0" smtClean="0">
                  <a:solidFill>
                    <a:schemeClr val="bg1"/>
                  </a:solidFill>
                </a:rPr>
                <a:t>IDP input estimates</a:t>
              </a:r>
            </a:p>
            <a:p>
              <a:r>
                <a:rPr lang="en-GB" sz="2400" b="0" dirty="0" smtClean="0">
                  <a:solidFill>
                    <a:schemeClr val="bg1"/>
                  </a:solidFill>
                </a:rPr>
                <a:t>(2 orders of magnitude)</a:t>
              </a:r>
            </a:p>
          </p:txBody>
        </p:sp>
        <p:cxnSp>
          <p:nvCxnSpPr>
            <p:cNvPr id="24" name="Straight Arrow Connector 23"/>
            <p:cNvCxnSpPr/>
            <p:nvPr/>
          </p:nvCxnSpPr>
          <p:spPr bwMode="auto">
            <a:xfrm flipH="1">
              <a:off x="698269" y="1745673"/>
              <a:ext cx="8313" cy="1945178"/>
            </a:xfrm>
            <a:prstGeom prst="straightConnector1">
              <a:avLst/>
            </a:prstGeom>
            <a:noFill/>
            <a:ln w="762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" name="Straight Arrow Connector 24"/>
            <p:cNvCxnSpPr/>
            <p:nvPr/>
          </p:nvCxnSpPr>
          <p:spPr bwMode="auto">
            <a:xfrm flipH="1">
              <a:off x="1147156" y="2350008"/>
              <a:ext cx="288452" cy="1340843"/>
            </a:xfrm>
            <a:prstGeom prst="straightConnector1">
              <a:avLst/>
            </a:prstGeom>
            <a:noFill/>
            <a:ln w="762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Straight Arrow Connector 29"/>
            <p:cNvCxnSpPr/>
            <p:nvPr/>
          </p:nvCxnSpPr>
          <p:spPr bwMode="auto">
            <a:xfrm flipH="1">
              <a:off x="1504604" y="3125586"/>
              <a:ext cx="324195" cy="606829"/>
            </a:xfrm>
            <a:prstGeom prst="straightConnector1">
              <a:avLst/>
            </a:prstGeom>
            <a:noFill/>
            <a:ln w="762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Straight Arrow Connector 31"/>
            <p:cNvCxnSpPr/>
            <p:nvPr/>
          </p:nvCxnSpPr>
          <p:spPr bwMode="auto">
            <a:xfrm flipH="1">
              <a:off x="1895303" y="3516287"/>
              <a:ext cx="773082" cy="440575"/>
            </a:xfrm>
            <a:prstGeom prst="straightConnector1">
              <a:avLst/>
            </a:prstGeom>
            <a:noFill/>
            <a:ln w="762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Straight Arrow Connector 35"/>
            <p:cNvCxnSpPr/>
            <p:nvPr/>
          </p:nvCxnSpPr>
          <p:spPr bwMode="auto">
            <a:xfrm flipH="1">
              <a:off x="1975660" y="4222865"/>
              <a:ext cx="725976" cy="321428"/>
            </a:xfrm>
            <a:prstGeom prst="straightConnector1">
              <a:avLst/>
            </a:prstGeom>
            <a:noFill/>
            <a:ln w="762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Straight Arrow Connector 37"/>
            <p:cNvCxnSpPr/>
            <p:nvPr/>
          </p:nvCxnSpPr>
          <p:spPr bwMode="auto">
            <a:xfrm flipH="1" flipV="1">
              <a:off x="2003367" y="5162204"/>
              <a:ext cx="731520" cy="241069"/>
            </a:xfrm>
            <a:prstGeom prst="straightConnector1">
              <a:avLst/>
            </a:prstGeom>
            <a:noFill/>
            <a:ln w="762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" name="Straight Arrow Connector 40"/>
            <p:cNvCxnSpPr/>
            <p:nvPr/>
          </p:nvCxnSpPr>
          <p:spPr bwMode="auto">
            <a:xfrm flipH="1" flipV="1">
              <a:off x="1978430" y="5586152"/>
              <a:ext cx="748144" cy="507077"/>
            </a:xfrm>
            <a:prstGeom prst="straightConnector1">
              <a:avLst/>
            </a:prstGeom>
            <a:noFill/>
            <a:ln w="762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75" name="Group 174"/>
          <p:cNvGrpSpPr/>
          <p:nvPr/>
        </p:nvGrpSpPr>
        <p:grpSpPr>
          <a:xfrm>
            <a:off x="2423160" y="1037014"/>
            <a:ext cx="6571212" cy="5135186"/>
            <a:chOff x="2423160" y="1037014"/>
            <a:chExt cx="6571212" cy="5135186"/>
          </a:xfrm>
        </p:grpSpPr>
        <p:grpSp>
          <p:nvGrpSpPr>
            <p:cNvPr id="165" name="Group 164"/>
            <p:cNvGrpSpPr/>
            <p:nvPr/>
          </p:nvGrpSpPr>
          <p:grpSpPr>
            <a:xfrm>
              <a:off x="2423160" y="1080655"/>
              <a:ext cx="3686695" cy="1318955"/>
              <a:chOff x="2423160" y="1080655"/>
              <a:chExt cx="3686695" cy="1318955"/>
            </a:xfrm>
          </p:grpSpPr>
          <p:cxnSp>
            <p:nvCxnSpPr>
              <p:cNvPr id="43" name="Straight Arrow Connector 42"/>
              <p:cNvCxnSpPr/>
              <p:nvPr/>
            </p:nvCxnSpPr>
            <p:spPr bwMode="auto">
              <a:xfrm>
                <a:off x="2626822" y="1080655"/>
                <a:ext cx="3366654" cy="1"/>
              </a:xfrm>
              <a:prstGeom prst="straightConnector1">
                <a:avLst/>
              </a:prstGeom>
              <a:noFill/>
              <a:ln w="762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9" name="Straight Arrow Connector 48"/>
              <p:cNvCxnSpPr/>
              <p:nvPr/>
            </p:nvCxnSpPr>
            <p:spPr bwMode="auto">
              <a:xfrm flipV="1">
                <a:off x="2423160" y="1562794"/>
                <a:ext cx="3636818" cy="348302"/>
              </a:xfrm>
              <a:prstGeom prst="straightConnector1">
                <a:avLst/>
              </a:prstGeom>
              <a:noFill/>
              <a:ln w="762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7" name="Straight Arrow Connector 56"/>
              <p:cNvCxnSpPr/>
              <p:nvPr/>
            </p:nvCxnSpPr>
            <p:spPr bwMode="auto">
              <a:xfrm flipV="1">
                <a:off x="5109556" y="1945178"/>
                <a:ext cx="1000299" cy="454432"/>
              </a:xfrm>
              <a:prstGeom prst="straightConnector1">
                <a:avLst/>
              </a:prstGeom>
              <a:noFill/>
              <a:ln w="76200" cap="flat" cmpd="sng" algn="ctr">
                <a:solidFill>
                  <a:srgbClr val="FFFF00"/>
                </a:solidFill>
                <a:prstDash val="sysDash"/>
                <a:round/>
                <a:headEnd type="none" w="med" len="med"/>
                <a:tailEnd type="triangle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31" name="Straight Arrow Connector 130"/>
            <p:cNvCxnSpPr>
              <a:stCxn id="113" idx="1"/>
            </p:cNvCxnSpPr>
            <p:nvPr/>
          </p:nvCxnSpPr>
          <p:spPr bwMode="auto">
            <a:xfrm flipH="1" flipV="1">
              <a:off x="6197971" y="3909475"/>
              <a:ext cx="842354" cy="1269068"/>
            </a:xfrm>
            <a:prstGeom prst="straightConnector1">
              <a:avLst/>
            </a:prstGeom>
            <a:noFill/>
            <a:ln w="762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3" name="TextBox 12"/>
            <p:cNvSpPr txBox="1"/>
            <p:nvPr/>
          </p:nvSpPr>
          <p:spPr>
            <a:xfrm>
              <a:off x="6285577" y="1037014"/>
              <a:ext cx="2708795" cy="830997"/>
            </a:xfrm>
            <a:prstGeom prst="rect">
              <a:avLst/>
            </a:prstGeom>
            <a:noFill/>
            <a:ln w="28575">
              <a:solidFill>
                <a:srgbClr val="FFFF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2400" b="0" dirty="0" smtClean="0">
                  <a:solidFill>
                    <a:srgbClr val="FFFF00"/>
                  </a:solidFill>
                </a:rPr>
                <a:t>Mass and entry speed distributions</a:t>
              </a:r>
              <a:endParaRPr lang="en-GB" sz="2400" b="0" dirty="0">
                <a:solidFill>
                  <a:srgbClr val="FFFF00"/>
                </a:solidFill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7178040" y="2706302"/>
              <a:ext cx="1618488" cy="1384995"/>
            </a:xfrm>
            <a:prstGeom prst="rect">
              <a:avLst/>
            </a:prstGeom>
            <a:noFill/>
            <a:ln w="28575">
              <a:solidFill>
                <a:srgbClr val="FFFF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2800" u="sng" dirty="0" smtClean="0">
                  <a:solidFill>
                    <a:srgbClr val="FFFF00"/>
                  </a:solidFill>
                </a:rPr>
                <a:t>Chemical</a:t>
              </a:r>
            </a:p>
            <a:p>
              <a:r>
                <a:rPr lang="en-GB" sz="2800" u="sng" dirty="0" smtClean="0">
                  <a:solidFill>
                    <a:srgbClr val="FFFF00"/>
                  </a:solidFill>
                </a:rPr>
                <a:t>Ablation</a:t>
              </a:r>
            </a:p>
            <a:p>
              <a:r>
                <a:rPr lang="en-GB" sz="2800" u="sng" dirty="0" smtClean="0">
                  <a:solidFill>
                    <a:srgbClr val="FFFF00"/>
                  </a:solidFill>
                </a:rPr>
                <a:t>Model</a:t>
              </a:r>
              <a:endParaRPr lang="en-GB" sz="2800" u="sng" dirty="0">
                <a:solidFill>
                  <a:srgbClr val="FFFF00"/>
                </a:solidFill>
              </a:endParaRPr>
            </a:p>
          </p:txBody>
        </p:sp>
        <p:cxnSp>
          <p:nvCxnSpPr>
            <p:cNvPr id="71" name="Straight Connector 70"/>
            <p:cNvCxnSpPr>
              <a:stCxn id="13" idx="2"/>
              <a:endCxn id="63" idx="0"/>
            </p:cNvCxnSpPr>
            <p:nvPr/>
          </p:nvCxnSpPr>
          <p:spPr bwMode="auto">
            <a:xfrm>
              <a:off x="7639975" y="1868011"/>
              <a:ext cx="347309" cy="838291"/>
            </a:xfrm>
            <a:prstGeom prst="line">
              <a:avLst/>
            </a:prstGeom>
            <a:noFill/>
            <a:ln w="762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3" name="TextBox 112"/>
            <p:cNvSpPr txBox="1"/>
            <p:nvPr/>
          </p:nvSpPr>
          <p:spPr>
            <a:xfrm>
              <a:off x="7040325" y="4916933"/>
              <a:ext cx="1427019" cy="523220"/>
            </a:xfrm>
            <a:prstGeom prst="rect">
              <a:avLst/>
            </a:prstGeom>
            <a:noFill/>
            <a:ln w="28575">
              <a:solidFill>
                <a:srgbClr val="FFFF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2800" b="0" dirty="0" smtClean="0">
                  <a:solidFill>
                    <a:srgbClr val="FFFF00"/>
                  </a:solidFill>
                </a:rPr>
                <a:t>WACCM</a:t>
              </a:r>
              <a:endParaRPr lang="en-GB" sz="2800" b="0" dirty="0">
                <a:solidFill>
                  <a:srgbClr val="FFFF00"/>
                </a:solidFill>
              </a:endParaRPr>
            </a:p>
          </p:txBody>
        </p:sp>
        <p:cxnSp>
          <p:nvCxnSpPr>
            <p:cNvPr id="114" name="Straight Connector 113"/>
            <p:cNvCxnSpPr>
              <a:stCxn id="63" idx="2"/>
              <a:endCxn id="113" idx="0"/>
            </p:cNvCxnSpPr>
            <p:nvPr/>
          </p:nvCxnSpPr>
          <p:spPr bwMode="auto">
            <a:xfrm flipH="1">
              <a:off x="7753835" y="4091297"/>
              <a:ext cx="233449" cy="825636"/>
            </a:xfrm>
            <a:prstGeom prst="line">
              <a:avLst/>
            </a:prstGeom>
            <a:noFill/>
            <a:ln w="762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0" name="Straight Arrow Connector 119"/>
            <p:cNvCxnSpPr>
              <a:stCxn id="63" idx="1"/>
            </p:cNvCxnSpPr>
            <p:nvPr/>
          </p:nvCxnSpPr>
          <p:spPr bwMode="auto">
            <a:xfrm flipH="1" flipV="1">
              <a:off x="5852160" y="2734056"/>
              <a:ext cx="1325880" cy="664744"/>
            </a:xfrm>
            <a:prstGeom prst="straightConnector1">
              <a:avLst/>
            </a:prstGeom>
            <a:noFill/>
            <a:ln w="762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1" name="Straight Arrow Connector 120"/>
            <p:cNvCxnSpPr>
              <a:stCxn id="63" idx="1"/>
            </p:cNvCxnSpPr>
            <p:nvPr/>
          </p:nvCxnSpPr>
          <p:spPr bwMode="auto">
            <a:xfrm flipH="1">
              <a:off x="5614416" y="3398800"/>
              <a:ext cx="1563624" cy="1950440"/>
            </a:xfrm>
            <a:prstGeom prst="straightConnector1">
              <a:avLst/>
            </a:prstGeom>
            <a:noFill/>
            <a:ln w="762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3" name="Straight Arrow Connector 142"/>
            <p:cNvCxnSpPr>
              <a:stCxn id="113" idx="1"/>
            </p:cNvCxnSpPr>
            <p:nvPr/>
          </p:nvCxnSpPr>
          <p:spPr bwMode="auto">
            <a:xfrm flipH="1" flipV="1">
              <a:off x="5742432" y="4526280"/>
              <a:ext cx="1297893" cy="652263"/>
            </a:xfrm>
            <a:prstGeom prst="straightConnector1">
              <a:avLst/>
            </a:prstGeom>
            <a:noFill/>
            <a:ln w="762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5" name="Straight Arrow Connector 144"/>
            <p:cNvCxnSpPr>
              <a:stCxn id="113" idx="1"/>
            </p:cNvCxnSpPr>
            <p:nvPr/>
          </p:nvCxnSpPr>
          <p:spPr bwMode="auto">
            <a:xfrm flipH="1">
              <a:off x="6208776" y="5178543"/>
              <a:ext cx="831549" cy="993657"/>
            </a:xfrm>
            <a:prstGeom prst="straightConnector1">
              <a:avLst/>
            </a:prstGeom>
            <a:noFill/>
            <a:ln w="762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90" name="Group 189"/>
          <p:cNvGrpSpPr/>
          <p:nvPr/>
        </p:nvGrpSpPr>
        <p:grpSpPr>
          <a:xfrm>
            <a:off x="100584" y="667512"/>
            <a:ext cx="8961120" cy="6062472"/>
            <a:chOff x="100584" y="667512"/>
            <a:chExt cx="8961120" cy="6062472"/>
          </a:xfrm>
        </p:grpSpPr>
        <p:sp>
          <p:nvSpPr>
            <p:cNvPr id="167" name="TextBox 166"/>
            <p:cNvSpPr txBox="1"/>
            <p:nvPr/>
          </p:nvSpPr>
          <p:spPr>
            <a:xfrm>
              <a:off x="119610" y="4620954"/>
              <a:ext cx="1703648" cy="19389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2400" b="0" dirty="0" smtClean="0">
                  <a:solidFill>
                    <a:srgbClr val="FFFF00"/>
                  </a:solidFill>
                </a:rPr>
                <a:t>Unified</a:t>
              </a:r>
            </a:p>
            <a:p>
              <a:r>
                <a:rPr lang="en-GB" sz="2400" b="0" dirty="0" smtClean="0">
                  <a:solidFill>
                    <a:srgbClr val="FFFF00"/>
                  </a:solidFill>
                </a:rPr>
                <a:t>IDP input</a:t>
              </a:r>
            </a:p>
            <a:p>
              <a:r>
                <a:rPr lang="en-GB" sz="2400" b="0" dirty="0">
                  <a:solidFill>
                    <a:srgbClr val="FFFF00"/>
                  </a:solidFill>
                </a:rPr>
                <a:t>e</a:t>
              </a:r>
              <a:r>
                <a:rPr lang="en-GB" sz="2400" b="0" dirty="0" smtClean="0">
                  <a:solidFill>
                    <a:srgbClr val="FFFF00"/>
                  </a:solidFill>
                </a:rPr>
                <a:t>stimate (reduced uncertainty)</a:t>
              </a:r>
            </a:p>
          </p:txBody>
        </p:sp>
        <p:sp>
          <p:nvSpPr>
            <p:cNvPr id="188" name="Freeform 187"/>
            <p:cNvSpPr/>
            <p:nvPr/>
          </p:nvSpPr>
          <p:spPr bwMode="auto">
            <a:xfrm>
              <a:off x="100584" y="667512"/>
              <a:ext cx="8961120" cy="6062472"/>
            </a:xfrm>
            <a:custGeom>
              <a:avLst/>
              <a:gdLst>
                <a:gd name="connsiteX0" fmla="*/ 0 w 8933688"/>
                <a:gd name="connsiteY0" fmla="*/ 18288 h 6080760"/>
                <a:gd name="connsiteX1" fmla="*/ 8933688 w 8933688"/>
                <a:gd name="connsiteY1" fmla="*/ 45720 h 6080760"/>
                <a:gd name="connsiteX2" fmla="*/ 8924544 w 8933688"/>
                <a:gd name="connsiteY2" fmla="*/ 6080760 h 6080760"/>
                <a:gd name="connsiteX3" fmla="*/ 2569464 w 8933688"/>
                <a:gd name="connsiteY3" fmla="*/ 5998464 h 6080760"/>
                <a:gd name="connsiteX4" fmla="*/ 2478024 w 8933688"/>
                <a:gd name="connsiteY4" fmla="*/ 2651760 h 6080760"/>
                <a:gd name="connsiteX5" fmla="*/ 45720 w 8933688"/>
                <a:gd name="connsiteY5" fmla="*/ 1042416 h 6080760"/>
                <a:gd name="connsiteX6" fmla="*/ 118872 w 8933688"/>
                <a:gd name="connsiteY6" fmla="*/ 0 h 6080760"/>
                <a:gd name="connsiteX0" fmla="*/ 18288 w 8951976"/>
                <a:gd name="connsiteY0" fmla="*/ 0 h 6062472"/>
                <a:gd name="connsiteX1" fmla="*/ 8951976 w 8951976"/>
                <a:gd name="connsiteY1" fmla="*/ 27432 h 6062472"/>
                <a:gd name="connsiteX2" fmla="*/ 8942832 w 8951976"/>
                <a:gd name="connsiteY2" fmla="*/ 6062472 h 6062472"/>
                <a:gd name="connsiteX3" fmla="*/ 2587752 w 8951976"/>
                <a:gd name="connsiteY3" fmla="*/ 5980176 h 6062472"/>
                <a:gd name="connsiteX4" fmla="*/ 2496312 w 8951976"/>
                <a:gd name="connsiteY4" fmla="*/ 2633472 h 6062472"/>
                <a:gd name="connsiteX5" fmla="*/ 64008 w 8951976"/>
                <a:gd name="connsiteY5" fmla="*/ 1024128 h 6062472"/>
                <a:gd name="connsiteX6" fmla="*/ 0 w 8951976"/>
                <a:gd name="connsiteY6" fmla="*/ 9144 h 6062472"/>
                <a:gd name="connsiteX0" fmla="*/ 18288 w 8951976"/>
                <a:gd name="connsiteY0" fmla="*/ 0 h 6062472"/>
                <a:gd name="connsiteX1" fmla="*/ 8951976 w 8951976"/>
                <a:gd name="connsiteY1" fmla="*/ 27432 h 6062472"/>
                <a:gd name="connsiteX2" fmla="*/ 8942832 w 8951976"/>
                <a:gd name="connsiteY2" fmla="*/ 6062472 h 6062472"/>
                <a:gd name="connsiteX3" fmla="*/ 2587752 w 8951976"/>
                <a:gd name="connsiteY3" fmla="*/ 5980176 h 6062472"/>
                <a:gd name="connsiteX4" fmla="*/ 2496312 w 8951976"/>
                <a:gd name="connsiteY4" fmla="*/ 2633472 h 6062472"/>
                <a:gd name="connsiteX5" fmla="*/ 9144 w 8951976"/>
                <a:gd name="connsiteY5" fmla="*/ 996696 h 6062472"/>
                <a:gd name="connsiteX6" fmla="*/ 0 w 8951976"/>
                <a:gd name="connsiteY6" fmla="*/ 9144 h 6062472"/>
                <a:gd name="connsiteX0" fmla="*/ 18288 w 8951976"/>
                <a:gd name="connsiteY0" fmla="*/ 0 h 6062472"/>
                <a:gd name="connsiteX1" fmla="*/ 8951976 w 8951976"/>
                <a:gd name="connsiteY1" fmla="*/ 27432 h 6062472"/>
                <a:gd name="connsiteX2" fmla="*/ 8942832 w 8951976"/>
                <a:gd name="connsiteY2" fmla="*/ 6062472 h 6062472"/>
                <a:gd name="connsiteX3" fmla="*/ 2478024 w 8951976"/>
                <a:gd name="connsiteY3" fmla="*/ 5961888 h 6062472"/>
                <a:gd name="connsiteX4" fmla="*/ 2496312 w 8951976"/>
                <a:gd name="connsiteY4" fmla="*/ 2633472 h 6062472"/>
                <a:gd name="connsiteX5" fmla="*/ 9144 w 8951976"/>
                <a:gd name="connsiteY5" fmla="*/ 996696 h 6062472"/>
                <a:gd name="connsiteX6" fmla="*/ 0 w 8951976"/>
                <a:gd name="connsiteY6" fmla="*/ 9144 h 6062472"/>
                <a:gd name="connsiteX0" fmla="*/ 18288 w 8951976"/>
                <a:gd name="connsiteY0" fmla="*/ 0 h 6062472"/>
                <a:gd name="connsiteX1" fmla="*/ 8951976 w 8951976"/>
                <a:gd name="connsiteY1" fmla="*/ 27432 h 6062472"/>
                <a:gd name="connsiteX2" fmla="*/ 8942832 w 8951976"/>
                <a:gd name="connsiteY2" fmla="*/ 6062472 h 6062472"/>
                <a:gd name="connsiteX3" fmla="*/ 2487168 w 8951976"/>
                <a:gd name="connsiteY3" fmla="*/ 5971032 h 6062472"/>
                <a:gd name="connsiteX4" fmla="*/ 2496312 w 8951976"/>
                <a:gd name="connsiteY4" fmla="*/ 2633472 h 6062472"/>
                <a:gd name="connsiteX5" fmla="*/ 9144 w 8951976"/>
                <a:gd name="connsiteY5" fmla="*/ 996696 h 6062472"/>
                <a:gd name="connsiteX6" fmla="*/ 0 w 8951976"/>
                <a:gd name="connsiteY6" fmla="*/ 9144 h 6062472"/>
                <a:gd name="connsiteX0" fmla="*/ 18288 w 8951976"/>
                <a:gd name="connsiteY0" fmla="*/ 0 h 6062472"/>
                <a:gd name="connsiteX1" fmla="*/ 8951976 w 8951976"/>
                <a:gd name="connsiteY1" fmla="*/ 27432 h 6062472"/>
                <a:gd name="connsiteX2" fmla="*/ 8942832 w 8951976"/>
                <a:gd name="connsiteY2" fmla="*/ 6062472 h 6062472"/>
                <a:gd name="connsiteX3" fmla="*/ 2478024 w 8951976"/>
                <a:gd name="connsiteY3" fmla="*/ 6035040 h 6062472"/>
                <a:gd name="connsiteX4" fmla="*/ 2496312 w 8951976"/>
                <a:gd name="connsiteY4" fmla="*/ 2633472 h 6062472"/>
                <a:gd name="connsiteX5" fmla="*/ 9144 w 8951976"/>
                <a:gd name="connsiteY5" fmla="*/ 996696 h 6062472"/>
                <a:gd name="connsiteX6" fmla="*/ 0 w 8951976"/>
                <a:gd name="connsiteY6" fmla="*/ 9144 h 6062472"/>
                <a:gd name="connsiteX0" fmla="*/ 18288 w 8951976"/>
                <a:gd name="connsiteY0" fmla="*/ 0 h 6062472"/>
                <a:gd name="connsiteX1" fmla="*/ 8951976 w 8951976"/>
                <a:gd name="connsiteY1" fmla="*/ 27432 h 6062472"/>
                <a:gd name="connsiteX2" fmla="*/ 8942832 w 8951976"/>
                <a:gd name="connsiteY2" fmla="*/ 6062472 h 6062472"/>
                <a:gd name="connsiteX3" fmla="*/ 2496312 w 8951976"/>
                <a:gd name="connsiteY3" fmla="*/ 6044184 h 6062472"/>
                <a:gd name="connsiteX4" fmla="*/ 2496312 w 8951976"/>
                <a:gd name="connsiteY4" fmla="*/ 2633472 h 6062472"/>
                <a:gd name="connsiteX5" fmla="*/ 9144 w 8951976"/>
                <a:gd name="connsiteY5" fmla="*/ 996696 h 6062472"/>
                <a:gd name="connsiteX6" fmla="*/ 0 w 8951976"/>
                <a:gd name="connsiteY6" fmla="*/ 9144 h 6062472"/>
                <a:gd name="connsiteX0" fmla="*/ 18288 w 8942832"/>
                <a:gd name="connsiteY0" fmla="*/ 0 h 6062472"/>
                <a:gd name="connsiteX1" fmla="*/ 8933688 w 8942832"/>
                <a:gd name="connsiteY1" fmla="*/ 18288 h 6062472"/>
                <a:gd name="connsiteX2" fmla="*/ 8942832 w 8942832"/>
                <a:gd name="connsiteY2" fmla="*/ 6062472 h 6062472"/>
                <a:gd name="connsiteX3" fmla="*/ 2496312 w 8942832"/>
                <a:gd name="connsiteY3" fmla="*/ 6044184 h 6062472"/>
                <a:gd name="connsiteX4" fmla="*/ 2496312 w 8942832"/>
                <a:gd name="connsiteY4" fmla="*/ 2633472 h 6062472"/>
                <a:gd name="connsiteX5" fmla="*/ 9144 w 8942832"/>
                <a:gd name="connsiteY5" fmla="*/ 996696 h 6062472"/>
                <a:gd name="connsiteX6" fmla="*/ 0 w 8942832"/>
                <a:gd name="connsiteY6" fmla="*/ 9144 h 6062472"/>
                <a:gd name="connsiteX0" fmla="*/ 9144 w 8933688"/>
                <a:gd name="connsiteY0" fmla="*/ 0 h 6062472"/>
                <a:gd name="connsiteX1" fmla="*/ 8924544 w 8933688"/>
                <a:gd name="connsiteY1" fmla="*/ 18288 h 6062472"/>
                <a:gd name="connsiteX2" fmla="*/ 8933688 w 8933688"/>
                <a:gd name="connsiteY2" fmla="*/ 6062472 h 6062472"/>
                <a:gd name="connsiteX3" fmla="*/ 2487168 w 8933688"/>
                <a:gd name="connsiteY3" fmla="*/ 6044184 h 6062472"/>
                <a:gd name="connsiteX4" fmla="*/ 2487168 w 8933688"/>
                <a:gd name="connsiteY4" fmla="*/ 2633472 h 6062472"/>
                <a:gd name="connsiteX5" fmla="*/ 0 w 8933688"/>
                <a:gd name="connsiteY5" fmla="*/ 996696 h 6062472"/>
                <a:gd name="connsiteX6" fmla="*/ 9144 w 8933688"/>
                <a:gd name="connsiteY6" fmla="*/ 0 h 6062472"/>
                <a:gd name="connsiteX0" fmla="*/ 9144 w 8988552"/>
                <a:gd name="connsiteY0" fmla="*/ 0 h 6062472"/>
                <a:gd name="connsiteX1" fmla="*/ 8988552 w 8988552"/>
                <a:gd name="connsiteY1" fmla="*/ 9144 h 6062472"/>
                <a:gd name="connsiteX2" fmla="*/ 8933688 w 8988552"/>
                <a:gd name="connsiteY2" fmla="*/ 6062472 h 6062472"/>
                <a:gd name="connsiteX3" fmla="*/ 2487168 w 8988552"/>
                <a:gd name="connsiteY3" fmla="*/ 6044184 h 6062472"/>
                <a:gd name="connsiteX4" fmla="*/ 2487168 w 8988552"/>
                <a:gd name="connsiteY4" fmla="*/ 2633472 h 6062472"/>
                <a:gd name="connsiteX5" fmla="*/ 0 w 8988552"/>
                <a:gd name="connsiteY5" fmla="*/ 996696 h 6062472"/>
                <a:gd name="connsiteX6" fmla="*/ 9144 w 8988552"/>
                <a:gd name="connsiteY6" fmla="*/ 0 h 6062472"/>
                <a:gd name="connsiteX0" fmla="*/ 9144 w 8951976"/>
                <a:gd name="connsiteY0" fmla="*/ 0 h 6062472"/>
                <a:gd name="connsiteX1" fmla="*/ 8951976 w 8951976"/>
                <a:gd name="connsiteY1" fmla="*/ 9144 h 6062472"/>
                <a:gd name="connsiteX2" fmla="*/ 8933688 w 8951976"/>
                <a:gd name="connsiteY2" fmla="*/ 6062472 h 6062472"/>
                <a:gd name="connsiteX3" fmla="*/ 2487168 w 8951976"/>
                <a:gd name="connsiteY3" fmla="*/ 6044184 h 6062472"/>
                <a:gd name="connsiteX4" fmla="*/ 2487168 w 8951976"/>
                <a:gd name="connsiteY4" fmla="*/ 2633472 h 6062472"/>
                <a:gd name="connsiteX5" fmla="*/ 0 w 8951976"/>
                <a:gd name="connsiteY5" fmla="*/ 996696 h 6062472"/>
                <a:gd name="connsiteX6" fmla="*/ 9144 w 8951976"/>
                <a:gd name="connsiteY6" fmla="*/ 0 h 6062472"/>
                <a:gd name="connsiteX0" fmla="*/ 9144 w 8951976"/>
                <a:gd name="connsiteY0" fmla="*/ 0 h 6062472"/>
                <a:gd name="connsiteX1" fmla="*/ 8951976 w 8951976"/>
                <a:gd name="connsiteY1" fmla="*/ 9144 h 6062472"/>
                <a:gd name="connsiteX2" fmla="*/ 8933688 w 8951976"/>
                <a:gd name="connsiteY2" fmla="*/ 6062472 h 6062472"/>
                <a:gd name="connsiteX3" fmla="*/ 2487168 w 8951976"/>
                <a:gd name="connsiteY3" fmla="*/ 6044184 h 6062472"/>
                <a:gd name="connsiteX4" fmla="*/ 2478024 w 8951976"/>
                <a:gd name="connsiteY4" fmla="*/ 2816352 h 6062472"/>
                <a:gd name="connsiteX5" fmla="*/ 0 w 8951976"/>
                <a:gd name="connsiteY5" fmla="*/ 996696 h 6062472"/>
                <a:gd name="connsiteX6" fmla="*/ 9144 w 8951976"/>
                <a:gd name="connsiteY6" fmla="*/ 0 h 6062472"/>
                <a:gd name="connsiteX0" fmla="*/ 9144 w 8951976"/>
                <a:gd name="connsiteY0" fmla="*/ 0 h 6062472"/>
                <a:gd name="connsiteX1" fmla="*/ 8951976 w 8951976"/>
                <a:gd name="connsiteY1" fmla="*/ 9144 h 6062472"/>
                <a:gd name="connsiteX2" fmla="*/ 8933688 w 8951976"/>
                <a:gd name="connsiteY2" fmla="*/ 6062472 h 6062472"/>
                <a:gd name="connsiteX3" fmla="*/ 2487168 w 8951976"/>
                <a:gd name="connsiteY3" fmla="*/ 6044184 h 6062472"/>
                <a:gd name="connsiteX4" fmla="*/ 2478024 w 8951976"/>
                <a:gd name="connsiteY4" fmla="*/ 2816352 h 6062472"/>
                <a:gd name="connsiteX5" fmla="*/ 0 w 8951976"/>
                <a:gd name="connsiteY5" fmla="*/ 2807208 h 6062472"/>
                <a:gd name="connsiteX6" fmla="*/ 9144 w 8951976"/>
                <a:gd name="connsiteY6" fmla="*/ 0 h 6062472"/>
                <a:gd name="connsiteX0" fmla="*/ 9144 w 8951976"/>
                <a:gd name="connsiteY0" fmla="*/ 0 h 6062472"/>
                <a:gd name="connsiteX1" fmla="*/ 8951976 w 8951976"/>
                <a:gd name="connsiteY1" fmla="*/ 9144 h 6062472"/>
                <a:gd name="connsiteX2" fmla="*/ 8933688 w 8951976"/>
                <a:gd name="connsiteY2" fmla="*/ 6062472 h 6062472"/>
                <a:gd name="connsiteX3" fmla="*/ 2487168 w 8951976"/>
                <a:gd name="connsiteY3" fmla="*/ 6044184 h 6062472"/>
                <a:gd name="connsiteX4" fmla="*/ 2496312 w 8951976"/>
                <a:gd name="connsiteY4" fmla="*/ 2569464 h 6062472"/>
                <a:gd name="connsiteX5" fmla="*/ 0 w 8951976"/>
                <a:gd name="connsiteY5" fmla="*/ 2807208 h 6062472"/>
                <a:gd name="connsiteX6" fmla="*/ 9144 w 8951976"/>
                <a:gd name="connsiteY6" fmla="*/ 0 h 6062472"/>
                <a:gd name="connsiteX0" fmla="*/ 18288 w 8961120"/>
                <a:gd name="connsiteY0" fmla="*/ 0 h 6062472"/>
                <a:gd name="connsiteX1" fmla="*/ 8961120 w 8961120"/>
                <a:gd name="connsiteY1" fmla="*/ 9144 h 6062472"/>
                <a:gd name="connsiteX2" fmla="*/ 8942832 w 8961120"/>
                <a:gd name="connsiteY2" fmla="*/ 6062472 h 6062472"/>
                <a:gd name="connsiteX3" fmla="*/ 2496312 w 8961120"/>
                <a:gd name="connsiteY3" fmla="*/ 6044184 h 6062472"/>
                <a:gd name="connsiteX4" fmla="*/ 2505456 w 8961120"/>
                <a:gd name="connsiteY4" fmla="*/ 2569464 h 6062472"/>
                <a:gd name="connsiteX5" fmla="*/ 0 w 8961120"/>
                <a:gd name="connsiteY5" fmla="*/ 2569464 h 6062472"/>
                <a:gd name="connsiteX6" fmla="*/ 18288 w 8961120"/>
                <a:gd name="connsiteY6" fmla="*/ 0 h 606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961120" h="6062472">
                  <a:moveTo>
                    <a:pt x="18288" y="0"/>
                  </a:moveTo>
                  <a:lnTo>
                    <a:pt x="8961120" y="9144"/>
                  </a:lnTo>
                  <a:lnTo>
                    <a:pt x="8942832" y="6062472"/>
                  </a:lnTo>
                  <a:lnTo>
                    <a:pt x="2496312" y="6044184"/>
                  </a:lnTo>
                  <a:lnTo>
                    <a:pt x="2505456" y="2569464"/>
                  </a:lnTo>
                  <a:lnTo>
                    <a:pt x="0" y="2569464"/>
                  </a:lnTo>
                  <a:lnTo>
                    <a:pt x="18288" y="0"/>
                  </a:lnTo>
                </a:path>
              </a:pathLst>
            </a:cu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189" name="Down Arrow 188"/>
            <p:cNvSpPr/>
            <p:nvPr/>
          </p:nvSpPr>
          <p:spPr bwMode="auto">
            <a:xfrm rot="2135859">
              <a:off x="1685607" y="3395802"/>
              <a:ext cx="594360" cy="1130629"/>
            </a:xfrm>
            <a:prstGeom prst="downArrow">
              <a:avLst>
                <a:gd name="adj1" fmla="val 50000"/>
                <a:gd name="adj2" fmla="val 81486"/>
              </a:avLst>
            </a:prstGeom>
            <a:solidFill>
              <a:srgbClr val="FFFF00"/>
            </a:solidFill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8105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88900" y="74613"/>
            <a:ext cx="41033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s-ES" altLang="en-US" sz="2400" dirty="0" smtClean="0">
                <a:solidFill>
                  <a:schemeClr val="bg1"/>
                </a:solidFill>
                <a:cs typeface="Tahoma" panose="020B0604030504040204" pitchFamily="34" charset="0"/>
              </a:rPr>
              <a:t>CABMOD (</a:t>
            </a:r>
            <a:r>
              <a:rPr lang="es-ES" altLang="en-US" sz="2400" dirty="0" err="1" smtClean="0">
                <a:solidFill>
                  <a:schemeClr val="bg1"/>
                </a:solidFill>
                <a:cs typeface="Tahoma" panose="020B0604030504040204" pitchFamily="34" charset="0"/>
              </a:rPr>
              <a:t>Vondrak</a:t>
            </a:r>
            <a:r>
              <a:rPr lang="es-ES" altLang="en-US" sz="2400" dirty="0" smtClean="0">
                <a:solidFill>
                  <a:schemeClr val="bg1"/>
                </a:solidFill>
                <a:cs typeface="Tahoma" panose="020B0604030504040204" pitchFamily="34" charset="0"/>
              </a:rPr>
              <a:t> et al, 2008)</a:t>
            </a:r>
            <a:endParaRPr lang="es-ES" altLang="en-US" sz="24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4149057"/>
            <a:ext cx="481306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GB" altLang="en-US" sz="2400" u="sng" dirty="0" smtClean="0">
                <a:solidFill>
                  <a:schemeClr val="bg1"/>
                </a:solidFill>
              </a:rPr>
              <a:t>Monolithic particle, Fo</a:t>
            </a:r>
            <a:r>
              <a:rPr lang="en-GB" altLang="en-US" sz="2400" u="sng" baseline="-25000" dirty="0" smtClean="0">
                <a:solidFill>
                  <a:schemeClr val="bg1"/>
                </a:solidFill>
              </a:rPr>
              <a:t>50</a:t>
            </a:r>
            <a:r>
              <a:rPr lang="en-GB" altLang="en-US" sz="2400" u="sng" dirty="0" smtClean="0">
                <a:solidFill>
                  <a:schemeClr val="bg1"/>
                </a:solidFill>
              </a:rPr>
              <a:t> olivine, CI elemental composition</a:t>
            </a:r>
            <a:r>
              <a:rPr lang="en-GB" altLang="en-US" sz="2400" dirty="0" smtClean="0">
                <a:solidFill>
                  <a:schemeClr val="bg1"/>
                </a:solidFill>
              </a:rPr>
              <a:t>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981422" y="4014443"/>
            <a:ext cx="3959225" cy="2688365"/>
            <a:chOff x="4897613" y="3165007"/>
            <a:chExt cx="3959225" cy="268836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r="3693"/>
            <a:stretch/>
          </p:blipFill>
          <p:spPr>
            <a:xfrm>
              <a:off x="4897613" y="3165007"/>
              <a:ext cx="3959225" cy="2688365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 bwMode="auto">
            <a:xfrm>
              <a:off x="8092890" y="3410469"/>
              <a:ext cx="219075" cy="209550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</p:grp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71151" y="5084996"/>
            <a:ext cx="463092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 eaLnBrk="1" hangingPunct="1">
              <a:buFont typeface="Wingdings" panose="05000000000000000000" pitchFamily="2" charset="2"/>
              <a:buChar char="§"/>
            </a:pPr>
            <a:r>
              <a:rPr lang="en-GB" altLang="en-US" sz="2400" b="0" dirty="0" smtClean="0">
                <a:solidFill>
                  <a:schemeClr val="bg1"/>
                </a:solidFill>
              </a:rPr>
              <a:t>Same T onset for evaporation of all components.</a:t>
            </a:r>
          </a:p>
          <a:p>
            <a:pPr marL="342900" indent="-342900" eaLnBrk="1" hangingPunct="1">
              <a:buFont typeface="Wingdings" panose="05000000000000000000" pitchFamily="2" charset="2"/>
              <a:buChar char="§"/>
            </a:pPr>
            <a:r>
              <a:rPr lang="en-GB" altLang="en-US" sz="2400" b="0" dirty="0">
                <a:solidFill>
                  <a:schemeClr val="bg1"/>
                </a:solidFill>
              </a:rPr>
              <a:t>Onset should be consistent with the </a:t>
            </a:r>
            <a:r>
              <a:rPr lang="en-GB" altLang="en-US" sz="2400" b="0" dirty="0" smtClean="0">
                <a:solidFill>
                  <a:schemeClr val="bg1"/>
                </a:solidFill>
              </a:rPr>
              <a:t>phase diagram of olivine.</a:t>
            </a:r>
            <a:endParaRPr lang="en-GB" altLang="en-US" sz="2400" b="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0" y="1788278"/>
            <a:ext cx="81914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GB" altLang="en-US" sz="2400" u="sng" dirty="0" smtClean="0">
                <a:solidFill>
                  <a:schemeClr val="bg1"/>
                </a:solidFill>
              </a:rPr>
              <a:t>Langmuir evaporation</a:t>
            </a:r>
            <a:r>
              <a:rPr lang="en-GB" altLang="en-US" sz="2400" dirty="0" smtClean="0">
                <a:solidFill>
                  <a:schemeClr val="bg1"/>
                </a:solidFill>
              </a:rPr>
              <a:t>: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756" y="2366324"/>
            <a:ext cx="2624207" cy="768692"/>
          </a:xfrm>
          <a:prstGeom prst="rect">
            <a:avLst/>
          </a:prstGeom>
        </p:spPr>
      </p:pic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0" y="680067"/>
            <a:ext cx="819143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GB" altLang="en-US" sz="2400" dirty="0" smtClean="0">
                <a:solidFill>
                  <a:schemeClr val="bg1"/>
                </a:solidFill>
              </a:rPr>
              <a:t>Isothermal particles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GB" altLang="en-US" sz="2400" dirty="0" smtClean="0">
                <a:solidFill>
                  <a:schemeClr val="bg1"/>
                </a:solidFill>
              </a:rPr>
              <a:t>Temperature profile according to momentum and energy balance equations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04922" y="2025380"/>
            <a:ext cx="58390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 dirty="0" smtClean="0">
                <a:solidFill>
                  <a:schemeClr val="bg1"/>
                </a:solidFill>
              </a:rPr>
              <a:t>The rate </a:t>
            </a:r>
            <a:r>
              <a:rPr lang="en-GB" sz="2400" b="0" dirty="0">
                <a:solidFill>
                  <a:schemeClr val="bg1"/>
                </a:solidFill>
              </a:rPr>
              <a:t>of </a:t>
            </a:r>
            <a:r>
              <a:rPr lang="en-GB" sz="2400" b="0" dirty="0" smtClean="0">
                <a:solidFill>
                  <a:schemeClr val="bg1"/>
                </a:solidFill>
              </a:rPr>
              <a:t>evaporation into </a:t>
            </a:r>
            <a:r>
              <a:rPr lang="en-GB" sz="2400" b="0" dirty="0">
                <a:solidFill>
                  <a:schemeClr val="bg1"/>
                </a:solidFill>
              </a:rPr>
              <a:t>a vacuum is equal to the rate of evaporation needed to</a:t>
            </a:r>
          </a:p>
          <a:p>
            <a:r>
              <a:rPr lang="en-GB" sz="2400" b="0" dirty="0">
                <a:solidFill>
                  <a:schemeClr val="bg1"/>
                </a:solidFill>
              </a:rPr>
              <a:t>balance the rate of uptake </a:t>
            </a:r>
            <a:r>
              <a:rPr lang="en-GB" sz="2400" b="0" dirty="0" smtClean="0">
                <a:solidFill>
                  <a:schemeClr val="bg1"/>
                </a:solidFill>
              </a:rPr>
              <a:t>in </a:t>
            </a:r>
            <a:r>
              <a:rPr lang="en-GB" sz="2400" b="0" dirty="0">
                <a:solidFill>
                  <a:schemeClr val="bg1"/>
                </a:solidFill>
              </a:rPr>
              <a:t>a closed system.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0" y="3295653"/>
            <a:ext cx="865354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GB" altLang="en-US" sz="2400" dirty="0" smtClean="0">
                <a:solidFill>
                  <a:schemeClr val="bg1"/>
                </a:solidFill>
              </a:rPr>
              <a:t>Equilibrium vapour pressures from</a:t>
            </a:r>
            <a:r>
              <a:rPr lang="en-GB" altLang="en-US" sz="2400" dirty="0">
                <a:solidFill>
                  <a:schemeClr val="bg1"/>
                </a:solidFill>
              </a:rPr>
              <a:t> </a:t>
            </a:r>
            <a:r>
              <a:rPr lang="en-GB" altLang="en-US" sz="2400" dirty="0" smtClean="0">
                <a:solidFill>
                  <a:schemeClr val="bg1"/>
                </a:solidFill>
              </a:rPr>
              <a:t>upgraded MAGMA chemical equilibrium model (B.  </a:t>
            </a:r>
            <a:r>
              <a:rPr lang="en-GB" altLang="en-US" sz="2400" dirty="0" err="1" smtClean="0">
                <a:solidFill>
                  <a:schemeClr val="bg1"/>
                </a:solidFill>
              </a:rPr>
              <a:t>Fegley</a:t>
            </a:r>
            <a:r>
              <a:rPr lang="en-GB" altLang="en-US" sz="2400" dirty="0" smtClean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8858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Content Placeholder 3" descr="MASI setup for presentation overhead.pn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69" y="713460"/>
            <a:ext cx="4553360" cy="331012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386179" y="2070716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GB" b="0" kern="0" dirty="0">
              <a:solidFill>
                <a:schemeClr val="bg1"/>
              </a:solidFill>
            </a:endParaRPr>
          </a:p>
        </p:txBody>
      </p:sp>
      <p:sp>
        <p:nvSpPr>
          <p:cNvPr id="67590" name="Rectangle 1"/>
          <p:cNvSpPr>
            <a:spLocks noChangeArrowheads="1"/>
          </p:cNvSpPr>
          <p:nvPr/>
        </p:nvSpPr>
        <p:spPr bwMode="auto">
          <a:xfrm>
            <a:off x="0" y="3993733"/>
            <a:ext cx="4660952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GB" altLang="en-US" sz="2200" b="0" dirty="0" smtClean="0">
                <a:solidFill>
                  <a:schemeClr val="bg1"/>
                </a:solidFill>
              </a:rPr>
              <a:t>Perform a time-resolved simulation of micrometeoroid </a:t>
            </a:r>
            <a:r>
              <a:rPr lang="en-GB" altLang="en-US" sz="2200" b="0" dirty="0">
                <a:solidFill>
                  <a:schemeClr val="bg1"/>
                </a:solidFill>
              </a:rPr>
              <a:t>entry over a range of velocities and </a:t>
            </a:r>
            <a:r>
              <a:rPr lang="en-GB" altLang="en-US" sz="2200" b="0" dirty="0" smtClean="0">
                <a:solidFill>
                  <a:schemeClr val="bg1"/>
                </a:solidFill>
              </a:rPr>
              <a:t>masses.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sz="2200" b="0" dirty="0" smtClean="0">
                <a:solidFill>
                  <a:schemeClr val="bg1"/>
                </a:solidFill>
              </a:rPr>
              <a:t>Resistively heated tungsten filament  in vacuum chamber (0.1 </a:t>
            </a:r>
            <a:r>
              <a:rPr lang="en-GB" altLang="en-US" sz="2200" b="0" dirty="0" err="1" smtClean="0">
                <a:solidFill>
                  <a:schemeClr val="bg1"/>
                </a:solidFill>
              </a:rPr>
              <a:t>hPa</a:t>
            </a:r>
            <a:r>
              <a:rPr lang="en-GB" altLang="en-US" sz="2200" b="0" dirty="0" smtClean="0">
                <a:solidFill>
                  <a:schemeClr val="bg1"/>
                </a:solidFill>
              </a:rPr>
              <a:t> N</a:t>
            </a:r>
            <a:r>
              <a:rPr lang="en-GB" altLang="en-US" sz="2200" b="0" baseline="-25000" dirty="0" smtClean="0">
                <a:solidFill>
                  <a:schemeClr val="bg1"/>
                </a:solidFill>
              </a:rPr>
              <a:t>2</a:t>
            </a:r>
            <a:r>
              <a:rPr lang="en-GB" altLang="en-US" sz="2200" b="0" dirty="0" smtClean="0">
                <a:solidFill>
                  <a:schemeClr val="bg1"/>
                </a:solidFill>
              </a:rPr>
              <a:t>) on which IDP analogues are deposited.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sz="2200" b="0" dirty="0" smtClean="0">
                <a:solidFill>
                  <a:schemeClr val="bg1"/>
                </a:solidFill>
              </a:rPr>
              <a:t>Filament current from a programmable power supply.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88900" y="74613"/>
            <a:ext cx="45509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2400" dirty="0" smtClean="0">
                <a:solidFill>
                  <a:schemeClr val="bg1"/>
                </a:solidFill>
                <a:cs typeface="Tahoma" panose="020B0604030504040204" pitchFamily="34" charset="0"/>
              </a:rPr>
              <a:t>Meteor Ablation Simulator (MASI)</a:t>
            </a:r>
            <a:endParaRPr lang="en-GB" altLang="en-US" sz="2400" dirty="0">
              <a:solidFill>
                <a:schemeClr val="bg1"/>
              </a:solidFill>
            </a:endParaRP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648" y="78201"/>
            <a:ext cx="3756621" cy="500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814291" y="5072896"/>
            <a:ext cx="4329709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0" dirty="0">
                <a:solidFill>
                  <a:schemeClr val="bg1"/>
                </a:solidFill>
              </a:rPr>
              <a:t>Temperature measured/controlled by a pyrometer camera.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0" dirty="0">
                <a:solidFill>
                  <a:schemeClr val="bg1"/>
                </a:solidFill>
              </a:rPr>
              <a:t>Ablation products measured by Laser Induced Fluorescence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92440" y="1371600"/>
            <a:ext cx="478016" cy="276999"/>
          </a:xfrm>
          <a:prstGeom prst="rect">
            <a:avLst/>
          </a:prstGeom>
          <a:solidFill>
            <a:srgbClr val="339933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PMT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8238171" y="2645664"/>
            <a:ext cx="840295" cy="276999"/>
          </a:xfrm>
          <a:prstGeom prst="rect">
            <a:avLst/>
          </a:prstGeom>
          <a:solidFill>
            <a:srgbClr val="339933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CHAMBER</a:t>
            </a:r>
            <a:endParaRPr lang="en-GB" dirty="0"/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5989320" y="2450592"/>
            <a:ext cx="2889504" cy="694944"/>
          </a:xfrm>
          <a:prstGeom prst="straightConnector1">
            <a:avLst/>
          </a:prstGeom>
          <a:noFill/>
          <a:ln w="38100" cap="flat" cmpd="sng" algn="ctr">
            <a:solidFill>
              <a:srgbClr val="FFC000"/>
            </a:solidFill>
            <a:prstDash val="dash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/>
          <p:nvPr/>
        </p:nvCxnSpPr>
        <p:spPr bwMode="auto">
          <a:xfrm flipV="1">
            <a:off x="5724144" y="2377440"/>
            <a:ext cx="3218688" cy="941832"/>
          </a:xfrm>
          <a:prstGeom prst="straightConnector1">
            <a:avLst/>
          </a:prstGeom>
          <a:noFill/>
          <a:ln w="38100" cap="flat" cmpd="sng" algn="ctr">
            <a:solidFill>
              <a:srgbClr val="0033CC"/>
            </a:solidFill>
            <a:prstDash val="dash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Box 15"/>
          <p:cNvSpPr txBox="1"/>
          <p:nvPr/>
        </p:nvSpPr>
        <p:spPr>
          <a:xfrm>
            <a:off x="7741347" y="3456432"/>
            <a:ext cx="977832" cy="276999"/>
          </a:xfrm>
          <a:prstGeom prst="rect">
            <a:avLst/>
          </a:prstGeom>
          <a:solidFill>
            <a:srgbClr val="339933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PYROMETER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6132576" y="2008632"/>
            <a:ext cx="663708" cy="276999"/>
          </a:xfrm>
          <a:prstGeom prst="rect">
            <a:avLst/>
          </a:prstGeom>
          <a:solidFill>
            <a:srgbClr val="339933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P HEAD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7226235" y="252984"/>
            <a:ext cx="1094595" cy="276999"/>
          </a:xfrm>
          <a:prstGeom prst="rect">
            <a:avLst/>
          </a:prstGeom>
          <a:solidFill>
            <a:srgbClr val="339933"/>
          </a:solidFill>
        </p:spPr>
        <p:txBody>
          <a:bodyPr wrap="none" rtlCol="0">
            <a:spAutoFit/>
          </a:bodyPr>
          <a:lstStyle/>
          <a:p>
            <a:r>
              <a:rPr lang="en-GB" dirty="0" err="1" smtClean="0"/>
              <a:t>Nd:YAG</a:t>
            </a:r>
            <a:r>
              <a:rPr lang="en-GB" dirty="0" smtClean="0"/>
              <a:t> LASER</a:t>
            </a:r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5312091" y="697992"/>
            <a:ext cx="857799" cy="276999"/>
          </a:xfrm>
          <a:prstGeom prst="rect">
            <a:avLst/>
          </a:prstGeom>
          <a:solidFill>
            <a:srgbClr val="339933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Dye LASER</a:t>
            </a:r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5397435" y="4770120"/>
            <a:ext cx="796115" cy="276999"/>
          </a:xfrm>
          <a:prstGeom prst="rect">
            <a:avLst/>
          </a:prstGeom>
          <a:solidFill>
            <a:srgbClr val="339933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TO PUMP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084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Y:\Documents\Groups\JMCP\Sandy\NP_synthesis\MASI\SEM images\CH_006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765" y="638360"/>
            <a:ext cx="4214553" cy="302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667771" y="570216"/>
            <a:ext cx="398092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1800" dirty="0" smtClean="0">
                <a:solidFill>
                  <a:schemeClr val="bg1"/>
                </a:solidFill>
              </a:rPr>
              <a:t>Chergach (OC, H5): Compact aggregates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88900" y="74613"/>
            <a:ext cx="48233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s-ES" altLang="en-US" sz="2400" dirty="0" smtClean="0">
                <a:solidFill>
                  <a:schemeClr val="bg1"/>
                </a:solidFill>
                <a:cs typeface="Tahoma" panose="020B0604030504040204" pitchFamily="34" charset="0"/>
              </a:rPr>
              <a:t>IPD </a:t>
            </a:r>
            <a:r>
              <a:rPr lang="es-ES" altLang="en-US" sz="2400" dirty="0" err="1" smtClean="0">
                <a:solidFill>
                  <a:schemeClr val="bg1"/>
                </a:solidFill>
                <a:cs typeface="Tahoma" panose="020B0604030504040204" pitchFamily="34" charset="0"/>
              </a:rPr>
              <a:t>Analogues</a:t>
            </a:r>
            <a:r>
              <a:rPr lang="es-ES" altLang="en-US" sz="2400" dirty="0" smtClean="0">
                <a:solidFill>
                  <a:schemeClr val="bg1"/>
                </a:solidFill>
                <a:cs typeface="Tahoma" panose="020B0604030504040204" pitchFamily="34" charset="0"/>
              </a:rPr>
              <a:t>: </a:t>
            </a:r>
            <a:r>
              <a:rPr lang="es-ES" altLang="en-US" sz="2400" dirty="0" err="1" smtClean="0">
                <a:solidFill>
                  <a:schemeClr val="bg1"/>
                </a:solidFill>
                <a:cs typeface="Tahoma" panose="020B0604030504040204" pitchFamily="34" charset="0"/>
              </a:rPr>
              <a:t>meteorites</a:t>
            </a:r>
            <a:r>
              <a:rPr lang="es-ES" altLang="en-US" sz="2400" dirty="0" smtClean="0">
                <a:solidFill>
                  <a:schemeClr val="bg1"/>
                </a:solidFill>
                <a:cs typeface="Tahoma" panose="020B0604030504040204" pitchFamily="34" charset="0"/>
              </a:rPr>
              <a:t>, </a:t>
            </a:r>
            <a:r>
              <a:rPr lang="es-ES" altLang="en-US" sz="2400" dirty="0" err="1" smtClean="0">
                <a:solidFill>
                  <a:schemeClr val="bg1"/>
                </a:solidFill>
                <a:cs typeface="Tahoma" panose="020B0604030504040204" pitchFamily="34" charset="0"/>
              </a:rPr>
              <a:t>minerals</a:t>
            </a:r>
            <a:endParaRPr lang="es-ES" altLang="en-US" sz="24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87509" y="3101623"/>
            <a:ext cx="30070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chemeClr val="bg1"/>
                </a:solidFill>
              </a:rPr>
              <a:t>less than 10% of IDPs are like this</a:t>
            </a:r>
            <a:endParaRPr lang="en-GB" sz="1600" dirty="0">
              <a:solidFill>
                <a:schemeClr val="bg1"/>
              </a:solidFill>
            </a:endParaRPr>
          </a:p>
        </p:txBody>
      </p:sp>
      <p:pic>
        <p:nvPicPr>
          <p:cNvPr id="9" name="Picture 2" descr="Y:\Documents\Groups\JMCP\Sandy\NP_synthesis\MASI\SEM images\C3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132" y="3749322"/>
            <a:ext cx="4187805" cy="300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Y:\Documents\Groups\JMCP\Sandy\NP_synthesis\MASI\SEM images\C3_012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29" y="3752415"/>
            <a:ext cx="4194838" cy="3012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77728" y="3693574"/>
            <a:ext cx="503751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2000" dirty="0" smtClean="0">
                <a:solidFill>
                  <a:schemeClr val="bg1"/>
                </a:solidFill>
              </a:rPr>
              <a:t>Allende (CV3): Porous Aggregates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9019" y="6215186"/>
            <a:ext cx="38617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chemeClr val="bg1"/>
                </a:solidFill>
              </a:rPr>
              <a:t>75% of IDPs are like this, but finer-grained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42670" y="6211868"/>
            <a:ext cx="22696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chemeClr val="bg1"/>
                </a:solidFill>
              </a:rPr>
              <a:t>10% of IDPs are like this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4659228" y="3693574"/>
            <a:ext cx="503751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2000" dirty="0" smtClean="0">
                <a:solidFill>
                  <a:schemeClr val="bg1"/>
                </a:solidFill>
              </a:rPr>
              <a:t>Allende (CV3): Coarse grains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8" t="31955" r="29513" b="20261"/>
          <a:stretch/>
        </p:blipFill>
        <p:spPr>
          <a:xfrm>
            <a:off x="206661" y="823865"/>
            <a:ext cx="2989212" cy="2221711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 bwMode="auto">
          <a:xfrm flipH="1">
            <a:off x="3204972" y="1443736"/>
            <a:ext cx="896112" cy="411480"/>
          </a:xfrm>
          <a:prstGeom prst="rightArrow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9" name="Right Arrow 18"/>
          <p:cNvSpPr/>
          <p:nvPr/>
        </p:nvSpPr>
        <p:spPr bwMode="auto">
          <a:xfrm rot="16200000">
            <a:off x="1428012" y="2798780"/>
            <a:ext cx="612648" cy="446532"/>
          </a:xfrm>
          <a:prstGeom prst="rightArrow">
            <a:avLst>
              <a:gd name="adj1" fmla="val 50000"/>
              <a:gd name="adj2" fmla="val 59704"/>
            </a:avLst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72719" y="3078849"/>
            <a:ext cx="24525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chemeClr val="bg1"/>
                </a:solidFill>
              </a:rPr>
              <a:t>Mass Influx Peak Diameter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91965" y="1844040"/>
            <a:ext cx="17282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bg1"/>
                </a:solidFill>
              </a:rPr>
              <a:t>Mechanical size segregation by </a:t>
            </a:r>
          </a:p>
          <a:p>
            <a:r>
              <a:rPr lang="en-GB" sz="1600" dirty="0">
                <a:solidFill>
                  <a:schemeClr val="bg1"/>
                </a:solidFill>
              </a:rPr>
              <a:t>a</a:t>
            </a:r>
            <a:r>
              <a:rPr lang="en-GB" sz="1600" dirty="0" smtClean="0">
                <a:solidFill>
                  <a:schemeClr val="bg1"/>
                </a:solidFill>
              </a:rPr>
              <a:t> set of stacked test sieves.</a:t>
            </a:r>
            <a:endParaRPr lang="en-GB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71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" t="5514" r="2620" b="3377"/>
          <a:stretch/>
        </p:blipFill>
        <p:spPr>
          <a:xfrm>
            <a:off x="479394" y="989859"/>
            <a:ext cx="8229600" cy="5868141"/>
          </a:xfrm>
          <a:prstGeom prst="rect">
            <a:avLst/>
          </a:prstGeom>
        </p:spPr>
      </p:pic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96978" y="587630"/>
            <a:ext cx="487790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2400" dirty="0" smtClean="0">
                <a:solidFill>
                  <a:schemeClr val="bg1"/>
                </a:solidFill>
              </a:rPr>
              <a:t>Chergach(H5)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88900" y="74613"/>
            <a:ext cx="48233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s-ES" altLang="en-US" sz="2400" dirty="0" smtClean="0">
                <a:solidFill>
                  <a:schemeClr val="bg1"/>
                </a:solidFill>
                <a:cs typeface="Tahoma" panose="020B0604030504040204" pitchFamily="34" charset="0"/>
              </a:rPr>
              <a:t>IPD </a:t>
            </a:r>
            <a:r>
              <a:rPr lang="es-ES" altLang="en-US" sz="2400" dirty="0" err="1" smtClean="0">
                <a:solidFill>
                  <a:schemeClr val="bg1"/>
                </a:solidFill>
                <a:cs typeface="Tahoma" panose="020B0604030504040204" pitchFamily="34" charset="0"/>
              </a:rPr>
              <a:t>Analogues</a:t>
            </a:r>
            <a:r>
              <a:rPr lang="es-ES" altLang="en-US" sz="2400" dirty="0" smtClean="0">
                <a:solidFill>
                  <a:schemeClr val="bg1"/>
                </a:solidFill>
                <a:cs typeface="Tahoma" panose="020B0604030504040204" pitchFamily="34" charset="0"/>
              </a:rPr>
              <a:t>: </a:t>
            </a:r>
            <a:r>
              <a:rPr lang="es-ES" altLang="en-US" sz="2400" dirty="0" err="1" smtClean="0">
                <a:solidFill>
                  <a:schemeClr val="bg1"/>
                </a:solidFill>
                <a:cs typeface="Tahoma" panose="020B0604030504040204" pitchFamily="34" charset="0"/>
              </a:rPr>
              <a:t>meteorites</a:t>
            </a:r>
            <a:r>
              <a:rPr lang="es-ES" altLang="en-US" sz="2400" dirty="0" smtClean="0">
                <a:solidFill>
                  <a:schemeClr val="bg1"/>
                </a:solidFill>
                <a:cs typeface="Tahoma" panose="020B0604030504040204" pitchFamily="34" charset="0"/>
              </a:rPr>
              <a:t>, </a:t>
            </a:r>
            <a:r>
              <a:rPr lang="es-ES" altLang="en-US" sz="2400" dirty="0" err="1" smtClean="0">
                <a:solidFill>
                  <a:schemeClr val="bg1"/>
                </a:solidFill>
                <a:cs typeface="Tahoma" panose="020B0604030504040204" pitchFamily="34" charset="0"/>
              </a:rPr>
              <a:t>minerals</a:t>
            </a:r>
            <a:endParaRPr lang="es-ES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74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88900" y="74613"/>
            <a:ext cx="1940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s-ES" altLang="en-US" sz="2400" dirty="0" smtClean="0">
                <a:solidFill>
                  <a:schemeClr val="bg1"/>
                </a:solidFill>
                <a:cs typeface="Tahoma" panose="020B0604030504040204" pitchFamily="34" charset="0"/>
              </a:rPr>
              <a:t>MASI: </a:t>
            </a:r>
            <a:r>
              <a:rPr lang="es-ES" altLang="en-US" sz="2400" dirty="0" err="1" smtClean="0">
                <a:solidFill>
                  <a:schemeClr val="bg1"/>
                </a:solidFill>
                <a:cs typeface="Tahoma" panose="020B0604030504040204" pitchFamily="34" charset="0"/>
              </a:rPr>
              <a:t>Results</a:t>
            </a:r>
            <a:endParaRPr lang="es-ES" altLang="en-US" sz="24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14714" y="1113720"/>
            <a:ext cx="896278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GB" altLang="en-US" sz="2400" b="0" dirty="0" smtClean="0">
                <a:solidFill>
                  <a:schemeClr val="bg1"/>
                </a:solidFill>
              </a:rPr>
              <a:t>Na onset T (1400-1500 K) is much lower than for Fe.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GB" altLang="en-US" sz="2400" b="0" dirty="0">
                <a:solidFill>
                  <a:schemeClr val="bg1"/>
                </a:solidFill>
              </a:rPr>
              <a:t>The Na pulse is broad </a:t>
            </a:r>
            <a:r>
              <a:rPr lang="en-GB" altLang="en-US" sz="2400" b="0" dirty="0" smtClean="0">
                <a:solidFill>
                  <a:schemeClr val="bg1"/>
                </a:solidFill>
              </a:rPr>
              <a:t>(300 K) and </a:t>
            </a:r>
            <a:r>
              <a:rPr lang="en-GB" altLang="en-US" sz="2400" b="0" dirty="0">
                <a:solidFill>
                  <a:schemeClr val="bg1"/>
                </a:solidFill>
              </a:rPr>
              <a:t>Gaussian for H5, irregular for </a:t>
            </a:r>
            <a:r>
              <a:rPr lang="en-GB" altLang="en-US" sz="2400" b="0" dirty="0" smtClean="0">
                <a:solidFill>
                  <a:schemeClr val="bg1"/>
                </a:solidFill>
              </a:rPr>
              <a:t>CV3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GB" altLang="en-US" sz="2400" b="0" dirty="0" smtClean="0">
                <a:solidFill>
                  <a:schemeClr val="bg1"/>
                </a:solidFill>
              </a:rPr>
              <a:t>Onset and peak </a:t>
            </a:r>
            <a:r>
              <a:rPr lang="en-GB" altLang="en-US" sz="2400" b="0" dirty="0">
                <a:solidFill>
                  <a:schemeClr val="bg1"/>
                </a:solidFill>
              </a:rPr>
              <a:t>Na </a:t>
            </a:r>
            <a:r>
              <a:rPr lang="en-GB" altLang="en-US" sz="2400" b="0" dirty="0" smtClean="0">
                <a:solidFill>
                  <a:schemeClr val="bg1"/>
                </a:solidFill>
              </a:rPr>
              <a:t>shift </a:t>
            </a:r>
            <a:r>
              <a:rPr lang="en-GB" altLang="en-US" sz="2400" b="0" dirty="0">
                <a:solidFill>
                  <a:schemeClr val="bg1"/>
                </a:solidFill>
              </a:rPr>
              <a:t>to higher temperature for larger particles</a:t>
            </a:r>
            <a:r>
              <a:rPr lang="en-GB" altLang="en-US" sz="2400" b="0" dirty="0" smtClean="0">
                <a:solidFill>
                  <a:schemeClr val="bg1"/>
                </a:solidFill>
              </a:rPr>
              <a:t>.</a:t>
            </a:r>
            <a:endParaRPr lang="en-GB" altLang="en-US" sz="2400" b="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860474" y="2574368"/>
            <a:ext cx="31089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GB" altLang="en-US" sz="2400" b="0" dirty="0">
                <a:solidFill>
                  <a:schemeClr val="bg1"/>
                </a:solidFill>
              </a:rPr>
              <a:t>The Fe threshold shows a weak dependence on </a:t>
            </a:r>
            <a:r>
              <a:rPr lang="en-GB" altLang="en-US" sz="2400" b="0" dirty="0" smtClean="0">
                <a:solidFill>
                  <a:schemeClr val="bg1"/>
                </a:solidFill>
              </a:rPr>
              <a:t>T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GB" altLang="en-US" sz="2400" b="0" dirty="0" smtClean="0">
                <a:solidFill>
                  <a:schemeClr val="bg1"/>
                </a:solidFill>
              </a:rPr>
              <a:t>Melting temperature lower than Fo</a:t>
            </a:r>
            <a:r>
              <a:rPr lang="en-GB" altLang="en-US" sz="2400" b="0" baseline="-25000" dirty="0" smtClean="0">
                <a:solidFill>
                  <a:schemeClr val="bg1"/>
                </a:solidFill>
              </a:rPr>
              <a:t>80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GB" altLang="en-US" sz="2400" b="0" dirty="0" smtClean="0">
                <a:solidFill>
                  <a:schemeClr val="bg1"/>
                </a:solidFill>
              </a:rPr>
              <a:t>The Fe pulse is very broad, non-Gaussian </a:t>
            </a:r>
            <a:r>
              <a:rPr lang="en-GB" altLang="en-US" sz="2400" b="0" dirty="0">
                <a:solidFill>
                  <a:schemeClr val="bg1"/>
                </a:solidFill>
              </a:rPr>
              <a:t>and shows </a:t>
            </a:r>
            <a:r>
              <a:rPr lang="en-GB" altLang="en-US" sz="2400" b="0" dirty="0" smtClean="0">
                <a:solidFill>
                  <a:schemeClr val="bg1"/>
                </a:solidFill>
              </a:rPr>
              <a:t>discontinuities.</a:t>
            </a:r>
            <a:endParaRPr lang="en-GB" altLang="en-US" sz="2400" b="0" dirty="0">
              <a:solidFill>
                <a:schemeClr val="bg1"/>
              </a:solidFill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182880" y="2452255"/>
            <a:ext cx="5636895" cy="4214552"/>
            <a:chOff x="182880" y="2452255"/>
            <a:chExt cx="5636895" cy="4214552"/>
          </a:xfrm>
        </p:grpSpPr>
        <p:sp>
          <p:nvSpPr>
            <p:cNvPr id="34" name="Rectangle 33"/>
            <p:cNvSpPr/>
            <p:nvPr/>
          </p:nvSpPr>
          <p:spPr bwMode="auto">
            <a:xfrm>
              <a:off x="182880" y="6359236"/>
              <a:ext cx="5636895" cy="307571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158" r="315" b="145"/>
            <a:stretch/>
          </p:blipFill>
          <p:spPr>
            <a:xfrm>
              <a:off x="199505" y="2452255"/>
              <a:ext cx="5611091" cy="4131425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 rot="19036093">
              <a:off x="2052052" y="2620983"/>
              <a:ext cx="7023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/>
                <a:t>Temp.</a:t>
              </a:r>
              <a:endParaRPr lang="en-GB" sz="1600" dirty="0"/>
            </a:p>
          </p:txBody>
        </p:sp>
        <p:sp>
          <p:nvSpPr>
            <p:cNvPr id="8" name="TextBox 7"/>
            <p:cNvSpPr txBox="1"/>
            <p:nvPr/>
          </p:nvSpPr>
          <p:spPr>
            <a:xfrm rot="19036093">
              <a:off x="2046511" y="4410990"/>
              <a:ext cx="7023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/>
                <a:t>Temp.</a:t>
              </a:r>
              <a:endParaRPr lang="en-GB" sz="1600" dirty="0"/>
            </a:p>
          </p:txBody>
        </p:sp>
        <p:sp>
          <p:nvSpPr>
            <p:cNvPr id="9" name="TextBox 8"/>
            <p:cNvSpPr txBox="1"/>
            <p:nvPr/>
          </p:nvSpPr>
          <p:spPr>
            <a:xfrm rot="19036093">
              <a:off x="4834044" y="2601585"/>
              <a:ext cx="7023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/>
                <a:t>Temp.</a:t>
              </a:r>
              <a:endParaRPr lang="en-GB" sz="1600" dirty="0"/>
            </a:p>
          </p:txBody>
        </p:sp>
        <p:sp>
          <p:nvSpPr>
            <p:cNvPr id="10" name="TextBox 9"/>
            <p:cNvSpPr txBox="1"/>
            <p:nvPr/>
          </p:nvSpPr>
          <p:spPr>
            <a:xfrm rot="19036093">
              <a:off x="4820190" y="4416531"/>
              <a:ext cx="7023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/>
                <a:t>Temp.</a:t>
              </a:r>
              <a:endParaRPr lang="en-GB" sz="1600" dirty="0"/>
            </a:p>
          </p:txBody>
        </p:sp>
        <p:cxnSp>
          <p:nvCxnSpPr>
            <p:cNvPr id="11" name="Straight Arrow Connector 10"/>
            <p:cNvCxnSpPr/>
            <p:nvPr/>
          </p:nvCxnSpPr>
          <p:spPr bwMode="auto">
            <a:xfrm flipV="1">
              <a:off x="2385753" y="2967643"/>
              <a:ext cx="257694" cy="1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5" name="TextBox 14"/>
            <p:cNvSpPr txBox="1"/>
            <p:nvPr/>
          </p:nvSpPr>
          <p:spPr>
            <a:xfrm>
              <a:off x="972589" y="2992582"/>
              <a:ext cx="47961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 smtClean="0"/>
                <a:t>Na</a:t>
              </a:r>
              <a:endParaRPr lang="en-GB" sz="20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983673" y="5214851"/>
              <a:ext cx="47961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 smtClean="0"/>
                <a:t>Na</a:t>
              </a:r>
              <a:endParaRPr lang="en-GB" sz="20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701935" y="3460866"/>
              <a:ext cx="4277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 smtClean="0"/>
                <a:t>Fe</a:t>
              </a:r>
              <a:endParaRPr lang="en-GB" sz="20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721331" y="5250873"/>
              <a:ext cx="4277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 smtClean="0"/>
                <a:t>Fe</a:t>
              </a:r>
              <a:endParaRPr lang="en-GB" sz="2000" dirty="0"/>
            </a:p>
          </p:txBody>
        </p:sp>
        <p:cxnSp>
          <p:nvCxnSpPr>
            <p:cNvPr id="19" name="Straight Arrow Connector 18"/>
            <p:cNvCxnSpPr>
              <a:stCxn id="15" idx="1"/>
            </p:cNvCxnSpPr>
            <p:nvPr/>
          </p:nvCxnSpPr>
          <p:spPr bwMode="auto">
            <a:xfrm flipH="1" flipV="1">
              <a:off x="665018" y="3192087"/>
              <a:ext cx="307571" cy="550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Straight Arrow Connector 23"/>
            <p:cNvCxnSpPr/>
            <p:nvPr/>
          </p:nvCxnSpPr>
          <p:spPr bwMode="auto">
            <a:xfrm flipH="1" flipV="1">
              <a:off x="701040" y="5430981"/>
              <a:ext cx="307571" cy="550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" name="Straight Arrow Connector 24"/>
            <p:cNvCxnSpPr/>
            <p:nvPr/>
          </p:nvCxnSpPr>
          <p:spPr bwMode="auto">
            <a:xfrm flipH="1" flipV="1">
              <a:off x="3455323" y="3671454"/>
              <a:ext cx="307571" cy="550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" name="Straight Arrow Connector 25"/>
            <p:cNvCxnSpPr/>
            <p:nvPr/>
          </p:nvCxnSpPr>
          <p:spPr bwMode="auto">
            <a:xfrm flipH="1" flipV="1">
              <a:off x="3474720" y="5453149"/>
              <a:ext cx="307571" cy="550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Straight Arrow Connector 28"/>
            <p:cNvCxnSpPr/>
            <p:nvPr/>
          </p:nvCxnSpPr>
          <p:spPr bwMode="auto">
            <a:xfrm flipV="1">
              <a:off x="2396836" y="4749338"/>
              <a:ext cx="257694" cy="1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Straight Arrow Connector 29"/>
            <p:cNvCxnSpPr/>
            <p:nvPr/>
          </p:nvCxnSpPr>
          <p:spPr bwMode="auto">
            <a:xfrm flipV="1">
              <a:off x="5173287" y="2953788"/>
              <a:ext cx="257694" cy="1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1" name="Straight Arrow Connector 30"/>
            <p:cNvCxnSpPr/>
            <p:nvPr/>
          </p:nvCxnSpPr>
          <p:spPr bwMode="auto">
            <a:xfrm flipV="1">
              <a:off x="5156662" y="4749338"/>
              <a:ext cx="257694" cy="1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2" name="TextBox 31"/>
            <p:cNvSpPr txBox="1"/>
            <p:nvPr/>
          </p:nvSpPr>
          <p:spPr>
            <a:xfrm>
              <a:off x="1238598" y="6350926"/>
              <a:ext cx="63581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time /s</a:t>
              </a:r>
              <a:endParaRPr lang="en-GB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150822" y="6345383"/>
              <a:ext cx="63581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time /s</a:t>
              </a:r>
              <a:endParaRPr lang="en-GB" dirty="0"/>
            </a:p>
          </p:txBody>
        </p:sp>
      </p:grpSp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180386" y="678134"/>
            <a:ext cx="42835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2400" u="sng" dirty="0" smtClean="0">
                <a:solidFill>
                  <a:schemeClr val="bg1"/>
                </a:solidFill>
              </a:rPr>
              <a:t>Linear Heating Ramp</a:t>
            </a:r>
          </a:p>
        </p:txBody>
      </p:sp>
    </p:spTree>
    <p:extLst>
      <p:ext uri="{BB962C8B-B14F-4D97-AF65-F5344CB8AC3E}">
        <p14:creationId xmlns:p14="http://schemas.microsoft.com/office/powerpoint/2010/main" val="1705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88900" y="74613"/>
            <a:ext cx="1940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s-ES" altLang="en-US" sz="2400" dirty="0" smtClean="0">
                <a:solidFill>
                  <a:schemeClr val="bg1"/>
                </a:solidFill>
                <a:cs typeface="Tahoma" panose="020B0604030504040204" pitchFamily="34" charset="0"/>
              </a:rPr>
              <a:t>MASI: </a:t>
            </a:r>
            <a:r>
              <a:rPr lang="es-ES" altLang="en-US" sz="2400" dirty="0" err="1" smtClean="0">
                <a:solidFill>
                  <a:schemeClr val="bg1"/>
                </a:solidFill>
                <a:cs typeface="Tahoma" panose="020B0604030504040204" pitchFamily="34" charset="0"/>
              </a:rPr>
              <a:t>Results</a:t>
            </a:r>
            <a:endParaRPr lang="es-ES" altLang="en-US" sz="2400" dirty="0">
              <a:solidFill>
                <a:schemeClr val="bg1"/>
              </a:solidFill>
            </a:endParaRPr>
          </a:p>
        </p:txBody>
      </p:sp>
      <p:pic>
        <p:nvPicPr>
          <p:cNvPr id="2" name="Video_21 Mar 2016_14_03_55 CHERGACH-Figure 6b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068"/>
                </p14:media>
              </p:ext>
            </p:extLst>
          </p:nvPr>
        </p:nvPicPr>
        <p:blipFill rotWithShape="1">
          <a:blip r:embed="rId4">
            <a:lum bright="14000" contrast="13000"/>
          </a:blip>
          <a:srcRect l="39895" r="415" b="25642"/>
          <a:stretch/>
        </p:blipFill>
        <p:spPr>
          <a:xfrm>
            <a:off x="36576" y="690373"/>
            <a:ext cx="4498848" cy="35091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" r="1085" b="2488"/>
          <a:stretch/>
        </p:blipFill>
        <p:spPr>
          <a:xfrm>
            <a:off x="4560130" y="673288"/>
            <a:ext cx="4529005" cy="35238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462113"/>
            <a:ext cx="56601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0" dirty="0" smtClean="0">
                <a:solidFill>
                  <a:schemeClr val="bg1"/>
                </a:solidFill>
              </a:rPr>
              <a:t>Particles are tracked with a video camera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0" dirty="0" smtClean="0">
                <a:solidFill>
                  <a:schemeClr val="bg1"/>
                </a:solidFill>
              </a:rPr>
              <a:t>Valid runs are those where ablation is observed within the region of constant temperature of the filament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0" dirty="0" err="1" smtClean="0">
                <a:solidFill>
                  <a:schemeClr val="bg1"/>
                </a:solidFill>
              </a:rPr>
              <a:t>Electromigration</a:t>
            </a:r>
            <a:r>
              <a:rPr lang="en-GB" sz="2400" b="0" dirty="0" smtClean="0">
                <a:solidFill>
                  <a:schemeClr val="bg1"/>
                </a:solidFill>
              </a:rPr>
              <a:t> mitigated by roughening of surface</a:t>
            </a:r>
            <a:endParaRPr lang="en-GB" sz="2400" b="0" dirty="0">
              <a:solidFill>
                <a:schemeClr val="bg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5715000" y="2953512"/>
            <a:ext cx="0" cy="420624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3" t="4874" r="5085" b="4320"/>
          <a:stretch/>
        </p:blipFill>
        <p:spPr>
          <a:xfrm>
            <a:off x="5638725" y="4270247"/>
            <a:ext cx="3212667" cy="25137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13249" y="2423160"/>
            <a:ext cx="877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Video starts</a:t>
            </a:r>
            <a:endParaRPr lang="en-GB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7434072" y="3383280"/>
            <a:ext cx="1194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Calcium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25725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Diseño personalizado">
  <a:themeElements>
    <a:clrScheme name="1_Diseño personaliz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iseño personaliz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1_Diseño personaliz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ersonaliz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ersonaliz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ersonaliz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ersonaliz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ersonaliz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ersonaliz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ersonaliz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ersonaliz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ersonaliz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ersonaliz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ersonaliz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18756</TotalTime>
  <Words>1198</Words>
  <Application>Microsoft Office PowerPoint</Application>
  <PresentationFormat>On-screen Show (4:3)</PresentationFormat>
  <Paragraphs>188</Paragraphs>
  <Slides>16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Cambria Math</vt:lpstr>
      <vt:lpstr>Symbol</vt:lpstr>
      <vt:lpstr>Tahoma</vt:lpstr>
      <vt:lpstr>Wingdings</vt:lpstr>
      <vt:lpstr>1_Diseño personalizado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CIAC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juan carlos gomez martin</dc:creator>
  <cp:lastModifiedBy>Juan Carlos Gomez</cp:lastModifiedBy>
  <cp:revision>1009</cp:revision>
  <dcterms:created xsi:type="dcterms:W3CDTF">2010-09-16T01:39:47Z</dcterms:created>
  <dcterms:modified xsi:type="dcterms:W3CDTF">2016-06-08T11:05:40Z</dcterms:modified>
</cp:coreProperties>
</file>