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9" r:id="rId4"/>
    <p:sldId id="265" r:id="rId5"/>
    <p:sldId id="275" r:id="rId6"/>
    <p:sldId id="262" r:id="rId7"/>
    <p:sldId id="261" r:id="rId8"/>
    <p:sldId id="272" r:id="rId9"/>
    <p:sldId id="267" r:id="rId10"/>
    <p:sldId id="268" r:id="rId11"/>
    <p:sldId id="270" r:id="rId12"/>
    <p:sldId id="290" r:id="rId13"/>
    <p:sldId id="264" r:id="rId14"/>
    <p:sldId id="269" r:id="rId15"/>
    <p:sldId id="283" r:id="rId16"/>
    <p:sldId id="279" r:id="rId17"/>
    <p:sldId id="284" r:id="rId18"/>
    <p:sldId id="289" r:id="rId19"/>
    <p:sldId id="287" r:id="rId20"/>
    <p:sldId id="286" r:id="rId21"/>
    <p:sldId id="280" r:id="rId22"/>
    <p:sldId id="281" r:id="rId23"/>
    <p:sldId id="294" r:id="rId24"/>
    <p:sldId id="282" r:id="rId25"/>
    <p:sldId id="291" r:id="rId26"/>
    <p:sldId id="292" r:id="rId27"/>
    <p:sldId id="293" r:id="rId28"/>
    <p:sldId id="278" r:id="rId29"/>
    <p:sldId id="288" r:id="rId3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CE3"/>
    <a:srgbClr val="FF40C8"/>
    <a:srgbClr val="609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 autoAdjust="0"/>
    <p:restoredTop sz="72068" autoAdjust="0"/>
  </p:normalViewPr>
  <p:slideViewPr>
    <p:cSldViewPr snapToGrid="0" snapToObjects="1">
      <p:cViewPr>
        <p:scale>
          <a:sx n="66" d="100"/>
          <a:sy n="66" d="100"/>
        </p:scale>
        <p:origin x="2960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016839-B11D-2540-912E-94EFA040EAFE}" type="datetimeFigureOut">
              <a:rPr lang="en-US" smtClean="0"/>
              <a:pPr/>
              <a:t>6/9/16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6552C8-25F1-AB48-A8F7-0602E88D2C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70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52C8-25F1-AB48-A8F7-0602E88D2C6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69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52C8-25F1-AB48-A8F7-0602E88D2C6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6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52C8-25F1-AB48-A8F7-0602E88D2C6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55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52C8-25F1-AB48-A8F7-0602E88D2C6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0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52C8-25F1-AB48-A8F7-0602E88D2C6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82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52C8-25F1-AB48-A8F7-0602E88D2C6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11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52C8-25F1-AB48-A8F7-0602E88D2C6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24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52C8-25F1-AB48-A8F7-0602E88D2C6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10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52C8-25F1-AB48-A8F7-0602E88D2C6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38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52C8-25F1-AB48-A8F7-0602E88D2C6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16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52C8-25F1-AB48-A8F7-0602E88D2C6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83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52C8-25F1-AB48-A8F7-0602E88D2C6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23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52C8-25F1-AB48-A8F7-0602E88D2C6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52C8-25F1-AB48-A8F7-0602E88D2C6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6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52C8-25F1-AB48-A8F7-0602E88D2C6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84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52C8-25F1-AB48-A8F7-0602E88D2C6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554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65887"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52C8-25F1-AB48-A8F7-0602E88D2C6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296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52C8-25F1-AB48-A8F7-0602E88D2C6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415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52C8-25F1-AB48-A8F7-0602E88D2C6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45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52C8-25F1-AB48-A8F7-0602E88D2C6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69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52C8-25F1-AB48-A8F7-0602E88D2C6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44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52C8-25F1-AB48-A8F7-0602E88D2C6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16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52C8-25F1-AB48-A8F7-0602E88D2C6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91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52C8-25F1-AB48-A8F7-0602E88D2C6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60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52C8-25F1-AB48-A8F7-0602E88D2C6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49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52C8-25F1-AB48-A8F7-0602E88D2C6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59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4914-2827-4CD3-8C7A-3312CE6887FB}" type="datetime1">
              <a:rPr lang="en-US" smtClean="0"/>
              <a:pPr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9AAE-2827-EA47-B201-55A5E5EA7D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4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6BE5-257E-4579-82E8-7B50AAEAB40F}" type="datetime1">
              <a:rPr lang="en-US" smtClean="0"/>
              <a:pPr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9AAE-2827-EA47-B201-55A5E5EA7D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0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AC29-96C1-4B5B-85FB-E295D10B7467}" type="datetime1">
              <a:rPr lang="en-US" smtClean="0"/>
              <a:pPr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9AAE-2827-EA47-B201-55A5E5EA7D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9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A210-D3DC-427A-B84F-14C2047F999C}" type="datetime1">
              <a:rPr lang="en-US" smtClean="0"/>
              <a:pPr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9AAE-2827-EA47-B201-55A5E5EA7D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6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26C8-AA98-4E64-B279-FF654CA537B6}" type="datetime1">
              <a:rPr lang="en-US" smtClean="0"/>
              <a:pPr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9AAE-2827-EA47-B201-55A5E5EA7D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1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087A-D3C3-42E2-ADE4-B23BA2EBFA98}" type="datetime1">
              <a:rPr lang="en-US" smtClean="0"/>
              <a:pPr/>
              <a:t>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9AAE-2827-EA47-B201-55A5E5EA7D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6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BE35-4A5F-4C90-8D36-3BB767EA0A60}" type="datetime1">
              <a:rPr lang="en-US" smtClean="0"/>
              <a:pPr/>
              <a:t>6/9/16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9AAE-2827-EA47-B201-55A5E5EA7D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1E71-25FA-44D1-B59F-C7EDE91A83E2}" type="datetime1">
              <a:rPr lang="en-US" smtClean="0"/>
              <a:pPr/>
              <a:t>6/9/16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9AAE-2827-EA47-B201-55A5E5EA7D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71BC-63C9-4819-BE5B-0A3FF423F937}" type="datetime1">
              <a:rPr lang="en-US" smtClean="0"/>
              <a:pPr/>
              <a:t>6/9/16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9AAE-2827-EA47-B201-55A5E5EA7D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0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1710-6937-4611-9B40-58D4ED8E166D}" type="datetime1">
              <a:rPr lang="en-US" smtClean="0"/>
              <a:pPr/>
              <a:t>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9AAE-2827-EA47-B201-55A5E5EA7D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3F1B-8BDC-4085-818E-780E16E8A9BF}" type="datetime1">
              <a:rPr lang="en-US" smtClean="0"/>
              <a:pPr/>
              <a:t>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9AAE-2827-EA47-B201-55A5E5EA7D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0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34206-86E6-44E5-8FE2-06C17FD357F9}" type="datetime1">
              <a:rPr lang="en-US" smtClean="0"/>
              <a:pPr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59AAE-2827-EA47-B201-55A5E5EA7D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0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7552"/>
          <a:stretch/>
        </p:blipFill>
        <p:spPr>
          <a:xfrm>
            <a:off x="-1" y="0"/>
            <a:ext cx="933855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595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/>
            </a:r>
            <a:br>
              <a:rPr lang="en-CA" dirty="0" smtClean="0">
                <a:solidFill>
                  <a:schemeClr val="bg1"/>
                </a:solidFill>
              </a:rPr>
            </a:br>
            <a:r>
              <a:rPr lang="en-CA" dirty="0" smtClean="0">
                <a:solidFill>
                  <a:schemeClr val="bg1"/>
                </a:solidFill>
              </a:rPr>
              <a:t>Refinement of Bolide Characteristics from Infrasound measurements</a:t>
            </a:r>
            <a:r>
              <a:rPr lang="en-CA" dirty="0">
                <a:solidFill>
                  <a:schemeClr val="bg1"/>
                </a:solidFill>
              </a:rPr>
              <a:t/>
            </a:r>
            <a:br>
              <a:rPr lang="en-CA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04265"/>
            <a:ext cx="6400800" cy="1456267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Nayeob(Caroline) </a:t>
            </a:r>
            <a:r>
              <a:rPr lang="en-US" sz="2400" dirty="0" err="1" smtClean="0">
                <a:solidFill>
                  <a:srgbClr val="FFFFFF"/>
                </a:solidFill>
              </a:rPr>
              <a:t>Gi</a:t>
            </a:r>
            <a:r>
              <a:rPr lang="en-US" sz="2400" dirty="0" smtClean="0">
                <a:solidFill>
                  <a:srgbClr val="FFFFFF"/>
                </a:solidFill>
              </a:rPr>
              <a:t> and Peter Brown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University of Western Ontario, Canada</a:t>
            </a: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Meteoroids 2016 : June 9, 2016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5" name="Picture 6" descr="L:\HDD_1\My_Pictures\Western\wallpaper_1L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1" t="13112" r="32577" b="21521"/>
          <a:stretch/>
        </p:blipFill>
        <p:spPr bwMode="auto">
          <a:xfrm>
            <a:off x="7783636" y="0"/>
            <a:ext cx="1471762" cy="1512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0" y="69581"/>
            <a:ext cx="13430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2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Infrasound\Fireball\15-Feb-2013-Chelyabinsk\I46RU\pmcc-lin.jpeg"/>
          <p:cNvPicPr>
            <a:picLocks noChangeAspect="1" noChangeArrowheads="1"/>
          </p:cNvPicPr>
          <p:nvPr/>
        </p:nvPicPr>
        <p:blipFill>
          <a:blip r:embed="rId3"/>
          <a:srcRect t="40074"/>
          <a:stretch>
            <a:fillRect/>
          </a:stretch>
        </p:blipFill>
        <p:spPr bwMode="auto">
          <a:xfrm>
            <a:off x="4221223" y="1703157"/>
            <a:ext cx="4298309" cy="26378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192224" y="1641834"/>
            <a:ext cx="865488" cy="269921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360638"/>
            <a:ext cx="9144000" cy="1025640"/>
          </a:xfrm>
          <a:prstGeom prst="rect">
            <a:avLst/>
          </a:prstGeom>
          <a:solidFill>
            <a:srgbClr val="6097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i="1" dirty="0" err="1" smtClean="0"/>
              <a:t>Infratool</a:t>
            </a:r>
            <a:r>
              <a:rPr lang="en-CA" b="1" i="1" dirty="0"/>
              <a:t> </a:t>
            </a:r>
            <a:r>
              <a:rPr lang="en-CA" b="1" i="1" dirty="0" smtClean="0"/>
              <a:t>&amp; PMCC</a:t>
            </a:r>
            <a:endParaRPr lang="en-CA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202717" y="1703157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Consistency</a:t>
            </a:r>
          </a:p>
          <a:p>
            <a:pPr algn="ctr"/>
            <a:r>
              <a:rPr lang="en-US" sz="1200" dirty="0" smtClean="0"/>
              <a:t>(s)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215452" y="2234009"/>
            <a:ext cx="888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Correlation</a:t>
            </a:r>
          </a:p>
          <a:p>
            <a:pPr algn="ctr"/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329417" y="2697040"/>
            <a:ext cx="705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Azimuth</a:t>
            </a:r>
          </a:p>
          <a:p>
            <a:pPr algn="ctr"/>
            <a:r>
              <a:rPr lang="en-US" sz="1200" dirty="0" smtClean="0"/>
              <a:t>(</a:t>
            </a:r>
            <a:r>
              <a:rPr lang="en-US" sz="1200" dirty="0" err="1" smtClean="0"/>
              <a:t>deg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303839" y="3246910"/>
            <a:ext cx="660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  Speed</a:t>
            </a:r>
          </a:p>
          <a:p>
            <a:pPr algn="ctr"/>
            <a:r>
              <a:rPr lang="en-US" sz="1200" dirty="0" smtClean="0"/>
              <a:t>  (km/s)</a:t>
            </a:r>
            <a:endParaRPr lang="en-US" sz="1200" dirty="0"/>
          </a:p>
        </p:txBody>
      </p:sp>
      <p:pic>
        <p:nvPicPr>
          <p:cNvPr id="9" name="Picture 8" descr="I:\Infrasound\Fireball\15-Feb-2013-Chelyabinsk\I46RU\i46-infratool.jpg"/>
          <p:cNvPicPr>
            <a:picLocks noChangeAspect="1" noChangeArrowheads="1"/>
          </p:cNvPicPr>
          <p:nvPr/>
        </p:nvPicPr>
        <p:blipFill rotWithShape="1">
          <a:blip r:embed="rId4"/>
          <a:srcRect l="2052" r="4778"/>
          <a:stretch/>
        </p:blipFill>
        <p:spPr bwMode="auto">
          <a:xfrm>
            <a:off x="102095" y="1491766"/>
            <a:ext cx="4119128" cy="5305341"/>
          </a:xfrm>
          <a:prstGeom prst="rect">
            <a:avLst/>
          </a:prstGeom>
          <a:noFill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9AAE-2827-EA47-B201-55A5E5EA7D24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 l="33057" t="48702" r="33976" b="37712"/>
          <a:stretch>
            <a:fillRect/>
          </a:stretch>
        </p:blipFill>
        <p:spPr bwMode="auto">
          <a:xfrm>
            <a:off x="4408714" y="4341045"/>
            <a:ext cx="3920703" cy="13383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5138057" y="5298988"/>
            <a:ext cx="1415143" cy="3803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4419600" y="5767712"/>
            <a:ext cx="3920703" cy="98488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1600" b="1" dirty="0" err="1" smtClean="0"/>
              <a:t>Inframeasure</a:t>
            </a:r>
            <a:r>
              <a:rPr lang="en-CA" sz="1600" b="1" dirty="0" smtClean="0"/>
              <a:t> analysis result</a:t>
            </a:r>
          </a:p>
          <a:p>
            <a:r>
              <a:rPr lang="en-CA" sz="1400" dirty="0" smtClean="0"/>
              <a:t>Period: 21.079 sec</a:t>
            </a:r>
          </a:p>
          <a:p>
            <a:r>
              <a:rPr lang="en-CA" sz="1400" dirty="0" smtClean="0"/>
              <a:t>Max. Amplitude: 1.4898 Pa</a:t>
            </a:r>
          </a:p>
          <a:p>
            <a:r>
              <a:rPr lang="en-CA" sz="1400" dirty="0" smtClean="0"/>
              <a:t>Travel Time: 5056.0 sec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08714" y="4341045"/>
            <a:ext cx="1330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/>
              <a:t>PMCC result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65514" y="6058219"/>
            <a:ext cx="2188030" cy="467408"/>
            <a:chOff x="1665514" y="6058219"/>
            <a:chExt cx="2188030" cy="467408"/>
          </a:xfrm>
        </p:grpSpPr>
        <p:sp>
          <p:nvSpPr>
            <p:cNvPr id="17" name="Rectangle 16"/>
            <p:cNvSpPr/>
            <p:nvPr/>
          </p:nvSpPr>
          <p:spPr>
            <a:xfrm>
              <a:off x="3167743" y="6058219"/>
              <a:ext cx="685801" cy="3416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65514" y="6187073"/>
              <a:ext cx="15022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b="1" dirty="0" err="1" smtClean="0"/>
                <a:t>Infratool</a:t>
              </a:r>
              <a:r>
                <a:rPr lang="en-CA" sz="1600" b="1" dirty="0" smtClean="0"/>
                <a:t> result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91998"/>
            <a:ext cx="9144000" cy="1025640"/>
          </a:xfrm>
          <a:prstGeom prst="rect">
            <a:avLst/>
          </a:prstGeom>
          <a:solidFill>
            <a:srgbClr val="6097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Raytracing - </a:t>
            </a:r>
            <a:r>
              <a:rPr lang="en-CA" b="1" i="1" dirty="0" err="1" smtClean="0"/>
              <a:t>GeoAc</a:t>
            </a:r>
            <a:endParaRPr lang="en-CA" b="1" i="1" dirty="0"/>
          </a:p>
        </p:txBody>
      </p:sp>
      <p:pic>
        <p:nvPicPr>
          <p:cNvPr id="3074" name="Picture 2" descr="C:\Users\Silber\Documents\GeoAc\chelyabinsk\I46\30km_lo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534" y="1590382"/>
            <a:ext cx="8316266" cy="5166571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9AAE-2827-EA47-B201-55A5E5EA7D24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53988" y="5082988"/>
            <a:ext cx="13447" cy="6454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2282" y="4559768"/>
            <a:ext cx="1638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rgbClr val="C00000"/>
                </a:solidFill>
              </a:rPr>
              <a:t>Source height range</a:t>
            </a:r>
          </a:p>
          <a:p>
            <a:r>
              <a:rPr lang="en-CA" sz="1400" dirty="0" smtClean="0">
                <a:solidFill>
                  <a:srgbClr val="C00000"/>
                </a:solidFill>
              </a:rPr>
              <a:t>20-45km</a:t>
            </a:r>
            <a:endParaRPr lang="en-CA" sz="1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4807" y="5923317"/>
            <a:ext cx="77199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receiver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91998"/>
            <a:ext cx="9144000" cy="1025640"/>
          </a:xfrm>
          <a:prstGeom prst="rect">
            <a:avLst/>
          </a:prstGeom>
          <a:solidFill>
            <a:srgbClr val="6097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255"/>
            <a:ext cx="8229600" cy="1143000"/>
          </a:xfrm>
        </p:spPr>
        <p:txBody>
          <a:bodyPr/>
          <a:lstStyle/>
          <a:p>
            <a:r>
              <a:rPr lang="en-CA" b="1" dirty="0" smtClean="0"/>
              <a:t>Composite Plots</a:t>
            </a:r>
            <a:endParaRPr lang="en-CA" b="1" dirty="0"/>
          </a:p>
        </p:txBody>
      </p:sp>
      <p:pic>
        <p:nvPicPr>
          <p:cNvPr id="4098" name="Picture 2" descr="C:\Users\Silber\Documents\GeoAc\chelyabinsk\I46\IS46-CompositePlot.jpg"/>
          <p:cNvPicPr>
            <a:picLocks noChangeAspect="1" noChangeArrowheads="1"/>
          </p:cNvPicPr>
          <p:nvPr/>
        </p:nvPicPr>
        <p:blipFill>
          <a:blip r:embed="rId3"/>
          <a:srcRect t="3550"/>
          <a:stretch>
            <a:fillRect/>
          </a:stretch>
        </p:blipFill>
        <p:spPr bwMode="auto">
          <a:xfrm>
            <a:off x="949833" y="1640628"/>
            <a:ext cx="7478549" cy="508964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9AAE-2827-EA47-B201-55A5E5EA7D24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31359" y="1981509"/>
            <a:ext cx="3953404" cy="424731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391998"/>
            <a:ext cx="9144000" cy="1025640"/>
          </a:xfrm>
          <a:prstGeom prst="rect">
            <a:avLst/>
          </a:prstGeom>
          <a:solidFill>
            <a:srgbClr val="6097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ReVelle</a:t>
            </a:r>
            <a:r>
              <a:rPr lang="en-US" b="1" dirty="0" smtClean="0"/>
              <a:t> (1974) Weak Shock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79" y="1600200"/>
            <a:ext cx="5038568" cy="48521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Analytical model - requires well defined input parameters, such as entry angle, velocity, blast radius (Ro),  etc.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Model predicts the infrasonic signal overpressure(amplitude) and period at the ground</a:t>
            </a:r>
          </a:p>
        </p:txBody>
      </p:sp>
      <p:pic>
        <p:nvPicPr>
          <p:cNvPr id="5" name="Picture 4" descr="Screen Shot 2016-05-06 at 11.13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85" y="3213490"/>
            <a:ext cx="1892300" cy="1092200"/>
          </a:xfrm>
          <a:prstGeom prst="rect">
            <a:avLst/>
          </a:prstGeom>
        </p:spPr>
      </p:pic>
      <p:pic>
        <p:nvPicPr>
          <p:cNvPr id="4" name="Picture 3" descr="energyDeposition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r="7103"/>
          <a:stretch/>
        </p:blipFill>
        <p:spPr>
          <a:xfrm>
            <a:off x="5200636" y="2059157"/>
            <a:ext cx="3784127" cy="40596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3421" y="1981509"/>
            <a:ext cx="31870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Energy Deposition - Chelyabinsk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38335" y="5819562"/>
            <a:ext cx="176490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             Height (km)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3848741" y="3854984"/>
            <a:ext cx="273835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Energy per unit length (</a:t>
            </a:r>
            <a:r>
              <a:rPr lang="en-US" sz="1600" dirty="0" err="1" smtClean="0"/>
              <a:t>kT</a:t>
            </a:r>
            <a:r>
              <a:rPr lang="en-US" sz="1600" dirty="0" smtClean="0"/>
              <a:t>/km)</a:t>
            </a:r>
            <a:endParaRPr lang="en-US" sz="1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9AAE-2827-EA47-B201-55A5E5EA7D24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4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46-SignalPeriod-25k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/>
          <a:stretch/>
        </p:blipFill>
        <p:spPr>
          <a:xfrm>
            <a:off x="0" y="986113"/>
            <a:ext cx="9144000" cy="58718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32005"/>
            <a:ext cx="9144000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IS46 Blast Radius Modeling </a:t>
            </a:r>
          </a:p>
          <a:p>
            <a:pPr algn="ctr"/>
            <a:r>
              <a:rPr lang="en-US" sz="2800" dirty="0" smtClean="0"/>
              <a:t>Fundamental Period Estimate</a:t>
            </a:r>
          </a:p>
          <a:p>
            <a:pPr algn="ctr"/>
            <a:endParaRPr lang="en-US" sz="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712171" y="6377754"/>
            <a:ext cx="189483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Signal Period (sec)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681074" y="3577493"/>
            <a:ext cx="28328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Geopotential Height (km)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658471" y="2101970"/>
            <a:ext cx="2091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Fundamental period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01459" y="482465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Transition Height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374588" y="1380058"/>
            <a:ext cx="567765" cy="72191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917145" y="5062368"/>
            <a:ext cx="841105" cy="43464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9AAE-2827-EA47-B201-55A5E5EA7D24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ilber\Documents\GeoAc\20130215\BlastRadi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9AAE-2827-EA47-B201-55A5E5EA7D24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8337" y="2060414"/>
            <a:ext cx="1609725" cy="1076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Silber\Documents\geminus\geminus-V4.5\chelyResult\PeriodResult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9AAE-2827-EA47-B201-55A5E5EA7D24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8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91998"/>
            <a:ext cx="9144000" cy="1025640"/>
          </a:xfrm>
          <a:prstGeom prst="rect">
            <a:avLst/>
          </a:prstGeom>
          <a:solidFill>
            <a:srgbClr val="6097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Antarctica Fireball –IS27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9AAE-2827-EA47-B201-55A5E5EA7D2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3" name="Picture 5" descr="C:\Users\Silber\Desktop\IMSstations_WorldMap-3-9-2014.jpg"/>
          <p:cNvPicPr>
            <a:picLocks noChangeAspect="1" noChangeArrowheads="1"/>
          </p:cNvPicPr>
          <p:nvPr/>
        </p:nvPicPr>
        <p:blipFill>
          <a:blip r:embed="rId3"/>
          <a:srcRect l="32166" t="25347" r="27755" b="22838"/>
          <a:stretch>
            <a:fillRect/>
          </a:stretch>
        </p:blipFill>
        <p:spPr bwMode="auto">
          <a:xfrm>
            <a:off x="0" y="1641623"/>
            <a:ext cx="4927030" cy="4073377"/>
          </a:xfrm>
          <a:prstGeom prst="rect">
            <a:avLst/>
          </a:prstGeom>
          <a:noFill/>
        </p:spPr>
      </p:pic>
      <p:sp>
        <p:nvSpPr>
          <p:cNvPr id="9" name="Diamond 8"/>
          <p:cNvSpPr/>
          <p:nvPr/>
        </p:nvSpPr>
        <p:spPr>
          <a:xfrm>
            <a:off x="2104560" y="5081286"/>
            <a:ext cx="175654" cy="168335"/>
          </a:xfrm>
          <a:prstGeom prst="diamond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81513" y="1641623"/>
            <a:ext cx="3240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Date: Sep 3, 2004</a:t>
            </a:r>
          </a:p>
          <a:p>
            <a:r>
              <a:rPr lang="en-US" dirty="0" smtClean="0"/>
              <a:t>Time: 12:07:24 UT </a:t>
            </a:r>
          </a:p>
          <a:p>
            <a:r>
              <a:rPr lang="en-US" dirty="0" smtClean="0"/>
              <a:t>Location: Antarctica</a:t>
            </a:r>
          </a:p>
          <a:p>
            <a:r>
              <a:rPr lang="en-US" dirty="0" smtClean="0"/>
              <a:t>		(67.64’S, 18.83’E)</a:t>
            </a:r>
          </a:p>
          <a:p>
            <a:endParaRPr lang="en-US" dirty="0"/>
          </a:p>
          <a:p>
            <a:r>
              <a:rPr lang="en-US" dirty="0" smtClean="0"/>
              <a:t>IS27 location: 70.66’S, 8.32’W</a:t>
            </a:r>
            <a:endParaRPr lang="en-US" dirty="0"/>
          </a:p>
          <a:p>
            <a:endParaRPr lang="en-US" dirty="0"/>
          </a:p>
        </p:txBody>
      </p:sp>
      <p:pic>
        <p:nvPicPr>
          <p:cNvPr id="17409" name="Picture 1" descr="C:\Users\Silber\Documents\geminus\geminus-V4.5\antLightcurve.jpg"/>
          <p:cNvPicPr>
            <a:picLocks noChangeAspect="1" noChangeArrowheads="1"/>
          </p:cNvPicPr>
          <p:nvPr/>
        </p:nvPicPr>
        <p:blipFill>
          <a:blip r:embed="rId4"/>
          <a:srcRect l="3411"/>
          <a:stretch>
            <a:fillRect/>
          </a:stretch>
        </p:blipFill>
        <p:spPr bwMode="auto">
          <a:xfrm>
            <a:off x="4927030" y="3950324"/>
            <a:ext cx="4216970" cy="290767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91349" y="3934120"/>
            <a:ext cx="1733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Visible Sensor </a:t>
            </a:r>
            <a:r>
              <a:rPr lang="en-CA" sz="1200" dirty="0" err="1" smtClean="0"/>
              <a:t>Lightcurve</a:t>
            </a:r>
            <a:endParaRPr lang="en-CA" sz="12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459228" y="5149593"/>
            <a:ext cx="1444626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700" dirty="0" smtClean="0"/>
              <a:t>Radiated Power (Watts/</a:t>
            </a:r>
            <a:r>
              <a:rPr lang="en-CA" sz="700" dirty="0" err="1" smtClean="0"/>
              <a:t>Steradian</a:t>
            </a:r>
            <a:r>
              <a:rPr lang="en-CA" sz="700" dirty="0" smtClean="0"/>
              <a:t>)</a:t>
            </a:r>
            <a:endParaRPr lang="en-CA" sz="700" dirty="0"/>
          </a:p>
        </p:txBody>
      </p:sp>
      <p:sp>
        <p:nvSpPr>
          <p:cNvPr id="14" name="TextBox 13"/>
          <p:cNvSpPr txBox="1"/>
          <p:nvPr/>
        </p:nvSpPr>
        <p:spPr>
          <a:xfrm>
            <a:off x="6313165" y="6597882"/>
            <a:ext cx="1417376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700" dirty="0" smtClean="0"/>
              <a:t>Time (sec) relative to 12:07:24 UT</a:t>
            </a:r>
            <a:endParaRPr lang="en-CA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4794770" y="1422381"/>
            <a:ext cx="4145060" cy="2734825"/>
            <a:chOff x="4794770" y="1422381"/>
            <a:chExt cx="4145060" cy="2734825"/>
          </a:xfrm>
        </p:grpSpPr>
        <p:pic>
          <p:nvPicPr>
            <p:cNvPr id="2053" name="Picture 5" descr="C:\Users\Silber\Desktop\psdfull.jpg"/>
            <p:cNvPicPr>
              <a:picLocks noChangeAspect="1" noChangeArrowheads="1"/>
            </p:cNvPicPr>
            <p:nvPr/>
          </p:nvPicPr>
          <p:blipFill>
            <a:blip r:embed="rId3"/>
            <a:srcRect l="7091" r="5456" b="3891"/>
            <a:stretch>
              <a:fillRect/>
            </a:stretch>
          </p:blipFill>
          <p:spPr bwMode="auto">
            <a:xfrm>
              <a:off x="4794770" y="1462950"/>
              <a:ext cx="4145060" cy="2673296"/>
            </a:xfrm>
            <a:prstGeom prst="rect">
              <a:avLst/>
            </a:prstGeom>
            <a:noFill/>
          </p:spPr>
        </p:pic>
        <p:sp>
          <p:nvSpPr>
            <p:cNvPr id="40" name="TextBox 39"/>
            <p:cNvSpPr txBox="1"/>
            <p:nvPr/>
          </p:nvSpPr>
          <p:spPr>
            <a:xfrm>
              <a:off x="6106084" y="1422381"/>
              <a:ext cx="1507144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sz="900" dirty="0" smtClean="0"/>
                <a:t>Power Spectral Density</a:t>
              </a:r>
              <a:endParaRPr lang="en-CA" sz="9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86514" y="3987929"/>
              <a:ext cx="826713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sz="500" dirty="0" smtClean="0"/>
                <a:t>Frequency (Hz)</a:t>
              </a:r>
              <a:endParaRPr lang="en-CA" sz="500" dirty="0"/>
            </a:p>
          </p:txBody>
        </p:sp>
        <p:sp>
          <p:nvSpPr>
            <p:cNvPr id="46" name="TextBox 45"/>
            <p:cNvSpPr txBox="1"/>
            <p:nvPr/>
          </p:nvSpPr>
          <p:spPr>
            <a:xfrm rot="16200000">
              <a:off x="4399625" y="2562729"/>
              <a:ext cx="971156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sz="500" dirty="0" smtClean="0"/>
                <a:t>Spectral Power  (Pa^2/Hz)</a:t>
              </a:r>
              <a:endParaRPr lang="en-CA" sz="500" dirty="0"/>
            </a:p>
          </p:txBody>
        </p:sp>
      </p:grpSp>
      <p:pic>
        <p:nvPicPr>
          <p:cNvPr id="1026" name="Picture 2" descr="I:\Infrasound\Fireball\3-Sep-2004\I27DE\i27-infratool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2" y="1545752"/>
            <a:ext cx="4566168" cy="528623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380423"/>
            <a:ext cx="9144000" cy="1025640"/>
          </a:xfrm>
          <a:prstGeom prst="rect">
            <a:avLst/>
          </a:prstGeom>
          <a:solidFill>
            <a:srgbClr val="6097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766"/>
            <a:ext cx="8229600" cy="1143000"/>
          </a:xfrm>
        </p:spPr>
        <p:txBody>
          <a:bodyPr/>
          <a:lstStyle/>
          <a:p>
            <a:r>
              <a:rPr lang="en-CA" b="1" i="1" dirty="0" err="1" smtClean="0"/>
              <a:t>Infratool</a:t>
            </a:r>
            <a:r>
              <a:rPr lang="en-CA" b="1" i="1" dirty="0" smtClean="0"/>
              <a:t> &amp; </a:t>
            </a:r>
            <a:r>
              <a:rPr lang="en-CA" b="1" i="1" dirty="0" err="1" smtClean="0"/>
              <a:t>Inframeasure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9AAE-2827-EA47-B201-55A5E5EA7D24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2028583" y="6088662"/>
            <a:ext cx="2164855" cy="429433"/>
            <a:chOff x="2028583" y="6088662"/>
            <a:chExt cx="2164855" cy="429433"/>
          </a:xfrm>
        </p:grpSpPr>
        <p:sp>
          <p:nvSpPr>
            <p:cNvPr id="6" name="TextBox 5"/>
            <p:cNvSpPr txBox="1"/>
            <p:nvPr/>
          </p:nvSpPr>
          <p:spPr>
            <a:xfrm>
              <a:off x="2028583" y="6179541"/>
              <a:ext cx="15022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b="1" dirty="0" err="1" smtClean="0"/>
                <a:t>Infratool</a:t>
              </a:r>
              <a:r>
                <a:rPr lang="en-CA" sz="1600" b="1" dirty="0" smtClean="0"/>
                <a:t> result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07637" y="6088662"/>
              <a:ext cx="685801" cy="3416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2050" name="Picture 2" descr="C:\Users\Silber\Desktop\period2.jpg"/>
          <p:cNvPicPr>
            <a:picLocks noChangeAspect="1" noChangeArrowheads="1"/>
          </p:cNvPicPr>
          <p:nvPr/>
        </p:nvPicPr>
        <p:blipFill>
          <a:blip r:embed="rId5"/>
          <a:srcRect l="5651" t="1488" r="6536" b="2999"/>
          <a:stretch>
            <a:fillRect/>
          </a:stretch>
        </p:blipFill>
        <p:spPr bwMode="auto">
          <a:xfrm>
            <a:off x="4794770" y="4136246"/>
            <a:ext cx="4145060" cy="2706594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6298442" y="4277450"/>
            <a:ext cx="254758" cy="237154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5175270" y="2999874"/>
            <a:ext cx="1861628" cy="86946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1050" b="1" dirty="0" err="1" smtClean="0"/>
              <a:t>Inframeasure</a:t>
            </a:r>
            <a:r>
              <a:rPr lang="en-CA" sz="1050" b="1" dirty="0" smtClean="0"/>
              <a:t> analysis result</a:t>
            </a:r>
          </a:p>
          <a:p>
            <a:r>
              <a:rPr lang="en-CA" sz="1000" dirty="0" smtClean="0"/>
              <a:t>Travel Time: 4281.0 sec</a:t>
            </a:r>
          </a:p>
          <a:p>
            <a:r>
              <a:rPr lang="en-CA" sz="1000" dirty="0" smtClean="0"/>
              <a:t>Freq. @ Max. PSD : 0.02441 Hz</a:t>
            </a:r>
          </a:p>
          <a:p>
            <a:r>
              <a:rPr lang="en-CA" sz="1000" dirty="0" smtClean="0"/>
              <a:t>Max. Amplitude: 0.47869 Pa</a:t>
            </a:r>
          </a:p>
          <a:p>
            <a:r>
              <a:rPr lang="en-CA" sz="1000" dirty="0"/>
              <a:t>Period: 39.801 </a:t>
            </a:r>
            <a:r>
              <a:rPr lang="en-CA" sz="1000" dirty="0" smtClean="0"/>
              <a:t>sec</a:t>
            </a:r>
            <a:endParaRPr lang="en-CA" sz="10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7197974" y="1657224"/>
            <a:ext cx="0" cy="2281113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283326" y="4128064"/>
            <a:ext cx="1507144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500" dirty="0" smtClean="0"/>
              <a:t>Stacked Bolide Waveform and Amplitude Envelope</a:t>
            </a:r>
            <a:endParaRPr lang="en-CA" sz="500" dirty="0"/>
          </a:p>
        </p:txBody>
      </p:sp>
      <p:sp>
        <p:nvSpPr>
          <p:cNvPr id="53" name="TextBox 52"/>
          <p:cNvSpPr txBox="1"/>
          <p:nvPr/>
        </p:nvSpPr>
        <p:spPr>
          <a:xfrm>
            <a:off x="6553200" y="6673563"/>
            <a:ext cx="874583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500" dirty="0" smtClean="0"/>
              <a:t>Bolide Signal Time (sec)</a:t>
            </a:r>
            <a:endParaRPr lang="en-CA" sz="500" dirty="0"/>
          </a:p>
        </p:txBody>
      </p:sp>
      <p:sp>
        <p:nvSpPr>
          <p:cNvPr id="54" name="TextBox 53"/>
          <p:cNvSpPr txBox="1"/>
          <p:nvPr/>
        </p:nvSpPr>
        <p:spPr>
          <a:xfrm rot="16200000">
            <a:off x="4607926" y="5333883"/>
            <a:ext cx="730876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500" dirty="0" smtClean="0"/>
              <a:t>Signal Amplitude (Pa)</a:t>
            </a:r>
            <a:endParaRPr lang="en-CA" sz="5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4794770" y="4199183"/>
            <a:ext cx="4144703" cy="2612938"/>
            <a:chOff x="4794770" y="4178350"/>
            <a:chExt cx="4144703" cy="2612938"/>
          </a:xfrm>
        </p:grpSpPr>
        <p:grpSp>
          <p:nvGrpSpPr>
            <p:cNvPr id="42" name="Group 41"/>
            <p:cNvGrpSpPr/>
            <p:nvPr/>
          </p:nvGrpSpPr>
          <p:grpSpPr>
            <a:xfrm>
              <a:off x="4794770" y="4178350"/>
              <a:ext cx="4144703" cy="2612938"/>
              <a:chOff x="4794770" y="4167778"/>
              <a:chExt cx="4144703" cy="2612938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4794770" y="4167778"/>
                <a:ext cx="4144703" cy="2612938"/>
                <a:chOff x="4794770" y="1501862"/>
                <a:chExt cx="4144703" cy="2612938"/>
              </a:xfrm>
            </p:grpSpPr>
            <p:pic>
              <p:nvPicPr>
                <p:cNvPr id="2051" name="Picture 3" descr="C:\Users\Silber\Desktop\period2zoom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l="6196" r="4411" b="25"/>
                <a:stretch>
                  <a:fillRect/>
                </a:stretch>
              </p:blipFill>
              <p:spPr bwMode="auto">
                <a:xfrm>
                  <a:off x="4794770" y="1501862"/>
                  <a:ext cx="4144703" cy="2612938"/>
                </a:xfrm>
                <a:prstGeom prst="rect">
                  <a:avLst/>
                </a:prstGeom>
                <a:noFill/>
                <a:ln w="19050">
                  <a:solidFill>
                    <a:srgbClr val="00B050"/>
                  </a:solidFill>
                </a:ln>
              </p:spPr>
            </p:pic>
            <p:sp>
              <p:nvSpPr>
                <p:cNvPr id="21" name="Oval 20"/>
                <p:cNvSpPr/>
                <p:nvPr/>
              </p:nvSpPr>
              <p:spPr>
                <a:xfrm>
                  <a:off x="5772779" y="2687934"/>
                  <a:ext cx="55265" cy="6029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6497935" y="2687934"/>
                  <a:ext cx="55265" cy="6029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7134330" y="2687934"/>
                  <a:ext cx="55265" cy="6029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7812593" y="2687934"/>
                  <a:ext cx="55265" cy="6029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29" name="Straight Arrow Connector 28"/>
                <p:cNvCxnSpPr/>
                <p:nvPr/>
              </p:nvCxnSpPr>
              <p:spPr>
                <a:xfrm>
                  <a:off x="6553200" y="2651718"/>
                  <a:ext cx="1259393" cy="0"/>
                </a:xfrm>
                <a:prstGeom prst="straightConnector1">
                  <a:avLst/>
                </a:prstGeom>
                <a:ln w="9525">
                  <a:solidFill>
                    <a:srgbClr val="0070C0"/>
                  </a:solidFill>
                  <a:headEnd type="arrow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>
                  <a:off x="5778247" y="2806574"/>
                  <a:ext cx="1411348" cy="0"/>
                </a:xfrm>
                <a:prstGeom prst="straightConnector1">
                  <a:avLst/>
                </a:prstGeom>
                <a:ln w="9525">
                  <a:solidFill>
                    <a:srgbClr val="00B050"/>
                  </a:solidFill>
                  <a:headEnd type="arrow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/>
                <p:cNvSpPr txBox="1"/>
                <p:nvPr/>
              </p:nvSpPr>
              <p:spPr>
                <a:xfrm>
                  <a:off x="6911506" y="2472490"/>
                  <a:ext cx="601447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800" dirty="0" smtClean="0"/>
                    <a:t>39.246sec</a:t>
                  </a:r>
                  <a:endParaRPr lang="en-CA" sz="800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6148355" y="2748224"/>
                  <a:ext cx="601447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800" dirty="0" smtClean="0"/>
                    <a:t>40.356sec</a:t>
                  </a:r>
                  <a:endParaRPr lang="en-CA" sz="800" dirty="0"/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6148355" y="4188777"/>
                <a:ext cx="1507144" cy="1692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CA" sz="500" dirty="0" smtClean="0"/>
                  <a:t>Stacked Bolide Waveform and Amplitude Envelope</a:t>
                </a:r>
                <a:endParaRPr lang="en-CA" sz="500" dirty="0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6611650" y="6551729"/>
              <a:ext cx="874583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sz="500" dirty="0" smtClean="0"/>
                <a:t>Bolide Signal Time (sec)</a:t>
              </a:r>
              <a:endParaRPr lang="en-CA" sz="500" dirty="0"/>
            </a:p>
          </p:txBody>
        </p:sp>
        <p:sp>
          <p:nvSpPr>
            <p:cNvPr id="45" name="TextBox 44"/>
            <p:cNvSpPr txBox="1"/>
            <p:nvPr/>
          </p:nvSpPr>
          <p:spPr>
            <a:xfrm rot="16200000">
              <a:off x="4563463" y="5289119"/>
              <a:ext cx="776219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sz="500" dirty="0" smtClean="0"/>
                <a:t>Signal </a:t>
              </a:r>
              <a:r>
                <a:rPr lang="ko-KR" altLang="en-US" sz="500" dirty="0" smtClean="0"/>
                <a:t> </a:t>
              </a:r>
              <a:r>
                <a:rPr lang="en-CA" sz="500" dirty="0" smtClean="0"/>
                <a:t>Amplitude (Pa)</a:t>
              </a:r>
              <a:endParaRPr lang="en-CA" sz="5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lber\Documents\geminus\geminus-V4.5\antResult\PeriodResult_v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9AAE-2827-EA47-B201-55A5E5EA7D24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1998"/>
            <a:ext cx="9144000" cy="1025640"/>
          </a:xfrm>
          <a:prstGeom prst="rect">
            <a:avLst/>
          </a:prstGeom>
          <a:solidFill>
            <a:srgbClr val="6097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Infrasound</a:t>
            </a:r>
            <a:endParaRPr lang="en-US" b="1" dirty="0"/>
          </a:p>
        </p:txBody>
      </p:sp>
      <p:pic>
        <p:nvPicPr>
          <p:cNvPr id="4" name="Picture 5" descr="acoustic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25"/>
          <a:stretch>
            <a:fillRect/>
          </a:stretch>
        </p:blipFill>
        <p:spPr bwMode="auto">
          <a:xfrm>
            <a:off x="584200" y="1634515"/>
            <a:ext cx="7874000" cy="12169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 flipV="1">
            <a:off x="584200" y="3010513"/>
            <a:ext cx="7874000" cy="0"/>
          </a:xfrm>
          <a:prstGeom prst="line">
            <a:avLst/>
          </a:prstGeom>
          <a:noFill/>
          <a:ln w="57150" cmpd="sng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n w="57150" cmpd="sng">
                <a:solidFill>
                  <a:srgbClr val="FFFF00"/>
                </a:solidFill>
              </a:ln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458200" y="2676329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Times" charset="0"/>
              </a:rPr>
              <a:t>f</a:t>
            </a:r>
            <a:endParaRPr lang="en-CA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84200" y="3976778"/>
            <a:ext cx="8229600" cy="27974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9AAE-2827-EA47-B201-55A5E5EA7D24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7"/>
          <a:stretch>
            <a:fillRect/>
          </a:stretch>
        </p:blipFill>
        <p:spPr bwMode="auto">
          <a:xfrm>
            <a:off x="679128" y="3200027"/>
            <a:ext cx="7874000" cy="352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33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91998"/>
            <a:ext cx="9144000" cy="1025640"/>
          </a:xfrm>
          <a:prstGeom prst="rect">
            <a:avLst/>
          </a:prstGeom>
          <a:solidFill>
            <a:srgbClr val="6097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89255"/>
            <a:ext cx="8229600" cy="1143000"/>
          </a:xfrm>
        </p:spPr>
        <p:txBody>
          <a:bodyPr/>
          <a:lstStyle/>
          <a:p>
            <a:r>
              <a:rPr lang="en-CA" b="1" dirty="0" smtClean="0"/>
              <a:t>Composite Plots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9AAE-2827-EA47-B201-55A5E5EA7D24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Silber\Documents\GeoAc\20040903\profile23_tolerance9km\IS27-CompositePlot.jpg"/>
          <p:cNvPicPr>
            <a:picLocks noChangeAspect="1" noChangeArrowheads="1"/>
          </p:cNvPicPr>
          <p:nvPr/>
        </p:nvPicPr>
        <p:blipFill>
          <a:blip r:embed="rId3"/>
          <a:srcRect r="4426"/>
          <a:stretch>
            <a:fillRect/>
          </a:stretch>
        </p:blipFill>
        <p:spPr bwMode="auto">
          <a:xfrm>
            <a:off x="-15575" y="2181225"/>
            <a:ext cx="4587575" cy="36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 descr="C:\Users\Silber\Documents\GeoAc\20040903\IS27-CompositePlot.jpg"/>
          <p:cNvPicPr>
            <a:picLocks noChangeAspect="1" noChangeArrowheads="1"/>
          </p:cNvPicPr>
          <p:nvPr/>
        </p:nvPicPr>
        <p:blipFill>
          <a:blip r:embed="rId4"/>
          <a:srcRect l="4750"/>
          <a:stretch>
            <a:fillRect/>
          </a:stretch>
        </p:blipFill>
        <p:spPr bwMode="auto">
          <a:xfrm>
            <a:off x="4572000" y="2181225"/>
            <a:ext cx="4572000" cy="36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09625" y="1811893"/>
            <a:ext cx="3216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Bolide location (67.70’S,18.20’E)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5391150" y="1779627"/>
            <a:ext cx="2639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Midpoint (69.18’S,3.05’E)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91998"/>
            <a:ext cx="9144000" cy="1025640"/>
          </a:xfrm>
          <a:prstGeom prst="rect">
            <a:avLst/>
          </a:prstGeom>
          <a:solidFill>
            <a:srgbClr val="6097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626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3400" dirty="0" smtClean="0"/>
              <a:t>Chelyabinsk (IS46) source height ~30km </a:t>
            </a:r>
          </a:p>
          <a:p>
            <a:r>
              <a:rPr lang="en-US" sz="3400" dirty="0" smtClean="0"/>
              <a:t>Antarctica (IS27) source height ~35km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r>
              <a:rPr lang="en-US" sz="3400" b="1" dirty="0" smtClean="0"/>
              <a:t> Next Steps</a:t>
            </a:r>
          </a:p>
          <a:p>
            <a:r>
              <a:rPr lang="en-CA" sz="3400" dirty="0" smtClean="0"/>
              <a:t>Apply range dependent atmosphere model for </a:t>
            </a:r>
            <a:r>
              <a:rPr lang="en-CA" sz="3400" dirty="0" err="1" smtClean="0"/>
              <a:t>raytracing</a:t>
            </a:r>
            <a:endParaRPr lang="en-CA" sz="3400" dirty="0" smtClean="0"/>
          </a:p>
          <a:p>
            <a:r>
              <a:rPr lang="en-CA" sz="3400" dirty="0" smtClean="0"/>
              <a:t>Validate the method for determining the likely source height using other events</a:t>
            </a:r>
            <a:endParaRPr lang="en-US" sz="3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9AAE-2827-EA47-B201-55A5E5EA7D24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2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4407"/>
            <a:ext cx="8229600" cy="1143000"/>
          </a:xfrm>
        </p:spPr>
        <p:txBody>
          <a:bodyPr/>
          <a:lstStyle/>
          <a:p>
            <a:r>
              <a:rPr lang="en-US" b="1" dirty="0" smtClean="0"/>
              <a:t>Thank you!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9AAE-2827-EA47-B201-55A5E5EA7D24}" type="slidenum">
              <a:rPr lang="en-US" smtClean="0">
                <a:solidFill>
                  <a:schemeClr val="tx1"/>
                </a:solidFill>
              </a:rPr>
              <a:pPr/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8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9AAE-2827-EA47-B201-55A5E5EA7D2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7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8686" t="19850" r="22279" b="19560"/>
          <a:stretch>
            <a:fillRect/>
          </a:stretch>
        </p:blipFill>
        <p:spPr bwMode="auto">
          <a:xfrm>
            <a:off x="163290" y="572861"/>
            <a:ext cx="8813953" cy="565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9AAE-2827-EA47-B201-55A5E5EA7D2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1-10 at 7.21.3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8"/>
          <a:stretch/>
        </p:blipFill>
        <p:spPr>
          <a:xfrm>
            <a:off x="423332" y="243337"/>
            <a:ext cx="8271662" cy="630954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3332" y="287102"/>
            <a:ext cx="1829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(Brown et al., 2013)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FDA59AAE-2827-EA47-B201-55A5E5EA7D24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3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91998"/>
            <a:ext cx="9144000" cy="1025640"/>
          </a:xfrm>
          <a:prstGeom prst="rect">
            <a:avLst/>
          </a:prstGeom>
          <a:solidFill>
            <a:srgbClr val="6097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METHOD: </a:t>
            </a:r>
            <a:r>
              <a:rPr lang="en-US" b="1" i="1" dirty="0" err="1" smtClean="0"/>
              <a:t>Infratool</a:t>
            </a:r>
            <a:endParaRPr lang="en-CA" b="1" dirty="0"/>
          </a:p>
        </p:txBody>
      </p:sp>
      <p:pic>
        <p:nvPicPr>
          <p:cNvPr id="4" name="Picture 3" descr="i46-infratoo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33" y="1651322"/>
            <a:ext cx="4407538" cy="48582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9608" y="1815003"/>
            <a:ext cx="1947969" cy="3093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endParaRPr lang="en-US" sz="1200" dirty="0" smtClean="0"/>
          </a:p>
          <a:p>
            <a:pPr marL="457200" indent="-457200"/>
            <a:r>
              <a:rPr lang="en-US" sz="2400" dirty="0" smtClean="0"/>
              <a:t>F-statistic</a:t>
            </a:r>
          </a:p>
          <a:p>
            <a:pPr marL="457200" indent="-457200"/>
            <a:endParaRPr lang="en-US" sz="1600" dirty="0" smtClean="0"/>
          </a:p>
          <a:p>
            <a:pPr marL="457200" indent="-457200"/>
            <a:endParaRPr lang="en-US" sz="1600" dirty="0" smtClean="0"/>
          </a:p>
          <a:p>
            <a:r>
              <a:rPr lang="en-US" sz="2400" dirty="0" smtClean="0"/>
              <a:t>Trace velocity</a:t>
            </a:r>
          </a:p>
          <a:p>
            <a:endParaRPr lang="en-US" sz="2400" dirty="0" smtClean="0"/>
          </a:p>
          <a:p>
            <a:endParaRPr lang="en-US" sz="700" dirty="0" smtClean="0"/>
          </a:p>
          <a:p>
            <a:r>
              <a:rPr lang="en-US" sz="2400" dirty="0" smtClean="0"/>
              <a:t>Back Azimuth </a:t>
            </a:r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276401" y="2219189"/>
            <a:ext cx="458737" cy="1282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49507" y="3077110"/>
            <a:ext cx="458737" cy="1282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262184" y="3896550"/>
            <a:ext cx="458737" cy="1282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9AAE-2827-EA47-B201-55A5E5EA7D24}" type="slidenum">
              <a:rPr lang="en-US" smtClean="0">
                <a:solidFill>
                  <a:schemeClr val="tx1"/>
                </a:solidFill>
              </a:rPr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6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period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3" y="2084533"/>
            <a:ext cx="4348640" cy="43321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Rectangle 23"/>
          <p:cNvSpPr/>
          <p:nvPr/>
        </p:nvSpPr>
        <p:spPr>
          <a:xfrm>
            <a:off x="0" y="391998"/>
            <a:ext cx="9144000" cy="1025640"/>
          </a:xfrm>
          <a:prstGeom prst="rect">
            <a:avLst/>
          </a:prstGeom>
          <a:solidFill>
            <a:srgbClr val="6097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"/>
          <p:cNvGrpSpPr/>
          <p:nvPr/>
        </p:nvGrpSpPr>
        <p:grpSpPr>
          <a:xfrm>
            <a:off x="4256552" y="1872841"/>
            <a:ext cx="4584286" cy="4868581"/>
            <a:chOff x="3599213" y="2103190"/>
            <a:chExt cx="4500565" cy="3375423"/>
          </a:xfrm>
        </p:grpSpPr>
        <p:pic>
          <p:nvPicPr>
            <p:cNvPr id="6" name="Picture 5" descr="period2_zoom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213" y="2103190"/>
              <a:ext cx="4500565" cy="3375423"/>
            </a:xfrm>
            <a:prstGeom prst="rect">
              <a:avLst/>
            </a:prstGeom>
            <a:ln w="38100" cmpd="sng">
              <a:solidFill>
                <a:srgbClr val="008000"/>
              </a:solidFill>
            </a:ln>
          </p:spPr>
        </p:pic>
        <p:sp>
          <p:nvSpPr>
            <p:cNvPr id="7" name="Oval 6"/>
            <p:cNvSpPr/>
            <p:nvPr/>
          </p:nvSpPr>
          <p:spPr>
            <a:xfrm>
              <a:off x="5840942" y="2396945"/>
              <a:ext cx="45719" cy="4571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571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305636" y="3930470"/>
              <a:ext cx="45719" cy="45719"/>
            </a:xfrm>
            <a:prstGeom prst="ellipse">
              <a:avLst/>
            </a:prstGeom>
            <a:solidFill>
              <a:srgbClr val="008000"/>
            </a:solidFill>
            <a:ln w="571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705686" y="3930470"/>
              <a:ext cx="45719" cy="45719"/>
            </a:xfrm>
            <a:prstGeom prst="ellipse">
              <a:avLst/>
            </a:prstGeom>
            <a:solidFill>
              <a:srgbClr val="008000"/>
            </a:solidFill>
            <a:ln w="571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918411" y="3930470"/>
              <a:ext cx="45719" cy="45719"/>
            </a:xfrm>
            <a:prstGeom prst="ellipse">
              <a:avLst/>
            </a:prstGeom>
            <a:solidFill>
              <a:srgbClr val="008000"/>
            </a:solidFill>
            <a:ln w="571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200986" y="3930470"/>
              <a:ext cx="45719" cy="45719"/>
            </a:xfrm>
            <a:prstGeom prst="ellipse">
              <a:avLst/>
            </a:prstGeom>
            <a:solidFill>
              <a:srgbClr val="008000"/>
            </a:solidFill>
            <a:ln w="571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24702" y="2436168"/>
              <a:ext cx="45719" cy="45719"/>
            </a:xfrm>
            <a:prstGeom prst="rect">
              <a:avLst/>
            </a:prstGeom>
            <a:solidFill>
              <a:srgbClr val="C552D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06426" y="5044147"/>
              <a:ext cx="45719" cy="45719"/>
            </a:xfrm>
            <a:prstGeom prst="rect">
              <a:avLst/>
            </a:prstGeom>
            <a:solidFill>
              <a:srgbClr val="C552D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478794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00"/>
                </a:solidFill>
              </a:rPr>
              <a:t> METHOD: </a:t>
            </a:r>
            <a:r>
              <a:rPr lang="en-US" b="1" i="1" dirty="0" smtClean="0">
                <a:solidFill>
                  <a:srgbClr val="000000"/>
                </a:solidFill>
              </a:rPr>
              <a:t>Inframeasure</a:t>
            </a:r>
            <a:r>
              <a:rPr lang="en-US" b="1" dirty="0" smtClean="0">
                <a:solidFill>
                  <a:srgbClr val="000000"/>
                </a:solidFill>
              </a:rPr>
              <a:t> analysis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16117" y="2419059"/>
            <a:ext cx="142694" cy="3485389"/>
          </a:xfrm>
          <a:prstGeom prst="rect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378842" y="1872841"/>
            <a:ext cx="1877710" cy="54621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378842" y="5904448"/>
            <a:ext cx="1877710" cy="83697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553200" y="6454324"/>
            <a:ext cx="2133600" cy="365125"/>
          </a:xfrm>
        </p:spPr>
        <p:txBody>
          <a:bodyPr/>
          <a:lstStyle/>
          <a:p>
            <a:fld id="{FDA59AAE-2827-EA47-B201-55A5E5EA7D24}" type="slidenum">
              <a:rPr lang="en-US" smtClean="0">
                <a:solidFill>
                  <a:schemeClr val="tx1"/>
                </a:solidFill>
              </a:rPr>
              <a:pPr/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54650"/>
            <a:ext cx="9144000" cy="1025640"/>
          </a:xfrm>
          <a:prstGeom prst="rect">
            <a:avLst/>
          </a:prstGeom>
          <a:solidFill>
            <a:srgbClr val="6097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 Azimuth deviation</a:t>
            </a:r>
            <a:endParaRPr lang="en-US" b="1" dirty="0"/>
          </a:p>
        </p:txBody>
      </p:sp>
      <p:pic>
        <p:nvPicPr>
          <p:cNvPr id="5" name="Picture 4" descr="Screen Shot 2016-05-06 at 4.23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06" y="1479889"/>
            <a:ext cx="6797008" cy="5309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53169" y="1649166"/>
            <a:ext cx="1571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(</a:t>
            </a:r>
            <a:r>
              <a:rPr lang="en-CA" sz="1600" dirty="0" err="1" smtClean="0"/>
              <a:t>Ens</a:t>
            </a:r>
            <a:r>
              <a:rPr lang="en-CA" sz="1600" dirty="0" smtClean="0"/>
              <a:t> et al., 2012)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9AAE-2827-EA47-B201-55A5E5EA7D24}" type="slidenum">
              <a:rPr lang="en-US" smtClean="0">
                <a:solidFill>
                  <a:schemeClr val="tx1"/>
                </a:solidFill>
              </a:rPr>
              <a:pPr/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1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Infrasound\Fireball\3-Sep-2004\I27DE\i27-infratool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2" y="1501862"/>
            <a:ext cx="4566168" cy="528623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192224" y="1617770"/>
            <a:ext cx="865488" cy="269921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91998"/>
            <a:ext cx="9144000" cy="1025640"/>
          </a:xfrm>
          <a:prstGeom prst="rect">
            <a:avLst/>
          </a:prstGeom>
          <a:solidFill>
            <a:srgbClr val="6097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766"/>
            <a:ext cx="8229600" cy="1143000"/>
          </a:xfrm>
        </p:spPr>
        <p:txBody>
          <a:bodyPr/>
          <a:lstStyle/>
          <a:p>
            <a:r>
              <a:rPr lang="en-CA" b="1" i="1" dirty="0" err="1" smtClean="0"/>
              <a:t>Infratool</a:t>
            </a:r>
            <a:r>
              <a:rPr lang="en-CA" b="1" i="1" dirty="0" smtClean="0"/>
              <a:t> &amp; PMCC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9AAE-2827-EA47-B201-55A5E5EA7D2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28583" y="6106391"/>
            <a:ext cx="1502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err="1" smtClean="0"/>
              <a:t>Infratool</a:t>
            </a:r>
            <a:r>
              <a:rPr lang="en-CA" sz="1600" b="1" dirty="0" smtClean="0"/>
              <a:t> result</a:t>
            </a:r>
          </a:p>
        </p:txBody>
      </p:sp>
      <p:sp>
        <p:nvSpPr>
          <p:cNvPr id="7" name="Rectangle 6"/>
          <p:cNvSpPr/>
          <p:nvPr/>
        </p:nvSpPr>
        <p:spPr>
          <a:xfrm>
            <a:off x="3517365" y="6044772"/>
            <a:ext cx="685801" cy="3416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074" name="Picture 2" descr="I:\Infrasound\Fireball\3-Sep-2004\I27DE\i27-pmcc-lin.jpg"/>
          <p:cNvPicPr>
            <a:picLocks noChangeAspect="1" noChangeArrowheads="1"/>
          </p:cNvPicPr>
          <p:nvPr/>
        </p:nvPicPr>
        <p:blipFill>
          <a:blip r:embed="rId3"/>
          <a:srcRect t="39114" r="6124"/>
          <a:stretch>
            <a:fillRect/>
          </a:stretch>
        </p:blipFill>
        <p:spPr bwMode="auto">
          <a:xfrm>
            <a:off x="4602257" y="1703157"/>
            <a:ext cx="3727160" cy="261334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202717" y="1703157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Consistency</a:t>
            </a:r>
          </a:p>
          <a:p>
            <a:pPr algn="ctr"/>
            <a:r>
              <a:rPr lang="en-US" sz="1200" dirty="0" smtClean="0"/>
              <a:t>(s)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215452" y="2234009"/>
            <a:ext cx="888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Correlation</a:t>
            </a:r>
          </a:p>
          <a:p>
            <a:pPr algn="ctr"/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329417" y="2697040"/>
            <a:ext cx="705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Azimuth</a:t>
            </a:r>
          </a:p>
          <a:p>
            <a:pPr algn="ctr"/>
            <a:r>
              <a:rPr lang="en-US" sz="1200" dirty="0" smtClean="0"/>
              <a:t>(</a:t>
            </a:r>
            <a:r>
              <a:rPr lang="en-US" sz="1200" dirty="0" err="1" smtClean="0"/>
              <a:t>deg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8303839" y="3246910"/>
            <a:ext cx="660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  Speed</a:t>
            </a:r>
          </a:p>
          <a:p>
            <a:pPr algn="ctr"/>
            <a:r>
              <a:rPr lang="en-US" sz="1200" dirty="0" smtClean="0"/>
              <a:t>  (km/s)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925845" y="5613948"/>
            <a:ext cx="4013628" cy="98488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1600" b="1" dirty="0" err="1" smtClean="0"/>
              <a:t>Inframeasure</a:t>
            </a:r>
            <a:r>
              <a:rPr lang="en-CA" sz="1600" b="1" dirty="0" smtClean="0"/>
              <a:t> analysis result</a:t>
            </a:r>
          </a:p>
          <a:p>
            <a:r>
              <a:rPr lang="en-CA" sz="1400" dirty="0" smtClean="0"/>
              <a:t>Period: 45.721 sec</a:t>
            </a:r>
          </a:p>
          <a:p>
            <a:r>
              <a:rPr lang="en-CA" sz="1400" dirty="0" smtClean="0"/>
              <a:t>Max. Amplitude: 0.47869 Pa</a:t>
            </a:r>
          </a:p>
          <a:p>
            <a:r>
              <a:rPr lang="en-CA" sz="1400" dirty="0" smtClean="0"/>
              <a:t>Travel Time: 4281.0 sec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33905" t="48740" r="34747" b="37692"/>
          <a:stretch>
            <a:fillRect/>
          </a:stretch>
        </p:blipFill>
        <p:spPr bwMode="auto">
          <a:xfrm>
            <a:off x="4925845" y="4329014"/>
            <a:ext cx="4013628" cy="11934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901781" y="4304950"/>
            <a:ext cx="1330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/>
              <a:t>PMCC result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27625" y="5190701"/>
            <a:ext cx="1415143" cy="3558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391998"/>
            <a:ext cx="9144000" cy="1025640"/>
          </a:xfrm>
          <a:prstGeom prst="rect">
            <a:avLst/>
          </a:prstGeom>
          <a:solidFill>
            <a:srgbClr val="6097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022"/>
            <a:ext cx="8229600" cy="1143000"/>
          </a:xfrm>
        </p:spPr>
        <p:txBody>
          <a:bodyPr/>
          <a:lstStyle/>
          <a:p>
            <a:r>
              <a:rPr lang="en-US" b="1" dirty="0" smtClean="0"/>
              <a:t>Meteor Infrasound</a:t>
            </a:r>
            <a:endParaRPr 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10343" y="1640541"/>
            <a:ext cx="8680440" cy="5056923"/>
            <a:chOff x="179388" y="188913"/>
            <a:chExt cx="8785225" cy="6480175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179388" y="188913"/>
              <a:ext cx="8785225" cy="64801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7" name="Picture 5" descr="Typical-Bolide-Event"/>
            <p:cNvPicPr>
              <a:picLocks noGrp="1" noChangeAspect="1" noChangeArrowheads="1"/>
            </p:cNvPicPr>
            <p:nvPr>
              <p:ph/>
            </p:nvPr>
          </p:nvPicPr>
          <p:blipFill>
            <a:blip r:embed="rId3"/>
            <a:srcRect/>
            <a:stretch>
              <a:fillRect/>
            </a:stretch>
          </p:blipFill>
          <p:spPr>
            <a:xfrm>
              <a:off x="395288" y="1204913"/>
              <a:ext cx="8353425" cy="5032375"/>
            </a:xfrm>
            <a:noFill/>
            <a:ln/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23850" y="369889"/>
              <a:ext cx="4790218" cy="1130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buFontTx/>
                <a:buAutoNum type="arabicParenR"/>
              </a:pPr>
              <a:r>
                <a:rPr lang="en-US" dirty="0"/>
                <a:t>Meteoroid intersects Earth and “collides”</a:t>
              </a:r>
            </a:p>
            <a:p>
              <a:pPr marL="800100" lvl="1" indent="-342900">
                <a:buFontTx/>
                <a:buChar char="•"/>
              </a:pPr>
              <a:r>
                <a:rPr lang="en-US" sz="1600" dirty="0"/>
                <a:t>Typical velocity ~20 km/s (</a:t>
              </a:r>
              <a:r>
                <a:rPr lang="en-US" sz="1600" dirty="0" smtClean="0"/>
                <a:t>11 </a:t>
              </a:r>
              <a:r>
                <a:rPr lang="en-US" sz="1600" dirty="0"/>
                <a:t>– 73 km/s)</a:t>
              </a:r>
            </a:p>
            <a:p>
              <a:pPr marL="800100" lvl="1" indent="-342900">
                <a:buFontTx/>
                <a:buChar char="•"/>
              </a:pPr>
              <a:r>
                <a:rPr lang="en-US" sz="1600" dirty="0"/>
                <a:t>Meteoroid size: 0.1 – 10 m</a:t>
              </a:r>
              <a:endParaRPr lang="en-CA" sz="1600" dirty="0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979613" y="1916113"/>
              <a:ext cx="5647341" cy="48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2) Around 80 – 100 km </a:t>
              </a:r>
              <a:r>
                <a:rPr lang="en-US" dirty="0" smtClean="0"/>
                <a:t>Meteoroid </a:t>
              </a:r>
              <a:r>
                <a:rPr lang="en-US" dirty="0"/>
                <a:t>becomes luminous</a:t>
              </a:r>
              <a:endParaRPr lang="en-CA" dirty="0"/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4119563" y="2655888"/>
              <a:ext cx="2638981" cy="828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3) </a:t>
              </a:r>
              <a:r>
                <a:rPr lang="en-US" dirty="0" smtClean="0">
                  <a:solidFill>
                    <a:srgbClr val="FF0000"/>
                  </a:solidFill>
                </a:rPr>
                <a:t>Hypersonic shock wave</a:t>
              </a:r>
            </a:p>
            <a:p>
              <a:pPr>
                <a:buFontTx/>
                <a:buChar char="•"/>
              </a:pPr>
              <a:r>
                <a:rPr lang="en-US" dirty="0" smtClean="0">
                  <a:solidFill>
                    <a:srgbClr val="FF0000"/>
                  </a:solidFill>
                </a:rPr>
                <a:t> Cylindrical </a:t>
              </a:r>
              <a:r>
                <a:rPr lang="en-US" sz="1600" dirty="0" smtClean="0">
                  <a:solidFill>
                    <a:srgbClr val="FF0000"/>
                  </a:solidFill>
                </a:rPr>
                <a:t>line source</a:t>
              </a:r>
              <a:endParaRPr lang="en-US" sz="1600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250825" y="4437063"/>
              <a:ext cx="4032250" cy="788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/>
                <a:t>4) </a:t>
              </a:r>
              <a:r>
                <a:rPr lang="en-US" dirty="0" smtClean="0"/>
                <a:t>15 – 40 km: </a:t>
              </a:r>
              <a:r>
                <a:rPr lang="en-US" dirty="0" smtClean="0">
                  <a:solidFill>
                    <a:srgbClr val="008000"/>
                  </a:solidFill>
                </a:rPr>
                <a:t>Fragmentation</a:t>
              </a:r>
            </a:p>
            <a:p>
              <a:pPr lvl="1">
                <a:buFontTx/>
                <a:buChar char="•"/>
              </a:pPr>
              <a:r>
                <a:rPr lang="en-US" sz="1600" dirty="0">
                  <a:solidFill>
                    <a:srgbClr val="008000"/>
                  </a:solidFill>
                </a:rPr>
                <a:t>    </a:t>
              </a:r>
              <a:r>
                <a:rPr lang="en-US" sz="1600" b="1" dirty="0" smtClean="0">
                  <a:solidFill>
                    <a:srgbClr val="008000"/>
                  </a:solidFill>
                </a:rPr>
                <a:t>Point (spherical) source</a:t>
              </a:r>
              <a:endParaRPr lang="en-CA" sz="1600" b="1" dirty="0">
                <a:solidFill>
                  <a:srgbClr val="008000"/>
                </a:solidFill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916239" y="5373689"/>
              <a:ext cx="1532475" cy="473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5) </a:t>
              </a:r>
              <a:r>
                <a:rPr lang="en-US" dirty="0" smtClean="0"/>
                <a:t>Meteorites </a:t>
              </a:r>
              <a:endParaRPr lang="en-CA" dirty="0"/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5769920" y="5805485"/>
              <a:ext cx="2978794" cy="749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600" dirty="0"/>
                <a:t>6) </a:t>
              </a:r>
              <a:r>
                <a:rPr lang="en-US" sz="1600" dirty="0" smtClean="0"/>
                <a:t>Ducted sound “heard” at </a:t>
              </a:r>
            </a:p>
            <a:p>
              <a:r>
                <a:rPr lang="en-US" sz="1600" dirty="0"/>
                <a:t> </a:t>
              </a:r>
              <a:r>
                <a:rPr lang="en-US" sz="1600" dirty="0" smtClean="0"/>
                <a:t>    Infrasound station</a:t>
              </a:r>
              <a:endParaRPr lang="en-CA" sz="1600" dirty="0"/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9AAE-2827-EA47-B201-55A5E5EA7D24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2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44275" y="1907719"/>
            <a:ext cx="6214961" cy="3911394"/>
            <a:chOff x="2844275" y="1907719"/>
            <a:chExt cx="6214961" cy="3911394"/>
          </a:xfrm>
        </p:grpSpPr>
        <p:pic>
          <p:nvPicPr>
            <p:cNvPr id="4" name="Picture 2" descr="C:\Users\Silber\Desktop\IMSstations_WorldMap-15-2-2013.jpg"/>
            <p:cNvPicPr>
              <a:picLocks noChangeAspect="1" noChangeArrowheads="1"/>
            </p:cNvPicPr>
            <p:nvPr/>
          </p:nvPicPr>
          <p:blipFill>
            <a:blip r:embed="rId3"/>
            <a:srcRect l="9148" t="6067" r="5342" b="10678"/>
            <a:stretch>
              <a:fillRect/>
            </a:stretch>
          </p:blipFill>
          <p:spPr bwMode="auto">
            <a:xfrm>
              <a:off x="2844275" y="1907719"/>
              <a:ext cx="6214961" cy="3911394"/>
            </a:xfrm>
            <a:prstGeom prst="rect">
              <a:avLst/>
            </a:prstGeom>
            <a:noFill/>
          </p:spPr>
        </p:pic>
        <p:pic>
          <p:nvPicPr>
            <p:cNvPr id="49" name="Picture 2" descr="C:\Users\Silber\Desktop\IMSstations_WorldMap-15-2-2013.jpg"/>
            <p:cNvPicPr>
              <a:picLocks noChangeAspect="1" noChangeArrowheads="1"/>
            </p:cNvPicPr>
            <p:nvPr/>
          </p:nvPicPr>
          <p:blipFill rotWithShape="1">
            <a:blip r:embed="rId3"/>
            <a:srcRect l="66199" t="20460" r="24982" b="76993"/>
            <a:stretch/>
          </p:blipFill>
          <p:spPr bwMode="auto">
            <a:xfrm>
              <a:off x="6699632" y="2592784"/>
              <a:ext cx="275230" cy="218750"/>
            </a:xfrm>
            <a:prstGeom prst="rect">
              <a:avLst/>
            </a:prstGeom>
            <a:noFill/>
          </p:spPr>
        </p:pic>
      </p:grpSp>
      <p:cxnSp>
        <p:nvCxnSpPr>
          <p:cNvPr id="48" name="Straight Arrow Connector 47"/>
          <p:cNvCxnSpPr/>
          <p:nvPr/>
        </p:nvCxnSpPr>
        <p:spPr>
          <a:xfrm flipH="1">
            <a:off x="2860148" y="4635500"/>
            <a:ext cx="2892952" cy="533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2844275" y="3013733"/>
            <a:ext cx="1927919" cy="162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391998"/>
            <a:ext cx="9144000" cy="1025640"/>
          </a:xfrm>
          <a:prstGeom prst="rect">
            <a:avLst/>
          </a:prstGeom>
          <a:solidFill>
            <a:srgbClr val="6097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7" y="328426"/>
            <a:ext cx="8731671" cy="1143000"/>
          </a:xfrm>
        </p:spPr>
        <p:txBody>
          <a:bodyPr>
            <a:noAutofit/>
          </a:bodyPr>
          <a:lstStyle/>
          <a:p>
            <a:r>
              <a:rPr lang="en-CA" sz="3200" b="1" dirty="0" smtClean="0">
                <a:solidFill>
                  <a:srgbClr val="000000"/>
                </a:solidFill>
              </a:rPr>
              <a:t/>
            </a:r>
            <a:br>
              <a:rPr lang="en-CA" sz="3200" b="1" dirty="0" smtClean="0">
                <a:solidFill>
                  <a:srgbClr val="000000"/>
                </a:solidFill>
              </a:rPr>
            </a:br>
            <a:r>
              <a:rPr lang="en-CA" sz="3200" b="1" dirty="0" smtClean="0">
                <a:solidFill>
                  <a:srgbClr val="000000"/>
                </a:solidFill>
              </a:rPr>
              <a:t>International Monitoring System (IMS) Network</a:t>
            </a:r>
            <a:br>
              <a:rPr lang="en-CA" sz="3200" b="1" dirty="0" smtClean="0">
                <a:solidFill>
                  <a:srgbClr val="000000"/>
                </a:solidFill>
              </a:rPr>
            </a:b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9AAE-2827-EA47-B201-55A5E5EA7D24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6555" y="1823997"/>
            <a:ext cx="1930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8" name="Picture 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075" y="3991103"/>
            <a:ext cx="2636895" cy="1976513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86309" y="5688308"/>
            <a:ext cx="1562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Tristan </a:t>
            </a:r>
            <a:r>
              <a:rPr lang="en-CA" sz="1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</a:t>
            </a:r>
            <a:r>
              <a:rPr lang="en-CA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Cunha, U.K.</a:t>
            </a:r>
          </a:p>
        </p:txBody>
      </p:sp>
      <p:pic>
        <p:nvPicPr>
          <p:cNvPr id="12" name="Picture 84" descr="image0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343" y="1915950"/>
            <a:ext cx="2612754" cy="195841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51742" y="3638883"/>
            <a:ext cx="1562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Elginfield</a:t>
            </a:r>
            <a:r>
              <a:rPr lang="en-CA" sz="105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ON, Canada</a:t>
            </a:r>
            <a:endParaRPr lang="en-CA" sz="105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777754" y="1874146"/>
            <a:ext cx="6281482" cy="3946026"/>
            <a:chOff x="2768999" y="1907002"/>
            <a:chExt cx="6281482" cy="3946026"/>
          </a:xfrm>
        </p:grpSpPr>
        <p:sp>
          <p:nvSpPr>
            <p:cNvPr id="51" name="Rectangle 50"/>
            <p:cNvSpPr/>
            <p:nvPr/>
          </p:nvSpPr>
          <p:spPr>
            <a:xfrm>
              <a:off x="2853029" y="1907002"/>
              <a:ext cx="6197452" cy="39347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768999" y="2545900"/>
              <a:ext cx="5917801" cy="3089049"/>
              <a:chOff x="4427538" y="1516434"/>
              <a:chExt cx="4420461" cy="2357066"/>
            </a:xfrm>
          </p:grpSpPr>
          <p:grpSp>
            <p:nvGrpSpPr>
              <p:cNvPr id="15" name="Group 8"/>
              <p:cNvGrpSpPr>
                <a:grpSpLocks noChangeAspect="1"/>
              </p:cNvGrpSpPr>
              <p:nvPr/>
            </p:nvGrpSpPr>
            <p:grpSpPr bwMode="auto">
              <a:xfrm>
                <a:off x="5435600" y="1989138"/>
                <a:ext cx="1008063" cy="1008062"/>
                <a:chOff x="884" y="1752"/>
                <a:chExt cx="862" cy="862"/>
              </a:xfrm>
            </p:grpSpPr>
            <p:grpSp>
              <p:nvGrpSpPr>
                <p:cNvPr id="40" name="Group 9"/>
                <p:cNvGrpSpPr>
                  <a:grpSpLocks noChangeAspect="1"/>
                </p:cNvGrpSpPr>
                <p:nvPr/>
              </p:nvGrpSpPr>
              <p:grpSpPr bwMode="auto">
                <a:xfrm>
                  <a:off x="884" y="1752"/>
                  <a:ext cx="862" cy="862"/>
                  <a:chOff x="612" y="1071"/>
                  <a:chExt cx="862" cy="862"/>
                </a:xfrm>
              </p:grpSpPr>
              <p:sp>
                <p:nvSpPr>
                  <p:cNvPr id="44" name="Oval 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12" y="1797"/>
                    <a:ext cx="136" cy="13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45" name="Oval 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75" y="1071"/>
                    <a:ext cx="136" cy="13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46" name="Oval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38" y="1797"/>
                    <a:ext cx="136" cy="13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47" name="Oval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75" y="1525"/>
                    <a:ext cx="136" cy="13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</p:grpSp>
            <p:sp>
              <p:nvSpPr>
                <p:cNvPr id="41" name="Line 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49" y="1816"/>
                  <a:ext cx="366" cy="7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2" name="Line 15"/>
                <p:cNvSpPr>
                  <a:spLocks noChangeAspect="1" noChangeShapeType="1"/>
                </p:cNvSpPr>
                <p:nvPr/>
              </p:nvSpPr>
              <p:spPr bwMode="auto">
                <a:xfrm>
                  <a:off x="1315" y="1823"/>
                  <a:ext cx="359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" name="Line 1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55" y="2534"/>
                  <a:ext cx="72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grpSp>
            <p:nvGrpSpPr>
              <p:cNvPr id="16" name="Group 27"/>
              <p:cNvGrpSpPr>
                <a:grpSpLocks noChangeAspect="1"/>
              </p:cNvGrpSpPr>
              <p:nvPr/>
            </p:nvGrpSpPr>
            <p:grpSpPr bwMode="auto">
              <a:xfrm>
                <a:off x="6755264" y="1516434"/>
                <a:ext cx="2016125" cy="1855787"/>
                <a:chOff x="3107" y="1162"/>
                <a:chExt cx="2268" cy="2087"/>
              </a:xfrm>
            </p:grpSpPr>
            <p:sp>
              <p:nvSpPr>
                <p:cNvPr id="26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4150" y="2205"/>
                  <a:ext cx="136" cy="13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27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4150" y="1978"/>
                  <a:ext cx="136" cy="13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28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3968" y="2341"/>
                  <a:ext cx="136" cy="13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29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4331" y="2341"/>
                  <a:ext cx="136" cy="13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0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4876" y="3067"/>
                  <a:ext cx="136" cy="13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1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3470" y="3113"/>
                  <a:ext cx="136" cy="13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2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5239" y="1888"/>
                  <a:ext cx="136" cy="13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3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3107" y="1888"/>
                  <a:ext cx="136" cy="13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4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4151" y="1162"/>
                  <a:ext cx="136" cy="13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5" name="Line 3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537" y="1952"/>
                  <a:ext cx="1783" cy="123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36" name="Line 3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165" y="1958"/>
                  <a:ext cx="212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37" name="Line 39"/>
                <p:cNvSpPr>
                  <a:spLocks noChangeAspect="1" noChangeShapeType="1"/>
                </p:cNvSpPr>
                <p:nvPr/>
              </p:nvSpPr>
              <p:spPr bwMode="auto">
                <a:xfrm>
                  <a:off x="3171" y="1958"/>
                  <a:ext cx="1769" cy="118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38" name="Line 4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531" y="1220"/>
                  <a:ext cx="684" cy="19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39" name="Line 4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215" y="1213"/>
                  <a:ext cx="752" cy="19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7" name="Line 63"/>
              <p:cNvSpPr>
                <a:spLocks noChangeShapeType="1"/>
              </p:cNvSpPr>
              <p:nvPr/>
            </p:nvSpPr>
            <p:spPr bwMode="auto">
              <a:xfrm>
                <a:off x="5448300" y="3505200"/>
                <a:ext cx="935038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8" name="Text Box 64"/>
              <p:cNvSpPr txBox="1">
                <a:spLocks noChangeArrowheads="1"/>
              </p:cNvSpPr>
              <p:nvPr/>
            </p:nvSpPr>
            <p:spPr bwMode="auto">
              <a:xfrm>
                <a:off x="5580063" y="3068638"/>
                <a:ext cx="641350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CA" altLang="en-US" sz="2000" dirty="0">
                    <a:latin typeface="Impact" pitchFamily="34" charset="0"/>
                  </a:rPr>
                  <a:t>1 km</a:t>
                </a:r>
              </a:p>
            </p:txBody>
          </p:sp>
          <p:sp>
            <p:nvSpPr>
              <p:cNvPr id="19" name="Line 65"/>
              <p:cNvSpPr>
                <a:spLocks noChangeShapeType="1"/>
              </p:cNvSpPr>
              <p:nvPr/>
            </p:nvSpPr>
            <p:spPr bwMode="auto">
              <a:xfrm>
                <a:off x="6760436" y="3824065"/>
                <a:ext cx="2087563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0" name="Text Box 66"/>
              <p:cNvSpPr txBox="1">
                <a:spLocks noChangeArrowheads="1"/>
              </p:cNvSpPr>
              <p:nvPr/>
            </p:nvSpPr>
            <p:spPr bwMode="auto">
              <a:xfrm>
                <a:off x="7451725" y="3374998"/>
                <a:ext cx="881063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CA" altLang="en-US" sz="2000" dirty="0">
                    <a:latin typeface="Impact" pitchFamily="34" charset="0"/>
                  </a:rPr>
                  <a:t>2-3 km</a:t>
                </a:r>
              </a:p>
            </p:txBody>
          </p:sp>
          <p:sp>
            <p:nvSpPr>
              <p:cNvPr id="21" name="Oval 68"/>
              <p:cNvSpPr>
                <a:spLocks noChangeArrowheads="1"/>
              </p:cNvSpPr>
              <p:nvPr/>
            </p:nvSpPr>
            <p:spPr bwMode="auto">
              <a:xfrm>
                <a:off x="5219700" y="1844675"/>
                <a:ext cx="1397000" cy="2028825"/>
              </a:xfrm>
              <a:prstGeom prst="ellips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2" name="Line 70"/>
              <p:cNvSpPr>
                <a:spLocks noChangeShapeType="1"/>
              </p:cNvSpPr>
              <p:nvPr/>
            </p:nvSpPr>
            <p:spPr bwMode="auto">
              <a:xfrm flipV="1">
                <a:off x="6588126" y="2636838"/>
                <a:ext cx="863600" cy="36036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3" name="Oval 71"/>
              <p:cNvSpPr>
                <a:spLocks noChangeArrowheads="1"/>
              </p:cNvSpPr>
              <p:nvPr/>
            </p:nvSpPr>
            <p:spPr bwMode="auto">
              <a:xfrm>
                <a:off x="7416364" y="2119017"/>
                <a:ext cx="647700" cy="719138"/>
              </a:xfrm>
              <a:prstGeom prst="ellips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4" name="Oval 72"/>
              <p:cNvSpPr>
                <a:spLocks noChangeArrowheads="1"/>
              </p:cNvSpPr>
              <p:nvPr/>
            </p:nvSpPr>
            <p:spPr bwMode="auto">
              <a:xfrm>
                <a:off x="5292725" y="2708275"/>
                <a:ext cx="409575" cy="409575"/>
              </a:xfrm>
              <a:prstGeom prst="ellipse">
                <a:avLst/>
              </a:prstGeom>
              <a:noFill/>
              <a:ln w="38100" algn="ctr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5" name="Line 73"/>
              <p:cNvSpPr>
                <a:spLocks noChangeShapeType="1"/>
              </p:cNvSpPr>
              <p:nvPr/>
            </p:nvSpPr>
            <p:spPr bwMode="auto">
              <a:xfrm flipH="1">
                <a:off x="4427538" y="2921000"/>
                <a:ext cx="868362" cy="220663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pic>
          <p:nvPicPr>
            <p:cNvPr id="52" name="Picture 2" descr="C:\Users\Silber\Desktop\IMSstations_WorldMap-15-2-2013.jpg"/>
            <p:cNvPicPr>
              <a:picLocks noChangeAspect="1" noChangeArrowheads="1"/>
            </p:cNvPicPr>
            <p:nvPr/>
          </p:nvPicPr>
          <p:blipFill>
            <a:blip r:embed="rId3">
              <a:alphaModFix amt="20000"/>
            </a:blip>
            <a:srcRect l="9148" t="6067" r="5342" b="10678"/>
            <a:stretch>
              <a:fillRect/>
            </a:stretch>
          </p:blipFill>
          <p:spPr bwMode="auto">
            <a:xfrm>
              <a:off x="3037885" y="1941634"/>
              <a:ext cx="5827740" cy="391139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6234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91998"/>
            <a:ext cx="9144000" cy="1025640"/>
          </a:xfrm>
          <a:prstGeom prst="rect">
            <a:avLst/>
          </a:prstGeom>
          <a:solidFill>
            <a:srgbClr val="6097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87803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To improve overall energy estimates and uncertainties for bolides 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To determine empirical correlations between bolide infrasound signal metrics and JPL bolide energy modified by secondary characteristics (height, speed, and entry angle)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400" dirty="0" smtClean="0">
              <a:solidFill>
                <a:srgbClr val="000000"/>
              </a:solidFill>
            </a:endParaRPr>
          </a:p>
          <a:p>
            <a:endParaRPr lang="en-CA" sz="2800" dirty="0" smtClean="0">
              <a:solidFill>
                <a:srgbClr val="000000"/>
              </a:solidFill>
            </a:endParaRP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9AAE-2827-EA47-B201-55A5E5EA7D24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6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3332" y="287102"/>
            <a:ext cx="8271662" cy="63095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Shot 2016-05-05 at 2.12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5" y="899700"/>
            <a:ext cx="7357236" cy="5556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584" y="313606"/>
            <a:ext cx="1571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(</a:t>
            </a:r>
            <a:r>
              <a:rPr lang="en-CA" sz="1600" dirty="0" err="1" smtClean="0"/>
              <a:t>Ens</a:t>
            </a:r>
            <a:r>
              <a:rPr lang="en-CA" sz="1600" dirty="0" smtClean="0"/>
              <a:t> et al., 2012)</a:t>
            </a: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34106"/>
            <a:ext cx="2133600" cy="365125"/>
          </a:xfrm>
        </p:spPr>
        <p:txBody>
          <a:bodyPr/>
          <a:lstStyle/>
          <a:p>
            <a:fld id="{FDA59AAE-2827-EA47-B201-55A5E5EA7D24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9857" y="6137579"/>
            <a:ext cx="420874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          JPL energy (KT of TNT)               </a:t>
            </a:r>
            <a:endParaRPr lang="en-CA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1637253" y="1009484"/>
            <a:ext cx="6297508" cy="4771088"/>
            <a:chOff x="1652662" y="1042980"/>
            <a:chExt cx="6297508" cy="4771088"/>
          </a:xfrm>
        </p:grpSpPr>
        <p:pic>
          <p:nvPicPr>
            <p:cNvPr id="12" name="Picture 11" descr="Screen Shot 2016-05-30 at 10.39.58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662" y="1042980"/>
              <a:ext cx="6297508" cy="47710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356125" y="4121629"/>
              <a:ext cx="3334942" cy="70788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Only multi-station events with </a:t>
              </a:r>
            </a:p>
            <a:p>
              <a:r>
                <a:rPr lang="en-US" sz="2000" dirty="0" smtClean="0">
                  <a:solidFill>
                    <a:srgbClr val="0000FF"/>
                  </a:solidFill>
                </a:rPr>
                <a:t>Periods averaged   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5" name="Picture 14" descr="Screen Shot 2016-05-30 at 10.41.49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53" y="1018084"/>
            <a:ext cx="6297508" cy="482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0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rgbClr val="6097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	NASA Jet Propulsion Laboratory (JPL) fireball data</a:t>
            </a:r>
            <a:endParaRPr lang="en-US" sz="3600" b="1" dirty="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265" y="1693428"/>
            <a:ext cx="7806267" cy="5070491"/>
            <a:chOff x="4691680" y="1540317"/>
            <a:chExt cx="3714252" cy="4758419"/>
          </a:xfrm>
        </p:grpSpPr>
        <p:pic>
          <p:nvPicPr>
            <p:cNvPr id="5" name="Picture 4" descr="Screen Shot 2015-11-25 at 9.05.21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9" t="5655" r="3393"/>
            <a:stretch/>
          </p:blipFill>
          <p:spPr>
            <a:xfrm>
              <a:off x="4691680" y="1540317"/>
              <a:ext cx="3714252" cy="1761705"/>
            </a:xfrm>
            <a:prstGeom prst="rect">
              <a:avLst/>
            </a:prstGeom>
          </p:spPr>
        </p:pic>
        <p:pic>
          <p:nvPicPr>
            <p:cNvPr id="6" name="Picture 5" descr="Screen Shot 2015-11-25 at 9.05.38 PM.png"/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8" r="4027"/>
            <a:stretch/>
          </p:blipFill>
          <p:spPr>
            <a:xfrm>
              <a:off x="4691680" y="3272833"/>
              <a:ext cx="3714252" cy="302590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-4586332" y="17817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29497" y="6404670"/>
            <a:ext cx="2133600" cy="365125"/>
          </a:xfrm>
        </p:spPr>
        <p:txBody>
          <a:bodyPr/>
          <a:lstStyle/>
          <a:p>
            <a:fld id="{FDA59AAE-2827-EA47-B201-55A5E5EA7D24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2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91998"/>
            <a:ext cx="9144000" cy="1025640"/>
          </a:xfrm>
          <a:prstGeom prst="rect">
            <a:avLst/>
          </a:prstGeom>
          <a:solidFill>
            <a:srgbClr val="6097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Period-Energy relationship</a:t>
            </a:r>
            <a:endParaRPr lang="en-CA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4451757" y="2526647"/>
            <a:ext cx="4575602" cy="3895123"/>
            <a:chOff x="5021042" y="2548235"/>
            <a:chExt cx="3574235" cy="3616357"/>
          </a:xfrm>
        </p:grpSpPr>
        <p:grpSp>
          <p:nvGrpSpPr>
            <p:cNvPr id="23" name="Group 22"/>
            <p:cNvGrpSpPr/>
            <p:nvPr/>
          </p:nvGrpSpPr>
          <p:grpSpPr>
            <a:xfrm>
              <a:off x="5021042" y="2548235"/>
              <a:ext cx="3574235" cy="3612631"/>
              <a:chOff x="5021042" y="2548235"/>
              <a:chExt cx="3574235" cy="3612631"/>
            </a:xfrm>
          </p:grpSpPr>
          <p:pic>
            <p:nvPicPr>
              <p:cNvPr id="13" name="Picture 12" descr="JPLenergy_period_height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244" t="14037" r="7668" b="16639"/>
              <a:stretch/>
            </p:blipFill>
            <p:spPr>
              <a:xfrm>
                <a:off x="5021042" y="2548235"/>
                <a:ext cx="3574235" cy="361263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075472" y="2576731"/>
                <a:ext cx="1453322" cy="405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Height at peak brightness</a:t>
                </a:r>
                <a:endParaRPr lang="en-US" sz="14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16200000">
                <a:off x="4786934" y="4213738"/>
                <a:ext cx="745216" cy="276999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Period(s)</a:t>
                </a:r>
                <a:endParaRPr lang="en-US" sz="1200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372135" y="5887593"/>
              <a:ext cx="1115510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JPL energy (</a:t>
              </a:r>
              <a:r>
                <a:rPr lang="en-US" sz="1200" dirty="0" err="1" smtClean="0"/>
                <a:t>kT</a:t>
              </a:r>
              <a:r>
                <a:rPr lang="en-US" sz="1200" dirty="0" smtClean="0"/>
                <a:t>)</a:t>
              </a:r>
              <a:endParaRPr lang="en-US" sz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2492" y="2473614"/>
            <a:ext cx="4299265" cy="3660109"/>
            <a:chOff x="1293477" y="3041319"/>
            <a:chExt cx="3562941" cy="3340110"/>
          </a:xfrm>
        </p:grpSpPr>
        <p:pic>
          <p:nvPicPr>
            <p:cNvPr id="10" name="Picture 9" descr="JPLenergy_period_speed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13346" r="7801" b="22002"/>
            <a:stretch/>
          </p:blipFill>
          <p:spPr>
            <a:xfrm>
              <a:off x="1293477" y="3080655"/>
              <a:ext cx="3562941" cy="330077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277969" y="3041319"/>
              <a:ext cx="1426388" cy="417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Speed at peak brightness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1071128" y="4692983"/>
              <a:ext cx="745216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Period(s)</a:t>
              </a:r>
              <a:endParaRPr lang="en-US" sz="1200" dirty="0"/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542610" y="6407660"/>
            <a:ext cx="2133600" cy="365125"/>
          </a:xfrm>
        </p:spPr>
        <p:txBody>
          <a:bodyPr/>
          <a:lstStyle/>
          <a:p>
            <a:fld id="{FDA59AAE-2827-EA47-B201-55A5E5EA7D24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435" y="1684483"/>
            <a:ext cx="4136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CA" dirty="0" smtClean="0"/>
              <a:t>174 individual bolide events (2006-2015)</a:t>
            </a:r>
          </a:p>
          <a:p>
            <a:pPr>
              <a:buFontTx/>
              <a:buChar char="-"/>
            </a:pPr>
            <a:r>
              <a:rPr lang="en-CA" dirty="0" smtClean="0"/>
              <a:t> 34 multi-station events</a:t>
            </a:r>
            <a:endParaRPr lang="en-CA" dirty="0"/>
          </a:p>
        </p:txBody>
      </p:sp>
      <p:sp>
        <p:nvSpPr>
          <p:cNvPr id="22" name="TextBox 21"/>
          <p:cNvSpPr txBox="1"/>
          <p:nvPr/>
        </p:nvSpPr>
        <p:spPr>
          <a:xfrm>
            <a:off x="152492" y="6133723"/>
            <a:ext cx="4675767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                                             JPL energy (</a:t>
            </a:r>
            <a:r>
              <a:rPr lang="en-US" sz="1200" dirty="0" err="1" smtClean="0"/>
              <a:t>kT</a:t>
            </a:r>
            <a:r>
              <a:rPr lang="en-US" sz="1200" dirty="0" smtClean="0"/>
              <a:t>)                                                     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91998"/>
            <a:ext cx="9144000" cy="1025640"/>
          </a:xfrm>
          <a:prstGeom prst="rect">
            <a:avLst/>
          </a:prstGeom>
          <a:solidFill>
            <a:srgbClr val="6097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Chelyabinsk Fireball - IS46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1543932"/>
            <a:ext cx="5243689" cy="4410295"/>
            <a:chOff x="238166" y="1170970"/>
            <a:chExt cx="3825989" cy="3662959"/>
          </a:xfrm>
        </p:grpSpPr>
        <p:pic>
          <p:nvPicPr>
            <p:cNvPr id="1026" name="Picture 2" descr="C:\Users\Silber\Desktop\IMSstations_WorldMap-15-2-2013.jpg"/>
            <p:cNvPicPr>
              <a:picLocks noChangeAspect="1" noChangeArrowheads="1"/>
            </p:cNvPicPr>
            <p:nvPr/>
          </p:nvPicPr>
          <p:blipFill rotWithShape="1">
            <a:blip r:embed="rId3"/>
            <a:srcRect l="20708" t="7014" r="33785" b="14953"/>
            <a:stretch/>
          </p:blipFill>
          <p:spPr bwMode="auto">
            <a:xfrm>
              <a:off x="238166" y="1170970"/>
              <a:ext cx="3825989" cy="3662959"/>
            </a:xfrm>
            <a:prstGeom prst="rect">
              <a:avLst/>
            </a:prstGeom>
            <a:noFill/>
          </p:spPr>
        </p:pic>
        <p:sp>
          <p:nvSpPr>
            <p:cNvPr id="4" name="Diamond 3"/>
            <p:cNvSpPr/>
            <p:nvPr/>
          </p:nvSpPr>
          <p:spPr>
            <a:xfrm>
              <a:off x="3060906" y="2252407"/>
              <a:ext cx="128164" cy="139810"/>
            </a:xfrm>
            <a:prstGeom prst="diamond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279497" y="1550440"/>
            <a:ext cx="34073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Date: Feb 15, 2013</a:t>
            </a:r>
          </a:p>
          <a:p>
            <a:r>
              <a:rPr lang="en-US" dirty="0" smtClean="0"/>
              <a:t>Time: 03:20:33 UT (09:20:33 local)</a:t>
            </a:r>
          </a:p>
          <a:p>
            <a:r>
              <a:rPr lang="en-US" dirty="0" smtClean="0"/>
              <a:t>Location: S. of Chelyabinsk, Russia </a:t>
            </a:r>
          </a:p>
          <a:p>
            <a:r>
              <a:rPr lang="en-US" dirty="0" smtClean="0"/>
              <a:t>		(54.8N, 61.1E)</a:t>
            </a:r>
          </a:p>
          <a:p>
            <a:endParaRPr lang="en-US" dirty="0"/>
          </a:p>
          <a:p>
            <a:r>
              <a:rPr lang="en-US" dirty="0" smtClean="0"/>
              <a:t>IS46 location: 53.95N, 84.82E</a:t>
            </a:r>
            <a:endParaRPr lang="en-US" dirty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9AAE-2827-EA47-B201-55A5E5EA7D24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SignalPeriod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r="4999"/>
          <a:stretch/>
        </p:blipFill>
        <p:spPr>
          <a:xfrm>
            <a:off x="5243689" y="3858764"/>
            <a:ext cx="3917707" cy="2959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2751" y="6503618"/>
            <a:ext cx="3390672" cy="3231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700" dirty="0" smtClean="0"/>
              <a:t>   I31   I43   I46   I34    I26   I18   I45   I44   I54   I32   I52   I10   I33    I56   I57    I59   I05   I27</a:t>
            </a:r>
          </a:p>
          <a:p>
            <a:pPr algn="ctr"/>
            <a:r>
              <a:rPr lang="en-US" sz="700" dirty="0" smtClean="0"/>
              <a:t>		                </a:t>
            </a:r>
            <a:r>
              <a:rPr lang="en-US" sz="800" b="1" dirty="0" smtClean="0"/>
              <a:t>Infrasound Stations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96004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11822</TotalTime>
  <Words>670</Words>
  <Application>Microsoft Macintosh PowerPoint</Application>
  <PresentationFormat>On-screen Show (4:3)</PresentationFormat>
  <Paragraphs>225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Calibri</vt:lpstr>
      <vt:lpstr>Impact</vt:lpstr>
      <vt:lpstr>ＭＳ Ｐゴシック</vt:lpstr>
      <vt:lpstr>Times</vt:lpstr>
      <vt:lpstr>맑은 고딕</vt:lpstr>
      <vt:lpstr>Arial</vt:lpstr>
      <vt:lpstr>Office Theme</vt:lpstr>
      <vt:lpstr> Refinement of Bolide Characteristics from Infrasound measurements </vt:lpstr>
      <vt:lpstr>Infrasound</vt:lpstr>
      <vt:lpstr>Meteor Infrasound</vt:lpstr>
      <vt:lpstr> International Monitoring System (IMS) Network </vt:lpstr>
      <vt:lpstr>Objectives</vt:lpstr>
      <vt:lpstr>PowerPoint Presentation</vt:lpstr>
      <vt:lpstr> NASA Jet Propulsion Laboratory (JPL) fireball data</vt:lpstr>
      <vt:lpstr>Period-Energy relationship</vt:lpstr>
      <vt:lpstr>Chelyabinsk Fireball - IS46</vt:lpstr>
      <vt:lpstr>Infratool &amp; PMCC</vt:lpstr>
      <vt:lpstr>Raytracing - GeoAc</vt:lpstr>
      <vt:lpstr>Composite Plots</vt:lpstr>
      <vt:lpstr>ReVelle (1974) Weak Shock Model</vt:lpstr>
      <vt:lpstr>PowerPoint Presentation</vt:lpstr>
      <vt:lpstr>PowerPoint Presentation</vt:lpstr>
      <vt:lpstr>PowerPoint Presentation</vt:lpstr>
      <vt:lpstr>Antarctica Fireball –IS27</vt:lpstr>
      <vt:lpstr>Infratool &amp; Inframeasure</vt:lpstr>
      <vt:lpstr>PowerPoint Presentation</vt:lpstr>
      <vt:lpstr>Composite Plots</vt:lpstr>
      <vt:lpstr>Summary</vt:lpstr>
      <vt:lpstr>Thank you!</vt:lpstr>
      <vt:lpstr>PowerPoint Presentation</vt:lpstr>
      <vt:lpstr>PowerPoint Presentation</vt:lpstr>
      <vt:lpstr>PowerPoint Presentation</vt:lpstr>
      <vt:lpstr> METHOD: Infratool</vt:lpstr>
      <vt:lpstr>PowerPoint Presentation</vt:lpstr>
      <vt:lpstr>Back Azimuth deviation</vt:lpstr>
      <vt:lpstr>Infratool &amp; PMCC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 bolide secondary characteristics and corrections using infrasound</dc:title>
  <dc:creator>Nayeob Gi</dc:creator>
  <cp:lastModifiedBy>Audrey Sungha Kim</cp:lastModifiedBy>
  <cp:revision>423</cp:revision>
  <dcterms:created xsi:type="dcterms:W3CDTF">2016-05-05T17:44:35Z</dcterms:created>
  <dcterms:modified xsi:type="dcterms:W3CDTF">2016-06-08T23:25:54Z</dcterms:modified>
</cp:coreProperties>
</file>