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0"/>
  </p:notesMasterIdLst>
  <p:sldIdLst>
    <p:sldId id="257" r:id="rId3"/>
    <p:sldId id="273" r:id="rId4"/>
    <p:sldId id="322" r:id="rId5"/>
    <p:sldId id="277" r:id="rId6"/>
    <p:sldId id="280" r:id="rId7"/>
    <p:sldId id="281" r:id="rId8"/>
    <p:sldId id="302" r:id="rId9"/>
    <p:sldId id="310" r:id="rId10"/>
    <p:sldId id="325" r:id="rId11"/>
    <p:sldId id="326" r:id="rId12"/>
    <p:sldId id="284" r:id="rId13"/>
    <p:sldId id="331" r:id="rId14"/>
    <p:sldId id="332" r:id="rId15"/>
    <p:sldId id="324" r:id="rId16"/>
    <p:sldId id="317" r:id="rId17"/>
    <p:sldId id="318" r:id="rId18"/>
    <p:sldId id="319" r:id="rId19"/>
    <p:sldId id="327" r:id="rId20"/>
    <p:sldId id="329" r:id="rId21"/>
    <p:sldId id="271" r:id="rId22"/>
    <p:sldId id="313" r:id="rId23"/>
    <p:sldId id="328" r:id="rId24"/>
    <p:sldId id="290" r:id="rId25"/>
    <p:sldId id="293" r:id="rId26"/>
    <p:sldId id="298" r:id="rId27"/>
    <p:sldId id="305" r:id="rId28"/>
    <p:sldId id="315"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4702" autoAdjust="0"/>
  </p:normalViewPr>
  <p:slideViewPr>
    <p:cSldViewPr snapToGrid="0">
      <p:cViewPr varScale="1">
        <p:scale>
          <a:sx n="62" d="100"/>
          <a:sy n="62" d="100"/>
        </p:scale>
        <p:origin x="-72" y="-24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BB10C-B6F0-4311-8113-F7DE66311618}" type="datetimeFigureOut">
              <a:rPr lang="ru-RU" smtClean="0"/>
              <a:pPr/>
              <a:t>09.06.2016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083ED4-E83F-4F4A-830C-277ECA923EB1}" type="slidenum">
              <a:rPr lang="ru-RU" smtClean="0"/>
              <a:pPr/>
              <a:t>‹#›</a:t>
            </a:fld>
            <a:endParaRPr lang="ru-RU"/>
          </a:p>
        </p:txBody>
      </p:sp>
    </p:spTree>
    <p:extLst>
      <p:ext uri="{BB962C8B-B14F-4D97-AF65-F5344CB8AC3E}">
        <p14:creationId xmlns:p14="http://schemas.microsoft.com/office/powerpoint/2010/main" val="15870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7D3A787-F54D-4965-9446-69BACDA52EF6}" type="slidenum">
              <a:rPr lang="ru-RU" altLang="ru-RU"/>
              <a:pPr/>
              <a:t>‹#›</a:t>
            </a:fld>
            <a:endParaRPr lang="ru-RU" altLang="ru-RU"/>
          </a:p>
        </p:txBody>
      </p:sp>
    </p:spTree>
    <p:extLst>
      <p:ext uri="{BB962C8B-B14F-4D97-AF65-F5344CB8AC3E}">
        <p14:creationId xmlns:p14="http://schemas.microsoft.com/office/powerpoint/2010/main" val="324522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27125850-C0BF-4041-B31D-EC41E829D09B}" type="slidenum">
              <a:rPr lang="ru-RU" altLang="ru-RU"/>
              <a:pPr/>
              <a:t>‹#›</a:t>
            </a:fld>
            <a:endParaRPr lang="ru-RU" altLang="ru-RU"/>
          </a:p>
        </p:txBody>
      </p:sp>
    </p:spTree>
    <p:extLst>
      <p:ext uri="{BB962C8B-B14F-4D97-AF65-F5344CB8AC3E}">
        <p14:creationId xmlns:p14="http://schemas.microsoft.com/office/powerpoint/2010/main" val="235457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3419381-31E4-4CA8-8D55-CD70F4EBAE8A}" type="slidenum">
              <a:rPr lang="ru-RU" altLang="ru-RU"/>
              <a:pPr/>
              <a:t>‹#›</a:t>
            </a:fld>
            <a:endParaRPr lang="ru-RU" altLang="ru-RU"/>
          </a:p>
        </p:txBody>
      </p:sp>
    </p:spTree>
    <p:extLst>
      <p:ext uri="{BB962C8B-B14F-4D97-AF65-F5344CB8AC3E}">
        <p14:creationId xmlns:p14="http://schemas.microsoft.com/office/powerpoint/2010/main" val="3381921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endParaRPr lang="en-US"/>
          </a:p>
        </p:txBody>
      </p:sp>
      <p:sp>
        <p:nvSpPr>
          <p:cNvPr id="3" name="Диаграмма 2"/>
          <p:cNvSpPr>
            <a:spLocks noGrp="1"/>
          </p:cNvSpPr>
          <p:nvPr>
            <p:ph type="chart" sz="half" idx="1"/>
          </p:nvPr>
        </p:nvSpPr>
        <p:spPr>
          <a:xfrm>
            <a:off x="914400" y="1981200"/>
            <a:ext cx="5080000" cy="4114800"/>
          </a:xfrm>
        </p:spPr>
        <p:txBody>
          <a:bodyPr/>
          <a:lstStyle/>
          <a:p>
            <a:pPr lvl="0"/>
            <a:endParaRPr lang="en-US" noProof="0"/>
          </a:p>
        </p:txBody>
      </p:sp>
      <p:sp>
        <p:nvSpPr>
          <p:cNvPr id="4" name="Текст 3"/>
          <p:cNvSpPr>
            <a:spLocks noGrp="1"/>
          </p:cNvSpPr>
          <p:nvPr>
            <p:ph type="body"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a:xfrm>
            <a:off x="914400" y="6248400"/>
            <a:ext cx="2540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4165600" y="6248400"/>
            <a:ext cx="38608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737600" y="6248400"/>
            <a:ext cx="2540000" cy="457200"/>
          </a:xfrm>
        </p:spPr>
        <p:txBody>
          <a:bodyPr/>
          <a:lstStyle>
            <a:lvl1pPr>
              <a:defRPr/>
            </a:lvl1pPr>
          </a:lstStyle>
          <a:p>
            <a:fld id="{C60444FF-E284-495B-B6AE-76BAF4F57D54}" type="slidenum">
              <a:rPr lang="ru-RU" altLang="ru-RU"/>
              <a:pPr/>
              <a:t>‹#›</a:t>
            </a:fld>
            <a:endParaRPr lang="ru-RU" altLang="ru-RU"/>
          </a:p>
        </p:txBody>
      </p:sp>
    </p:spTree>
    <p:extLst>
      <p:ext uri="{BB962C8B-B14F-4D97-AF65-F5344CB8AC3E}">
        <p14:creationId xmlns:p14="http://schemas.microsoft.com/office/powerpoint/2010/main" val="261111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14B7BA09-CE96-4C85-B2A7-76893BFF1888}" type="slidenum">
              <a:rPr lang="ru-RU" altLang="ru-RU"/>
              <a:pPr/>
              <a:t>‹#›</a:t>
            </a:fld>
            <a:endParaRPr lang="ru-RU" altLang="ru-RU"/>
          </a:p>
        </p:txBody>
      </p:sp>
    </p:spTree>
    <p:extLst>
      <p:ext uri="{BB962C8B-B14F-4D97-AF65-F5344CB8AC3E}">
        <p14:creationId xmlns:p14="http://schemas.microsoft.com/office/powerpoint/2010/main" val="2458997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80EE384C-3741-4271-84EB-0ACAA9326DC3}" type="slidenum">
              <a:rPr lang="ru-RU" altLang="ru-RU"/>
              <a:pPr/>
              <a:t>‹#›</a:t>
            </a:fld>
            <a:endParaRPr lang="ru-RU" altLang="ru-RU"/>
          </a:p>
        </p:txBody>
      </p:sp>
    </p:spTree>
    <p:extLst>
      <p:ext uri="{BB962C8B-B14F-4D97-AF65-F5344CB8AC3E}">
        <p14:creationId xmlns:p14="http://schemas.microsoft.com/office/powerpoint/2010/main" val="298497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225C8D0-79B9-453D-B8E2-E55C1DA52A22}" type="slidenum">
              <a:rPr lang="ru-RU" altLang="ru-RU"/>
              <a:pPr/>
              <a:t>‹#›</a:t>
            </a:fld>
            <a:endParaRPr lang="ru-RU" altLang="ru-RU"/>
          </a:p>
        </p:txBody>
      </p:sp>
    </p:spTree>
    <p:extLst>
      <p:ext uri="{BB962C8B-B14F-4D97-AF65-F5344CB8AC3E}">
        <p14:creationId xmlns:p14="http://schemas.microsoft.com/office/powerpoint/2010/main" val="1316252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91518AE-0B96-4A86-8D59-C2428F8ECDD0}" type="slidenum">
              <a:rPr lang="ru-RU" altLang="ru-RU"/>
              <a:pPr/>
              <a:t>‹#›</a:t>
            </a:fld>
            <a:endParaRPr lang="ru-RU" altLang="ru-RU"/>
          </a:p>
        </p:txBody>
      </p:sp>
    </p:spTree>
    <p:extLst>
      <p:ext uri="{BB962C8B-B14F-4D97-AF65-F5344CB8AC3E}">
        <p14:creationId xmlns:p14="http://schemas.microsoft.com/office/powerpoint/2010/main" val="65854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1BD03166-6EE8-49F6-B431-57A08CAD4DAC}" type="slidenum">
              <a:rPr lang="ru-RU" altLang="ru-RU"/>
              <a:pPr/>
              <a:t>‹#›</a:t>
            </a:fld>
            <a:endParaRPr lang="ru-RU" altLang="ru-RU"/>
          </a:p>
        </p:txBody>
      </p:sp>
    </p:spTree>
    <p:extLst>
      <p:ext uri="{BB962C8B-B14F-4D97-AF65-F5344CB8AC3E}">
        <p14:creationId xmlns:p14="http://schemas.microsoft.com/office/powerpoint/2010/main" val="3106681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3AD2557F-084F-4C52-8A2C-8E7559329614}" type="slidenum">
              <a:rPr lang="ru-RU" altLang="ru-RU"/>
              <a:pPr/>
              <a:t>‹#›</a:t>
            </a:fld>
            <a:endParaRPr lang="ru-RU" altLang="ru-RU"/>
          </a:p>
        </p:txBody>
      </p:sp>
    </p:spTree>
    <p:extLst>
      <p:ext uri="{BB962C8B-B14F-4D97-AF65-F5344CB8AC3E}">
        <p14:creationId xmlns:p14="http://schemas.microsoft.com/office/powerpoint/2010/main" val="2016976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36F19753-0655-4104-9040-DE2079C2CBF4}" type="slidenum">
              <a:rPr lang="ru-RU" altLang="ru-RU"/>
              <a:pPr/>
              <a:t>‹#›</a:t>
            </a:fld>
            <a:endParaRPr lang="ru-RU" altLang="ru-RU"/>
          </a:p>
        </p:txBody>
      </p:sp>
    </p:spTree>
    <p:extLst>
      <p:ext uri="{BB962C8B-B14F-4D97-AF65-F5344CB8AC3E}">
        <p14:creationId xmlns:p14="http://schemas.microsoft.com/office/powerpoint/2010/main" val="246698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9F720057-2F15-4C73-8EC1-9FC681CC39DD}" type="slidenum">
              <a:rPr lang="ru-RU" altLang="ru-RU"/>
              <a:pPr/>
              <a:t>‹#›</a:t>
            </a:fld>
            <a:endParaRPr lang="ru-RU" altLang="ru-RU"/>
          </a:p>
        </p:txBody>
      </p:sp>
    </p:spTree>
    <p:extLst>
      <p:ext uri="{BB962C8B-B14F-4D97-AF65-F5344CB8AC3E}">
        <p14:creationId xmlns:p14="http://schemas.microsoft.com/office/powerpoint/2010/main" val="2662325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7586F50B-16C0-413A-BCE8-6887635C8219}" type="slidenum">
              <a:rPr lang="ru-RU" altLang="ru-RU"/>
              <a:pPr/>
              <a:t>‹#›</a:t>
            </a:fld>
            <a:endParaRPr lang="ru-RU" altLang="ru-RU"/>
          </a:p>
        </p:txBody>
      </p:sp>
    </p:spTree>
    <p:extLst>
      <p:ext uri="{BB962C8B-B14F-4D97-AF65-F5344CB8AC3E}">
        <p14:creationId xmlns:p14="http://schemas.microsoft.com/office/powerpoint/2010/main" val="2061779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6DA12414-7C87-45CC-8F66-DE6EA394A113}" type="slidenum">
              <a:rPr lang="ru-RU" altLang="ru-RU"/>
              <a:pPr/>
              <a:t>‹#›</a:t>
            </a:fld>
            <a:endParaRPr lang="ru-RU" altLang="ru-RU"/>
          </a:p>
        </p:txBody>
      </p:sp>
    </p:spTree>
    <p:extLst>
      <p:ext uri="{BB962C8B-B14F-4D97-AF65-F5344CB8AC3E}">
        <p14:creationId xmlns:p14="http://schemas.microsoft.com/office/powerpoint/2010/main" val="1230994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C70EC3E6-F7B6-46FD-8ADF-B3E8BA7F673E}" type="slidenum">
              <a:rPr lang="ru-RU" altLang="ru-RU"/>
              <a:pPr/>
              <a:t>‹#›</a:t>
            </a:fld>
            <a:endParaRPr lang="ru-RU" altLang="ru-RU"/>
          </a:p>
        </p:txBody>
      </p:sp>
    </p:spTree>
    <p:extLst>
      <p:ext uri="{BB962C8B-B14F-4D97-AF65-F5344CB8AC3E}">
        <p14:creationId xmlns:p14="http://schemas.microsoft.com/office/powerpoint/2010/main" val="347460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CF4A40DC-89A6-4F95-9F47-AF9A3D7F312D}" type="slidenum">
              <a:rPr lang="ru-RU" altLang="ru-RU"/>
              <a:pPr/>
              <a:t>‹#›</a:t>
            </a:fld>
            <a:endParaRPr lang="ru-RU" altLang="ru-RU"/>
          </a:p>
        </p:txBody>
      </p:sp>
    </p:spTree>
    <p:extLst>
      <p:ext uri="{BB962C8B-B14F-4D97-AF65-F5344CB8AC3E}">
        <p14:creationId xmlns:p14="http://schemas.microsoft.com/office/powerpoint/2010/main" val="2619626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5E6989E-7AC1-4BCA-9638-0B7CE15CBFA3}" type="slidenum">
              <a:rPr lang="ru-RU" altLang="ru-RU"/>
              <a:pPr/>
              <a:t>‹#›</a:t>
            </a:fld>
            <a:endParaRPr lang="ru-RU" altLang="ru-RU"/>
          </a:p>
        </p:txBody>
      </p:sp>
    </p:spTree>
    <p:extLst>
      <p:ext uri="{BB962C8B-B14F-4D97-AF65-F5344CB8AC3E}">
        <p14:creationId xmlns:p14="http://schemas.microsoft.com/office/powerpoint/2010/main" val="2331304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09600"/>
            <a:ext cx="10363200" cy="1143000"/>
          </a:xfrm>
        </p:spPr>
        <p:txBody>
          <a:bodyPr/>
          <a:lstStyle/>
          <a:p>
            <a:r>
              <a:rPr lang="ru-RU"/>
              <a:t>Образец заголовка</a:t>
            </a:r>
          </a:p>
        </p:txBody>
      </p:sp>
      <p:sp>
        <p:nvSpPr>
          <p:cNvPr id="3" name="Текст 2"/>
          <p:cNvSpPr>
            <a:spLocks noGrp="1"/>
          </p:cNvSpPr>
          <p:nvPr>
            <p:ph type="body" sz="half" idx="1"/>
          </p:nvPr>
        </p:nvSpPr>
        <p:spPr>
          <a:xfrm>
            <a:off x="9144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981200"/>
            <a:ext cx="5080000" cy="4114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BADDB338-01D9-4207-BF38-BD7A84C43A49}" type="slidenum">
              <a:rPr lang="ru-RU" altLang="ru-RU"/>
              <a:pPr/>
              <a:t>‹#›</a:t>
            </a:fld>
            <a:endParaRPr lang="ru-RU" altLang="ru-RU"/>
          </a:p>
        </p:txBody>
      </p:sp>
    </p:spTree>
    <p:extLst>
      <p:ext uri="{BB962C8B-B14F-4D97-AF65-F5344CB8AC3E}">
        <p14:creationId xmlns:p14="http://schemas.microsoft.com/office/powerpoint/2010/main" val="168447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61817AFD-C12F-42EF-B197-B8CB49E0CBDB}" type="slidenum">
              <a:rPr lang="ru-RU" altLang="ru-RU"/>
              <a:pPr/>
              <a:t>‹#›</a:t>
            </a:fld>
            <a:endParaRPr lang="ru-RU" altLang="ru-RU"/>
          </a:p>
        </p:txBody>
      </p:sp>
    </p:spTree>
    <p:extLst>
      <p:ext uri="{BB962C8B-B14F-4D97-AF65-F5344CB8AC3E}">
        <p14:creationId xmlns:p14="http://schemas.microsoft.com/office/powerpoint/2010/main" val="145138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7C1AB78A-561F-43D5-9A49-6DC31985CFCB}" type="slidenum">
              <a:rPr lang="ru-RU" altLang="ru-RU"/>
              <a:pPr/>
              <a:t>‹#›</a:t>
            </a:fld>
            <a:endParaRPr lang="ru-RU" altLang="ru-RU"/>
          </a:p>
        </p:txBody>
      </p:sp>
    </p:spTree>
    <p:extLst>
      <p:ext uri="{BB962C8B-B14F-4D97-AF65-F5344CB8AC3E}">
        <p14:creationId xmlns:p14="http://schemas.microsoft.com/office/powerpoint/2010/main" val="22934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2B80BDED-88C6-4B0A-9E58-CD2F55075905}" type="slidenum">
              <a:rPr lang="ru-RU" altLang="ru-RU"/>
              <a:pPr/>
              <a:t>‹#›</a:t>
            </a:fld>
            <a:endParaRPr lang="ru-RU" altLang="ru-RU"/>
          </a:p>
        </p:txBody>
      </p:sp>
    </p:spTree>
    <p:extLst>
      <p:ext uri="{BB962C8B-B14F-4D97-AF65-F5344CB8AC3E}">
        <p14:creationId xmlns:p14="http://schemas.microsoft.com/office/powerpoint/2010/main" val="233389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18563797-9D27-4801-AEC3-6787918E2B0C}" type="slidenum">
              <a:rPr lang="ru-RU" altLang="ru-RU"/>
              <a:pPr/>
              <a:t>‹#›</a:t>
            </a:fld>
            <a:endParaRPr lang="ru-RU" altLang="ru-RU"/>
          </a:p>
        </p:txBody>
      </p:sp>
    </p:spTree>
    <p:extLst>
      <p:ext uri="{BB962C8B-B14F-4D97-AF65-F5344CB8AC3E}">
        <p14:creationId xmlns:p14="http://schemas.microsoft.com/office/powerpoint/2010/main" val="272214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E6E9CBFC-5073-4FCB-97DD-645DB9A1C164}" type="slidenum">
              <a:rPr lang="ru-RU" altLang="ru-RU"/>
              <a:pPr/>
              <a:t>‹#›</a:t>
            </a:fld>
            <a:endParaRPr lang="ru-RU" altLang="ru-RU"/>
          </a:p>
        </p:txBody>
      </p:sp>
    </p:spTree>
    <p:extLst>
      <p:ext uri="{BB962C8B-B14F-4D97-AF65-F5344CB8AC3E}">
        <p14:creationId xmlns:p14="http://schemas.microsoft.com/office/powerpoint/2010/main" val="400167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7D01A7CA-B764-4D11-BEC7-218D9A34E9F4}" type="slidenum">
              <a:rPr lang="ru-RU" altLang="ru-RU"/>
              <a:pPr/>
              <a:t>‹#›</a:t>
            </a:fld>
            <a:endParaRPr lang="ru-RU" altLang="ru-RU"/>
          </a:p>
        </p:txBody>
      </p:sp>
    </p:spTree>
    <p:extLst>
      <p:ext uri="{BB962C8B-B14F-4D97-AF65-F5344CB8AC3E}">
        <p14:creationId xmlns:p14="http://schemas.microsoft.com/office/powerpoint/2010/main" val="683947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1799D600-8BD4-4660-BDF4-EB6132831D24}" type="slidenum">
              <a:rPr lang="ru-RU" altLang="ru-RU"/>
              <a:pPr/>
              <a:t>‹#›</a:t>
            </a:fld>
            <a:endParaRPr lang="ru-RU" altLang="ru-RU"/>
          </a:p>
        </p:txBody>
      </p:sp>
    </p:spTree>
    <p:extLst>
      <p:ext uri="{BB962C8B-B14F-4D97-AF65-F5344CB8AC3E}">
        <p14:creationId xmlns:p14="http://schemas.microsoft.com/office/powerpoint/2010/main" val="54836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BE8AF78-4C3E-4BD6-9E22-FCF25447A5BE}" type="slidenum">
              <a:rPr lang="ru-RU" altLang="ru-RU"/>
              <a:pPr/>
              <a:t>‹#›</a:t>
            </a:fld>
            <a:endParaRPr lang="ru-RU" altLang="ru-RU"/>
          </a:p>
        </p:txBody>
      </p:sp>
    </p:spTree>
    <p:extLst>
      <p:ext uri="{BB962C8B-B14F-4D97-AF65-F5344CB8AC3E}">
        <p14:creationId xmlns:p14="http://schemas.microsoft.com/office/powerpoint/2010/main" val="2443524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8A4F35-10C6-41B7-93D9-005E94D79996}" type="slidenum">
              <a:rPr lang="ru-RU" altLang="ru-RU"/>
              <a:pPr/>
              <a:t>‹#›</a:t>
            </a:fld>
            <a:endParaRPr lang="ru-RU" altLang="ru-RU"/>
          </a:p>
        </p:txBody>
      </p:sp>
    </p:spTree>
    <p:extLst>
      <p:ext uri="{BB962C8B-B14F-4D97-AF65-F5344CB8AC3E}">
        <p14:creationId xmlns:p14="http://schemas.microsoft.com/office/powerpoint/2010/main" val="37773815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file:///C:\Users\Detlef%20Koschny\Desktop\Meteoroids%202016\04_Thursday\Morning\5.avi" TargetMode="External"/><Relationship Id="rId1" Type="http://schemas.microsoft.com/office/2007/relationships/media" Target="file:///C:\Users\Detlef%20Koschny\Desktop\Meteoroids%202016\04_Thursday\Morning\5.avi" TargetMode="Externa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emf"/><Relationship Id="rId1" Type="http://schemas.openxmlformats.org/officeDocument/2006/relationships/slideLayout" Target="../slideLayouts/slideLayout15.xml"/><Relationship Id="rId5" Type="http://schemas.openxmlformats.org/officeDocument/2006/relationships/image" Target="../media/image28.emf"/><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37.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7A5F9"/>
            </a:gs>
            <a:gs pos="100000">
              <a:srgbClr val="484848"/>
            </a:gs>
          </a:gsLst>
          <a:path path="rect">
            <a:fillToRect l="100000" t="100000"/>
          </a:path>
        </a:gradFill>
        <a:effectLst/>
      </p:bgPr>
    </p:bg>
    <p:spTree>
      <p:nvGrpSpPr>
        <p:cNvPr id="1" name=""/>
        <p:cNvGrpSpPr/>
        <p:nvPr/>
      </p:nvGrpSpPr>
      <p:grpSpPr>
        <a:xfrm>
          <a:off x="0" y="0"/>
          <a:ext cx="0" cy="0"/>
          <a:chOff x="0" y="0"/>
          <a:chExt cx="0" cy="0"/>
        </a:xfrm>
      </p:grpSpPr>
      <p:pic>
        <p:nvPicPr>
          <p:cNvPr id="8194" name="Рисунок 14" descr="IMG_71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1"/>
          <p:cNvSpPr>
            <a:spLocks noChangeArrowheads="1"/>
          </p:cNvSpPr>
          <p:nvPr/>
        </p:nvSpPr>
        <p:spPr bwMode="auto">
          <a:xfrm>
            <a:off x="4700365" y="956956"/>
            <a:ext cx="728172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US" sz="3600" dirty="0">
                <a:solidFill>
                  <a:srgbClr val="FFFF00"/>
                </a:solidFill>
              </a:rPr>
              <a:t>Numerical model of the 	Chelyabinsk meteoroid </a:t>
            </a:r>
          </a:p>
          <a:p>
            <a:r>
              <a:rPr lang="en-US" sz="3600" dirty="0">
                <a:solidFill>
                  <a:srgbClr val="FFFF00"/>
                </a:solidFill>
              </a:rPr>
              <a:t>		as a </a:t>
            </a:r>
            <a:r>
              <a:rPr lang="en-US" sz="3600" dirty="0" err="1">
                <a:solidFill>
                  <a:srgbClr val="FFFF00"/>
                </a:solidFill>
              </a:rPr>
              <a:t>strengthless</a:t>
            </a:r>
            <a:r>
              <a:rPr lang="en-US" sz="3600" dirty="0">
                <a:solidFill>
                  <a:srgbClr val="FFFF00"/>
                </a:solidFill>
              </a:rPr>
              <a:t> object</a:t>
            </a:r>
          </a:p>
        </p:txBody>
      </p:sp>
      <p:sp>
        <p:nvSpPr>
          <p:cNvPr id="8196" name="TextBox 11"/>
          <p:cNvSpPr txBox="1">
            <a:spLocks noChangeArrowheads="1"/>
          </p:cNvSpPr>
          <p:nvPr/>
        </p:nvSpPr>
        <p:spPr bwMode="auto">
          <a:xfrm>
            <a:off x="8372029" y="6127591"/>
            <a:ext cx="2193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kern="0" dirty="0">
                <a:solidFill>
                  <a:srgbClr val="262626"/>
                </a:solidFill>
              </a:rPr>
              <a:t>Meteoroids 2016</a:t>
            </a:r>
          </a:p>
        </p:txBody>
      </p:sp>
      <p:sp>
        <p:nvSpPr>
          <p:cNvPr id="8197" name="TextBox 12"/>
          <p:cNvSpPr txBox="1">
            <a:spLocks noChangeArrowheads="1"/>
          </p:cNvSpPr>
          <p:nvPr/>
        </p:nvSpPr>
        <p:spPr bwMode="auto">
          <a:xfrm>
            <a:off x="6355227" y="3864399"/>
            <a:ext cx="62268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b="1" dirty="0">
                <a:solidFill>
                  <a:schemeClr val="bg1"/>
                </a:solidFill>
              </a:rPr>
              <a:t>V. </a:t>
            </a:r>
            <a:r>
              <a:rPr lang="en-US" b="1" dirty="0" err="1">
                <a:solidFill>
                  <a:schemeClr val="bg1"/>
                </a:solidFill>
              </a:rPr>
              <a:t>Shuvalov</a:t>
            </a:r>
            <a:r>
              <a:rPr lang="en-US" b="1" dirty="0">
                <a:solidFill>
                  <a:schemeClr val="bg1"/>
                </a:solidFill>
              </a:rPr>
              <a:t>, V. </a:t>
            </a:r>
            <a:r>
              <a:rPr lang="en-US" b="1" dirty="0" err="1">
                <a:solidFill>
                  <a:schemeClr val="bg1"/>
                </a:solidFill>
              </a:rPr>
              <a:t>Svetsov</a:t>
            </a:r>
            <a:r>
              <a:rPr lang="en-US" b="1" dirty="0">
                <a:solidFill>
                  <a:schemeClr val="bg1"/>
                </a:solidFill>
              </a:rPr>
              <a:t>, </a:t>
            </a:r>
          </a:p>
          <a:p>
            <a:pPr algn="ctr" eaLnBrk="1" hangingPunct="1"/>
            <a:r>
              <a:rPr lang="en-US" b="1" dirty="0">
                <a:solidFill>
                  <a:schemeClr val="bg1"/>
                </a:solidFill>
              </a:rPr>
              <a:t>O. Popova, D. Glazachev</a:t>
            </a:r>
          </a:p>
        </p:txBody>
      </p:sp>
      <p:sp>
        <p:nvSpPr>
          <p:cNvPr id="8198" name="TextBox 13"/>
          <p:cNvSpPr txBox="1">
            <a:spLocks noChangeArrowheads="1"/>
          </p:cNvSpPr>
          <p:nvPr/>
        </p:nvSpPr>
        <p:spPr bwMode="auto">
          <a:xfrm>
            <a:off x="1903563" y="6373813"/>
            <a:ext cx="541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1400" kern="0" dirty="0">
                <a:solidFill>
                  <a:srgbClr val="FFFF00"/>
                </a:solidFill>
              </a:rPr>
              <a:t>Institute for Dynamics of Geospheres RAS</a:t>
            </a:r>
            <a:endParaRPr lang="ru-RU" altLang="ru-RU" sz="1400" kern="0" dirty="0">
              <a:solidFill>
                <a:srgbClr val="FFFF00"/>
              </a:solidFill>
            </a:endParaRPr>
          </a:p>
        </p:txBody>
      </p:sp>
    </p:spTree>
    <p:extLst>
      <p:ext uri="{BB962C8B-B14F-4D97-AF65-F5344CB8AC3E}">
        <p14:creationId xmlns:p14="http://schemas.microsoft.com/office/powerpoint/2010/main" val="427347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1752" y="4052694"/>
            <a:ext cx="11484864" cy="2308324"/>
          </a:xfrm>
          <a:prstGeom prst="rect">
            <a:avLst/>
          </a:prstGeom>
        </p:spPr>
        <p:txBody>
          <a:bodyPr wrap="square">
            <a:spAutoFit/>
          </a:bodyPr>
          <a:lstStyle/>
          <a:p>
            <a:r>
              <a:rPr lang="en-US" dirty="0"/>
              <a:t>Sunburns were reported.</a:t>
            </a:r>
          </a:p>
          <a:p>
            <a:r>
              <a:rPr lang="en-US" dirty="0" err="1"/>
              <a:t>Korkino</a:t>
            </a:r>
            <a:r>
              <a:rPr lang="en-US" dirty="0"/>
              <a:t> (30 km from the point of peak brightness):</a:t>
            </a:r>
          </a:p>
          <a:p>
            <a:r>
              <a:rPr lang="en-US" dirty="0"/>
              <a:t>one resident  -  sunburn on the face, followed by loss of skin flakes.</a:t>
            </a:r>
          </a:p>
          <a:p>
            <a:r>
              <a:rPr lang="en-US" dirty="0"/>
              <a:t>Such effects occur at a minimum erythema dose of ~1,000  J/m</a:t>
            </a:r>
            <a:r>
              <a:rPr lang="en-US" baseline="30000" dirty="0"/>
              <a:t>2 </a:t>
            </a:r>
            <a:r>
              <a:rPr lang="en-US" dirty="0"/>
              <a:t>(290-320 nm radiation, mostly UV-B). </a:t>
            </a:r>
          </a:p>
          <a:p>
            <a:r>
              <a:rPr lang="en-US" dirty="0"/>
              <a:t>Previous estimates: Assuming 6000 K radiation ~200  J/m</a:t>
            </a:r>
            <a:r>
              <a:rPr lang="en-US" baseline="30000" dirty="0"/>
              <a:t>2</a:t>
            </a:r>
            <a:r>
              <a:rPr lang="en-US" dirty="0"/>
              <a:t> at </a:t>
            </a:r>
            <a:r>
              <a:rPr lang="en-US" dirty="0" err="1"/>
              <a:t>Korkino</a:t>
            </a:r>
            <a:r>
              <a:rPr lang="en-US" dirty="0"/>
              <a:t>. </a:t>
            </a:r>
          </a:p>
          <a:p>
            <a:r>
              <a:rPr lang="en-US" dirty="0"/>
              <a:t>		   Snow </a:t>
            </a:r>
            <a:r>
              <a:rPr lang="en-US" dirty="0" err="1"/>
              <a:t>reflectioin</a:t>
            </a:r>
            <a:r>
              <a:rPr lang="en-US" dirty="0"/>
              <a:t> – could increase the dose.</a:t>
            </a:r>
          </a:p>
          <a:p>
            <a:endParaRPr lang="en-US" dirty="0"/>
          </a:p>
          <a:p>
            <a:r>
              <a:rPr lang="en-US" dirty="0"/>
              <a:t>QL-model: maximal irradiated energy UV-B  </a:t>
            </a:r>
            <a:r>
              <a:rPr lang="ru-RU" dirty="0"/>
              <a:t>2000  </a:t>
            </a:r>
            <a:r>
              <a:rPr lang="en-US" dirty="0"/>
              <a:t>J</a:t>
            </a:r>
            <a:r>
              <a:rPr lang="ru-RU" dirty="0"/>
              <a:t>/</a:t>
            </a:r>
            <a:r>
              <a:rPr lang="en-US" dirty="0"/>
              <a:t>m</a:t>
            </a:r>
            <a:r>
              <a:rPr lang="ru-RU" baseline="30000" dirty="0"/>
              <a:t>2</a:t>
            </a:r>
            <a:r>
              <a:rPr lang="en-US" baseline="30000" dirty="0"/>
              <a:t> </a:t>
            </a:r>
            <a:r>
              <a:rPr lang="en-US" dirty="0"/>
              <a:t>. In </a:t>
            </a:r>
            <a:r>
              <a:rPr lang="en-US" dirty="0" err="1"/>
              <a:t>Korkino</a:t>
            </a:r>
            <a:r>
              <a:rPr lang="en-US" dirty="0"/>
              <a:t> - ~1000 J/m</a:t>
            </a:r>
            <a:r>
              <a:rPr lang="en-US" baseline="30000" dirty="0"/>
              <a:t>2</a:t>
            </a:r>
          </a:p>
        </p:txBody>
      </p:sp>
      <p:graphicFrame>
        <p:nvGraphicFramePr>
          <p:cNvPr id="4" name="Таблица 3"/>
          <p:cNvGraphicFramePr>
            <a:graphicFrameLocks noGrp="1"/>
          </p:cNvGraphicFramePr>
          <p:nvPr>
            <p:extLst>
              <p:ext uri="{D42A27DB-BD31-4B8C-83A1-F6EECF244321}">
                <p14:modId xmlns:p14="http://schemas.microsoft.com/office/powerpoint/2010/main" val="560383066"/>
              </p:ext>
            </p:extLst>
          </p:nvPr>
        </p:nvGraphicFramePr>
        <p:xfrm>
          <a:off x="1793962" y="536300"/>
          <a:ext cx="8127999" cy="3423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1408655539"/>
                    </a:ext>
                  </a:extLst>
                </a:gridCol>
                <a:gridCol w="2709333">
                  <a:extLst>
                    <a:ext uri="{9D8B030D-6E8A-4147-A177-3AD203B41FA5}">
                      <a16:colId xmlns:a16="http://schemas.microsoft.com/office/drawing/2014/main" xmlns="" val="890735006"/>
                    </a:ext>
                  </a:extLst>
                </a:gridCol>
                <a:gridCol w="2709333">
                  <a:extLst>
                    <a:ext uri="{9D8B030D-6E8A-4147-A177-3AD203B41FA5}">
                      <a16:colId xmlns:a16="http://schemas.microsoft.com/office/drawing/2014/main" xmlns="" val="4223170127"/>
                    </a:ext>
                  </a:extLst>
                </a:gridCol>
              </a:tblGrid>
              <a:tr h="370840">
                <a:tc>
                  <a:txBody>
                    <a:bodyPr/>
                    <a:lstStyle/>
                    <a:p>
                      <a:endParaRPr lang="ru-RU" dirty="0"/>
                    </a:p>
                  </a:txBody>
                  <a:tcPr/>
                </a:tc>
                <a:tc>
                  <a:txBody>
                    <a:bodyPr/>
                    <a:lstStyle/>
                    <a:p>
                      <a:r>
                        <a:rPr lang="en-US" dirty="0">
                          <a:solidFill>
                            <a:srgbClr val="FF0000"/>
                          </a:solidFill>
                        </a:rPr>
                        <a:t>Previous estimates</a:t>
                      </a:r>
                      <a:endParaRPr lang="ru-RU" dirty="0">
                        <a:solidFill>
                          <a:srgbClr val="FF0000"/>
                        </a:solidFill>
                      </a:endParaRPr>
                    </a:p>
                  </a:txBody>
                  <a:tcPr/>
                </a:tc>
                <a:tc>
                  <a:txBody>
                    <a:bodyPr/>
                    <a:lstStyle/>
                    <a:p>
                      <a:r>
                        <a:rPr lang="en-US" dirty="0">
                          <a:solidFill>
                            <a:srgbClr val="FF0000"/>
                          </a:solidFill>
                        </a:rPr>
                        <a:t>QL</a:t>
                      </a:r>
                      <a:r>
                        <a:rPr lang="en-US" baseline="0" dirty="0">
                          <a:solidFill>
                            <a:srgbClr val="FF0000"/>
                          </a:solidFill>
                        </a:rPr>
                        <a:t> model</a:t>
                      </a:r>
                      <a:endParaRPr lang="ru-RU" dirty="0">
                        <a:solidFill>
                          <a:srgbClr val="FF0000"/>
                        </a:solidFill>
                      </a:endParaRPr>
                    </a:p>
                  </a:txBody>
                  <a:tcPr/>
                </a:tc>
                <a:extLst>
                  <a:ext uri="{0D108BD9-81ED-4DB2-BD59-A6C34878D82A}">
                    <a16:rowId xmlns:a16="http://schemas.microsoft.com/office/drawing/2014/main" xmlns="" val="1289353020"/>
                  </a:ext>
                </a:extLst>
              </a:tr>
              <a:tr h="370840">
                <a:tc>
                  <a:txBody>
                    <a:bodyPr/>
                    <a:lstStyle/>
                    <a:p>
                      <a:r>
                        <a:rPr lang="en-US" dirty="0"/>
                        <a:t>Integral luminous efficiency </a:t>
                      </a:r>
                      <a:r>
                        <a:rPr lang="en-US" altLang="ru-RU" dirty="0">
                          <a:sym typeface="Symbol" panose="05050102010706020507" pitchFamily="18" charset="2"/>
                        </a:rPr>
                        <a:t></a:t>
                      </a:r>
                      <a:endParaRPr lang="ru-RU" dirty="0"/>
                    </a:p>
                  </a:txBody>
                  <a:tcPr/>
                </a:tc>
                <a:tc>
                  <a:txBody>
                    <a:bodyPr/>
                    <a:lstStyle/>
                    <a:p>
                      <a:pPr algn="ctr" eaLnBrk="1" hangingPunct="1"/>
                      <a:r>
                        <a:rPr lang="ru-RU" altLang="ru-RU" dirty="0">
                          <a:latin typeface="+mn-lt"/>
                        </a:rPr>
                        <a:t> </a:t>
                      </a:r>
                      <a:r>
                        <a:rPr lang="en-US" altLang="ru-RU" dirty="0">
                          <a:solidFill>
                            <a:schemeClr val="tx1"/>
                          </a:solidFill>
                          <a:latin typeface="+mn-lt"/>
                        </a:rPr>
                        <a:t>14-17%</a:t>
                      </a:r>
                    </a:p>
                    <a:p>
                      <a:pPr algn="ctr" eaLnBrk="1" hangingPunct="1"/>
                      <a:r>
                        <a:rPr lang="en-US" altLang="ru-RU" sz="1400" dirty="0">
                          <a:solidFill>
                            <a:schemeClr val="tx1"/>
                          </a:solidFill>
                          <a:latin typeface="+mn-lt"/>
                        </a:rPr>
                        <a:t>(</a:t>
                      </a:r>
                      <a:r>
                        <a:rPr lang="en-US" altLang="ru-RU" sz="1200" i="1" dirty="0">
                          <a:solidFill>
                            <a:schemeClr val="tx1"/>
                          </a:solidFill>
                          <a:latin typeface="+mn-lt"/>
                        </a:rPr>
                        <a:t>Popova et al.2013</a:t>
                      </a:r>
                      <a:r>
                        <a:rPr lang="en-US" altLang="ru-RU" sz="1400" dirty="0">
                          <a:solidFill>
                            <a:schemeClr val="tx1"/>
                          </a:solidFill>
                          <a:latin typeface="+mn-lt"/>
                        </a:rPr>
                        <a:t>)</a:t>
                      </a:r>
                      <a:endParaRPr lang="en-US" altLang="ru-RU" sz="1200" baseline="-25000" dirty="0">
                        <a:solidFill>
                          <a:schemeClr val="tx1"/>
                        </a:solidFill>
                        <a:latin typeface="+mn-lt"/>
                      </a:endParaRPr>
                    </a:p>
                    <a:p>
                      <a:pPr algn="ctr" eaLnBrk="1" hangingPunct="1"/>
                      <a:r>
                        <a:rPr lang="en-US" altLang="ru-RU" baseline="-25000" dirty="0">
                          <a:solidFill>
                            <a:schemeClr val="tx1"/>
                          </a:solidFill>
                          <a:latin typeface="+mn-lt"/>
                        </a:rPr>
                        <a:t> </a:t>
                      </a:r>
                      <a:r>
                        <a:rPr lang="en-US" altLang="ru-RU" dirty="0">
                          <a:solidFill>
                            <a:schemeClr val="tx1"/>
                          </a:solidFill>
                          <a:latin typeface="+mn-lt"/>
                        </a:rPr>
                        <a:t>17%, </a:t>
                      </a:r>
                    </a:p>
                    <a:p>
                      <a:pPr algn="ctr" eaLnBrk="1" hangingPunct="1"/>
                      <a:r>
                        <a:rPr lang="en-US" altLang="ru-RU" sz="1400" dirty="0">
                          <a:latin typeface="+mn-lt"/>
                        </a:rPr>
                        <a:t> (</a:t>
                      </a:r>
                      <a:r>
                        <a:rPr lang="en-US" altLang="ru-RU" sz="1200" i="1" dirty="0">
                          <a:latin typeface="+mn-lt"/>
                        </a:rPr>
                        <a:t>Brown et al. 2013</a:t>
                      </a:r>
                      <a:r>
                        <a:rPr lang="en-US" altLang="ru-RU" sz="1400" dirty="0">
                          <a:latin typeface="+mn-lt"/>
                        </a:rPr>
                        <a:t>)</a:t>
                      </a:r>
                      <a:endParaRPr lang="ru-RU" altLang="ru-RU" sz="1200" i="1" dirty="0">
                        <a:latin typeface="+mn-lt"/>
                      </a:endParaRPr>
                    </a:p>
                    <a:p>
                      <a:pPr algn="ctr"/>
                      <a:endParaRPr lang="ru-RU" dirty="0">
                        <a:latin typeface="+mn-lt"/>
                      </a:endParaRPr>
                    </a:p>
                  </a:txBody>
                  <a:tcPr/>
                </a:tc>
                <a:tc>
                  <a:txBody>
                    <a:bodyPr/>
                    <a:lstStyle/>
                    <a:p>
                      <a:pPr algn="ctr"/>
                      <a:r>
                        <a:rPr lang="en-US" dirty="0"/>
                        <a:t>18.4%</a:t>
                      </a:r>
                      <a:endParaRPr lang="ru-RU" dirty="0"/>
                    </a:p>
                  </a:txBody>
                  <a:tcPr/>
                </a:tc>
                <a:extLst>
                  <a:ext uri="{0D108BD9-81ED-4DB2-BD59-A6C34878D82A}">
                    <a16:rowId xmlns:a16="http://schemas.microsoft.com/office/drawing/2014/main" xmlns="" val="4021417689"/>
                  </a:ext>
                </a:extLst>
              </a:tr>
              <a:tr h="370840">
                <a:tc>
                  <a:txBody>
                    <a:bodyPr/>
                    <a:lstStyle/>
                    <a:p>
                      <a:r>
                        <a:rPr lang="en-US" dirty="0"/>
                        <a:t>Panchromatic passband luminous efficiency</a:t>
                      </a: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7±3%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ru-RU" sz="1400" dirty="0">
                          <a:latin typeface="+mn-lt"/>
                        </a:rPr>
                        <a:t>(</a:t>
                      </a:r>
                      <a:r>
                        <a:rPr lang="en-US" altLang="ru-RU" sz="1200" i="1" dirty="0">
                          <a:latin typeface="+mn-lt"/>
                        </a:rPr>
                        <a:t>Popova et al.2013</a:t>
                      </a:r>
                      <a:r>
                        <a:rPr lang="en-US" altLang="ru-RU" sz="1400" dirty="0">
                          <a:latin typeface="+mn-lt"/>
                        </a:rPr>
                        <a:t>)</a:t>
                      </a:r>
                      <a:endParaRPr lang="en-US" altLang="ru-RU" sz="1800" baseline="-25000" dirty="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mn-lt"/>
                        </a:rPr>
                        <a:t>5.6−13.2%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n-lt"/>
                        </a:rPr>
                        <a:t>(</a:t>
                      </a:r>
                      <a:r>
                        <a:rPr lang="en-US" sz="1400" dirty="0" err="1">
                          <a:solidFill>
                            <a:srgbClr val="000000"/>
                          </a:solidFill>
                          <a:latin typeface="+mn-lt"/>
                        </a:rPr>
                        <a:t>ReVelle&amp;Ceplecha</a:t>
                      </a:r>
                      <a:r>
                        <a:rPr lang="en-US" sz="1400" dirty="0">
                          <a:solidFill>
                            <a:srgbClr val="000000"/>
                          </a:solidFill>
                          <a:latin typeface="+mn-lt"/>
                        </a:rPr>
                        <a:t> 2001)</a:t>
                      </a:r>
                      <a:endParaRPr lang="en-US" altLang="ru-RU" sz="1100" baseline="-25000" dirty="0">
                        <a:latin typeface="+mn-lt"/>
                      </a:endParaRPr>
                    </a:p>
                    <a:p>
                      <a:pPr algn="ctr"/>
                      <a:endParaRPr lang="ru-RU" dirty="0">
                        <a:latin typeface="+mn-lt"/>
                      </a:endParaRPr>
                    </a:p>
                  </a:txBody>
                  <a:tcPr/>
                </a:tc>
                <a:tc>
                  <a:txBody>
                    <a:bodyPr/>
                    <a:lstStyle/>
                    <a:p>
                      <a:pPr algn="ctr"/>
                      <a:r>
                        <a:rPr lang="en-US" dirty="0"/>
                        <a:t>6.8%</a:t>
                      </a:r>
                      <a:endParaRPr lang="ru-RU" dirty="0"/>
                    </a:p>
                  </a:txBody>
                  <a:tcPr/>
                </a:tc>
                <a:extLst>
                  <a:ext uri="{0D108BD9-81ED-4DB2-BD59-A6C34878D82A}">
                    <a16:rowId xmlns:a16="http://schemas.microsoft.com/office/drawing/2014/main" xmlns="" val="1536704299"/>
                  </a:ext>
                </a:extLst>
              </a:tr>
              <a:tr h="370840">
                <a:tc>
                  <a:txBody>
                    <a:bodyPr/>
                    <a:lstStyle/>
                    <a:p>
                      <a:r>
                        <a:rPr lang="en-US" dirty="0"/>
                        <a:t>UV-B (280-315 nm)</a:t>
                      </a:r>
                      <a:endParaRPr lang="ru-RU" dirty="0"/>
                    </a:p>
                  </a:txBody>
                  <a:tcPr/>
                </a:tc>
                <a:tc>
                  <a:txBody>
                    <a:bodyPr/>
                    <a:lstStyle/>
                    <a:p>
                      <a:pPr algn="ctr"/>
                      <a:endParaRPr lang="ru-RU" dirty="0">
                        <a:latin typeface="+mn-lt"/>
                      </a:endParaRPr>
                    </a:p>
                  </a:txBody>
                  <a:tcPr/>
                </a:tc>
                <a:tc>
                  <a:txBody>
                    <a:bodyPr/>
                    <a:lstStyle/>
                    <a:p>
                      <a:pPr algn="ctr"/>
                      <a:r>
                        <a:rPr lang="en-US" dirty="0"/>
                        <a:t>1.1%</a:t>
                      </a:r>
                      <a:endParaRPr lang="ru-RU" dirty="0"/>
                    </a:p>
                  </a:txBody>
                  <a:tcPr/>
                </a:tc>
                <a:extLst>
                  <a:ext uri="{0D108BD9-81ED-4DB2-BD59-A6C34878D82A}">
                    <a16:rowId xmlns:a16="http://schemas.microsoft.com/office/drawing/2014/main" xmlns="" val="3832612446"/>
                  </a:ext>
                </a:extLst>
              </a:tr>
            </a:tbl>
          </a:graphicData>
        </a:graphic>
      </p:graphicFrame>
      <p:sp>
        <p:nvSpPr>
          <p:cNvPr id="5" name="TextBox 4"/>
          <p:cNvSpPr txBox="1"/>
          <p:nvPr/>
        </p:nvSpPr>
        <p:spPr>
          <a:xfrm>
            <a:off x="1793962" y="-33157"/>
            <a:ext cx="7896649" cy="523220"/>
          </a:xfrm>
          <a:prstGeom prst="rect">
            <a:avLst/>
          </a:prstGeom>
          <a:noFill/>
        </p:spPr>
        <p:txBody>
          <a:bodyPr wrap="none" rtlCol="0">
            <a:spAutoFit/>
          </a:bodyPr>
          <a:lstStyle/>
          <a:p>
            <a:r>
              <a:rPr lang="en-US" sz="2800" dirty="0">
                <a:solidFill>
                  <a:srgbClr val="FF0066"/>
                </a:solidFill>
              </a:rPr>
              <a:t>Luminous efficiencies in the frame of QL-model</a:t>
            </a:r>
            <a:endParaRPr lang="ru-RU" sz="2800" dirty="0">
              <a:solidFill>
                <a:srgbClr val="FF0066"/>
              </a:solidFill>
            </a:endParaRPr>
          </a:p>
        </p:txBody>
      </p:sp>
    </p:spTree>
    <p:extLst>
      <p:ext uri="{BB962C8B-B14F-4D97-AF65-F5344CB8AC3E}">
        <p14:creationId xmlns:p14="http://schemas.microsoft.com/office/powerpoint/2010/main" val="245267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477004" y="276727"/>
            <a:ext cx="4864890" cy="5200400"/>
          </a:xfrm>
          <a:prstGeom prst="rect">
            <a:avLst/>
          </a:prstGeom>
          <a:noFill/>
          <a:ln w="9525">
            <a:noFill/>
            <a:miter lim="800000"/>
            <a:headEnd/>
            <a:tailEnd/>
          </a:ln>
        </p:spPr>
      </p:pic>
      <p:sp>
        <p:nvSpPr>
          <p:cNvPr id="4" name="TextBox 3"/>
          <p:cNvSpPr txBox="1"/>
          <p:nvPr/>
        </p:nvSpPr>
        <p:spPr>
          <a:xfrm>
            <a:off x="3441033" y="3043990"/>
            <a:ext cx="441146" cy="369332"/>
          </a:xfrm>
          <a:prstGeom prst="rect">
            <a:avLst/>
          </a:prstGeom>
          <a:noFill/>
        </p:spPr>
        <p:txBody>
          <a:bodyPr wrap="none" rtlCol="0">
            <a:spAutoFit/>
          </a:bodyPr>
          <a:lstStyle/>
          <a:p>
            <a:r>
              <a:rPr lang="en-US" dirty="0"/>
              <a:t>45</a:t>
            </a:r>
            <a:endParaRPr lang="ru-RU" dirty="0"/>
          </a:p>
        </p:txBody>
      </p:sp>
      <p:sp>
        <p:nvSpPr>
          <p:cNvPr id="5" name="TextBox 4"/>
          <p:cNvSpPr txBox="1"/>
          <p:nvPr/>
        </p:nvSpPr>
        <p:spPr>
          <a:xfrm>
            <a:off x="4728410" y="2622884"/>
            <a:ext cx="441146" cy="369332"/>
          </a:xfrm>
          <a:prstGeom prst="rect">
            <a:avLst/>
          </a:prstGeom>
          <a:noFill/>
        </p:spPr>
        <p:txBody>
          <a:bodyPr wrap="square" rtlCol="0">
            <a:spAutoFit/>
          </a:bodyPr>
          <a:lstStyle/>
          <a:p>
            <a:r>
              <a:rPr lang="en-US" dirty="0"/>
              <a:t>90</a:t>
            </a:r>
            <a:endParaRPr lang="ru-RU" dirty="0"/>
          </a:p>
        </p:txBody>
      </p:sp>
      <p:sp>
        <p:nvSpPr>
          <p:cNvPr id="6" name="TextBox 5"/>
          <p:cNvSpPr txBox="1"/>
          <p:nvPr/>
        </p:nvSpPr>
        <p:spPr>
          <a:xfrm>
            <a:off x="2213811" y="2273968"/>
            <a:ext cx="441146" cy="369332"/>
          </a:xfrm>
          <a:prstGeom prst="rect">
            <a:avLst/>
          </a:prstGeom>
          <a:noFill/>
        </p:spPr>
        <p:txBody>
          <a:bodyPr wrap="none" rtlCol="0">
            <a:spAutoFit/>
          </a:bodyPr>
          <a:lstStyle/>
          <a:p>
            <a:r>
              <a:rPr lang="en-US" dirty="0"/>
              <a:t>18</a:t>
            </a:r>
            <a:endParaRPr lang="ru-RU" dirty="0"/>
          </a:p>
        </p:txBody>
      </p:sp>
      <p:sp>
        <p:nvSpPr>
          <p:cNvPr id="7" name="TextBox 6"/>
          <p:cNvSpPr txBox="1"/>
          <p:nvPr/>
        </p:nvSpPr>
        <p:spPr>
          <a:xfrm>
            <a:off x="3128211" y="2454442"/>
            <a:ext cx="441146" cy="369332"/>
          </a:xfrm>
          <a:prstGeom prst="rect">
            <a:avLst/>
          </a:prstGeom>
          <a:noFill/>
        </p:spPr>
        <p:txBody>
          <a:bodyPr wrap="none" rtlCol="0">
            <a:spAutoFit/>
          </a:bodyPr>
          <a:lstStyle/>
          <a:p>
            <a:r>
              <a:rPr lang="en-US" dirty="0"/>
              <a:t>30</a:t>
            </a:r>
            <a:endParaRPr lang="ru-RU" dirty="0"/>
          </a:p>
        </p:txBody>
      </p:sp>
      <p:sp>
        <p:nvSpPr>
          <p:cNvPr id="9" name="Прямоугольник 8"/>
          <p:cNvSpPr/>
          <p:nvPr/>
        </p:nvSpPr>
        <p:spPr>
          <a:xfrm>
            <a:off x="2565930" y="152218"/>
            <a:ext cx="7229351" cy="523220"/>
          </a:xfrm>
          <a:prstGeom prst="rect">
            <a:avLst/>
          </a:prstGeom>
        </p:spPr>
        <p:txBody>
          <a:bodyPr wrap="none">
            <a:spAutoFit/>
          </a:bodyPr>
          <a:lstStyle/>
          <a:p>
            <a:r>
              <a:rPr lang="en-US" sz="2800" dirty="0">
                <a:solidFill>
                  <a:srgbClr val="CC0099"/>
                </a:solidFill>
                <a:latin typeface="Arial" pitchFamily="34" charset="0"/>
                <a:cs typeface="Arial" pitchFamily="34" charset="0"/>
              </a:rPr>
              <a:t>Deceleration curve in the frame of QL model</a:t>
            </a:r>
          </a:p>
        </p:txBody>
      </p:sp>
      <p:sp>
        <p:nvSpPr>
          <p:cNvPr id="10" name="Прямоугольник 9"/>
          <p:cNvSpPr/>
          <p:nvPr/>
        </p:nvSpPr>
        <p:spPr>
          <a:xfrm>
            <a:off x="1248648" y="1391471"/>
            <a:ext cx="1176348" cy="369332"/>
          </a:xfrm>
          <a:prstGeom prst="rect">
            <a:avLst/>
          </a:prstGeom>
        </p:spPr>
        <p:txBody>
          <a:bodyPr wrap="none">
            <a:spAutoFit/>
          </a:bodyPr>
          <a:lstStyle/>
          <a:p>
            <a:r>
              <a:rPr lang="en-US" dirty="0">
                <a:solidFill>
                  <a:srgbClr val="CC0099"/>
                </a:solidFill>
                <a:latin typeface="Arial" pitchFamily="34" charset="0"/>
                <a:cs typeface="Arial" pitchFamily="34" charset="0"/>
              </a:rPr>
              <a:t>QL model</a:t>
            </a:r>
            <a:endParaRPr lang="ru-RU" dirty="0"/>
          </a:p>
        </p:txBody>
      </p:sp>
      <p:sp>
        <p:nvSpPr>
          <p:cNvPr id="12" name="TextBox 11"/>
          <p:cNvSpPr txBox="1"/>
          <p:nvPr/>
        </p:nvSpPr>
        <p:spPr>
          <a:xfrm>
            <a:off x="0" y="5474368"/>
            <a:ext cx="5891421" cy="615553"/>
          </a:xfrm>
          <a:prstGeom prst="rect">
            <a:avLst/>
          </a:prstGeom>
          <a:noFill/>
        </p:spPr>
        <p:txBody>
          <a:bodyPr wrap="none" rtlCol="0">
            <a:spAutoFit/>
          </a:bodyPr>
          <a:lstStyle/>
          <a:p>
            <a:r>
              <a:rPr lang="en-US" dirty="0"/>
              <a:t>Deceleration curves QL model for different entry angles </a:t>
            </a:r>
          </a:p>
          <a:p>
            <a:r>
              <a:rPr lang="en-US" sz="1600" dirty="0"/>
              <a:t>(marked at curves)</a:t>
            </a:r>
          </a:p>
        </p:txBody>
      </p:sp>
      <p:pic>
        <p:nvPicPr>
          <p:cNvPr id="8194" name="Picture 2"/>
          <p:cNvPicPr>
            <a:picLocks noChangeAspect="1" noChangeArrowheads="1"/>
          </p:cNvPicPr>
          <p:nvPr/>
        </p:nvPicPr>
        <p:blipFill>
          <a:blip r:embed="rId3" cstate="print"/>
          <a:srcRect/>
          <a:stretch>
            <a:fillRect/>
          </a:stretch>
        </p:blipFill>
        <p:spPr bwMode="auto">
          <a:xfrm>
            <a:off x="5716320" y="793113"/>
            <a:ext cx="5958191" cy="2091237"/>
          </a:xfrm>
          <a:prstGeom prst="rect">
            <a:avLst/>
          </a:prstGeom>
          <a:noFill/>
          <a:ln w="9525">
            <a:noFill/>
            <a:miter lim="800000"/>
            <a:headEnd/>
            <a:tailEnd/>
          </a:ln>
        </p:spPr>
      </p:pic>
      <p:sp>
        <p:nvSpPr>
          <p:cNvPr id="14" name="Прямоугольник 13"/>
          <p:cNvSpPr/>
          <p:nvPr/>
        </p:nvSpPr>
        <p:spPr>
          <a:xfrm>
            <a:off x="5446888" y="2906341"/>
            <a:ext cx="6497053" cy="1200329"/>
          </a:xfrm>
          <a:prstGeom prst="rect">
            <a:avLst/>
          </a:prstGeom>
        </p:spPr>
        <p:txBody>
          <a:bodyPr wrap="square">
            <a:spAutoFit/>
          </a:bodyPr>
          <a:lstStyle/>
          <a:p>
            <a:r>
              <a:rPr lang="en-US" dirty="0"/>
              <a:t>Observations: </a:t>
            </a:r>
          </a:p>
          <a:p>
            <a:pPr>
              <a:buFontTx/>
              <a:buChar char="-"/>
            </a:pPr>
            <a:r>
              <a:rPr lang="en-US" dirty="0"/>
              <a:t>cloud of thermally emitting debris came to rest between 		altitudes of 29 and 26 km (        )</a:t>
            </a:r>
          </a:p>
          <a:p>
            <a:pPr>
              <a:buFontTx/>
              <a:buChar char="-"/>
            </a:pPr>
            <a:r>
              <a:rPr lang="en-US" dirty="0"/>
              <a:t>deceleration of the main fragment – red dots  with error bars</a:t>
            </a:r>
            <a:endParaRPr lang="ru-RU" dirty="0"/>
          </a:p>
        </p:txBody>
      </p:sp>
      <p:sp>
        <p:nvSpPr>
          <p:cNvPr id="15" name="Двойная стрелка влево/вправо 14"/>
          <p:cNvSpPr/>
          <p:nvPr/>
        </p:nvSpPr>
        <p:spPr>
          <a:xfrm>
            <a:off x="2598820" y="4608094"/>
            <a:ext cx="481263" cy="35228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Двойная стрелка влево/вправо 15"/>
          <p:cNvSpPr/>
          <p:nvPr/>
        </p:nvSpPr>
        <p:spPr>
          <a:xfrm>
            <a:off x="9979311" y="3728666"/>
            <a:ext cx="481263" cy="352285"/>
          </a:xfrm>
          <a:prstGeom prst="leftRightArrow">
            <a:avLst>
              <a:gd name="adj1" fmla="val 4317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5775158" y="4577588"/>
            <a:ext cx="6416842" cy="2308324"/>
          </a:xfrm>
          <a:prstGeom prst="rect">
            <a:avLst/>
          </a:prstGeom>
          <a:noFill/>
        </p:spPr>
        <p:txBody>
          <a:bodyPr wrap="square" rtlCol="0">
            <a:spAutoFit/>
          </a:bodyPr>
          <a:lstStyle/>
          <a:p>
            <a:r>
              <a:rPr lang="en-US" b="1" dirty="0">
                <a:solidFill>
                  <a:srgbClr val="0070C0"/>
                </a:solidFill>
              </a:rPr>
              <a:t>QL model </a:t>
            </a:r>
          </a:p>
          <a:p>
            <a:r>
              <a:rPr lang="en-US" dirty="0"/>
              <a:t>-does not describe the formation of separated fragments</a:t>
            </a:r>
          </a:p>
          <a:p>
            <a:r>
              <a:rPr lang="en-US" dirty="0"/>
              <a:t>(model restriction), total evaporation at 33 km (18</a:t>
            </a:r>
            <a:r>
              <a:rPr lang="en-US" baseline="30000" dirty="0"/>
              <a:t>0</a:t>
            </a:r>
            <a:r>
              <a:rPr lang="en-US" dirty="0"/>
              <a:t>)</a:t>
            </a:r>
          </a:p>
          <a:p>
            <a:endParaRPr lang="en-US" dirty="0"/>
          </a:p>
          <a:p>
            <a:r>
              <a:rPr lang="en-US" dirty="0"/>
              <a:t>-observed deceleration of most material doesn’t contradict to observations (H~30 km)</a:t>
            </a:r>
          </a:p>
          <a:p>
            <a:r>
              <a:rPr lang="en-US" dirty="0"/>
              <a:t>-provides reasonable estimate of energy deposition curve</a:t>
            </a:r>
          </a:p>
          <a:p>
            <a:r>
              <a:rPr lang="en-US" dirty="0"/>
              <a:t>- vertical entry decreases deceleration H more than on 10 km</a:t>
            </a:r>
            <a:endParaRPr lang="ru-RU" dirty="0"/>
          </a:p>
        </p:txBody>
      </p:sp>
    </p:spTree>
    <p:extLst>
      <p:ext uri="{BB962C8B-B14F-4D97-AF65-F5344CB8AC3E}">
        <p14:creationId xmlns:p14="http://schemas.microsoft.com/office/powerpoint/2010/main" val="2354807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Прямоугольник 4"/>
          <p:cNvSpPr>
            <a:spLocks noChangeArrowheads="1"/>
          </p:cNvSpPr>
          <p:nvPr/>
        </p:nvSpPr>
        <p:spPr bwMode="auto">
          <a:xfrm>
            <a:off x="2971800" y="1"/>
            <a:ext cx="7086600" cy="523875"/>
          </a:xfrm>
          <a:prstGeom prst="rect">
            <a:avLst/>
          </a:prstGeom>
          <a:noFill/>
          <a:ln w="9525">
            <a:noFill/>
            <a:miter lim="800000"/>
            <a:headEnd/>
            <a:tailEnd/>
          </a:ln>
        </p:spPr>
        <p:txBody>
          <a:bodyPr>
            <a:spAutoFit/>
          </a:bodyPr>
          <a:lstStyle/>
          <a:p>
            <a:r>
              <a:rPr lang="en-US" altLang="en-US" sz="2800" b="1" dirty="0">
                <a:solidFill>
                  <a:srgbClr val="CC0099"/>
                </a:solidFill>
              </a:rPr>
              <a:t>Shock wave of Chelyabinsk meteoroid</a:t>
            </a:r>
          </a:p>
        </p:txBody>
      </p:sp>
      <p:sp>
        <p:nvSpPr>
          <p:cNvPr id="38916" name="TextBox 5"/>
          <p:cNvSpPr txBox="1">
            <a:spLocks noChangeArrowheads="1"/>
          </p:cNvSpPr>
          <p:nvPr/>
        </p:nvSpPr>
        <p:spPr bwMode="auto">
          <a:xfrm>
            <a:off x="3505200" y="5791200"/>
            <a:ext cx="3657600" cy="923330"/>
          </a:xfrm>
          <a:prstGeom prst="rect">
            <a:avLst/>
          </a:prstGeom>
          <a:noFill/>
          <a:ln w="9525">
            <a:noFill/>
            <a:miter lim="800000"/>
            <a:headEnd/>
            <a:tailEnd/>
          </a:ln>
        </p:spPr>
        <p:txBody>
          <a:bodyPr>
            <a:spAutoFit/>
          </a:bodyPr>
          <a:lstStyle/>
          <a:p>
            <a:r>
              <a:rPr lang="en-US" altLang="en-US">
                <a:solidFill>
                  <a:srgbClr val="000000"/>
                </a:solidFill>
              </a:rPr>
              <a:t>Time evolution:</a:t>
            </a:r>
          </a:p>
          <a:p>
            <a:r>
              <a:rPr lang="en-US" altLang="en-US">
                <a:solidFill>
                  <a:srgbClr val="000000"/>
                </a:solidFill>
              </a:rPr>
              <a:t>- outer  shock wave </a:t>
            </a:r>
          </a:p>
          <a:p>
            <a:r>
              <a:rPr lang="en-US" altLang="en-US">
                <a:solidFill>
                  <a:srgbClr val="000000"/>
                </a:solidFill>
              </a:rPr>
              <a:t>- area of energy release</a:t>
            </a:r>
          </a:p>
        </p:txBody>
      </p:sp>
      <p:sp>
        <p:nvSpPr>
          <p:cNvPr id="38917" name="TextBox 5"/>
          <p:cNvSpPr txBox="1">
            <a:spLocks noChangeArrowheads="1"/>
          </p:cNvSpPr>
          <p:nvPr/>
        </p:nvSpPr>
        <p:spPr bwMode="auto">
          <a:xfrm>
            <a:off x="8610600" y="990600"/>
            <a:ext cx="2057400" cy="923330"/>
          </a:xfrm>
          <a:prstGeom prst="rect">
            <a:avLst/>
          </a:prstGeom>
          <a:noFill/>
          <a:ln w="9525">
            <a:noFill/>
            <a:miter lim="800000"/>
            <a:headEnd/>
            <a:tailEnd/>
          </a:ln>
        </p:spPr>
        <p:txBody>
          <a:bodyPr>
            <a:spAutoFit/>
          </a:bodyPr>
          <a:lstStyle/>
          <a:p>
            <a:r>
              <a:rPr lang="en-US" altLang="en-US">
                <a:solidFill>
                  <a:srgbClr val="000000"/>
                </a:solidFill>
              </a:rPr>
              <a:t>Energy </a:t>
            </a:r>
            <a:r>
              <a:rPr lang="ru-RU" altLang="en-US">
                <a:solidFill>
                  <a:srgbClr val="000000"/>
                </a:solidFill>
              </a:rPr>
              <a:t>520 кт,</a:t>
            </a:r>
            <a:endParaRPr lang="en-US" altLang="en-US">
              <a:solidFill>
                <a:srgbClr val="000000"/>
              </a:solidFill>
            </a:endParaRPr>
          </a:p>
          <a:p>
            <a:r>
              <a:rPr lang="en-US" altLang="en-US">
                <a:solidFill>
                  <a:srgbClr val="000000"/>
                </a:solidFill>
              </a:rPr>
              <a:t>Energy deposition</a:t>
            </a:r>
          </a:p>
          <a:p>
            <a:r>
              <a:rPr lang="en-US" altLang="en-US">
                <a:solidFill>
                  <a:srgbClr val="000000"/>
                </a:solidFill>
              </a:rPr>
              <a:t> ~light curve</a:t>
            </a:r>
            <a:r>
              <a:rPr lang="ru-RU" altLang="en-US">
                <a:solidFill>
                  <a:srgbClr val="000000"/>
                </a:solidFill>
              </a:rPr>
              <a:t> </a:t>
            </a:r>
          </a:p>
        </p:txBody>
      </p:sp>
      <p:pic>
        <p:nvPicPr>
          <p:cNvPr id="6" name="5 (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1524000" y="457200"/>
            <a:ext cx="7086600" cy="5405033"/>
          </a:xfrm>
          <a:prstGeom prst="rect">
            <a:avLst/>
          </a:prstGeom>
        </p:spPr>
      </p:pic>
    </p:spTree>
    <p:extLst>
      <p:ext uri="{BB962C8B-B14F-4D97-AF65-F5344CB8AC3E}">
        <p14:creationId xmlns:p14="http://schemas.microsoft.com/office/powerpoint/2010/main" val="3416170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Рисунок 3" descr="shockwave.avi_snapshot_00.34_[2014.06.23_19.58.32].jpg"/>
          <p:cNvPicPr>
            <a:picLocks noChangeAspect="1"/>
          </p:cNvPicPr>
          <p:nvPr/>
        </p:nvPicPr>
        <p:blipFill>
          <a:blip r:embed="rId2" cstate="print"/>
          <a:srcRect/>
          <a:stretch>
            <a:fillRect/>
          </a:stretch>
        </p:blipFill>
        <p:spPr bwMode="auto">
          <a:xfrm>
            <a:off x="1524001" y="457200"/>
            <a:ext cx="6310313" cy="4813300"/>
          </a:xfrm>
          <a:prstGeom prst="rect">
            <a:avLst/>
          </a:prstGeom>
          <a:noFill/>
          <a:ln w="9525">
            <a:noFill/>
            <a:miter lim="800000"/>
            <a:headEnd/>
            <a:tailEnd/>
          </a:ln>
        </p:spPr>
      </p:pic>
      <p:pic>
        <p:nvPicPr>
          <p:cNvPr id="40963" name="Рисунок 7" descr="0_1105f8_b2cc55b9_orig.jpg"/>
          <p:cNvPicPr>
            <a:picLocks noChangeAspect="1"/>
          </p:cNvPicPr>
          <p:nvPr/>
        </p:nvPicPr>
        <p:blipFill>
          <a:blip r:embed="rId3" cstate="print"/>
          <a:srcRect r="12660" b="9525"/>
          <a:stretch>
            <a:fillRect/>
          </a:stretch>
        </p:blipFill>
        <p:spPr bwMode="auto">
          <a:xfrm>
            <a:off x="6016626" y="3124200"/>
            <a:ext cx="4651375" cy="3733800"/>
          </a:xfrm>
          <a:prstGeom prst="rect">
            <a:avLst/>
          </a:prstGeom>
          <a:noFill/>
          <a:ln w="9525">
            <a:noFill/>
            <a:miter lim="800000"/>
            <a:headEnd/>
            <a:tailEnd/>
          </a:ln>
        </p:spPr>
      </p:pic>
      <p:sp>
        <p:nvSpPr>
          <p:cNvPr id="40964" name="TextBox 6"/>
          <p:cNvSpPr txBox="1">
            <a:spLocks noChangeArrowheads="1"/>
          </p:cNvSpPr>
          <p:nvPr/>
        </p:nvSpPr>
        <p:spPr bwMode="auto">
          <a:xfrm>
            <a:off x="6324601" y="6324600"/>
            <a:ext cx="1165225" cy="369888"/>
          </a:xfrm>
          <a:prstGeom prst="rect">
            <a:avLst/>
          </a:prstGeom>
          <a:noFill/>
          <a:ln w="9525">
            <a:noFill/>
            <a:miter lim="800000"/>
            <a:headEnd/>
            <a:tailEnd/>
          </a:ln>
        </p:spPr>
        <p:txBody>
          <a:bodyPr wrap="none">
            <a:spAutoFit/>
          </a:bodyPr>
          <a:lstStyle/>
          <a:p>
            <a:r>
              <a:rPr lang="en-US" altLang="en-US">
                <a:solidFill>
                  <a:srgbClr val="FFFF00"/>
                </a:solidFill>
              </a:rPr>
              <a:t>~85 km S</a:t>
            </a:r>
          </a:p>
        </p:txBody>
      </p:sp>
      <p:sp>
        <p:nvSpPr>
          <p:cNvPr id="40965" name="Прямоугольник 4"/>
          <p:cNvSpPr>
            <a:spLocks noChangeArrowheads="1"/>
          </p:cNvSpPr>
          <p:nvPr/>
        </p:nvSpPr>
        <p:spPr bwMode="auto">
          <a:xfrm>
            <a:off x="2971800" y="1"/>
            <a:ext cx="6248400" cy="523875"/>
          </a:xfrm>
          <a:prstGeom prst="rect">
            <a:avLst/>
          </a:prstGeom>
          <a:noFill/>
          <a:ln w="9525">
            <a:noFill/>
            <a:miter lim="800000"/>
            <a:headEnd/>
            <a:tailEnd/>
          </a:ln>
        </p:spPr>
        <p:txBody>
          <a:bodyPr>
            <a:spAutoFit/>
          </a:bodyPr>
          <a:lstStyle/>
          <a:p>
            <a:r>
              <a:rPr lang="en-US" altLang="en-US" sz="2800">
                <a:solidFill>
                  <a:srgbClr val="CC0066"/>
                </a:solidFill>
              </a:rPr>
              <a:t>Shock wave of Chelyabinsk meteoroid</a:t>
            </a:r>
          </a:p>
        </p:txBody>
      </p:sp>
    </p:spTree>
    <p:extLst>
      <p:ext uri="{BB962C8B-B14F-4D97-AF65-F5344CB8AC3E}">
        <p14:creationId xmlns:p14="http://schemas.microsoft.com/office/powerpoint/2010/main" val="501975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r="6455"/>
          <a:stretch/>
        </p:blipFill>
        <p:spPr>
          <a:xfrm>
            <a:off x="5464843" y="728651"/>
            <a:ext cx="4776437" cy="2408380"/>
          </a:xfrm>
          <a:prstGeom prst="rect">
            <a:avLst/>
          </a:prstGeom>
        </p:spPr>
      </p:pic>
      <p:pic>
        <p:nvPicPr>
          <p:cNvPr id="36866" name="Рисунок 4" descr="fig5.jpg"/>
          <p:cNvPicPr>
            <a:picLocks noChangeAspect="1" noChangeArrowheads="1"/>
          </p:cNvPicPr>
          <p:nvPr/>
        </p:nvPicPr>
        <p:blipFill>
          <a:blip r:embed="rId3" cstate="print"/>
          <a:srcRect t="33860" r="12902"/>
          <a:stretch>
            <a:fillRect/>
          </a:stretch>
        </p:blipFill>
        <p:spPr bwMode="auto">
          <a:xfrm>
            <a:off x="167067" y="685800"/>
            <a:ext cx="5084544" cy="4905418"/>
          </a:xfrm>
          <a:prstGeom prst="rect">
            <a:avLst/>
          </a:prstGeom>
          <a:noFill/>
          <a:ln w="9525">
            <a:noFill/>
            <a:miter lim="800000"/>
            <a:headEnd/>
            <a:tailEnd/>
          </a:ln>
        </p:spPr>
      </p:pic>
      <p:sp>
        <p:nvSpPr>
          <p:cNvPr id="36868" name="Прямоугольник 5"/>
          <p:cNvSpPr>
            <a:spLocks noChangeArrowheads="1"/>
          </p:cNvSpPr>
          <p:nvPr/>
        </p:nvSpPr>
        <p:spPr bwMode="auto">
          <a:xfrm>
            <a:off x="2209800" y="0"/>
            <a:ext cx="8458200" cy="533400"/>
          </a:xfrm>
          <a:prstGeom prst="rect">
            <a:avLst/>
          </a:prstGeom>
          <a:noFill/>
          <a:ln w="9525">
            <a:noFill/>
            <a:miter lim="800000"/>
            <a:headEnd/>
            <a:tailEnd/>
          </a:ln>
        </p:spPr>
        <p:txBody>
          <a:bodyPr>
            <a:spAutoFit/>
          </a:bodyPr>
          <a:lstStyle/>
          <a:p>
            <a:r>
              <a:rPr lang="en-US" altLang="en-US" sz="2800" b="1">
                <a:solidFill>
                  <a:srgbClr val="CC0066"/>
                </a:solidFill>
              </a:rPr>
              <a:t>Modeling of Chelyabinsk bolide shock wave </a:t>
            </a:r>
          </a:p>
        </p:txBody>
      </p:sp>
      <p:sp>
        <p:nvSpPr>
          <p:cNvPr id="36869" name="Прямоугольник 7"/>
          <p:cNvSpPr>
            <a:spLocks noChangeArrowheads="1"/>
          </p:cNvSpPr>
          <p:nvPr/>
        </p:nvSpPr>
        <p:spPr bwMode="auto">
          <a:xfrm>
            <a:off x="93915" y="6101490"/>
            <a:ext cx="11694695" cy="646331"/>
          </a:xfrm>
          <a:prstGeom prst="rect">
            <a:avLst/>
          </a:prstGeom>
          <a:noFill/>
          <a:ln w="9525">
            <a:noFill/>
            <a:miter lim="800000"/>
            <a:headEnd/>
            <a:tailEnd/>
          </a:ln>
        </p:spPr>
        <p:txBody>
          <a:bodyPr wrap="square">
            <a:spAutoFit/>
          </a:bodyPr>
          <a:lstStyle/>
          <a:p>
            <a:pPr marL="457200" indent="-457200" algn="just"/>
            <a:r>
              <a:rPr lang="en-US" altLang="en-US" dirty="0"/>
              <a:t>The peculiarities of energy release influence on density and pressure distribution in the disturbed area formed in the atmosphere after the entry, 	and on its subsequent evolution  as well as on overpressure on the ground</a:t>
            </a:r>
          </a:p>
        </p:txBody>
      </p:sp>
      <p:pic>
        <p:nvPicPr>
          <p:cNvPr id="14339" name="Picture 3"/>
          <p:cNvPicPr>
            <a:picLocks noChangeAspect="1" noChangeArrowheads="1"/>
          </p:cNvPicPr>
          <p:nvPr/>
        </p:nvPicPr>
        <p:blipFill>
          <a:blip r:embed="rId4" cstate="print"/>
          <a:srcRect/>
          <a:stretch>
            <a:fillRect/>
          </a:stretch>
        </p:blipFill>
        <p:spPr bwMode="auto">
          <a:xfrm>
            <a:off x="10668000" y="1366838"/>
            <a:ext cx="590550" cy="3733800"/>
          </a:xfrm>
          <a:prstGeom prst="rect">
            <a:avLst/>
          </a:prstGeom>
          <a:noFill/>
          <a:ln w="9525">
            <a:noFill/>
            <a:miter lim="800000"/>
            <a:headEnd/>
            <a:tailEnd/>
          </a:ln>
        </p:spPr>
      </p:pic>
      <p:sp>
        <p:nvSpPr>
          <p:cNvPr id="9" name="TextBox 8"/>
          <p:cNvSpPr txBox="1"/>
          <p:nvPr/>
        </p:nvSpPr>
        <p:spPr>
          <a:xfrm>
            <a:off x="1588169" y="757989"/>
            <a:ext cx="1960793" cy="369332"/>
          </a:xfrm>
          <a:prstGeom prst="rect">
            <a:avLst/>
          </a:prstGeom>
          <a:noFill/>
        </p:spPr>
        <p:txBody>
          <a:bodyPr wrap="none" rtlCol="0">
            <a:spAutoFit/>
          </a:bodyPr>
          <a:lstStyle/>
          <a:p>
            <a:r>
              <a:rPr lang="en-US" dirty="0" err="1">
                <a:solidFill>
                  <a:srgbClr val="FFFF00"/>
                </a:solidFill>
              </a:rPr>
              <a:t>dE</a:t>
            </a:r>
            <a:r>
              <a:rPr lang="en-US" dirty="0">
                <a:solidFill>
                  <a:srgbClr val="FFFF00"/>
                </a:solidFill>
              </a:rPr>
              <a:t>/</a:t>
            </a:r>
            <a:r>
              <a:rPr lang="en-US" dirty="0" err="1">
                <a:solidFill>
                  <a:srgbClr val="FFFF00"/>
                </a:solidFill>
              </a:rPr>
              <a:t>dz~light</a:t>
            </a:r>
            <a:r>
              <a:rPr lang="en-US" dirty="0">
                <a:solidFill>
                  <a:srgbClr val="FFFF00"/>
                </a:solidFill>
              </a:rPr>
              <a:t> curve</a:t>
            </a:r>
            <a:endParaRPr lang="ru-RU" dirty="0">
              <a:solidFill>
                <a:srgbClr val="FFFF00"/>
              </a:solidFill>
            </a:endParaRPr>
          </a:p>
        </p:txBody>
      </p:sp>
      <p:sp>
        <p:nvSpPr>
          <p:cNvPr id="10" name="TextBox 9"/>
          <p:cNvSpPr txBox="1"/>
          <p:nvPr/>
        </p:nvSpPr>
        <p:spPr>
          <a:xfrm>
            <a:off x="5843337" y="802105"/>
            <a:ext cx="1900905" cy="369332"/>
          </a:xfrm>
          <a:prstGeom prst="rect">
            <a:avLst/>
          </a:prstGeom>
          <a:noFill/>
        </p:spPr>
        <p:txBody>
          <a:bodyPr wrap="none" rtlCol="0">
            <a:spAutoFit/>
          </a:bodyPr>
          <a:lstStyle/>
          <a:p>
            <a:r>
              <a:rPr lang="en-US" dirty="0" err="1">
                <a:solidFill>
                  <a:srgbClr val="FFFF00"/>
                </a:solidFill>
              </a:rPr>
              <a:t>dE</a:t>
            </a:r>
            <a:r>
              <a:rPr lang="en-US" dirty="0">
                <a:solidFill>
                  <a:srgbClr val="FFFF00"/>
                </a:solidFill>
              </a:rPr>
              <a:t>/</a:t>
            </a:r>
            <a:r>
              <a:rPr lang="en-US" dirty="0" err="1">
                <a:solidFill>
                  <a:srgbClr val="FFFF00"/>
                </a:solidFill>
              </a:rPr>
              <a:t>dz~QL</a:t>
            </a:r>
            <a:r>
              <a:rPr lang="en-US" dirty="0">
                <a:solidFill>
                  <a:srgbClr val="FFFF00"/>
                </a:solidFill>
              </a:rPr>
              <a:t> model</a:t>
            </a:r>
            <a:endParaRPr lang="ru-RU" dirty="0">
              <a:solidFill>
                <a:srgbClr val="FFFF00"/>
              </a:solidFill>
            </a:endParaRPr>
          </a:p>
        </p:txBody>
      </p:sp>
      <p:pic>
        <p:nvPicPr>
          <p:cNvPr id="2" name="Рисунок 1"/>
          <p:cNvPicPr>
            <a:picLocks noChangeAspect="1"/>
          </p:cNvPicPr>
          <p:nvPr/>
        </p:nvPicPr>
        <p:blipFill rotWithShape="1">
          <a:blip r:embed="rId5"/>
          <a:srcRect r="7853"/>
          <a:stretch/>
        </p:blipFill>
        <p:spPr>
          <a:xfrm>
            <a:off x="5446745" y="3137031"/>
            <a:ext cx="4794535" cy="2454187"/>
          </a:xfrm>
          <a:prstGeom prst="rect">
            <a:avLst/>
          </a:prstGeom>
        </p:spPr>
      </p:pic>
    </p:spTree>
    <p:extLst>
      <p:ext uri="{BB962C8B-B14F-4D97-AF65-F5344CB8AC3E}">
        <p14:creationId xmlns:p14="http://schemas.microsoft.com/office/powerpoint/2010/main" val="410347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81001"/>
            <a:ext cx="5943600"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3"/>
          <p:cNvSpPr txBox="1">
            <a:spLocks noChangeArrowheads="1"/>
          </p:cNvSpPr>
          <p:nvPr/>
        </p:nvSpPr>
        <p:spPr bwMode="auto">
          <a:xfrm>
            <a:off x="1524000" y="5226051"/>
            <a:ext cx="5943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ru-RU" sz="1800" kern="0"/>
              <a:t>solid orange circles     - for reported damage </a:t>
            </a:r>
          </a:p>
          <a:p>
            <a:pPr eaLnBrk="1" hangingPunct="1">
              <a:buFontTx/>
              <a:buChar char="-"/>
            </a:pPr>
            <a:r>
              <a:rPr lang="en-US" altLang="ru-RU" sz="1800" kern="0"/>
              <a:t>open black circles      -  for no damage; </a:t>
            </a:r>
          </a:p>
          <a:p>
            <a:pPr eaLnBrk="1" hangingPunct="1">
              <a:buFontTx/>
              <a:buChar char="-"/>
            </a:pPr>
            <a:r>
              <a:rPr lang="en-US" altLang="ru-RU" sz="1800" kern="0"/>
              <a:t>solid red circles     the most damaged villages in each district (</a:t>
            </a:r>
            <a:r>
              <a:rPr lang="en-US" altLang="ru-RU" sz="1200" kern="0"/>
              <a:t>as reported by the government).</a:t>
            </a:r>
            <a:r>
              <a:rPr lang="en-US" altLang="ru-RU" sz="1400" kern="0"/>
              <a:t>.</a:t>
            </a:r>
          </a:p>
          <a:p>
            <a:pPr eaLnBrk="1" hangingPunct="1"/>
            <a:r>
              <a:rPr lang="en-US" altLang="ru-RU" sz="1800" kern="0"/>
              <a:t>White -  the fireball brightness on a linear scale.</a:t>
            </a:r>
          </a:p>
        </p:txBody>
      </p:sp>
      <p:sp>
        <p:nvSpPr>
          <p:cNvPr id="29700" name="Прямоугольник 6"/>
          <p:cNvSpPr>
            <a:spLocks noChangeArrowheads="1"/>
          </p:cNvSpPr>
          <p:nvPr/>
        </p:nvSpPr>
        <p:spPr bwMode="auto">
          <a:xfrm>
            <a:off x="7772400" y="533400"/>
            <a:ext cx="28956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kern="0">
                <a:latin typeface="Calibri" panose="020F0502020204030204" pitchFamily="34" charset="0"/>
              </a:rPr>
              <a:t>Contours </a:t>
            </a:r>
            <a:r>
              <a:rPr lang="ru-RU" altLang="ru-RU" kern="0">
                <a:latin typeface="Calibri" panose="020F0502020204030204" pitchFamily="34" charset="0"/>
              </a:rPr>
              <a:t>: </a:t>
            </a:r>
          </a:p>
          <a:p>
            <a:pPr eaLnBrk="1" hangingPunct="1"/>
            <a:r>
              <a:rPr lang="ru-RU" altLang="ru-RU" sz="1400" kern="0">
                <a:latin typeface="Calibri" panose="020F0502020204030204" pitchFamily="34" charset="0"/>
              </a:rPr>
              <a:t>(</a:t>
            </a:r>
            <a:r>
              <a:rPr lang="en-US" altLang="ru-RU" sz="1400" kern="0">
                <a:latin typeface="Calibri" panose="020F0502020204030204" pitchFamily="34" charset="0"/>
              </a:rPr>
              <a:t>from dark to light)</a:t>
            </a:r>
            <a:endParaRPr lang="ru-RU" altLang="ru-RU" sz="1400" kern="0">
              <a:latin typeface="Calibri" panose="020F0502020204030204" pitchFamily="34" charset="0"/>
            </a:endParaRPr>
          </a:p>
          <a:p>
            <a:pPr eaLnBrk="1" hangingPunct="1"/>
            <a:r>
              <a:rPr lang="ru-RU" altLang="ru-RU" kern="0">
                <a:latin typeface="Calibri" panose="020F0502020204030204" pitchFamily="34" charset="0"/>
              </a:rPr>
              <a:t>300 </a:t>
            </a:r>
            <a:r>
              <a:rPr lang="en-US" altLang="ru-RU" kern="0">
                <a:latin typeface="Calibri" panose="020F0502020204030204" pitchFamily="34" charset="0"/>
              </a:rPr>
              <a:t>kt</a:t>
            </a:r>
            <a:r>
              <a:rPr lang="en-US" altLang="ru-RU" kern="0">
                <a:latin typeface="Calibri" panose="020F0502020204030204" pitchFamily="34" charset="0"/>
                <a:sym typeface="Symbol" panose="05050102010706020507" pitchFamily="18" charset="2"/>
              </a:rPr>
              <a:t> </a:t>
            </a:r>
            <a:r>
              <a:rPr lang="en-US" altLang="ru-RU" kern="0">
                <a:latin typeface="Calibri" panose="020F0502020204030204" pitchFamily="34" charset="0"/>
              </a:rPr>
              <a:t>p&gt;1000 Pa</a:t>
            </a:r>
            <a:r>
              <a:rPr lang="ru-RU" altLang="ru-RU" kern="0">
                <a:latin typeface="Calibri" panose="020F0502020204030204" pitchFamily="34" charset="0"/>
              </a:rPr>
              <a:t>, </a:t>
            </a:r>
          </a:p>
          <a:p>
            <a:pPr eaLnBrk="1" hangingPunct="1"/>
            <a:r>
              <a:rPr lang="ru-RU" altLang="ru-RU" kern="0">
                <a:latin typeface="Calibri" panose="020F0502020204030204" pitchFamily="34" charset="0"/>
              </a:rPr>
              <a:t>520 </a:t>
            </a:r>
            <a:r>
              <a:rPr lang="en-US" altLang="ru-RU" kern="0">
                <a:latin typeface="Calibri" panose="020F0502020204030204" pitchFamily="34" charset="0"/>
              </a:rPr>
              <a:t>kt</a:t>
            </a:r>
            <a:r>
              <a:rPr lang="ru-RU" altLang="ru-RU" kern="0">
                <a:latin typeface="Calibri" panose="020F0502020204030204" pitchFamily="34" charset="0"/>
              </a:rPr>
              <a:t> </a:t>
            </a:r>
            <a:r>
              <a:rPr lang="en-US" altLang="ru-RU" kern="0">
                <a:latin typeface="Calibri" panose="020F0502020204030204" pitchFamily="34" charset="0"/>
                <a:sym typeface="Symbol" panose="05050102010706020507" pitchFamily="18" charset="2"/>
              </a:rPr>
              <a:t></a:t>
            </a:r>
            <a:r>
              <a:rPr lang="en-US" altLang="ru-RU" kern="0">
                <a:latin typeface="Calibri" panose="020F0502020204030204" pitchFamily="34" charset="0"/>
              </a:rPr>
              <a:t>p&gt;1000 Pa</a:t>
            </a:r>
            <a:r>
              <a:rPr lang="ru-RU" altLang="ru-RU" kern="0">
                <a:latin typeface="Calibri" panose="020F0502020204030204" pitchFamily="34" charset="0"/>
              </a:rPr>
              <a:t>, </a:t>
            </a:r>
          </a:p>
          <a:p>
            <a:pPr eaLnBrk="1" hangingPunct="1"/>
            <a:r>
              <a:rPr lang="ru-RU" altLang="ru-RU" kern="0">
                <a:latin typeface="Calibri" panose="020F0502020204030204" pitchFamily="34" charset="0"/>
              </a:rPr>
              <a:t>300 </a:t>
            </a:r>
            <a:r>
              <a:rPr lang="en-US" altLang="ru-RU" kern="0">
                <a:latin typeface="Calibri" panose="020F0502020204030204" pitchFamily="34" charset="0"/>
              </a:rPr>
              <a:t>kt</a:t>
            </a:r>
            <a:r>
              <a:rPr lang="en-US" altLang="ru-RU" kern="0">
                <a:latin typeface="Calibri" panose="020F0502020204030204" pitchFamily="34" charset="0"/>
                <a:sym typeface="Symbol" panose="05050102010706020507" pitchFamily="18" charset="2"/>
              </a:rPr>
              <a:t> </a:t>
            </a:r>
            <a:r>
              <a:rPr lang="en-US" altLang="ru-RU" kern="0">
                <a:latin typeface="Calibri" panose="020F0502020204030204" pitchFamily="34" charset="0"/>
              </a:rPr>
              <a:t>p&gt;</a:t>
            </a:r>
            <a:r>
              <a:rPr lang="ru-RU" altLang="ru-RU" kern="0">
                <a:latin typeface="Calibri" panose="020F0502020204030204" pitchFamily="34" charset="0"/>
              </a:rPr>
              <a:t>5</a:t>
            </a:r>
            <a:r>
              <a:rPr lang="en-US" altLang="ru-RU" kern="0">
                <a:latin typeface="Calibri" panose="020F0502020204030204" pitchFamily="34" charset="0"/>
              </a:rPr>
              <a:t>00 Pa</a:t>
            </a:r>
            <a:r>
              <a:rPr lang="ru-RU" altLang="ru-RU" kern="0">
                <a:latin typeface="Calibri" panose="020F0502020204030204" pitchFamily="34" charset="0"/>
              </a:rPr>
              <a:t>, </a:t>
            </a:r>
          </a:p>
          <a:p>
            <a:pPr eaLnBrk="1" hangingPunct="1"/>
            <a:r>
              <a:rPr lang="ru-RU" altLang="ru-RU" kern="0">
                <a:latin typeface="Calibri" panose="020F0502020204030204" pitchFamily="34" charset="0"/>
              </a:rPr>
              <a:t>520 </a:t>
            </a:r>
            <a:r>
              <a:rPr lang="en-US" altLang="ru-RU" kern="0">
                <a:latin typeface="Calibri" panose="020F0502020204030204" pitchFamily="34" charset="0"/>
              </a:rPr>
              <a:t>kt</a:t>
            </a:r>
            <a:r>
              <a:rPr lang="ru-RU" altLang="ru-RU" kern="0">
                <a:latin typeface="Calibri" panose="020F0502020204030204" pitchFamily="34" charset="0"/>
              </a:rPr>
              <a:t> </a:t>
            </a:r>
            <a:r>
              <a:rPr lang="en-US" altLang="ru-RU" kern="0">
                <a:latin typeface="Calibri" panose="020F0502020204030204" pitchFamily="34" charset="0"/>
                <a:sym typeface="Symbol" panose="05050102010706020507" pitchFamily="18" charset="2"/>
              </a:rPr>
              <a:t></a:t>
            </a:r>
            <a:r>
              <a:rPr lang="en-US" altLang="ru-RU" kern="0">
                <a:latin typeface="Calibri" panose="020F0502020204030204" pitchFamily="34" charset="0"/>
              </a:rPr>
              <a:t>p&gt;</a:t>
            </a:r>
            <a:r>
              <a:rPr lang="ru-RU" altLang="ru-RU" kern="0">
                <a:latin typeface="Calibri" panose="020F0502020204030204" pitchFamily="34" charset="0"/>
              </a:rPr>
              <a:t>5</a:t>
            </a:r>
            <a:r>
              <a:rPr lang="en-US" altLang="ru-RU" kern="0">
                <a:latin typeface="Calibri" panose="020F0502020204030204" pitchFamily="34" charset="0"/>
              </a:rPr>
              <a:t>00 Pa</a:t>
            </a:r>
            <a:r>
              <a:rPr lang="ru-RU" altLang="ru-RU" kern="0">
                <a:latin typeface="Calibri" panose="020F0502020204030204" pitchFamily="34" charset="0"/>
              </a:rPr>
              <a:t>  </a:t>
            </a:r>
          </a:p>
          <a:p>
            <a:pPr eaLnBrk="1" hangingPunct="1"/>
            <a:r>
              <a:rPr lang="ru-RU" altLang="ru-RU" kern="0">
                <a:latin typeface="Calibri" panose="020F0502020204030204" pitchFamily="34" charset="0"/>
              </a:rPr>
              <a:t> </a:t>
            </a:r>
          </a:p>
        </p:txBody>
      </p:sp>
      <p:sp>
        <p:nvSpPr>
          <p:cNvPr id="29701" name="Прямоугольник 7"/>
          <p:cNvSpPr>
            <a:spLocks noChangeArrowheads="1"/>
          </p:cNvSpPr>
          <p:nvPr/>
        </p:nvSpPr>
        <p:spPr bwMode="auto">
          <a:xfrm>
            <a:off x="3048000" y="1"/>
            <a:ext cx="647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2800" b="1" kern="0">
                <a:solidFill>
                  <a:srgbClr val="CC0066"/>
                </a:solidFill>
              </a:rPr>
              <a:t>Map of glass damage on the ground</a:t>
            </a:r>
            <a:endParaRPr lang="en-US" altLang="ru-RU" sz="2800" b="1" kern="0">
              <a:solidFill>
                <a:srgbClr val="FF3399"/>
              </a:solidFill>
            </a:endParaRPr>
          </a:p>
        </p:txBody>
      </p:sp>
      <p:sp>
        <p:nvSpPr>
          <p:cNvPr id="29702" name="Прямоугольник 8"/>
          <p:cNvSpPr>
            <a:spLocks noChangeArrowheads="1"/>
          </p:cNvSpPr>
          <p:nvPr/>
        </p:nvSpPr>
        <p:spPr bwMode="auto">
          <a:xfrm>
            <a:off x="7696200" y="2362200"/>
            <a:ext cx="2819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ru-RU" kern="0"/>
              <a:t>The shape of damaged area </a:t>
            </a:r>
          </a:p>
          <a:p>
            <a:pPr algn="just" eaLnBrk="1" hangingPunct="1"/>
            <a:r>
              <a:rPr lang="en-US" altLang="ru-RU" kern="0"/>
              <a:t>– corresponds to energy deposition along extended part of trajectory</a:t>
            </a:r>
          </a:p>
          <a:p>
            <a:pPr algn="just" eaLnBrk="1" hangingPunct="1"/>
            <a:endParaRPr lang="en-US" altLang="ru-RU" kern="0"/>
          </a:p>
          <a:p>
            <a:pPr algn="just" eaLnBrk="1" hangingPunct="1"/>
            <a:r>
              <a:rPr lang="en-US" altLang="ru-RU" kern="0"/>
              <a:t>P</a:t>
            </a:r>
            <a:r>
              <a:rPr lang="en-US" altLang="ru-RU" kern="0" baseline="-25000"/>
              <a:t>max</a:t>
            </a:r>
            <a:r>
              <a:rPr lang="en-US" altLang="ru-RU" kern="0"/>
              <a:t>&gt;4.3 kPa</a:t>
            </a:r>
          </a:p>
        </p:txBody>
      </p:sp>
      <p:sp>
        <p:nvSpPr>
          <p:cNvPr id="8" name="Овал 7"/>
          <p:cNvSpPr/>
          <p:nvPr/>
        </p:nvSpPr>
        <p:spPr>
          <a:xfrm>
            <a:off x="3657600" y="5257800"/>
            <a:ext cx="228600" cy="228600"/>
          </a:xfrm>
          <a:prstGeom prst="ellipse">
            <a:avLst/>
          </a:prstGeom>
          <a:solidFill>
            <a:srgbClr val="E2A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9" name="Овал 8"/>
          <p:cNvSpPr/>
          <p:nvPr/>
        </p:nvSpPr>
        <p:spPr>
          <a:xfrm>
            <a:off x="3581400" y="5562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10" name="Овал 9"/>
          <p:cNvSpPr/>
          <p:nvPr/>
        </p:nvSpPr>
        <p:spPr>
          <a:xfrm>
            <a:off x="3276600" y="5867400"/>
            <a:ext cx="228600" cy="228600"/>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kern="0">
              <a:solidFill>
                <a:sysClr val="windowText" lastClr="000000"/>
              </a:solidFill>
            </a:endParaRPr>
          </a:p>
        </p:txBody>
      </p:sp>
      <p:sp>
        <p:nvSpPr>
          <p:cNvPr id="29706" name="Прямоугольник 10"/>
          <p:cNvSpPr>
            <a:spLocks noChangeArrowheads="1"/>
          </p:cNvSpPr>
          <p:nvPr/>
        </p:nvSpPr>
        <p:spPr bwMode="auto">
          <a:xfrm>
            <a:off x="7086600" y="5181601"/>
            <a:ext cx="3581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ru-RU" sz="1800" kern="0"/>
              <a:t>Chelyabinsk, Korkino</a:t>
            </a:r>
          </a:p>
          <a:p>
            <a:pPr algn="just" eaLnBrk="1" hangingPunct="1"/>
            <a:r>
              <a:rPr lang="en-US" altLang="ru-RU" sz="1800" kern="0"/>
              <a:t>	 model ~</a:t>
            </a:r>
            <a:r>
              <a:rPr lang="en-US" altLang="ru-RU" sz="1800" kern="0">
                <a:solidFill>
                  <a:srgbClr val="0033CC"/>
                </a:solidFill>
              </a:rPr>
              <a:t>2-4kPa</a:t>
            </a:r>
          </a:p>
          <a:p>
            <a:pPr algn="just" eaLnBrk="1" hangingPunct="1"/>
            <a:r>
              <a:rPr lang="en-US" altLang="ru-RU" sz="1800" kern="0"/>
              <a:t>Korkino: P&gt;1.2-2.5 kPa   </a:t>
            </a:r>
          </a:p>
          <a:p>
            <a:pPr algn="just" eaLnBrk="1" hangingPunct="1"/>
            <a:r>
              <a:rPr lang="en-US" altLang="ru-RU" sz="1800" kern="0"/>
              <a:t>Brown et al.(2013): </a:t>
            </a:r>
          </a:p>
          <a:p>
            <a:pPr algn="just" eaLnBrk="1" hangingPunct="1"/>
            <a:r>
              <a:rPr lang="en-US" altLang="ru-RU" sz="1800" kern="0"/>
              <a:t>P~</a:t>
            </a:r>
            <a:r>
              <a:rPr lang="en-US" altLang="ru-RU" sz="1800" kern="0">
                <a:solidFill>
                  <a:srgbClr val="0033CC"/>
                </a:solidFill>
              </a:rPr>
              <a:t>2.6-3.8</a:t>
            </a:r>
            <a:r>
              <a:rPr lang="en-US" altLang="ru-RU" sz="1800" kern="0"/>
              <a:t> kPa in Chelyabinsk</a:t>
            </a:r>
            <a:endParaRPr lang="ru-RU" altLang="ru-RU" sz="1800" kern="0"/>
          </a:p>
        </p:txBody>
      </p:sp>
    </p:spTree>
    <p:extLst>
      <p:ext uri="{BB962C8B-B14F-4D97-AF65-F5344CB8AC3E}">
        <p14:creationId xmlns:p14="http://schemas.microsoft.com/office/powerpoint/2010/main" val="941845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18105" y="5109577"/>
            <a:ext cx="7894074" cy="1477328"/>
          </a:xfrm>
          <a:prstGeom prst="rect">
            <a:avLst/>
          </a:prstGeom>
        </p:spPr>
        <p:txBody>
          <a:bodyPr wrap="square">
            <a:spAutoFit/>
          </a:bodyPr>
          <a:lstStyle/>
          <a:p>
            <a:r>
              <a:rPr lang="it-IT" dirty="0"/>
              <a:t>Main characteristics of overpressure zones (&gt;1 kPa) (sizes, </a:t>
            </a:r>
            <a:r>
              <a:rPr lang="en-US" dirty="0"/>
              <a:t>maximal ∆P) - </a:t>
            </a:r>
            <a:endParaRPr lang="ru-RU" dirty="0"/>
          </a:p>
          <a:p>
            <a:pPr algn="ctr"/>
            <a:r>
              <a:rPr lang="it-IT" dirty="0">
                <a:solidFill>
                  <a:schemeClr val="accent2"/>
                </a:solidFill>
              </a:rPr>
              <a:t> satisfactory agreement </a:t>
            </a:r>
          </a:p>
          <a:p>
            <a:r>
              <a:rPr lang="it-IT" dirty="0"/>
              <a:t> between results obtained in the frame of QL model and previous modeling </a:t>
            </a:r>
          </a:p>
          <a:p>
            <a:r>
              <a:rPr lang="it-IT" dirty="0"/>
              <a:t>under assumption that energy deposition is proportional to the light curve </a:t>
            </a:r>
          </a:p>
          <a:p>
            <a:endParaRPr lang="ru-RU" dirty="0"/>
          </a:p>
        </p:txBody>
      </p:sp>
      <p:pic>
        <p:nvPicPr>
          <p:cNvPr id="54274" name="Picture 2"/>
          <p:cNvPicPr>
            <a:picLocks noChangeAspect="1" noChangeArrowheads="1"/>
          </p:cNvPicPr>
          <p:nvPr/>
        </p:nvPicPr>
        <p:blipFill>
          <a:blip r:embed="rId2" cstate="print"/>
          <a:srcRect/>
          <a:stretch>
            <a:fillRect/>
          </a:stretch>
        </p:blipFill>
        <p:spPr bwMode="auto">
          <a:xfrm>
            <a:off x="1080336" y="1059531"/>
            <a:ext cx="3486150" cy="3343275"/>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5050757" y="1191879"/>
            <a:ext cx="3486150" cy="3343275"/>
          </a:xfrm>
          <a:prstGeom prst="rect">
            <a:avLst/>
          </a:prstGeom>
          <a:noFill/>
          <a:ln w="9525">
            <a:noFill/>
            <a:miter lim="800000"/>
            <a:headEnd/>
            <a:tailEnd/>
          </a:ln>
        </p:spPr>
      </p:pic>
      <p:pic>
        <p:nvPicPr>
          <p:cNvPr id="54276" name="Picture 4"/>
          <p:cNvPicPr>
            <a:picLocks noChangeAspect="1" noChangeArrowheads="1"/>
          </p:cNvPicPr>
          <p:nvPr/>
        </p:nvPicPr>
        <p:blipFill>
          <a:blip r:embed="rId4" cstate="print"/>
          <a:srcRect/>
          <a:stretch>
            <a:fillRect/>
          </a:stretch>
        </p:blipFill>
        <p:spPr bwMode="auto">
          <a:xfrm>
            <a:off x="8931192" y="1602456"/>
            <a:ext cx="561975" cy="2257425"/>
          </a:xfrm>
          <a:prstGeom prst="rect">
            <a:avLst/>
          </a:prstGeom>
          <a:noFill/>
          <a:ln w="9525">
            <a:noFill/>
            <a:miter lim="800000"/>
            <a:headEnd/>
            <a:tailEnd/>
          </a:ln>
        </p:spPr>
      </p:pic>
      <p:sp>
        <p:nvSpPr>
          <p:cNvPr id="9" name="Прямоугольник 5"/>
          <p:cNvSpPr>
            <a:spLocks noChangeArrowheads="1"/>
          </p:cNvSpPr>
          <p:nvPr/>
        </p:nvSpPr>
        <p:spPr bwMode="auto">
          <a:xfrm>
            <a:off x="2582779" y="132097"/>
            <a:ext cx="6629400" cy="519113"/>
          </a:xfrm>
          <a:prstGeom prst="rect">
            <a:avLst/>
          </a:prstGeom>
          <a:noFill/>
          <a:ln w="9525">
            <a:noFill/>
            <a:miter lim="800000"/>
            <a:headEnd/>
            <a:tailEnd/>
          </a:ln>
        </p:spPr>
        <p:txBody>
          <a:bodyPr>
            <a:spAutoFit/>
          </a:bodyPr>
          <a:lstStyle/>
          <a:p>
            <a:r>
              <a:rPr lang="en-US" altLang="en-US" sz="2800" b="1" dirty="0">
                <a:solidFill>
                  <a:srgbClr val="CC0099"/>
                </a:solidFill>
              </a:rPr>
              <a:t>Overpressure  at  the ground  level I</a:t>
            </a:r>
          </a:p>
        </p:txBody>
      </p:sp>
      <p:sp>
        <p:nvSpPr>
          <p:cNvPr id="10" name="TextBox 9"/>
          <p:cNvSpPr txBox="1"/>
          <p:nvPr/>
        </p:nvSpPr>
        <p:spPr>
          <a:xfrm>
            <a:off x="5630780" y="806115"/>
            <a:ext cx="1960793" cy="369332"/>
          </a:xfrm>
          <a:prstGeom prst="rect">
            <a:avLst/>
          </a:prstGeom>
          <a:noFill/>
        </p:spPr>
        <p:txBody>
          <a:bodyPr wrap="none" rtlCol="0">
            <a:spAutoFit/>
          </a:bodyPr>
          <a:lstStyle/>
          <a:p>
            <a:r>
              <a:rPr lang="en-US" dirty="0" err="1">
                <a:solidFill>
                  <a:srgbClr val="FF0000"/>
                </a:solidFill>
              </a:rPr>
              <a:t>dE</a:t>
            </a:r>
            <a:r>
              <a:rPr lang="en-US" dirty="0">
                <a:solidFill>
                  <a:srgbClr val="FF0000"/>
                </a:solidFill>
              </a:rPr>
              <a:t>/</a:t>
            </a:r>
            <a:r>
              <a:rPr lang="en-US" dirty="0" err="1">
                <a:solidFill>
                  <a:srgbClr val="FF0000"/>
                </a:solidFill>
              </a:rPr>
              <a:t>dz~light</a:t>
            </a:r>
            <a:r>
              <a:rPr lang="en-US" dirty="0">
                <a:solidFill>
                  <a:srgbClr val="FF0000"/>
                </a:solidFill>
              </a:rPr>
              <a:t> curve</a:t>
            </a:r>
            <a:endParaRPr lang="ru-RU" dirty="0">
              <a:solidFill>
                <a:srgbClr val="FF0000"/>
              </a:solidFill>
            </a:endParaRPr>
          </a:p>
        </p:txBody>
      </p:sp>
      <p:sp>
        <p:nvSpPr>
          <p:cNvPr id="11" name="TextBox 10"/>
          <p:cNvSpPr txBox="1"/>
          <p:nvPr/>
        </p:nvSpPr>
        <p:spPr>
          <a:xfrm>
            <a:off x="1475874" y="741947"/>
            <a:ext cx="1900905" cy="369332"/>
          </a:xfrm>
          <a:prstGeom prst="rect">
            <a:avLst/>
          </a:prstGeom>
          <a:noFill/>
        </p:spPr>
        <p:txBody>
          <a:bodyPr wrap="none" rtlCol="0">
            <a:spAutoFit/>
          </a:bodyPr>
          <a:lstStyle/>
          <a:p>
            <a:r>
              <a:rPr lang="en-US" dirty="0" err="1">
                <a:solidFill>
                  <a:srgbClr val="FF0000"/>
                </a:solidFill>
              </a:rPr>
              <a:t>dE</a:t>
            </a:r>
            <a:r>
              <a:rPr lang="en-US" dirty="0">
                <a:solidFill>
                  <a:srgbClr val="FF0000"/>
                </a:solidFill>
              </a:rPr>
              <a:t>/</a:t>
            </a:r>
            <a:r>
              <a:rPr lang="en-US" dirty="0" err="1">
                <a:solidFill>
                  <a:srgbClr val="FF0000"/>
                </a:solidFill>
              </a:rPr>
              <a:t>dz~QL</a:t>
            </a:r>
            <a:r>
              <a:rPr lang="en-US" dirty="0">
                <a:solidFill>
                  <a:srgbClr val="FF0000"/>
                </a:solidFill>
              </a:rPr>
              <a:t> model</a:t>
            </a:r>
            <a:endParaRPr lang="ru-RU" dirty="0">
              <a:solidFill>
                <a:srgbClr val="FF0000"/>
              </a:solidFill>
            </a:endParaRPr>
          </a:p>
        </p:txBody>
      </p:sp>
      <p:sp>
        <p:nvSpPr>
          <p:cNvPr id="13" name="Прямоугольник 12"/>
          <p:cNvSpPr/>
          <p:nvPr/>
        </p:nvSpPr>
        <p:spPr>
          <a:xfrm>
            <a:off x="9567152" y="1764450"/>
            <a:ext cx="2225780" cy="2308324"/>
          </a:xfrm>
          <a:prstGeom prst="rect">
            <a:avLst/>
          </a:prstGeom>
        </p:spPr>
        <p:txBody>
          <a:bodyPr wrap="square">
            <a:spAutoFit/>
          </a:bodyPr>
          <a:lstStyle/>
          <a:p>
            <a:r>
              <a:rPr lang="en-US" b="1" dirty="0"/>
              <a:t>Dark</a:t>
            </a:r>
            <a:r>
              <a:rPr lang="en-US" dirty="0"/>
              <a:t>: &gt;2000 Pa</a:t>
            </a:r>
          </a:p>
          <a:p>
            <a:r>
              <a:rPr lang="en-US" b="1" dirty="0">
                <a:solidFill>
                  <a:schemeClr val="bg1">
                    <a:lumMod val="50000"/>
                  </a:schemeClr>
                </a:solidFill>
              </a:rPr>
              <a:t>Gray</a:t>
            </a:r>
            <a:r>
              <a:rPr lang="en-US" dirty="0">
                <a:solidFill>
                  <a:schemeClr val="bg1">
                    <a:lumMod val="50000"/>
                  </a:schemeClr>
                </a:solidFill>
              </a:rPr>
              <a:t>: </a:t>
            </a:r>
            <a:r>
              <a:rPr lang="en-US" dirty="0"/>
              <a:t>&gt; 1000 Pa </a:t>
            </a:r>
          </a:p>
          <a:p>
            <a:endParaRPr lang="en-US" dirty="0"/>
          </a:p>
          <a:p>
            <a:r>
              <a:rPr lang="en-US" dirty="0">
                <a:solidFill>
                  <a:schemeClr val="accent3">
                    <a:lumMod val="65000"/>
                  </a:schemeClr>
                </a:solidFill>
              </a:rPr>
              <a:t>Light gray:&gt;</a:t>
            </a:r>
            <a:r>
              <a:rPr lang="en-US" dirty="0"/>
              <a:t>500 Pa</a:t>
            </a:r>
          </a:p>
          <a:p>
            <a:r>
              <a:rPr lang="en-US" dirty="0"/>
              <a:t>The calculations was stopped before this area was  totally covered</a:t>
            </a:r>
            <a:endParaRPr lang="ru-RU" dirty="0"/>
          </a:p>
        </p:txBody>
      </p:sp>
      <p:sp>
        <p:nvSpPr>
          <p:cNvPr id="2" name="Прямоугольник 1"/>
          <p:cNvSpPr/>
          <p:nvPr/>
        </p:nvSpPr>
        <p:spPr>
          <a:xfrm>
            <a:off x="1774726" y="4502945"/>
            <a:ext cx="2319866" cy="369332"/>
          </a:xfrm>
          <a:prstGeom prst="rect">
            <a:avLst/>
          </a:prstGeom>
        </p:spPr>
        <p:txBody>
          <a:bodyPr wrap="none">
            <a:spAutoFit/>
          </a:bodyPr>
          <a:lstStyle/>
          <a:p>
            <a:r>
              <a:rPr lang="en-US" dirty="0"/>
              <a:t>Maximal ∆P~3.3 </a:t>
            </a:r>
            <a:r>
              <a:rPr lang="en-US" dirty="0" err="1"/>
              <a:t>kPa</a:t>
            </a:r>
            <a:endParaRPr lang="ru-RU" dirty="0"/>
          </a:p>
        </p:txBody>
      </p:sp>
      <p:sp>
        <p:nvSpPr>
          <p:cNvPr id="4" name="Прямоугольник 3"/>
          <p:cNvSpPr/>
          <p:nvPr/>
        </p:nvSpPr>
        <p:spPr>
          <a:xfrm>
            <a:off x="5724909" y="4551586"/>
            <a:ext cx="2127505" cy="369332"/>
          </a:xfrm>
          <a:prstGeom prst="rect">
            <a:avLst/>
          </a:prstGeom>
        </p:spPr>
        <p:txBody>
          <a:bodyPr wrap="none">
            <a:spAutoFit/>
          </a:bodyPr>
          <a:lstStyle/>
          <a:p>
            <a:r>
              <a:rPr lang="en-US" dirty="0"/>
              <a:t>Maximal ∆P~4 </a:t>
            </a:r>
            <a:r>
              <a:rPr lang="en-US" dirty="0" err="1"/>
              <a:t>kPa</a:t>
            </a:r>
            <a:endParaRPr lang="ru-RU" dirty="0"/>
          </a:p>
        </p:txBody>
      </p:sp>
    </p:spTree>
    <p:extLst>
      <p:ext uri="{BB962C8B-B14F-4D97-AF65-F5344CB8AC3E}">
        <p14:creationId xmlns:p14="http://schemas.microsoft.com/office/powerpoint/2010/main" val="677610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5"/>
          <p:cNvSpPr>
            <a:spLocks noChangeArrowheads="1"/>
          </p:cNvSpPr>
          <p:nvPr/>
        </p:nvSpPr>
        <p:spPr bwMode="auto">
          <a:xfrm>
            <a:off x="288758" y="204538"/>
            <a:ext cx="11598442" cy="523220"/>
          </a:xfrm>
          <a:prstGeom prst="rect">
            <a:avLst/>
          </a:prstGeom>
          <a:noFill/>
          <a:ln w="9525">
            <a:noFill/>
            <a:miter lim="800000"/>
            <a:headEnd/>
            <a:tailEnd/>
          </a:ln>
        </p:spPr>
        <p:txBody>
          <a:bodyPr wrap="square">
            <a:spAutoFit/>
          </a:bodyPr>
          <a:lstStyle/>
          <a:p>
            <a:r>
              <a:rPr lang="en-US" altLang="en-US" sz="2800" b="1" dirty="0">
                <a:solidFill>
                  <a:srgbClr val="CC0099"/>
                </a:solidFill>
              </a:rPr>
              <a:t>			Overpressure  at  the ground  level II		</a:t>
            </a:r>
          </a:p>
        </p:txBody>
      </p:sp>
      <p:pic>
        <p:nvPicPr>
          <p:cNvPr id="55298" name="Picture 2"/>
          <p:cNvPicPr>
            <a:picLocks noChangeAspect="1" noChangeArrowheads="1"/>
          </p:cNvPicPr>
          <p:nvPr/>
        </p:nvPicPr>
        <p:blipFill>
          <a:blip r:embed="rId2" cstate="print"/>
          <a:srcRect/>
          <a:stretch>
            <a:fillRect/>
          </a:stretch>
        </p:blipFill>
        <p:spPr bwMode="auto">
          <a:xfrm>
            <a:off x="144380" y="1864894"/>
            <a:ext cx="2746736" cy="2634165"/>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2909136" y="1913021"/>
            <a:ext cx="2822010" cy="2706354"/>
          </a:xfrm>
          <a:prstGeom prst="rect">
            <a:avLst/>
          </a:prstGeom>
          <a:noFill/>
          <a:ln w="9525">
            <a:noFill/>
            <a:miter lim="800000"/>
            <a:headEnd/>
            <a:tailEnd/>
          </a:ln>
        </p:spPr>
      </p:pic>
      <p:pic>
        <p:nvPicPr>
          <p:cNvPr id="55300" name="Picture 4"/>
          <p:cNvPicPr>
            <a:picLocks noChangeAspect="1" noChangeArrowheads="1"/>
          </p:cNvPicPr>
          <p:nvPr/>
        </p:nvPicPr>
        <p:blipFill>
          <a:blip r:embed="rId4" cstate="print"/>
          <a:srcRect/>
          <a:stretch>
            <a:fillRect/>
          </a:stretch>
        </p:blipFill>
        <p:spPr bwMode="auto">
          <a:xfrm>
            <a:off x="5736556" y="1888959"/>
            <a:ext cx="2985105" cy="2862765"/>
          </a:xfrm>
          <a:prstGeom prst="rect">
            <a:avLst/>
          </a:prstGeom>
          <a:noFill/>
          <a:ln w="9525">
            <a:noFill/>
            <a:miter lim="800000"/>
            <a:headEnd/>
            <a:tailEnd/>
          </a:ln>
        </p:spPr>
      </p:pic>
      <p:pic>
        <p:nvPicPr>
          <p:cNvPr id="55301" name="Picture 5"/>
          <p:cNvPicPr>
            <a:picLocks noChangeAspect="1" noChangeArrowheads="1"/>
          </p:cNvPicPr>
          <p:nvPr/>
        </p:nvPicPr>
        <p:blipFill>
          <a:blip r:embed="rId5" cstate="print"/>
          <a:srcRect/>
          <a:stretch>
            <a:fillRect/>
          </a:stretch>
        </p:blipFill>
        <p:spPr bwMode="auto">
          <a:xfrm>
            <a:off x="8881812" y="1864896"/>
            <a:ext cx="3086281" cy="2944479"/>
          </a:xfrm>
          <a:prstGeom prst="rect">
            <a:avLst/>
          </a:prstGeom>
          <a:noFill/>
          <a:ln w="9525">
            <a:noFill/>
            <a:miter lim="800000"/>
            <a:headEnd/>
            <a:tailEnd/>
          </a:ln>
        </p:spPr>
      </p:pic>
      <p:sp>
        <p:nvSpPr>
          <p:cNvPr id="9" name="TextBox 8"/>
          <p:cNvSpPr txBox="1"/>
          <p:nvPr/>
        </p:nvSpPr>
        <p:spPr>
          <a:xfrm>
            <a:off x="469231" y="2141621"/>
            <a:ext cx="526106" cy="369332"/>
          </a:xfrm>
          <a:prstGeom prst="rect">
            <a:avLst/>
          </a:prstGeom>
          <a:noFill/>
        </p:spPr>
        <p:txBody>
          <a:bodyPr wrap="none" rtlCol="0">
            <a:spAutoFit/>
          </a:bodyPr>
          <a:lstStyle/>
          <a:p>
            <a:r>
              <a:rPr lang="en-US" dirty="0"/>
              <a:t>18</a:t>
            </a:r>
            <a:r>
              <a:rPr lang="en-US" baseline="30000" dirty="0"/>
              <a:t>0</a:t>
            </a:r>
            <a:endParaRPr lang="ru-RU" dirty="0"/>
          </a:p>
        </p:txBody>
      </p:sp>
      <p:sp>
        <p:nvSpPr>
          <p:cNvPr id="10" name="TextBox 9"/>
          <p:cNvSpPr txBox="1"/>
          <p:nvPr/>
        </p:nvSpPr>
        <p:spPr>
          <a:xfrm>
            <a:off x="3244515" y="2173705"/>
            <a:ext cx="526106" cy="369332"/>
          </a:xfrm>
          <a:prstGeom prst="rect">
            <a:avLst/>
          </a:prstGeom>
          <a:noFill/>
        </p:spPr>
        <p:txBody>
          <a:bodyPr wrap="none" rtlCol="0">
            <a:spAutoFit/>
          </a:bodyPr>
          <a:lstStyle/>
          <a:p>
            <a:r>
              <a:rPr lang="en-US" dirty="0"/>
              <a:t>30</a:t>
            </a:r>
            <a:r>
              <a:rPr lang="en-US" baseline="30000" dirty="0"/>
              <a:t>0</a:t>
            </a:r>
            <a:endParaRPr lang="ru-RU" dirty="0"/>
          </a:p>
        </p:txBody>
      </p:sp>
      <p:sp>
        <p:nvSpPr>
          <p:cNvPr id="11" name="TextBox 10"/>
          <p:cNvSpPr txBox="1"/>
          <p:nvPr/>
        </p:nvSpPr>
        <p:spPr>
          <a:xfrm>
            <a:off x="6140116" y="2241884"/>
            <a:ext cx="526106" cy="369332"/>
          </a:xfrm>
          <a:prstGeom prst="rect">
            <a:avLst/>
          </a:prstGeom>
          <a:noFill/>
        </p:spPr>
        <p:txBody>
          <a:bodyPr wrap="none" rtlCol="0">
            <a:spAutoFit/>
          </a:bodyPr>
          <a:lstStyle/>
          <a:p>
            <a:r>
              <a:rPr lang="en-US" dirty="0"/>
              <a:t>45</a:t>
            </a:r>
            <a:r>
              <a:rPr lang="en-US" baseline="30000" dirty="0"/>
              <a:t>0</a:t>
            </a:r>
            <a:endParaRPr lang="ru-RU" dirty="0"/>
          </a:p>
        </p:txBody>
      </p:sp>
      <p:sp>
        <p:nvSpPr>
          <p:cNvPr id="12" name="TextBox 11"/>
          <p:cNvSpPr txBox="1"/>
          <p:nvPr/>
        </p:nvSpPr>
        <p:spPr>
          <a:xfrm>
            <a:off x="9228221" y="2225842"/>
            <a:ext cx="526106" cy="369332"/>
          </a:xfrm>
          <a:prstGeom prst="rect">
            <a:avLst/>
          </a:prstGeom>
          <a:noFill/>
        </p:spPr>
        <p:txBody>
          <a:bodyPr wrap="none" rtlCol="0">
            <a:spAutoFit/>
          </a:bodyPr>
          <a:lstStyle/>
          <a:p>
            <a:r>
              <a:rPr lang="en-US" dirty="0"/>
              <a:t>90</a:t>
            </a:r>
            <a:r>
              <a:rPr lang="en-US" baseline="30000" dirty="0"/>
              <a:t>0</a:t>
            </a:r>
            <a:endParaRPr lang="ru-RU" dirty="0"/>
          </a:p>
        </p:txBody>
      </p:sp>
      <p:sp>
        <p:nvSpPr>
          <p:cNvPr id="13" name="Прямоугольник 12"/>
          <p:cNvSpPr/>
          <p:nvPr/>
        </p:nvSpPr>
        <p:spPr>
          <a:xfrm>
            <a:off x="7635961" y="703421"/>
            <a:ext cx="3845925" cy="1200329"/>
          </a:xfrm>
          <a:prstGeom prst="rect">
            <a:avLst/>
          </a:prstGeom>
        </p:spPr>
        <p:txBody>
          <a:bodyPr wrap="none">
            <a:spAutoFit/>
          </a:bodyPr>
          <a:lstStyle/>
          <a:p>
            <a:r>
              <a:rPr lang="en-US" b="1" dirty="0"/>
              <a:t>Dark</a:t>
            </a:r>
            <a:r>
              <a:rPr lang="en-US" dirty="0"/>
              <a:t>: &gt;2000 Pa</a:t>
            </a:r>
          </a:p>
          <a:p>
            <a:r>
              <a:rPr lang="en-US" b="1" dirty="0">
                <a:solidFill>
                  <a:schemeClr val="bg1">
                    <a:lumMod val="50000"/>
                  </a:schemeClr>
                </a:solidFill>
              </a:rPr>
              <a:t>Gray</a:t>
            </a:r>
            <a:r>
              <a:rPr lang="en-US" dirty="0">
                <a:solidFill>
                  <a:schemeClr val="bg1">
                    <a:lumMod val="50000"/>
                  </a:schemeClr>
                </a:solidFill>
              </a:rPr>
              <a:t>: </a:t>
            </a:r>
            <a:r>
              <a:rPr lang="en-US" dirty="0"/>
              <a:t>&gt; 1000 Pa </a:t>
            </a:r>
          </a:p>
          <a:p>
            <a:endParaRPr lang="en-US" dirty="0">
              <a:solidFill>
                <a:schemeClr val="accent3">
                  <a:lumMod val="65000"/>
                </a:schemeClr>
              </a:solidFill>
            </a:endParaRPr>
          </a:p>
          <a:p>
            <a:r>
              <a:rPr lang="en-US" dirty="0">
                <a:solidFill>
                  <a:schemeClr val="accent3">
                    <a:lumMod val="65000"/>
                  </a:schemeClr>
                </a:solidFill>
              </a:rPr>
              <a:t>Light gray:&gt;</a:t>
            </a:r>
            <a:r>
              <a:rPr lang="en-US" dirty="0"/>
              <a:t>500 Pa, non-completed </a:t>
            </a:r>
            <a:endParaRPr lang="ru-RU" dirty="0"/>
          </a:p>
        </p:txBody>
      </p:sp>
      <p:sp>
        <p:nvSpPr>
          <p:cNvPr id="14" name="TextBox 13"/>
          <p:cNvSpPr txBox="1"/>
          <p:nvPr/>
        </p:nvSpPr>
        <p:spPr>
          <a:xfrm>
            <a:off x="0" y="4932947"/>
            <a:ext cx="11968093" cy="1446550"/>
          </a:xfrm>
          <a:prstGeom prst="rect">
            <a:avLst/>
          </a:prstGeom>
          <a:noFill/>
        </p:spPr>
        <p:txBody>
          <a:bodyPr wrap="square" rtlCol="0">
            <a:spAutoFit/>
          </a:bodyPr>
          <a:lstStyle/>
          <a:p>
            <a:r>
              <a:rPr lang="en-US" dirty="0"/>
              <a:t>The area of high overpressure value (&gt;1 </a:t>
            </a:r>
            <a:r>
              <a:rPr lang="en-US" dirty="0" err="1"/>
              <a:t>kPa</a:t>
            </a:r>
            <a:r>
              <a:rPr lang="en-US" dirty="0"/>
              <a:t>) has approximately  the same size, but different shape.</a:t>
            </a:r>
          </a:p>
          <a:p>
            <a:endParaRPr lang="en-US" sz="800" dirty="0"/>
          </a:p>
          <a:p>
            <a:r>
              <a:rPr lang="en-US" dirty="0"/>
              <a:t>The maximal value of ∆P increases with trajectory angle increase from 3.3 </a:t>
            </a:r>
            <a:r>
              <a:rPr lang="en-US" dirty="0" err="1"/>
              <a:t>kPa</a:t>
            </a:r>
            <a:r>
              <a:rPr lang="en-US" dirty="0"/>
              <a:t> at 18</a:t>
            </a:r>
            <a:r>
              <a:rPr lang="en-US" baseline="30000" dirty="0"/>
              <a:t>0 </a:t>
            </a:r>
            <a:r>
              <a:rPr lang="en-US" dirty="0"/>
              <a:t>up to 5.2 </a:t>
            </a:r>
            <a:r>
              <a:rPr lang="en-US" dirty="0" err="1"/>
              <a:t>kPa</a:t>
            </a:r>
            <a:r>
              <a:rPr lang="en-US" dirty="0"/>
              <a:t> at 90</a:t>
            </a:r>
            <a:r>
              <a:rPr lang="en-US" baseline="30000" dirty="0"/>
              <a:t>0</a:t>
            </a:r>
          </a:p>
          <a:p>
            <a:endParaRPr lang="ru-RU" sz="800" dirty="0"/>
          </a:p>
          <a:p>
            <a:r>
              <a:rPr lang="en-US" dirty="0"/>
              <a:t>The relatively small change of maximal overpressure is probably connected with appearance of upward flow along the wake,  which result in shock wave attenuation, despite the  lower altitude of debris deceleration</a:t>
            </a:r>
          </a:p>
        </p:txBody>
      </p:sp>
      <p:pic>
        <p:nvPicPr>
          <p:cNvPr id="55302" name="Picture 6"/>
          <p:cNvPicPr>
            <a:picLocks noChangeAspect="1" noChangeArrowheads="1"/>
          </p:cNvPicPr>
          <p:nvPr/>
        </p:nvPicPr>
        <p:blipFill>
          <a:blip r:embed="rId6" cstate="print"/>
          <a:srcRect/>
          <a:stretch>
            <a:fillRect/>
          </a:stretch>
        </p:blipFill>
        <p:spPr bwMode="auto">
          <a:xfrm>
            <a:off x="11481886" y="2179972"/>
            <a:ext cx="561975" cy="2257425"/>
          </a:xfrm>
          <a:prstGeom prst="rect">
            <a:avLst/>
          </a:prstGeom>
          <a:noFill/>
          <a:ln w="9525">
            <a:noFill/>
            <a:miter lim="800000"/>
            <a:headEnd/>
            <a:tailEnd/>
          </a:ln>
        </p:spPr>
      </p:pic>
      <p:sp>
        <p:nvSpPr>
          <p:cNvPr id="15" name="Прямоугольник 14"/>
          <p:cNvSpPr/>
          <p:nvPr/>
        </p:nvSpPr>
        <p:spPr>
          <a:xfrm>
            <a:off x="485274" y="1313131"/>
            <a:ext cx="6096000" cy="646331"/>
          </a:xfrm>
          <a:prstGeom prst="rect">
            <a:avLst/>
          </a:prstGeom>
        </p:spPr>
        <p:txBody>
          <a:bodyPr>
            <a:spAutoFit/>
          </a:bodyPr>
          <a:lstStyle/>
          <a:p>
            <a:r>
              <a:rPr lang="en-US" altLang="en-US" dirty="0">
                <a:solidFill>
                  <a:srgbClr val="0070C0"/>
                </a:solidFill>
              </a:rPr>
              <a:t>QL model : </a:t>
            </a:r>
            <a:r>
              <a:rPr lang="en-US" altLang="en-US" dirty="0"/>
              <a:t>different angles of trajectory inclination</a:t>
            </a:r>
          </a:p>
          <a:p>
            <a:r>
              <a:rPr lang="en-US" altLang="en-US" b="1" dirty="0">
                <a:solidFill>
                  <a:srgbClr val="CC0099"/>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01168" y="5569525"/>
            <a:ext cx="11382835" cy="923330"/>
          </a:xfrm>
          <a:prstGeom prst="rect">
            <a:avLst/>
          </a:prstGeom>
        </p:spPr>
        <p:txBody>
          <a:bodyPr wrap="square">
            <a:spAutoFit/>
          </a:bodyPr>
          <a:lstStyle/>
          <a:p>
            <a:r>
              <a:rPr lang="en-US" dirty="0"/>
              <a:t>Distance is counted from the point where initial trajectory (without deceleration) would reach the ground.</a:t>
            </a:r>
          </a:p>
          <a:p>
            <a:r>
              <a:rPr lang="en-US" dirty="0"/>
              <a:t> Ideal visibility is assumed.</a:t>
            </a:r>
          </a:p>
          <a:p>
            <a:r>
              <a:rPr lang="en-US" dirty="0"/>
              <a:t>Maximal thermal energy : ~</a:t>
            </a:r>
            <a:r>
              <a:rPr lang="ru-RU" dirty="0"/>
              <a:t> </a:t>
            </a:r>
            <a:r>
              <a:rPr lang="en-US" dirty="0"/>
              <a:t>2</a:t>
            </a:r>
            <a:r>
              <a:rPr lang="ru-RU" dirty="0"/>
              <a:t>1</a:t>
            </a:r>
            <a:r>
              <a:rPr lang="en-US" dirty="0"/>
              <a:t>00</a:t>
            </a:r>
            <a:r>
              <a:rPr lang="ru-RU" dirty="0"/>
              <a:t> </a:t>
            </a:r>
            <a:r>
              <a:rPr lang="en-US" dirty="0"/>
              <a:t>J/m</a:t>
            </a:r>
            <a:r>
              <a:rPr lang="en-US" baseline="30000" dirty="0"/>
              <a:t>2</a:t>
            </a:r>
            <a:r>
              <a:rPr lang="en-US" dirty="0"/>
              <a:t> (instead 3100 J/m</a:t>
            </a:r>
            <a:r>
              <a:rPr lang="en-US" baseline="30000" dirty="0"/>
              <a:t>2 </a:t>
            </a:r>
            <a:r>
              <a:rPr lang="en-US" dirty="0"/>
              <a:t>)</a:t>
            </a:r>
            <a:endParaRPr lang="ru-RU" dirty="0"/>
          </a:p>
        </p:txBody>
      </p:sp>
      <p:sp>
        <p:nvSpPr>
          <p:cNvPr id="2" name="TextBox 1"/>
          <p:cNvSpPr txBox="1"/>
          <p:nvPr/>
        </p:nvSpPr>
        <p:spPr>
          <a:xfrm>
            <a:off x="2624328" y="159463"/>
            <a:ext cx="5583580" cy="523220"/>
          </a:xfrm>
          <a:prstGeom prst="rect">
            <a:avLst/>
          </a:prstGeom>
          <a:noFill/>
        </p:spPr>
        <p:txBody>
          <a:bodyPr wrap="none" rtlCol="0">
            <a:spAutoFit/>
          </a:bodyPr>
          <a:lstStyle/>
          <a:p>
            <a:r>
              <a:rPr lang="en-US" sz="2800" dirty="0">
                <a:solidFill>
                  <a:srgbClr val="FF0066"/>
                </a:solidFill>
              </a:rPr>
              <a:t>Radiation energy on the surface II</a:t>
            </a:r>
            <a:endParaRPr lang="ru-RU" sz="2800" dirty="0">
              <a:solidFill>
                <a:srgbClr val="FF0066"/>
              </a:solidFill>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r="49297"/>
          <a:stretch/>
        </p:blipFill>
        <p:spPr>
          <a:xfrm>
            <a:off x="804672" y="831817"/>
            <a:ext cx="5031924" cy="4588574"/>
          </a:xfrm>
          <a:prstGeom prst="rect">
            <a:avLst/>
          </a:prstGeom>
        </p:spPr>
      </p:pic>
      <p:sp>
        <p:nvSpPr>
          <p:cNvPr id="6" name="Прямоугольник 5"/>
          <p:cNvSpPr/>
          <p:nvPr/>
        </p:nvSpPr>
        <p:spPr>
          <a:xfrm>
            <a:off x="5836596" y="1955659"/>
            <a:ext cx="6096000" cy="707886"/>
          </a:xfrm>
          <a:prstGeom prst="rect">
            <a:avLst/>
          </a:prstGeom>
        </p:spPr>
        <p:txBody>
          <a:bodyPr>
            <a:spAutoFit/>
          </a:bodyPr>
          <a:lstStyle/>
          <a:p>
            <a:r>
              <a:rPr lang="en-US" sz="2000" dirty="0">
                <a:solidFill>
                  <a:srgbClr val="212121"/>
                </a:solidFill>
                <a:latin typeface="Helvetica Neue"/>
              </a:rPr>
              <a:t>For vertical impact the irradiated energy on the surface is smaller than for oblique one</a:t>
            </a:r>
            <a:endParaRPr lang="ru-RU" sz="2000" dirty="0"/>
          </a:p>
        </p:txBody>
      </p:sp>
    </p:spTree>
    <p:extLst>
      <p:ext uri="{BB962C8B-B14F-4D97-AF65-F5344CB8AC3E}">
        <p14:creationId xmlns:p14="http://schemas.microsoft.com/office/powerpoint/2010/main" val="316021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164432" y="372979"/>
            <a:ext cx="6096000" cy="5760798"/>
          </a:xfrm>
          <a:prstGeom prst="rect">
            <a:avLst/>
          </a:prstGeom>
          <a:noFill/>
          <a:ln w="9525">
            <a:noFill/>
            <a:miter lim="800000"/>
            <a:headEnd/>
            <a:tailEnd/>
          </a:ln>
        </p:spPr>
      </p:pic>
      <p:sp>
        <p:nvSpPr>
          <p:cNvPr id="7270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7" name="Object 3"/>
          <p:cNvGraphicFramePr>
            <a:graphicFrameLocks noChangeAspect="1"/>
          </p:cNvGraphicFramePr>
          <p:nvPr>
            <p:extLst/>
          </p:nvPr>
        </p:nvGraphicFramePr>
        <p:xfrm>
          <a:off x="1134979" y="4676290"/>
          <a:ext cx="2245895" cy="593542"/>
        </p:xfrm>
        <a:graphic>
          <a:graphicData uri="http://schemas.openxmlformats.org/presentationml/2006/ole">
            <mc:AlternateContent xmlns:mc="http://schemas.openxmlformats.org/markup-compatibility/2006">
              <mc:Choice xmlns:v="urn:schemas-microsoft-com:vml" Requires="v">
                <p:oleObj spid="_x0000_s5129" name="Формула" r:id="rId4" imgW="2146300" imgH="558800" progId="Equation.3">
                  <p:embed/>
                </p:oleObj>
              </mc:Choice>
              <mc:Fallback>
                <p:oleObj name="Формула" r:id="rId4" imgW="2146300" imgH="558800" progId="Equation.3">
                  <p:embed/>
                  <p:pic>
                    <p:nvPicPr>
                      <p:cNvPr id="727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979" y="4676290"/>
                        <a:ext cx="2245895" cy="593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0"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191001" y="1"/>
            <a:ext cx="3550203" cy="461665"/>
          </a:xfrm>
          <a:prstGeom prst="rect">
            <a:avLst/>
          </a:prstGeom>
        </p:spPr>
        <p:txBody>
          <a:bodyPr wrap="none">
            <a:spAutoFit/>
          </a:bodyPr>
          <a:lstStyle/>
          <a:p>
            <a:r>
              <a:rPr lang="en-US" sz="2400" dirty="0">
                <a:solidFill>
                  <a:srgbClr val="CC0099"/>
                </a:solidFill>
                <a:latin typeface="Arial" pitchFamily="34" charset="0"/>
                <a:cs typeface="Arial" pitchFamily="34" charset="0"/>
              </a:rPr>
              <a:t>Effective airburst altitude</a:t>
            </a:r>
          </a:p>
        </p:txBody>
      </p:sp>
      <p:sp>
        <p:nvSpPr>
          <p:cNvPr id="8" name="Прямоугольник 7"/>
          <p:cNvSpPr/>
          <p:nvPr/>
        </p:nvSpPr>
        <p:spPr>
          <a:xfrm>
            <a:off x="6320590" y="484944"/>
            <a:ext cx="5871410" cy="3447098"/>
          </a:xfrm>
          <a:prstGeom prst="rect">
            <a:avLst/>
          </a:prstGeom>
        </p:spPr>
        <p:txBody>
          <a:bodyPr wrap="square">
            <a:spAutoFit/>
          </a:bodyPr>
          <a:lstStyle/>
          <a:p>
            <a:r>
              <a:rPr lang="en-US" dirty="0">
                <a:latin typeface="Arial" pitchFamily="34" charset="0"/>
                <a:cs typeface="Arial" pitchFamily="34" charset="0"/>
              </a:rPr>
              <a:t>For  quick rough evaluation of the impact consequences </a:t>
            </a:r>
          </a:p>
          <a:p>
            <a:pPr algn="r"/>
            <a:r>
              <a:rPr lang="en-US" sz="1600" dirty="0">
                <a:latin typeface="Arial" pitchFamily="34" charset="0"/>
                <a:cs typeface="Arial" pitchFamily="34" charset="0"/>
              </a:rPr>
              <a:t>(levels of damage, area of the damage, etc) </a:t>
            </a:r>
          </a:p>
          <a:p>
            <a:r>
              <a:rPr lang="en-US" dirty="0">
                <a:latin typeface="Arial" pitchFamily="34" charset="0"/>
                <a:cs typeface="Arial" pitchFamily="34" charset="0"/>
              </a:rPr>
              <a:t> at large distances from the ground zero </a:t>
            </a:r>
          </a:p>
          <a:p>
            <a:r>
              <a:rPr lang="en-US" dirty="0">
                <a:latin typeface="Arial" pitchFamily="34" charset="0"/>
                <a:cs typeface="Arial" pitchFamily="34" charset="0"/>
              </a:rPr>
              <a:t>spherical source - reasonable SW evaluation</a:t>
            </a:r>
          </a:p>
          <a:p>
            <a:r>
              <a:rPr lang="en-US" dirty="0">
                <a:latin typeface="Arial" pitchFamily="34" charset="0"/>
                <a:cs typeface="Arial" pitchFamily="34" charset="0"/>
              </a:rPr>
              <a:t> if  the altitude Z of E-equivalent point explosion is correctly determined</a:t>
            </a:r>
          </a:p>
          <a:p>
            <a:endParaRPr lang="en-US" dirty="0">
              <a:latin typeface="Arial" pitchFamily="34" charset="0"/>
              <a:cs typeface="Arial" pitchFamily="34" charset="0"/>
            </a:endParaRPr>
          </a:p>
          <a:p>
            <a:r>
              <a:rPr lang="en-US" dirty="0">
                <a:latin typeface="Arial" pitchFamily="34" charset="0"/>
                <a:cs typeface="Arial" pitchFamily="34" charset="0"/>
              </a:rPr>
              <a:t>QL model was used to determine Z =f(</a:t>
            </a:r>
            <a:r>
              <a:rPr lang="en-US" dirty="0" err="1">
                <a:latin typeface="Arial" pitchFamily="34" charset="0"/>
                <a:cs typeface="Arial" pitchFamily="34" charset="0"/>
              </a:rPr>
              <a:t>D,density</a:t>
            </a:r>
            <a:r>
              <a:rPr lang="en-US" dirty="0">
                <a:latin typeface="Arial" pitchFamily="34" charset="0"/>
                <a:cs typeface="Arial" pitchFamily="34" charset="0"/>
              </a:rPr>
              <a:t>,</a:t>
            </a:r>
            <a:r>
              <a:rPr lang="el-GR" dirty="0">
                <a:latin typeface="Arial" pitchFamily="34" charset="0"/>
                <a:cs typeface="Arial" pitchFamily="34" charset="0"/>
              </a:rPr>
              <a:t>α</a:t>
            </a:r>
            <a:r>
              <a:rPr lang="en-US" dirty="0">
                <a:latin typeface="Arial" pitchFamily="34" charset="0"/>
                <a:cs typeface="Arial" pitchFamily="34" charset="0"/>
              </a:rPr>
              <a:t>) </a:t>
            </a:r>
            <a:r>
              <a:rPr lang="en-US" sz="1600" dirty="0">
                <a:latin typeface="Arial" pitchFamily="34" charset="0"/>
                <a:cs typeface="Arial" pitchFamily="34" charset="0"/>
              </a:rPr>
              <a:t>(</a:t>
            </a:r>
            <a:r>
              <a:rPr lang="en-US" sz="1600" dirty="0" err="1">
                <a:latin typeface="Arial" pitchFamily="34" charset="0"/>
                <a:cs typeface="Arial" pitchFamily="34" charset="0"/>
              </a:rPr>
              <a:t>Shuvalov</a:t>
            </a:r>
            <a:r>
              <a:rPr lang="en-US" sz="1600" dirty="0">
                <a:latin typeface="Arial" pitchFamily="34" charset="0"/>
                <a:cs typeface="Arial" pitchFamily="34" charset="0"/>
              </a:rPr>
              <a:t> et al. 2014)</a:t>
            </a:r>
          </a:p>
          <a:p>
            <a:endParaRPr lang="en-US" dirty="0">
              <a:latin typeface="Arial" pitchFamily="34" charset="0"/>
              <a:cs typeface="Arial" pitchFamily="34" charset="0"/>
            </a:endParaRPr>
          </a:p>
          <a:p>
            <a:r>
              <a:rPr lang="en-US" sz="1400" dirty="0">
                <a:latin typeface="Arial" pitchFamily="34" charset="0"/>
                <a:cs typeface="Arial" pitchFamily="34" charset="0"/>
              </a:rPr>
              <a:t>(there is no velocity dependence as the deceleration efficiency and increase of disrupted meteoroid cross-section are both dependent on entry V)</a:t>
            </a:r>
            <a:endParaRPr lang="en-US" dirty="0">
              <a:latin typeface="Arial" pitchFamily="34" charset="0"/>
              <a:cs typeface="Arial" pitchFamily="34" charset="0"/>
            </a:endParaRPr>
          </a:p>
        </p:txBody>
      </p:sp>
      <p:sp>
        <p:nvSpPr>
          <p:cNvPr id="10" name="Прямоугольник 9"/>
          <p:cNvSpPr/>
          <p:nvPr/>
        </p:nvSpPr>
        <p:spPr>
          <a:xfrm>
            <a:off x="0" y="6273225"/>
            <a:ext cx="4716379" cy="338554"/>
          </a:xfrm>
          <a:prstGeom prst="rect">
            <a:avLst/>
          </a:prstGeom>
        </p:spPr>
        <p:txBody>
          <a:bodyPr wrap="square">
            <a:spAutoFit/>
          </a:bodyPr>
          <a:lstStyle/>
          <a:p>
            <a:pPr algn="just" fontAlgn="base">
              <a:spcBef>
                <a:spcPct val="0"/>
              </a:spcBef>
              <a:spcAft>
                <a:spcPct val="0"/>
              </a:spcAft>
            </a:pPr>
            <a:r>
              <a:rPr lang="en-US" sz="1600" dirty="0">
                <a:latin typeface="Arial" pitchFamily="34" charset="0"/>
                <a:ea typeface="Times New Roman" pitchFamily="18" charset="0"/>
              </a:rPr>
              <a:t>Effective altitude Z dependence on meteoroid size </a:t>
            </a:r>
          </a:p>
        </p:txBody>
      </p:sp>
      <p:sp>
        <p:nvSpPr>
          <p:cNvPr id="12" name="Прямоугольник 11"/>
          <p:cNvSpPr/>
          <p:nvPr/>
        </p:nvSpPr>
        <p:spPr>
          <a:xfrm>
            <a:off x="2085474" y="1144688"/>
            <a:ext cx="2161674" cy="584775"/>
          </a:xfrm>
          <a:prstGeom prst="rect">
            <a:avLst/>
          </a:prstGeom>
        </p:spPr>
        <p:txBody>
          <a:bodyPr wrap="square">
            <a:spAutoFit/>
          </a:bodyPr>
          <a:lstStyle/>
          <a:p>
            <a:pPr algn="just" fontAlgn="base">
              <a:spcBef>
                <a:spcPct val="0"/>
              </a:spcBef>
              <a:spcAft>
                <a:spcPct val="0"/>
              </a:spcAft>
            </a:pPr>
            <a:r>
              <a:rPr lang="en-US" sz="1600" dirty="0">
                <a:solidFill>
                  <a:srgbClr val="FF0000"/>
                </a:solidFill>
                <a:latin typeface="Arial" pitchFamily="34" charset="0"/>
                <a:ea typeface="Times New Roman" pitchFamily="18" charset="0"/>
              </a:rPr>
              <a:t>Red</a:t>
            </a:r>
            <a:r>
              <a:rPr lang="en-US" sz="1600" dirty="0">
                <a:latin typeface="Arial" pitchFamily="34" charset="0"/>
                <a:ea typeface="Times New Roman" pitchFamily="18" charset="0"/>
              </a:rPr>
              <a:t>  – asteroids;</a:t>
            </a:r>
          </a:p>
          <a:p>
            <a:pPr algn="just" fontAlgn="base">
              <a:spcBef>
                <a:spcPct val="0"/>
              </a:spcBef>
              <a:spcAft>
                <a:spcPct val="0"/>
              </a:spcAft>
            </a:pPr>
            <a:r>
              <a:rPr lang="en-US" sz="1600" dirty="0">
                <a:solidFill>
                  <a:srgbClr val="0066FF"/>
                </a:solidFill>
                <a:latin typeface="Arial" pitchFamily="34" charset="0"/>
                <a:ea typeface="Times New Roman" pitchFamily="18" charset="0"/>
              </a:rPr>
              <a:t>Blue </a:t>
            </a:r>
            <a:r>
              <a:rPr lang="en-US" sz="1600" dirty="0">
                <a:latin typeface="Arial" pitchFamily="34" charset="0"/>
                <a:ea typeface="Times New Roman" pitchFamily="18" charset="0"/>
              </a:rPr>
              <a:t> – comets;</a:t>
            </a:r>
          </a:p>
        </p:txBody>
      </p:sp>
      <p:sp>
        <p:nvSpPr>
          <p:cNvPr id="13" name="Прямоугольник 12"/>
          <p:cNvSpPr/>
          <p:nvPr/>
        </p:nvSpPr>
        <p:spPr>
          <a:xfrm>
            <a:off x="6096000" y="4000143"/>
            <a:ext cx="6096000" cy="2677656"/>
          </a:xfrm>
          <a:prstGeom prst="rect">
            <a:avLst/>
          </a:prstGeom>
        </p:spPr>
        <p:txBody>
          <a:bodyPr>
            <a:spAutoFit/>
          </a:bodyPr>
          <a:lstStyle/>
          <a:p>
            <a:r>
              <a:rPr lang="en-US" dirty="0">
                <a:solidFill>
                  <a:srgbClr val="0066FF"/>
                </a:solidFill>
              </a:rPr>
              <a:t>This approach:</a:t>
            </a:r>
          </a:p>
          <a:p>
            <a:endParaRPr lang="en-US" sz="800" dirty="0"/>
          </a:p>
          <a:p>
            <a:pPr algn="just">
              <a:buFontTx/>
              <a:buChar char="-"/>
            </a:pPr>
            <a:r>
              <a:rPr lang="en-US" dirty="0"/>
              <a:t>Precision of estimates  -  2-3 km </a:t>
            </a:r>
          </a:p>
          <a:p>
            <a:pPr algn="just"/>
            <a:r>
              <a:rPr lang="en-US" sz="1600" dirty="0"/>
              <a:t>	                 (random character of disruption)</a:t>
            </a:r>
          </a:p>
          <a:p>
            <a:pPr algn="just">
              <a:buFontTx/>
              <a:buChar char="-"/>
            </a:pPr>
            <a:r>
              <a:rPr lang="en-US" dirty="0"/>
              <a:t>Is applicable for D&gt;10-30 m when strength and fragmentation features are not essential</a:t>
            </a:r>
          </a:p>
          <a:p>
            <a:pPr algn="just"/>
            <a:endParaRPr lang="en-US" dirty="0"/>
          </a:p>
          <a:p>
            <a:pPr algn="just">
              <a:buFontTx/>
              <a:buChar char="-"/>
            </a:pPr>
            <a:r>
              <a:rPr lang="en-US" dirty="0"/>
              <a:t> for D~1</a:t>
            </a:r>
            <a:r>
              <a:rPr lang="ru-RU" dirty="0"/>
              <a:t>0-</a:t>
            </a:r>
            <a:r>
              <a:rPr lang="en-US" dirty="0"/>
              <a:t>3</a:t>
            </a:r>
            <a:r>
              <a:rPr lang="ru-RU" dirty="0"/>
              <a:t>0 </a:t>
            </a:r>
            <a:r>
              <a:rPr lang="en-US" dirty="0"/>
              <a:t>m the uncertainty in effective altitude may reach 10-15 km </a:t>
            </a:r>
            <a:r>
              <a:rPr lang="en-US" sz="1600" dirty="0"/>
              <a:t>(Chelyabinsk, TC</a:t>
            </a:r>
            <a:r>
              <a:rPr lang="en-US" sz="1600" baseline="-25000" dirty="0"/>
              <a:t>3</a:t>
            </a:r>
            <a:r>
              <a:rPr lang="en-US" sz="1600" dirty="0"/>
              <a:t>2008  and other cases)</a:t>
            </a:r>
          </a:p>
          <a:p>
            <a:pPr algn="just">
              <a:buFontTx/>
              <a:buChar char="-"/>
            </a:pPr>
            <a:r>
              <a:rPr lang="en-US" sz="1400" dirty="0">
                <a:latin typeface="Arial" panose="020B0604020202020204" pitchFamily="34" charset="0"/>
                <a:cs typeface="Arial" panose="020B0604020202020204" pitchFamily="34" charset="0"/>
              </a:rPr>
              <a:t>(strength, fragmentation features etc)</a:t>
            </a:r>
            <a:endParaRPr lang="ru-RU" sz="1400" dirty="0"/>
          </a:p>
        </p:txBody>
      </p:sp>
    </p:spTree>
    <p:extLst>
      <p:ext uri="{BB962C8B-B14F-4D97-AF65-F5344CB8AC3E}">
        <p14:creationId xmlns:p14="http://schemas.microsoft.com/office/powerpoint/2010/main" val="402946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ris-1"/>
          <p:cNvPicPr>
            <a:picLocks noChangeAspect="1" noChangeArrowheads="1"/>
          </p:cNvPicPr>
          <p:nvPr/>
        </p:nvPicPr>
        <p:blipFill>
          <a:blip r:embed="rId2" cstate="print"/>
          <a:srcRect/>
          <a:stretch>
            <a:fillRect/>
          </a:stretch>
        </p:blipFill>
        <p:spPr bwMode="auto">
          <a:xfrm>
            <a:off x="8207174" y="125506"/>
            <a:ext cx="3555388" cy="1721816"/>
          </a:xfrm>
          <a:prstGeom prst="rect">
            <a:avLst/>
          </a:prstGeom>
          <a:noFill/>
          <a:ln w="9525">
            <a:noFill/>
            <a:miter lim="800000"/>
            <a:headEnd/>
            <a:tailEnd/>
          </a:ln>
        </p:spPr>
      </p:pic>
      <p:sp>
        <p:nvSpPr>
          <p:cNvPr id="95234" name="Text Box 2"/>
          <p:cNvSpPr txBox="1">
            <a:spLocks noChangeArrowheads="1"/>
          </p:cNvSpPr>
          <p:nvPr/>
        </p:nvSpPr>
        <p:spPr bwMode="auto">
          <a:xfrm>
            <a:off x="422209" y="354089"/>
            <a:ext cx="9144000" cy="7106561"/>
          </a:xfrm>
          <a:prstGeom prst="rect">
            <a:avLst/>
          </a:prstGeom>
          <a:noFill/>
          <a:ln w="9525">
            <a:noFill/>
            <a:miter lim="800000"/>
            <a:headEnd/>
            <a:tailEnd/>
          </a:ln>
        </p:spPr>
        <p:txBody>
          <a:bodyPr wrap="square">
            <a:spAutoFit/>
          </a:bodyPr>
          <a:lstStyle/>
          <a:p>
            <a:pPr algn="just" eaLnBrk="0" hangingPunct="0">
              <a:lnSpc>
                <a:spcPct val="120000"/>
              </a:lnSpc>
              <a:defRPr/>
            </a:pPr>
            <a:r>
              <a:rPr lang="en-US" dirty="0">
                <a:solidFill>
                  <a:srgbClr val="0070C0"/>
                </a:solidFill>
              </a:rPr>
              <a:t>Small meteoroids </a:t>
            </a:r>
            <a:r>
              <a:rPr lang="en-US" dirty="0"/>
              <a:t>(&lt;1-</a:t>
            </a:r>
            <a:r>
              <a:rPr lang="ru-RU" dirty="0"/>
              <a:t>2</a:t>
            </a:r>
            <a:r>
              <a:rPr lang="en-US" dirty="0"/>
              <a:t>0 meters): </a:t>
            </a:r>
          </a:p>
          <a:p>
            <a:pPr algn="just" eaLnBrk="0" hangingPunct="0">
              <a:lnSpc>
                <a:spcPct val="120000"/>
              </a:lnSpc>
              <a:defRPr/>
            </a:pPr>
            <a:r>
              <a:rPr lang="en-US" dirty="0"/>
              <a:t>complicated fragmentation, where fragments:</a:t>
            </a:r>
          </a:p>
          <a:p>
            <a:pPr algn="just" eaLnBrk="0" hangingPunct="0">
              <a:lnSpc>
                <a:spcPct val="120000"/>
              </a:lnSpc>
              <a:defRPr/>
            </a:pPr>
            <a:r>
              <a:rPr lang="en-US" dirty="0"/>
              <a:t>	   -  may form debris cloud,</a:t>
            </a:r>
          </a:p>
          <a:p>
            <a:pPr algn="just" eaLnBrk="0" hangingPunct="0">
              <a:defRPr/>
            </a:pPr>
            <a:r>
              <a:rPr lang="en-US" sz="1600" dirty="0"/>
              <a:t>	</a:t>
            </a:r>
            <a:r>
              <a:rPr lang="en-US" dirty="0"/>
              <a:t>    - may move as individual bodies, </a:t>
            </a:r>
          </a:p>
          <a:p>
            <a:pPr eaLnBrk="0" hangingPunct="0">
              <a:defRPr/>
            </a:pPr>
            <a:r>
              <a:rPr lang="en-US" dirty="0"/>
              <a:t>	    - decelerate before total evaporation</a:t>
            </a:r>
          </a:p>
          <a:p>
            <a:pPr eaLnBrk="0" hangingPunct="0">
              <a:defRPr/>
            </a:pPr>
            <a:r>
              <a:rPr lang="en-US" dirty="0"/>
              <a:t> 	    - produce meteorites and dust deposition in the atmosphere</a:t>
            </a:r>
          </a:p>
          <a:p>
            <a:pPr eaLnBrk="0" hangingPunct="0">
              <a:lnSpc>
                <a:spcPct val="120000"/>
              </a:lnSpc>
              <a:defRPr/>
            </a:pPr>
            <a:endParaRPr lang="en-US" sz="1050" dirty="0"/>
          </a:p>
          <a:p>
            <a:pPr algn="just" eaLnBrk="0" hangingPunct="0">
              <a:lnSpc>
                <a:spcPct val="120000"/>
              </a:lnSpc>
              <a:defRPr/>
            </a:pPr>
            <a:r>
              <a:rPr lang="en-US" dirty="0">
                <a:solidFill>
                  <a:srgbClr val="0070C0"/>
                </a:solidFill>
              </a:rPr>
              <a:t>Larger (30-300m) </a:t>
            </a:r>
            <a:r>
              <a:rPr lang="en-US" dirty="0"/>
              <a:t>meteoroids </a:t>
            </a:r>
            <a:r>
              <a:rPr lang="en-US" sz="1600" dirty="0"/>
              <a:t>(</a:t>
            </a:r>
            <a:r>
              <a:rPr lang="en-US" sz="1600" dirty="0" err="1"/>
              <a:t>hydrodynamical</a:t>
            </a:r>
            <a:r>
              <a:rPr lang="en-US" sz="1600" dirty="0"/>
              <a:t> modeling)</a:t>
            </a:r>
            <a:r>
              <a:rPr lang="en-US" dirty="0"/>
              <a:t>, their fragments  </a:t>
            </a:r>
          </a:p>
          <a:p>
            <a:pPr eaLnBrk="0" hangingPunct="0">
              <a:lnSpc>
                <a:spcPct val="120000"/>
              </a:lnSpc>
              <a:defRPr/>
            </a:pPr>
            <a:r>
              <a:rPr lang="en-US" dirty="0"/>
              <a:t>	-move as a cloud surrounded by a common shock,</a:t>
            </a:r>
          </a:p>
          <a:p>
            <a:pPr eaLnBrk="0" hangingPunct="0">
              <a:lnSpc>
                <a:spcPct val="120000"/>
              </a:lnSpc>
              <a:defRPr/>
            </a:pPr>
            <a:r>
              <a:rPr lang="en-US" dirty="0"/>
              <a:t>	-decelerate later and have more chances to be totally evaporated</a:t>
            </a:r>
          </a:p>
          <a:p>
            <a:pPr algn="just" eaLnBrk="0" hangingPunct="0">
              <a:lnSpc>
                <a:spcPct val="120000"/>
              </a:lnSpc>
              <a:defRPr/>
            </a:pPr>
            <a:endParaRPr lang="en-US" sz="800" dirty="0"/>
          </a:p>
          <a:p>
            <a:pPr algn="just" eaLnBrk="0" hangingPunct="0">
              <a:lnSpc>
                <a:spcPct val="70000"/>
              </a:lnSpc>
              <a:defRPr/>
            </a:pPr>
            <a:r>
              <a:rPr lang="en-US" dirty="0"/>
              <a:t>Aerial bursts - "burning out" of comparatively large (D~ 100 m) bodies in the atmosphere </a:t>
            </a:r>
          </a:p>
          <a:p>
            <a:pPr algn="just" eaLnBrk="0" hangingPunct="0">
              <a:lnSpc>
                <a:spcPct val="70000"/>
              </a:lnSpc>
              <a:defRPr/>
            </a:pPr>
            <a:r>
              <a:rPr lang="en-US" sz="1200" i="1" dirty="0"/>
              <a:t>							(Wasson and </a:t>
            </a:r>
            <a:r>
              <a:rPr lang="en-US" sz="1200" i="1" dirty="0" err="1"/>
              <a:t>Boslough</a:t>
            </a:r>
            <a:r>
              <a:rPr lang="en-US" sz="1200" i="1" dirty="0"/>
              <a:t>, 2000)</a:t>
            </a:r>
          </a:p>
          <a:p>
            <a:pPr algn="just" eaLnBrk="0" hangingPunct="0">
              <a:defRPr/>
            </a:pPr>
            <a:r>
              <a:rPr lang="en-US" dirty="0"/>
              <a:t>	-  the entire energy is released in the atmosphere</a:t>
            </a:r>
          </a:p>
          <a:p>
            <a:pPr algn="just" eaLnBrk="0" hangingPunct="0">
              <a:defRPr/>
            </a:pPr>
            <a:r>
              <a:rPr lang="en-US" dirty="0"/>
              <a:t>	-  no observable crater is formed</a:t>
            </a:r>
          </a:p>
          <a:p>
            <a:pPr algn="just" eaLnBrk="0" hangingPunct="0">
              <a:defRPr/>
            </a:pPr>
            <a:r>
              <a:rPr lang="en-US" dirty="0"/>
              <a:t> 	-  affect the Earth’s surface </a:t>
            </a:r>
            <a:r>
              <a:rPr lang="en-US" i="1" dirty="0"/>
              <a:t>(fires, shock waves)</a:t>
            </a:r>
          </a:p>
          <a:p>
            <a:pPr algn="just" eaLnBrk="0" hangingPunct="0">
              <a:defRPr/>
            </a:pPr>
            <a:r>
              <a:rPr lang="en-US" i="1" dirty="0"/>
              <a:t>	-  </a:t>
            </a:r>
            <a:r>
              <a:rPr lang="en-US" dirty="0"/>
              <a:t>typical example </a:t>
            </a:r>
            <a:r>
              <a:rPr lang="en-US" i="1" dirty="0"/>
              <a:t>- </a:t>
            </a:r>
            <a:r>
              <a:rPr lang="en-US" dirty="0">
                <a:solidFill>
                  <a:srgbClr val="0070C0"/>
                </a:solidFill>
              </a:rPr>
              <a:t>Tunguska event </a:t>
            </a:r>
          </a:p>
          <a:p>
            <a:pPr algn="just" eaLnBrk="0" hangingPunct="0">
              <a:defRPr/>
            </a:pPr>
            <a:endParaRPr lang="en-US" sz="1600" dirty="0">
              <a:solidFill>
                <a:srgbClr val="0070C0"/>
              </a:solidFill>
            </a:endParaRPr>
          </a:p>
          <a:p>
            <a:pPr algn="just" eaLnBrk="0" hangingPunct="0">
              <a:defRPr/>
            </a:pPr>
            <a:r>
              <a:rPr lang="en-AU" dirty="0">
                <a:solidFill>
                  <a:srgbClr val="0070C0"/>
                </a:solidFill>
              </a:rPr>
              <a:t>Large meteoroids (&gt;100-1000m): </a:t>
            </a:r>
          </a:p>
          <a:p>
            <a:pPr eaLnBrk="0" hangingPunct="0">
              <a:defRPr/>
            </a:pPr>
            <a:r>
              <a:rPr lang="en-AU" sz="1600" dirty="0"/>
              <a:t>	</a:t>
            </a:r>
            <a:r>
              <a:rPr lang="en-AU" dirty="0"/>
              <a:t>- do not decelerate in the atmosphere, </a:t>
            </a:r>
          </a:p>
          <a:p>
            <a:pPr eaLnBrk="0" hangingPunct="0">
              <a:defRPr/>
            </a:pPr>
            <a:r>
              <a:rPr lang="en-AU" dirty="0"/>
              <a:t>	- produce craters </a:t>
            </a:r>
          </a:p>
          <a:p>
            <a:pPr eaLnBrk="0" hangingPunct="0">
              <a:lnSpc>
                <a:spcPct val="120000"/>
              </a:lnSpc>
              <a:defRPr/>
            </a:pPr>
            <a:endParaRPr lang="en-AU" sz="800" dirty="0"/>
          </a:p>
          <a:p>
            <a:pPr eaLnBrk="0" hangingPunct="0">
              <a:lnSpc>
                <a:spcPct val="120000"/>
              </a:lnSpc>
              <a:defRPr/>
            </a:pPr>
            <a:r>
              <a:rPr lang="en-AU" dirty="0"/>
              <a:t>The boundaries between these regimes -  on projectile composition, entry V  and impact angle</a:t>
            </a:r>
          </a:p>
          <a:p>
            <a:pPr eaLnBrk="0" hangingPunct="0">
              <a:lnSpc>
                <a:spcPct val="120000"/>
              </a:lnSpc>
              <a:defRPr/>
            </a:pPr>
            <a:endParaRPr lang="en-AU" sz="1050" dirty="0"/>
          </a:p>
          <a:p>
            <a:pPr eaLnBrk="0" hangingPunct="0">
              <a:lnSpc>
                <a:spcPct val="120000"/>
              </a:lnSpc>
              <a:defRPr/>
            </a:pPr>
            <a:endParaRPr lang="en-US" dirty="0"/>
          </a:p>
        </p:txBody>
      </p:sp>
      <p:sp>
        <p:nvSpPr>
          <p:cNvPr id="4" name="TextBox 3"/>
          <p:cNvSpPr txBox="1"/>
          <p:nvPr/>
        </p:nvSpPr>
        <p:spPr>
          <a:xfrm>
            <a:off x="3657601" y="1"/>
            <a:ext cx="3421129" cy="461665"/>
          </a:xfrm>
          <a:prstGeom prst="rect">
            <a:avLst/>
          </a:prstGeom>
          <a:noFill/>
        </p:spPr>
        <p:txBody>
          <a:bodyPr wrap="none" rtlCol="0">
            <a:spAutoFit/>
          </a:bodyPr>
          <a:lstStyle/>
          <a:p>
            <a:r>
              <a:rPr lang="en-US" sz="2400" dirty="0">
                <a:solidFill>
                  <a:srgbClr val="CC0099"/>
                </a:solidFill>
                <a:latin typeface="Arial" pitchFamily="34" charset="0"/>
                <a:cs typeface="Arial" pitchFamily="34" charset="0"/>
              </a:rPr>
              <a:t>Fragmentation scenario</a:t>
            </a:r>
            <a:endParaRPr lang="ru-RU" sz="2400" dirty="0">
              <a:solidFill>
                <a:srgbClr val="CC0099"/>
              </a:solidFill>
              <a:latin typeface="Arial" pitchFamily="34" charset="0"/>
              <a:cs typeface="Arial" pitchFamily="34" charset="0"/>
            </a:endParaRPr>
          </a:p>
        </p:txBody>
      </p:sp>
      <p:pic>
        <p:nvPicPr>
          <p:cNvPr id="2" name="Рисунок 1"/>
          <p:cNvPicPr>
            <a:picLocks noChangeAspect="1"/>
          </p:cNvPicPr>
          <p:nvPr/>
        </p:nvPicPr>
        <p:blipFill>
          <a:blip r:embed="rId3" cstate="print"/>
          <a:stretch>
            <a:fillRect/>
          </a:stretch>
        </p:blipFill>
        <p:spPr>
          <a:xfrm>
            <a:off x="8495648" y="1847321"/>
            <a:ext cx="3266913" cy="1630655"/>
          </a:xfrm>
          <a:prstGeom prst="rect">
            <a:avLst/>
          </a:prstGeom>
        </p:spPr>
      </p:pic>
    </p:spTree>
    <p:extLst>
      <p:ext uri="{BB962C8B-B14F-4D97-AF65-F5344CB8AC3E}">
        <p14:creationId xmlns:p14="http://schemas.microsoft.com/office/powerpoint/2010/main" val="371136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1524000" y="495947"/>
            <a:ext cx="9144000" cy="5791200"/>
          </a:xfrm>
        </p:spPr>
        <p:txBody>
          <a:bodyPr>
            <a:noAutofit/>
          </a:bodyPr>
          <a:lstStyle/>
          <a:p>
            <a:pPr algn="just">
              <a:lnSpc>
                <a:spcPct val="120000"/>
              </a:lnSpc>
              <a:spcBef>
                <a:spcPct val="0"/>
              </a:spcBef>
              <a:buNone/>
            </a:pPr>
            <a:endParaRPr lang="en-US" sz="1600" dirty="0">
              <a:latin typeface="Arial" pitchFamily="34" charset="0"/>
              <a:cs typeface="Arial" pitchFamily="34" charset="0"/>
            </a:endParaRPr>
          </a:p>
          <a:p>
            <a:pPr algn="just">
              <a:lnSpc>
                <a:spcPct val="120000"/>
              </a:lnSpc>
              <a:spcBef>
                <a:spcPct val="0"/>
              </a:spcBef>
              <a:buNone/>
            </a:pPr>
            <a:r>
              <a:rPr lang="en-US" sz="2000" dirty="0">
                <a:latin typeface="Arial" pitchFamily="34" charset="0"/>
                <a:cs typeface="Arial" pitchFamily="34" charset="0"/>
              </a:rPr>
              <a:t>Formally, the quasi-liquid model is not applicable to Chelyabinsk meteoroid, it is too small and demonstrated complicated fragmentation behavior</a:t>
            </a:r>
          </a:p>
          <a:p>
            <a:pPr algn="just">
              <a:lnSpc>
                <a:spcPct val="120000"/>
              </a:lnSpc>
              <a:spcBef>
                <a:spcPct val="0"/>
              </a:spcBef>
              <a:buNone/>
            </a:pPr>
            <a:endParaRPr lang="en-US" sz="2000" dirty="0">
              <a:latin typeface="Arial" pitchFamily="34" charset="0"/>
              <a:cs typeface="Arial" pitchFamily="34" charset="0"/>
            </a:endParaRPr>
          </a:p>
          <a:p>
            <a:pPr algn="just">
              <a:lnSpc>
                <a:spcPct val="120000"/>
              </a:lnSpc>
              <a:spcBef>
                <a:spcPct val="0"/>
              </a:spcBef>
              <a:buNone/>
            </a:pPr>
            <a:r>
              <a:rPr lang="en-US" sz="2000" dirty="0">
                <a:latin typeface="Arial" pitchFamily="34" charset="0"/>
                <a:cs typeface="Arial" pitchFamily="34" charset="0"/>
              </a:rPr>
              <a:t>The QL model is not able to consider the formation of separated fragments/meteorites</a:t>
            </a:r>
          </a:p>
          <a:p>
            <a:pPr algn="just">
              <a:lnSpc>
                <a:spcPct val="120000"/>
              </a:lnSpc>
              <a:spcBef>
                <a:spcPct val="0"/>
              </a:spcBef>
              <a:buNone/>
            </a:pPr>
            <a:endParaRPr lang="en-US" sz="2000" dirty="0">
              <a:latin typeface="Arial" pitchFamily="34" charset="0"/>
              <a:cs typeface="Arial" pitchFamily="34" charset="0"/>
            </a:endParaRPr>
          </a:p>
          <a:p>
            <a:pPr algn="just">
              <a:lnSpc>
                <a:spcPct val="120000"/>
              </a:lnSpc>
              <a:spcBef>
                <a:spcPct val="0"/>
              </a:spcBef>
              <a:buNone/>
            </a:pPr>
            <a:r>
              <a:rPr lang="en-US" sz="2000" dirty="0">
                <a:latin typeface="Arial" pitchFamily="34" charset="0"/>
                <a:cs typeface="Arial" pitchFamily="34" charset="0"/>
              </a:rPr>
              <a:t>The QL model is able satisfactory  reproduce the light curve of the meteoroid, radiation effects, formation of the shock wave and overpressure on the ground</a:t>
            </a:r>
          </a:p>
          <a:p>
            <a:pPr algn="just">
              <a:lnSpc>
                <a:spcPct val="120000"/>
              </a:lnSpc>
              <a:spcBef>
                <a:spcPct val="0"/>
              </a:spcBef>
              <a:buNone/>
            </a:pPr>
            <a:endParaRPr lang="en-US" sz="2000" dirty="0">
              <a:latin typeface="Arial" pitchFamily="34" charset="0"/>
              <a:cs typeface="Arial" pitchFamily="34" charset="0"/>
            </a:endParaRPr>
          </a:p>
          <a:p>
            <a:pPr algn="just">
              <a:lnSpc>
                <a:spcPct val="120000"/>
              </a:lnSpc>
              <a:spcBef>
                <a:spcPct val="0"/>
              </a:spcBef>
              <a:buNone/>
            </a:pPr>
            <a:r>
              <a:rPr lang="en-US" sz="2000" dirty="0">
                <a:latin typeface="Arial" pitchFamily="34" charset="0"/>
                <a:cs typeface="Arial" pitchFamily="34" charset="0"/>
              </a:rPr>
              <a:t>Vertical entry of Chelyabinsk-like body causes only moderate increase of overpressure on the ground</a:t>
            </a:r>
          </a:p>
          <a:p>
            <a:pPr algn="just">
              <a:lnSpc>
                <a:spcPct val="120000"/>
              </a:lnSpc>
              <a:spcBef>
                <a:spcPct val="0"/>
              </a:spcBef>
              <a:buNone/>
            </a:pPr>
            <a:endParaRPr lang="en-US" sz="1600" dirty="0">
              <a:latin typeface="Arial" pitchFamily="34" charset="0"/>
              <a:cs typeface="Arial" pitchFamily="34" charset="0"/>
            </a:endParaRPr>
          </a:p>
        </p:txBody>
      </p:sp>
      <p:sp>
        <p:nvSpPr>
          <p:cNvPr id="4" name="TextBox 3"/>
          <p:cNvSpPr txBox="1"/>
          <p:nvPr/>
        </p:nvSpPr>
        <p:spPr>
          <a:xfrm>
            <a:off x="4419601" y="1"/>
            <a:ext cx="2925801" cy="461665"/>
          </a:xfrm>
          <a:prstGeom prst="rect">
            <a:avLst/>
          </a:prstGeom>
          <a:noFill/>
        </p:spPr>
        <p:txBody>
          <a:bodyPr wrap="none" rtlCol="0">
            <a:spAutoFit/>
          </a:bodyPr>
          <a:lstStyle/>
          <a:p>
            <a:r>
              <a:rPr lang="en-US" sz="2400" dirty="0">
                <a:solidFill>
                  <a:srgbClr val="CC0099"/>
                </a:solidFill>
                <a:latin typeface="Arial" panose="020B0604020202020204" pitchFamily="34" charset="0"/>
                <a:cs typeface="Arial" panose="020B0604020202020204" pitchFamily="34" charset="0"/>
              </a:rPr>
              <a:t>Concluding remarks</a:t>
            </a:r>
            <a:endParaRPr lang="ru-RU" sz="2400" dirty="0">
              <a:solidFill>
                <a:srgbClr val="CC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23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3063" y="3717758"/>
            <a:ext cx="3642728" cy="830997"/>
          </a:xfrm>
          <a:prstGeom prst="rect">
            <a:avLst/>
          </a:prstGeom>
          <a:noFill/>
        </p:spPr>
        <p:txBody>
          <a:bodyPr wrap="none" rtlCol="0">
            <a:spAutoFit/>
          </a:bodyPr>
          <a:lstStyle/>
          <a:p>
            <a:r>
              <a:rPr lang="ru-RU" sz="4800" dirty="0"/>
              <a:t>ЗАПАСНЫЕ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164432" y="372979"/>
            <a:ext cx="6096000" cy="5760798"/>
          </a:xfrm>
          <a:prstGeom prst="rect">
            <a:avLst/>
          </a:prstGeom>
          <a:noFill/>
          <a:ln w="9525">
            <a:noFill/>
            <a:miter lim="800000"/>
            <a:headEnd/>
            <a:tailEnd/>
          </a:ln>
        </p:spPr>
      </p:pic>
      <p:sp>
        <p:nvSpPr>
          <p:cNvPr id="7270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7" name="Object 3"/>
          <p:cNvGraphicFramePr>
            <a:graphicFrameLocks noChangeAspect="1"/>
          </p:cNvGraphicFramePr>
          <p:nvPr>
            <p:extLst/>
          </p:nvPr>
        </p:nvGraphicFramePr>
        <p:xfrm>
          <a:off x="1134979" y="4676290"/>
          <a:ext cx="2245895" cy="593542"/>
        </p:xfrm>
        <a:graphic>
          <a:graphicData uri="http://schemas.openxmlformats.org/presentationml/2006/ole">
            <mc:AlternateContent xmlns:mc="http://schemas.openxmlformats.org/markup-compatibility/2006">
              <mc:Choice xmlns:v="urn:schemas-microsoft-com:vml" Requires="v">
                <p:oleObj spid="_x0000_s4106" name="Формула" r:id="rId4" imgW="2146300" imgH="558800" progId="Equation.3">
                  <p:embed/>
                </p:oleObj>
              </mc:Choice>
              <mc:Fallback>
                <p:oleObj name="Формула" r:id="rId4" imgW="2146300" imgH="558800" progId="Equation.3">
                  <p:embed/>
                  <p:pic>
                    <p:nvPicPr>
                      <p:cNvPr id="7270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979" y="4676290"/>
                        <a:ext cx="2245895" cy="5935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0"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4191001" y="1"/>
            <a:ext cx="3550203" cy="461665"/>
          </a:xfrm>
          <a:prstGeom prst="rect">
            <a:avLst/>
          </a:prstGeom>
        </p:spPr>
        <p:txBody>
          <a:bodyPr wrap="none">
            <a:spAutoFit/>
          </a:bodyPr>
          <a:lstStyle/>
          <a:p>
            <a:r>
              <a:rPr lang="en-US" sz="2400" dirty="0">
                <a:solidFill>
                  <a:srgbClr val="CC0099"/>
                </a:solidFill>
                <a:latin typeface="Arial" pitchFamily="34" charset="0"/>
                <a:cs typeface="Arial" pitchFamily="34" charset="0"/>
              </a:rPr>
              <a:t>Effective airburst altitude</a:t>
            </a:r>
          </a:p>
        </p:txBody>
      </p:sp>
      <p:sp>
        <p:nvSpPr>
          <p:cNvPr id="8" name="Прямоугольник 7"/>
          <p:cNvSpPr/>
          <p:nvPr/>
        </p:nvSpPr>
        <p:spPr>
          <a:xfrm>
            <a:off x="6320590" y="484944"/>
            <a:ext cx="5871410" cy="3447098"/>
          </a:xfrm>
          <a:prstGeom prst="rect">
            <a:avLst/>
          </a:prstGeom>
        </p:spPr>
        <p:txBody>
          <a:bodyPr wrap="square">
            <a:spAutoFit/>
          </a:bodyPr>
          <a:lstStyle/>
          <a:p>
            <a:r>
              <a:rPr lang="en-US" dirty="0">
                <a:latin typeface="Arial" pitchFamily="34" charset="0"/>
                <a:cs typeface="Arial" pitchFamily="34" charset="0"/>
              </a:rPr>
              <a:t>For  quick rough evaluation of the impact consequences </a:t>
            </a:r>
          </a:p>
          <a:p>
            <a:pPr algn="r"/>
            <a:r>
              <a:rPr lang="en-US" sz="1600" dirty="0">
                <a:latin typeface="Arial" pitchFamily="34" charset="0"/>
                <a:cs typeface="Arial" pitchFamily="34" charset="0"/>
              </a:rPr>
              <a:t>(levels of damage, area of the damage, etc) </a:t>
            </a:r>
          </a:p>
          <a:p>
            <a:r>
              <a:rPr lang="en-US" dirty="0">
                <a:latin typeface="Arial" pitchFamily="34" charset="0"/>
                <a:cs typeface="Arial" pitchFamily="34" charset="0"/>
              </a:rPr>
              <a:t> at large distances from the ground zero </a:t>
            </a:r>
          </a:p>
          <a:p>
            <a:r>
              <a:rPr lang="en-US" dirty="0">
                <a:latin typeface="Arial" pitchFamily="34" charset="0"/>
                <a:cs typeface="Arial" pitchFamily="34" charset="0"/>
              </a:rPr>
              <a:t>spherical source - reasonable SW evaluation</a:t>
            </a:r>
          </a:p>
          <a:p>
            <a:r>
              <a:rPr lang="en-US" dirty="0">
                <a:latin typeface="Arial" pitchFamily="34" charset="0"/>
                <a:cs typeface="Arial" pitchFamily="34" charset="0"/>
              </a:rPr>
              <a:t> if  the altitude Z of E-equivalent point explosion is correctly determined</a:t>
            </a:r>
          </a:p>
          <a:p>
            <a:endParaRPr lang="en-US" dirty="0">
              <a:latin typeface="Arial" pitchFamily="34" charset="0"/>
              <a:cs typeface="Arial" pitchFamily="34" charset="0"/>
            </a:endParaRPr>
          </a:p>
          <a:p>
            <a:r>
              <a:rPr lang="en-US" dirty="0">
                <a:latin typeface="Arial" pitchFamily="34" charset="0"/>
                <a:cs typeface="Arial" pitchFamily="34" charset="0"/>
              </a:rPr>
              <a:t>QL model was used to determine Z =f(</a:t>
            </a:r>
            <a:r>
              <a:rPr lang="en-US" dirty="0" err="1">
                <a:latin typeface="Arial" pitchFamily="34" charset="0"/>
                <a:cs typeface="Arial" pitchFamily="34" charset="0"/>
              </a:rPr>
              <a:t>D,density</a:t>
            </a:r>
            <a:r>
              <a:rPr lang="en-US" dirty="0">
                <a:latin typeface="Arial" pitchFamily="34" charset="0"/>
                <a:cs typeface="Arial" pitchFamily="34" charset="0"/>
              </a:rPr>
              <a:t>,</a:t>
            </a:r>
            <a:r>
              <a:rPr lang="el-GR" dirty="0">
                <a:latin typeface="Arial" pitchFamily="34" charset="0"/>
                <a:cs typeface="Arial" pitchFamily="34" charset="0"/>
              </a:rPr>
              <a:t>α</a:t>
            </a:r>
            <a:r>
              <a:rPr lang="en-US" dirty="0">
                <a:latin typeface="Arial" pitchFamily="34" charset="0"/>
                <a:cs typeface="Arial" pitchFamily="34" charset="0"/>
              </a:rPr>
              <a:t>) </a:t>
            </a:r>
            <a:r>
              <a:rPr lang="en-US" sz="1600" dirty="0">
                <a:latin typeface="Arial" pitchFamily="34" charset="0"/>
                <a:cs typeface="Arial" pitchFamily="34" charset="0"/>
              </a:rPr>
              <a:t>(</a:t>
            </a:r>
            <a:r>
              <a:rPr lang="en-US" sz="1600" dirty="0" err="1">
                <a:latin typeface="Arial" pitchFamily="34" charset="0"/>
                <a:cs typeface="Arial" pitchFamily="34" charset="0"/>
              </a:rPr>
              <a:t>Shuvalov</a:t>
            </a:r>
            <a:r>
              <a:rPr lang="en-US" sz="1600" dirty="0">
                <a:latin typeface="Arial" pitchFamily="34" charset="0"/>
                <a:cs typeface="Arial" pitchFamily="34" charset="0"/>
              </a:rPr>
              <a:t> et al. 2014)</a:t>
            </a:r>
          </a:p>
          <a:p>
            <a:endParaRPr lang="en-US" dirty="0">
              <a:latin typeface="Arial" pitchFamily="34" charset="0"/>
              <a:cs typeface="Arial" pitchFamily="34" charset="0"/>
            </a:endParaRPr>
          </a:p>
          <a:p>
            <a:r>
              <a:rPr lang="en-US" sz="1400" dirty="0">
                <a:latin typeface="Arial" pitchFamily="34" charset="0"/>
                <a:cs typeface="Arial" pitchFamily="34" charset="0"/>
              </a:rPr>
              <a:t>(there is no velocity dependence as the deceleration efficiency and increase of disrupted meteoroid cross-section are both dependent on entry V)</a:t>
            </a:r>
            <a:endParaRPr lang="en-US" dirty="0">
              <a:latin typeface="Arial" pitchFamily="34" charset="0"/>
              <a:cs typeface="Arial" pitchFamily="34" charset="0"/>
            </a:endParaRPr>
          </a:p>
        </p:txBody>
      </p:sp>
      <p:sp>
        <p:nvSpPr>
          <p:cNvPr id="10" name="Прямоугольник 9"/>
          <p:cNvSpPr/>
          <p:nvPr/>
        </p:nvSpPr>
        <p:spPr>
          <a:xfrm>
            <a:off x="0" y="6273225"/>
            <a:ext cx="4716379" cy="338554"/>
          </a:xfrm>
          <a:prstGeom prst="rect">
            <a:avLst/>
          </a:prstGeom>
        </p:spPr>
        <p:txBody>
          <a:bodyPr wrap="square">
            <a:spAutoFit/>
          </a:bodyPr>
          <a:lstStyle/>
          <a:p>
            <a:pPr algn="just" fontAlgn="base">
              <a:spcBef>
                <a:spcPct val="0"/>
              </a:spcBef>
              <a:spcAft>
                <a:spcPct val="0"/>
              </a:spcAft>
            </a:pPr>
            <a:r>
              <a:rPr lang="en-US" sz="1600" dirty="0">
                <a:latin typeface="Arial" pitchFamily="34" charset="0"/>
                <a:ea typeface="Times New Roman" pitchFamily="18" charset="0"/>
              </a:rPr>
              <a:t>Effective altitude Z dependence on meteoroid size </a:t>
            </a:r>
          </a:p>
        </p:txBody>
      </p:sp>
      <p:sp>
        <p:nvSpPr>
          <p:cNvPr id="12" name="Прямоугольник 11"/>
          <p:cNvSpPr/>
          <p:nvPr/>
        </p:nvSpPr>
        <p:spPr>
          <a:xfrm>
            <a:off x="2085474" y="1144688"/>
            <a:ext cx="2161674" cy="584775"/>
          </a:xfrm>
          <a:prstGeom prst="rect">
            <a:avLst/>
          </a:prstGeom>
        </p:spPr>
        <p:txBody>
          <a:bodyPr wrap="square">
            <a:spAutoFit/>
          </a:bodyPr>
          <a:lstStyle/>
          <a:p>
            <a:pPr algn="just" fontAlgn="base">
              <a:spcBef>
                <a:spcPct val="0"/>
              </a:spcBef>
              <a:spcAft>
                <a:spcPct val="0"/>
              </a:spcAft>
            </a:pPr>
            <a:r>
              <a:rPr lang="en-US" sz="1600" dirty="0">
                <a:solidFill>
                  <a:srgbClr val="FF0000"/>
                </a:solidFill>
                <a:latin typeface="Arial" pitchFamily="34" charset="0"/>
                <a:ea typeface="Times New Roman" pitchFamily="18" charset="0"/>
              </a:rPr>
              <a:t>Red</a:t>
            </a:r>
            <a:r>
              <a:rPr lang="en-US" sz="1600" dirty="0">
                <a:latin typeface="Arial" pitchFamily="34" charset="0"/>
                <a:ea typeface="Times New Roman" pitchFamily="18" charset="0"/>
              </a:rPr>
              <a:t>  – asteroids;</a:t>
            </a:r>
          </a:p>
          <a:p>
            <a:pPr algn="just" fontAlgn="base">
              <a:spcBef>
                <a:spcPct val="0"/>
              </a:spcBef>
              <a:spcAft>
                <a:spcPct val="0"/>
              </a:spcAft>
            </a:pPr>
            <a:r>
              <a:rPr lang="en-US" sz="1600" dirty="0">
                <a:solidFill>
                  <a:srgbClr val="0066FF"/>
                </a:solidFill>
                <a:latin typeface="Arial" pitchFamily="34" charset="0"/>
                <a:ea typeface="Times New Roman" pitchFamily="18" charset="0"/>
              </a:rPr>
              <a:t>Blue </a:t>
            </a:r>
            <a:r>
              <a:rPr lang="en-US" sz="1600" dirty="0">
                <a:latin typeface="Arial" pitchFamily="34" charset="0"/>
                <a:ea typeface="Times New Roman" pitchFamily="18" charset="0"/>
              </a:rPr>
              <a:t> – comets;</a:t>
            </a:r>
          </a:p>
        </p:txBody>
      </p:sp>
      <p:sp>
        <p:nvSpPr>
          <p:cNvPr id="13" name="Прямоугольник 12"/>
          <p:cNvSpPr/>
          <p:nvPr/>
        </p:nvSpPr>
        <p:spPr>
          <a:xfrm>
            <a:off x="6096000" y="4000143"/>
            <a:ext cx="6096000" cy="2677656"/>
          </a:xfrm>
          <a:prstGeom prst="rect">
            <a:avLst/>
          </a:prstGeom>
        </p:spPr>
        <p:txBody>
          <a:bodyPr>
            <a:spAutoFit/>
          </a:bodyPr>
          <a:lstStyle/>
          <a:p>
            <a:r>
              <a:rPr lang="en-US" dirty="0">
                <a:solidFill>
                  <a:srgbClr val="0066FF"/>
                </a:solidFill>
              </a:rPr>
              <a:t>This approach:</a:t>
            </a:r>
          </a:p>
          <a:p>
            <a:endParaRPr lang="en-US" sz="800" dirty="0"/>
          </a:p>
          <a:p>
            <a:pPr algn="just">
              <a:buFontTx/>
              <a:buChar char="-"/>
            </a:pPr>
            <a:r>
              <a:rPr lang="en-US" dirty="0"/>
              <a:t>Precision of estimates  -  2-3 km </a:t>
            </a:r>
          </a:p>
          <a:p>
            <a:pPr algn="just"/>
            <a:r>
              <a:rPr lang="en-US" sz="1600" dirty="0"/>
              <a:t>	                 (random character of disruption)</a:t>
            </a:r>
          </a:p>
          <a:p>
            <a:pPr algn="just">
              <a:buFontTx/>
              <a:buChar char="-"/>
            </a:pPr>
            <a:r>
              <a:rPr lang="en-US" dirty="0"/>
              <a:t>Is applicable for D&gt;10-30 m when strength and fragmentation features are not essential</a:t>
            </a:r>
          </a:p>
          <a:p>
            <a:pPr algn="just"/>
            <a:endParaRPr lang="en-US" dirty="0"/>
          </a:p>
          <a:p>
            <a:pPr algn="just">
              <a:buFontTx/>
              <a:buChar char="-"/>
            </a:pPr>
            <a:r>
              <a:rPr lang="en-US" dirty="0"/>
              <a:t> for D~1</a:t>
            </a:r>
            <a:r>
              <a:rPr lang="ru-RU" dirty="0"/>
              <a:t>0-</a:t>
            </a:r>
            <a:r>
              <a:rPr lang="en-US" dirty="0"/>
              <a:t>3</a:t>
            </a:r>
            <a:r>
              <a:rPr lang="ru-RU" dirty="0"/>
              <a:t>0 </a:t>
            </a:r>
            <a:r>
              <a:rPr lang="en-US" dirty="0"/>
              <a:t>m the uncertainty in effective altitude may reach 10-15 km </a:t>
            </a:r>
            <a:r>
              <a:rPr lang="en-US" sz="1600" dirty="0"/>
              <a:t>(Chelyabinsk, TC</a:t>
            </a:r>
            <a:r>
              <a:rPr lang="en-US" sz="1600" baseline="-25000" dirty="0"/>
              <a:t>3</a:t>
            </a:r>
            <a:r>
              <a:rPr lang="en-US" sz="1600" dirty="0"/>
              <a:t>2008  and other cases)</a:t>
            </a:r>
          </a:p>
          <a:p>
            <a:pPr algn="just">
              <a:buFontTx/>
              <a:buChar char="-"/>
            </a:pPr>
            <a:r>
              <a:rPr lang="en-US" sz="1400" dirty="0">
                <a:latin typeface="Arial" panose="020B0604020202020204" pitchFamily="34" charset="0"/>
                <a:cs typeface="Arial" panose="020B0604020202020204" pitchFamily="34" charset="0"/>
              </a:rPr>
              <a:t>(strength, fragmentation features etc)</a:t>
            </a:r>
            <a:endParaRPr lang="ru-RU" sz="1400" dirty="0"/>
          </a:p>
        </p:txBody>
      </p:sp>
    </p:spTree>
    <p:extLst>
      <p:ext uri="{BB962C8B-B14F-4D97-AF65-F5344CB8AC3E}">
        <p14:creationId xmlns:p14="http://schemas.microsoft.com/office/powerpoint/2010/main" val="267886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Рисунок 4" descr="fig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57200"/>
            <a:ext cx="4184650" cy="53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Рисунок 1" descr="fig1new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57200"/>
            <a:ext cx="4217988"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Прямоугольник 5"/>
          <p:cNvSpPr>
            <a:spLocks noChangeArrowheads="1"/>
          </p:cNvSpPr>
          <p:nvPr/>
        </p:nvSpPr>
        <p:spPr bwMode="auto">
          <a:xfrm>
            <a:off x="2209800" y="0"/>
            <a:ext cx="845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2800" b="1" kern="0">
                <a:solidFill>
                  <a:srgbClr val="CC0066"/>
                </a:solidFill>
              </a:rPr>
              <a:t>Modeling of Chelyabinsk bolide shock wave </a:t>
            </a:r>
          </a:p>
        </p:txBody>
      </p:sp>
      <p:sp>
        <p:nvSpPr>
          <p:cNvPr id="27653" name="Прямоугольник 7"/>
          <p:cNvSpPr>
            <a:spLocks noChangeArrowheads="1"/>
          </p:cNvSpPr>
          <p:nvPr/>
        </p:nvSpPr>
        <p:spPr bwMode="auto">
          <a:xfrm>
            <a:off x="1524000" y="5934076"/>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just" eaLnBrk="1" hangingPunct="1"/>
            <a:r>
              <a:rPr lang="en-US" altLang="ru-RU" sz="1800" kern="0"/>
              <a:t>The peculiarities of energy release influence on density and pressure distribution in the disturbed area formed in the atmosphere after the entry, </a:t>
            </a:r>
          </a:p>
          <a:p>
            <a:pPr algn="just" eaLnBrk="1" hangingPunct="1"/>
            <a:r>
              <a:rPr lang="en-US" altLang="ru-RU" sz="1800" kern="0"/>
              <a:t>	and on its subsequent evolution  as well as on overpressure on the ground</a:t>
            </a:r>
          </a:p>
        </p:txBody>
      </p:sp>
    </p:spTree>
    <p:extLst>
      <p:ext uri="{BB962C8B-B14F-4D97-AF65-F5344CB8AC3E}">
        <p14:creationId xmlns:p14="http://schemas.microsoft.com/office/powerpoint/2010/main" val="215407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Рисунок 1" descr="105381_100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533401"/>
            <a:ext cx="70612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Прямоугольник 2"/>
          <p:cNvSpPr>
            <a:spLocks noChangeArrowheads="1"/>
          </p:cNvSpPr>
          <p:nvPr/>
        </p:nvSpPr>
        <p:spPr bwMode="auto">
          <a:xfrm>
            <a:off x="4267200" y="1"/>
            <a:ext cx="4400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2800" b="1" kern="0">
                <a:solidFill>
                  <a:srgbClr val="CC0066"/>
                </a:solidFill>
              </a:rPr>
              <a:t>Meteoroid fragmentation</a:t>
            </a:r>
            <a:endParaRPr lang="ru-RU" altLang="ru-RU" sz="2800" b="1" kern="0">
              <a:solidFill>
                <a:srgbClr val="C00000"/>
              </a:solidFill>
            </a:endParaRPr>
          </a:p>
        </p:txBody>
      </p:sp>
      <p:sp>
        <p:nvSpPr>
          <p:cNvPr id="31748" name="TextBox 3"/>
          <p:cNvSpPr txBox="1">
            <a:spLocks noChangeArrowheads="1"/>
          </p:cNvSpPr>
          <p:nvPr/>
        </p:nvSpPr>
        <p:spPr bwMode="auto">
          <a:xfrm>
            <a:off x="1752600" y="5842000"/>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kern="0"/>
              <a:t>Video records demonstrated complicated character of meteoroid disruption:</a:t>
            </a:r>
          </a:p>
          <a:p>
            <a:pPr algn="just" eaLnBrk="1" hangingPunct="1"/>
            <a:r>
              <a:rPr lang="en-US" altLang="ru-RU" kern="0"/>
              <a:t> - formation of decelerated debris cloud and independent fragments continued their flight with subsequent further disruption</a:t>
            </a:r>
            <a:endParaRPr lang="ru-RU" altLang="ru-RU" kern="0"/>
          </a:p>
        </p:txBody>
      </p:sp>
    </p:spTree>
    <p:extLst>
      <p:ext uri="{BB962C8B-B14F-4D97-AF65-F5344CB8AC3E}">
        <p14:creationId xmlns:p14="http://schemas.microsoft.com/office/powerpoint/2010/main" val="51410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4294967295"/>
          </p:nvPr>
        </p:nvSpPr>
        <p:spPr>
          <a:xfrm>
            <a:off x="1524000" y="495947"/>
            <a:ext cx="9144000" cy="5791200"/>
          </a:xfrm>
        </p:spPr>
        <p:txBody>
          <a:bodyPr>
            <a:noAutofit/>
          </a:bodyPr>
          <a:lstStyle/>
          <a:p>
            <a:pPr algn="just">
              <a:lnSpc>
                <a:spcPct val="120000"/>
              </a:lnSpc>
              <a:spcBef>
                <a:spcPct val="0"/>
              </a:spcBef>
              <a:buNone/>
            </a:pPr>
            <a:r>
              <a:rPr lang="en-US" sz="1600" b="1" dirty="0">
                <a:solidFill>
                  <a:srgbClr val="0066FF"/>
                </a:solidFill>
                <a:latin typeface="Arial" pitchFamily="34" charset="0"/>
                <a:cs typeface="Arial" pitchFamily="34" charset="0"/>
              </a:rPr>
              <a:t>Chelyabinsk event </a:t>
            </a:r>
            <a:r>
              <a:rPr lang="en-US" sz="1600" dirty="0">
                <a:latin typeface="Arial" pitchFamily="34" charset="0"/>
                <a:cs typeface="Arial" pitchFamily="34" charset="0"/>
              </a:rPr>
              <a:t>unique</a:t>
            </a:r>
            <a:r>
              <a:rPr lang="en-US" sz="1600" b="1" dirty="0">
                <a:latin typeface="Arial" pitchFamily="34" charset="0"/>
                <a:cs typeface="Arial" pitchFamily="34" charset="0"/>
              </a:rPr>
              <a:t>:</a:t>
            </a:r>
            <a:r>
              <a:rPr lang="en-US" sz="1600" dirty="0">
                <a:latin typeface="Arial" pitchFamily="34" charset="0"/>
                <a:cs typeface="Arial" pitchFamily="34" charset="0"/>
              </a:rPr>
              <a:t> large damage in the populated area </a:t>
            </a:r>
            <a:r>
              <a:rPr lang="en-US" sz="1400" dirty="0">
                <a:latin typeface="Arial" pitchFamily="34" charset="0"/>
                <a:cs typeface="Arial" pitchFamily="34" charset="0"/>
              </a:rPr>
              <a:t>(large size), </a:t>
            </a:r>
            <a:r>
              <a:rPr lang="en-US" sz="1600" dirty="0">
                <a:latin typeface="Arial" pitchFamily="34" charset="0"/>
                <a:cs typeface="Arial" pitchFamily="34" charset="0"/>
              </a:rPr>
              <a:t>huge amount of data;</a:t>
            </a:r>
          </a:p>
          <a:p>
            <a:pPr algn="just">
              <a:lnSpc>
                <a:spcPct val="120000"/>
              </a:lnSpc>
              <a:spcBef>
                <a:spcPct val="0"/>
              </a:spcBef>
              <a:buNone/>
            </a:pPr>
            <a:r>
              <a:rPr lang="en-US" sz="1600" dirty="0">
                <a:latin typeface="Arial" pitchFamily="34" charset="0"/>
                <a:cs typeface="Arial" pitchFamily="34" charset="0"/>
              </a:rPr>
              <a:t>demonstrates that 20-m bodies are dangerous, provides </a:t>
            </a:r>
            <a:r>
              <a:rPr lang="en-US" altLang="en-US" sz="1600" dirty="0">
                <a:latin typeface="Arial" panose="020B0604020202020204" pitchFamily="34" charset="0"/>
                <a:cs typeface="Arial" panose="020B0604020202020204" pitchFamily="34" charset="0"/>
              </a:rPr>
              <a:t>a unique opportunity to calibrate models</a:t>
            </a:r>
            <a:r>
              <a:rPr lang="en-US" sz="1600" dirty="0">
                <a:latin typeface="Arial" pitchFamily="34" charset="0"/>
                <a:cs typeface="Arial" pitchFamily="34" charset="0"/>
              </a:rPr>
              <a:t> </a:t>
            </a:r>
            <a:endParaRPr lang="ru-RU" sz="1600" dirty="0">
              <a:latin typeface="Arial" pitchFamily="34" charset="0"/>
              <a:cs typeface="Arial" pitchFamily="34" charset="0"/>
            </a:endParaRPr>
          </a:p>
          <a:p>
            <a:pPr algn="just">
              <a:lnSpc>
                <a:spcPct val="120000"/>
              </a:lnSpc>
              <a:spcBef>
                <a:spcPct val="0"/>
              </a:spcBef>
              <a:buFont typeface="Wingdings" panose="05000000000000000000" pitchFamily="2" charset="2"/>
              <a:buChar char="§"/>
            </a:pPr>
            <a:r>
              <a:rPr lang="en-US" sz="1600" dirty="0">
                <a:latin typeface="Arial" pitchFamily="34" charset="0"/>
                <a:cs typeface="Arial" pitchFamily="34" charset="0"/>
              </a:rPr>
              <a:t>Assumption that the </a:t>
            </a:r>
            <a:r>
              <a:rPr lang="en-US" sz="1600" dirty="0">
                <a:solidFill>
                  <a:srgbClr val="3366FF"/>
                </a:solidFill>
                <a:latin typeface="Arial" pitchFamily="34" charset="0"/>
                <a:cs typeface="Arial" pitchFamily="34" charset="0"/>
              </a:rPr>
              <a:t>energy release followed the meteor light curve </a:t>
            </a:r>
            <a:r>
              <a:rPr lang="en-US" sz="1600" dirty="0">
                <a:latin typeface="Arial" pitchFamily="34" charset="0"/>
                <a:cs typeface="Arial" pitchFamily="34" charset="0"/>
              </a:rPr>
              <a:t>satisfactory explained the </a:t>
            </a:r>
            <a:r>
              <a:rPr lang="en-US" sz="1600" dirty="0">
                <a:solidFill>
                  <a:srgbClr val="3366FF"/>
                </a:solidFill>
                <a:latin typeface="Arial" pitchFamily="34" charset="0"/>
                <a:cs typeface="Arial" pitchFamily="34" charset="0"/>
              </a:rPr>
              <a:t>butterfly-shape</a:t>
            </a:r>
            <a:r>
              <a:rPr lang="en-US" sz="1600" dirty="0">
                <a:latin typeface="Arial" pitchFamily="34" charset="0"/>
                <a:cs typeface="Arial" pitchFamily="34" charset="0"/>
              </a:rPr>
              <a:t> of the damaged area. </a:t>
            </a:r>
          </a:p>
          <a:p>
            <a:pPr algn="just">
              <a:lnSpc>
                <a:spcPct val="120000"/>
              </a:lnSpc>
              <a:spcBef>
                <a:spcPct val="0"/>
              </a:spcBef>
              <a:buFont typeface="Wingdings" panose="05000000000000000000" pitchFamily="2" charset="2"/>
              <a:buChar char="§"/>
            </a:pPr>
            <a:r>
              <a:rPr lang="en-US" sz="1600" dirty="0">
                <a:latin typeface="Arial" pitchFamily="34" charset="0"/>
                <a:cs typeface="Arial" pitchFamily="34" charset="0"/>
              </a:rPr>
              <a:t>The </a:t>
            </a:r>
            <a:r>
              <a:rPr lang="en-US" sz="1600" dirty="0">
                <a:solidFill>
                  <a:srgbClr val="0066FF"/>
                </a:solidFill>
                <a:latin typeface="Arial" pitchFamily="34" charset="0"/>
                <a:cs typeface="Arial" pitchFamily="34" charset="0"/>
              </a:rPr>
              <a:t>SW characteristics </a:t>
            </a:r>
            <a:r>
              <a:rPr lang="en-US" sz="1600" dirty="0">
                <a:latin typeface="Arial" pitchFamily="34" charset="0"/>
                <a:cs typeface="Arial" pitchFamily="34" charset="0"/>
              </a:rPr>
              <a:t>may be described  in the frame of the suggested </a:t>
            </a:r>
            <a:r>
              <a:rPr lang="en-US" sz="1600" dirty="0" err="1">
                <a:solidFill>
                  <a:srgbClr val="3366FF"/>
                </a:solidFill>
                <a:latin typeface="Arial" pitchFamily="34" charset="0"/>
                <a:cs typeface="Arial" pitchFamily="34" charset="0"/>
              </a:rPr>
              <a:t>hydrodynamical</a:t>
            </a:r>
            <a:r>
              <a:rPr lang="en-US" sz="1600" dirty="0">
                <a:latin typeface="Arial" pitchFamily="34" charset="0"/>
                <a:cs typeface="Arial" pitchFamily="34" charset="0"/>
              </a:rPr>
              <a:t> model (and </a:t>
            </a:r>
            <a:r>
              <a:rPr lang="en-US" sz="1600" dirty="0">
                <a:solidFill>
                  <a:srgbClr val="3366FF"/>
                </a:solidFill>
                <a:latin typeface="Arial" pitchFamily="34" charset="0"/>
                <a:cs typeface="Arial" pitchFamily="34" charset="0"/>
              </a:rPr>
              <a:t>simplified model</a:t>
            </a:r>
            <a:r>
              <a:rPr lang="en-US" sz="1600" dirty="0">
                <a:latin typeface="Arial" pitchFamily="34" charset="0"/>
                <a:cs typeface="Arial" pitchFamily="34" charset="0"/>
              </a:rPr>
              <a:t> for </a:t>
            </a:r>
            <a:r>
              <a:rPr lang="ru-RU" sz="1600" dirty="0">
                <a:solidFill>
                  <a:srgbClr val="000000"/>
                </a:solidFill>
                <a:latin typeface="Arial" pitchFamily="34" charset="0"/>
                <a:cs typeface="Arial" pitchFamily="34" charset="0"/>
                <a:sym typeface="Symbol" pitchFamily="18" charset="2"/>
              </a:rPr>
              <a:t></a:t>
            </a:r>
            <a:r>
              <a:rPr lang="en-US" sz="1600" dirty="0">
                <a:solidFill>
                  <a:srgbClr val="000000"/>
                </a:solidFill>
                <a:latin typeface="Arial" pitchFamily="34" charset="0"/>
                <a:cs typeface="Arial" pitchFamily="34" charset="0"/>
              </a:rPr>
              <a:t>t(z)), are in agreement with observational data </a:t>
            </a:r>
          </a:p>
          <a:p>
            <a:pPr marL="0" indent="0" algn="just">
              <a:lnSpc>
                <a:spcPct val="80000"/>
              </a:lnSpc>
              <a:spcBef>
                <a:spcPct val="0"/>
              </a:spcBef>
              <a:buNone/>
            </a:pPr>
            <a:r>
              <a:rPr lang="en-US" sz="1600" dirty="0">
                <a:solidFill>
                  <a:srgbClr val="000000"/>
                </a:solidFill>
                <a:latin typeface="Arial" pitchFamily="34" charset="0"/>
                <a:cs typeface="Arial" pitchFamily="34" charset="0"/>
              </a:rPr>
              <a:t>				                    </a:t>
            </a:r>
            <a:r>
              <a:rPr lang="en-US" sz="1400" dirty="0">
                <a:solidFill>
                  <a:srgbClr val="000000"/>
                </a:solidFill>
                <a:latin typeface="Arial" pitchFamily="34" charset="0"/>
                <a:cs typeface="Arial" pitchFamily="34" charset="0"/>
              </a:rPr>
              <a:t>(damage area, arrival times, overpressure level)</a:t>
            </a:r>
            <a:r>
              <a:rPr lang="en-US" sz="1600" dirty="0">
                <a:latin typeface="Arial" pitchFamily="34" charset="0"/>
                <a:cs typeface="Arial" pitchFamily="34" charset="0"/>
              </a:rPr>
              <a:t> </a:t>
            </a:r>
          </a:p>
          <a:p>
            <a:pPr algn="just">
              <a:lnSpc>
                <a:spcPct val="120000"/>
              </a:lnSpc>
              <a:spcBef>
                <a:spcPct val="0"/>
              </a:spcBef>
              <a:buFont typeface="Wingdings" panose="05000000000000000000" pitchFamily="2" charset="2"/>
              <a:buChar char="§"/>
            </a:pPr>
            <a:r>
              <a:rPr lang="en-US" sz="1600" dirty="0">
                <a:latin typeface="Arial" pitchFamily="34" charset="0"/>
                <a:cs typeface="Arial" pitchFamily="34" charset="0"/>
              </a:rPr>
              <a:t>Main SW arrival is coming from the closest point of trajectory (in 3D), </a:t>
            </a:r>
            <a:r>
              <a:rPr lang="en-US" sz="1600" dirty="0">
                <a:solidFill>
                  <a:srgbClr val="0066FF"/>
                </a:solidFill>
                <a:latin typeface="Arial" pitchFamily="34" charset="0"/>
                <a:cs typeface="Arial" pitchFamily="34" charset="0"/>
              </a:rPr>
              <a:t>local shocks </a:t>
            </a:r>
            <a:r>
              <a:rPr lang="en-US" sz="1600" dirty="0">
                <a:latin typeface="Arial" pitchFamily="34" charset="0"/>
                <a:cs typeface="Arial" pitchFamily="34" charset="0"/>
              </a:rPr>
              <a:t>may be generated by energy release maxima </a:t>
            </a:r>
          </a:p>
          <a:p>
            <a:pPr marL="0" indent="0" algn="r">
              <a:lnSpc>
                <a:spcPct val="80000"/>
              </a:lnSpc>
              <a:spcBef>
                <a:spcPct val="0"/>
              </a:spcBef>
              <a:buNone/>
            </a:pPr>
            <a:r>
              <a:rPr lang="en-US" sz="1400" dirty="0">
                <a:latin typeface="Arial" pitchFamily="34" charset="0"/>
                <a:cs typeface="Arial" pitchFamily="34" charset="0"/>
              </a:rPr>
              <a:t>(propagate inside ballistic cone,  may reveal as separate peaks after main arrival, their number and time delays depend on  parameters of maxima and  location of registration)</a:t>
            </a:r>
          </a:p>
          <a:p>
            <a:pPr algn="just">
              <a:lnSpc>
                <a:spcPct val="120000"/>
              </a:lnSpc>
              <a:spcBef>
                <a:spcPct val="0"/>
              </a:spcBef>
              <a:buFont typeface="Arial" pitchFamily="34" charset="0"/>
              <a:buNone/>
            </a:pPr>
            <a:endParaRPr lang="en-US" sz="1600" dirty="0">
              <a:latin typeface="Arial" pitchFamily="34" charset="0"/>
              <a:cs typeface="Arial" pitchFamily="34" charset="0"/>
            </a:endParaRPr>
          </a:p>
          <a:p>
            <a:pPr algn="just">
              <a:lnSpc>
                <a:spcPct val="120000"/>
              </a:lnSpc>
              <a:spcBef>
                <a:spcPct val="0"/>
              </a:spcBef>
              <a:buNone/>
            </a:pPr>
            <a:r>
              <a:rPr lang="en-US" sz="1600" dirty="0">
                <a:latin typeface="Arial" pitchFamily="34" charset="0"/>
                <a:cs typeface="Arial" pitchFamily="34" charset="0"/>
              </a:rPr>
              <a:t>For quick rough evaluation of impact consequences for </a:t>
            </a:r>
            <a:r>
              <a:rPr lang="en-US" sz="1600" dirty="0">
                <a:solidFill>
                  <a:srgbClr val="0066FF"/>
                </a:solidFill>
                <a:latin typeface="Arial" pitchFamily="34" charset="0"/>
                <a:cs typeface="Arial" pitchFamily="34" charset="0"/>
              </a:rPr>
              <a:t>~20-100 m </a:t>
            </a:r>
            <a:r>
              <a:rPr lang="en-US" sz="1600" dirty="0">
                <a:latin typeface="Arial" pitchFamily="34" charset="0"/>
                <a:cs typeface="Arial" pitchFamily="34" charset="0"/>
              </a:rPr>
              <a:t>bodies</a:t>
            </a:r>
            <a:r>
              <a:rPr lang="en-US" sz="1600" dirty="0">
                <a:solidFill>
                  <a:srgbClr val="0066FF"/>
                </a:solidFill>
                <a:latin typeface="Arial" pitchFamily="34" charset="0"/>
                <a:cs typeface="Arial" pitchFamily="34" charset="0"/>
              </a:rPr>
              <a:t> </a:t>
            </a:r>
            <a:r>
              <a:rPr lang="en-US" sz="1600" dirty="0">
                <a:latin typeface="Arial" panose="020B0604020202020204" pitchFamily="34" charset="0"/>
                <a:cs typeface="Arial" panose="020B0604020202020204" pitchFamily="34" charset="0"/>
              </a:rPr>
              <a:t>the point source provides a reasonable first approximation </a:t>
            </a:r>
            <a:r>
              <a:rPr lang="en-US" sz="1400" dirty="0">
                <a:latin typeface="Arial" panose="020B0604020202020204" pitchFamily="34" charset="0"/>
                <a:cs typeface="Arial" panose="020B0604020202020204" pitchFamily="34" charset="0"/>
              </a:rPr>
              <a:t>(due to similarity of SW at large distances from ground zero).</a:t>
            </a:r>
          </a:p>
          <a:p>
            <a:pPr algn="just">
              <a:lnSpc>
                <a:spcPct val="120000"/>
              </a:lnSpc>
              <a:spcBef>
                <a:spcPct val="0"/>
              </a:spcBef>
              <a:buNone/>
            </a:pPr>
            <a:r>
              <a:rPr lang="en-US" sz="1600" dirty="0">
                <a:latin typeface="Arial" panose="020B0604020202020204" pitchFamily="34" charset="0"/>
                <a:cs typeface="Arial" panose="020B0604020202020204" pitchFamily="34" charset="0"/>
              </a:rPr>
              <a:t>      Numerical simulations of impactor disruption/deceleration determine </a:t>
            </a:r>
            <a:r>
              <a:rPr lang="en-US" sz="1600" dirty="0">
                <a:solidFill>
                  <a:srgbClr val="0066FF"/>
                </a:solidFill>
                <a:latin typeface="Arial" pitchFamily="34" charset="0"/>
                <a:cs typeface="Arial" pitchFamily="34" charset="0"/>
              </a:rPr>
              <a:t>the effective height of the explosion,</a:t>
            </a:r>
            <a:r>
              <a:rPr lang="en-US" sz="1600" dirty="0">
                <a:latin typeface="Arial" pitchFamily="34" charset="0"/>
                <a:cs typeface="Arial" pitchFamily="34" charset="0"/>
              </a:rPr>
              <a:t> which is described by  </a:t>
            </a:r>
            <a:r>
              <a:rPr lang="en-US" sz="1600" dirty="0">
                <a:solidFill>
                  <a:srgbClr val="0066FF"/>
                </a:solidFill>
                <a:latin typeface="Arial" pitchFamily="34" charset="0"/>
                <a:cs typeface="Arial" pitchFamily="34" charset="0"/>
              </a:rPr>
              <a:t>simple analytical formula</a:t>
            </a:r>
            <a:endParaRPr lang="en-US" sz="1600" dirty="0">
              <a:latin typeface="Arial" pitchFamily="34" charset="0"/>
              <a:cs typeface="Arial" pitchFamily="34" charset="0"/>
            </a:endParaRPr>
          </a:p>
          <a:p>
            <a:pPr algn="just">
              <a:lnSpc>
                <a:spcPct val="120000"/>
              </a:lnSpc>
              <a:spcBef>
                <a:spcPct val="0"/>
              </a:spcBef>
              <a:buNone/>
            </a:pPr>
            <a:r>
              <a:rPr lang="en-US" sz="1000" dirty="0">
                <a:latin typeface="Arial" pitchFamily="34" charset="0"/>
                <a:cs typeface="Arial" pitchFamily="34" charset="0"/>
              </a:rPr>
              <a:t> </a:t>
            </a:r>
            <a:endParaRPr lang="en-US" sz="1600" dirty="0">
              <a:latin typeface="Arial" pitchFamily="34" charset="0"/>
              <a:cs typeface="Arial" pitchFamily="34" charset="0"/>
            </a:endParaRPr>
          </a:p>
          <a:p>
            <a:pPr algn="just">
              <a:lnSpc>
                <a:spcPct val="120000"/>
              </a:lnSpc>
              <a:spcBef>
                <a:spcPct val="0"/>
              </a:spcBef>
              <a:buNone/>
            </a:pPr>
            <a:r>
              <a:rPr lang="en-US" sz="1600" dirty="0">
                <a:latin typeface="Arial" pitchFamily="34" charset="0"/>
                <a:cs typeface="Arial" pitchFamily="34" charset="0"/>
              </a:rPr>
              <a:t>A </a:t>
            </a:r>
            <a:r>
              <a:rPr lang="en-US" sz="1600" dirty="0">
                <a:solidFill>
                  <a:srgbClr val="0066FF"/>
                </a:solidFill>
                <a:latin typeface="Arial" pitchFamily="34" charset="0"/>
                <a:cs typeface="Arial" pitchFamily="34" charset="0"/>
              </a:rPr>
              <a:t>prototype of the information-analytical system </a:t>
            </a:r>
            <a:r>
              <a:rPr lang="en-US" sz="1600" dirty="0">
                <a:latin typeface="Arial" pitchFamily="34" charset="0"/>
                <a:cs typeface="Arial" pitchFamily="34" charset="0"/>
              </a:rPr>
              <a:t>on risk assessment and prevention of the consequences of cosmic impacts was created, which collects all possible consequences and demonstrates them visually on the geographical map (u</a:t>
            </a:r>
            <a:r>
              <a:rPr lang="en-US" sz="1400" dirty="0">
                <a:latin typeface="Arial" pitchFamily="34" charset="0"/>
                <a:cs typeface="Arial" pitchFamily="34" charset="0"/>
              </a:rPr>
              <a:t>sed simplified estimates should be refined) </a:t>
            </a:r>
            <a:endParaRPr lang="ru-RU" sz="1200" dirty="0">
              <a:latin typeface="Arial" pitchFamily="34" charset="0"/>
            </a:endParaRPr>
          </a:p>
        </p:txBody>
      </p:sp>
      <p:sp>
        <p:nvSpPr>
          <p:cNvPr id="4" name="TextBox 3"/>
          <p:cNvSpPr txBox="1"/>
          <p:nvPr/>
        </p:nvSpPr>
        <p:spPr>
          <a:xfrm>
            <a:off x="4419601" y="1"/>
            <a:ext cx="2925801" cy="461665"/>
          </a:xfrm>
          <a:prstGeom prst="rect">
            <a:avLst/>
          </a:prstGeom>
          <a:noFill/>
        </p:spPr>
        <p:txBody>
          <a:bodyPr wrap="none" rtlCol="0">
            <a:spAutoFit/>
          </a:bodyPr>
          <a:lstStyle/>
          <a:p>
            <a:r>
              <a:rPr lang="en-US" sz="2400" dirty="0">
                <a:solidFill>
                  <a:srgbClr val="CC0099"/>
                </a:solidFill>
                <a:latin typeface="Arial" panose="020B0604020202020204" pitchFamily="34" charset="0"/>
                <a:cs typeface="Arial" panose="020B0604020202020204" pitchFamily="34" charset="0"/>
              </a:rPr>
              <a:t>Concluding remarks</a:t>
            </a:r>
            <a:endParaRPr lang="ru-RU" sz="2400" dirty="0">
              <a:solidFill>
                <a:srgbClr val="CC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914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Содержимое 10" descr="fig3new.jpg"/>
          <p:cNvPicPr>
            <a:picLocks noGrp="1" noChangeAspect="1"/>
          </p:cNvPicPr>
          <p:nvPr>
            <p:ph idx="1"/>
          </p:nvPr>
        </p:nvPicPr>
        <p:blipFill>
          <a:blip r:embed="rId2" cstate="print"/>
          <a:srcRect b="31462"/>
          <a:stretch>
            <a:fillRect/>
          </a:stretch>
        </p:blipFill>
        <p:spPr>
          <a:xfrm>
            <a:off x="3505200" y="685801"/>
            <a:ext cx="4800600" cy="3452813"/>
          </a:xfrm>
        </p:spPr>
      </p:pic>
      <p:pic>
        <p:nvPicPr>
          <p:cNvPr id="37891" name="Содержимое 10" descr="fig3new.jpg"/>
          <p:cNvPicPr>
            <a:picLocks noChangeAspect="1"/>
          </p:cNvPicPr>
          <p:nvPr/>
        </p:nvPicPr>
        <p:blipFill>
          <a:blip r:embed="rId3" cstate="print"/>
          <a:srcRect t="47449" r="54356" b="-171"/>
          <a:stretch>
            <a:fillRect/>
          </a:stretch>
        </p:blipFill>
        <p:spPr bwMode="auto">
          <a:xfrm>
            <a:off x="1524001" y="533400"/>
            <a:ext cx="2263775" cy="2743200"/>
          </a:xfrm>
          <a:prstGeom prst="rect">
            <a:avLst/>
          </a:prstGeom>
          <a:noFill/>
          <a:ln w="9525">
            <a:noFill/>
            <a:miter lim="800000"/>
            <a:headEnd/>
            <a:tailEnd/>
          </a:ln>
        </p:spPr>
      </p:pic>
      <p:sp>
        <p:nvSpPr>
          <p:cNvPr id="37892" name="Прямоугольник 5"/>
          <p:cNvSpPr>
            <a:spLocks noChangeArrowheads="1"/>
          </p:cNvSpPr>
          <p:nvPr/>
        </p:nvSpPr>
        <p:spPr bwMode="auto">
          <a:xfrm>
            <a:off x="2743200" y="1"/>
            <a:ext cx="6629400" cy="519113"/>
          </a:xfrm>
          <a:prstGeom prst="rect">
            <a:avLst/>
          </a:prstGeom>
          <a:noFill/>
          <a:ln w="9525">
            <a:noFill/>
            <a:miter lim="800000"/>
            <a:headEnd/>
            <a:tailEnd/>
          </a:ln>
        </p:spPr>
        <p:txBody>
          <a:bodyPr>
            <a:spAutoFit/>
          </a:bodyPr>
          <a:lstStyle/>
          <a:p>
            <a:r>
              <a:rPr lang="en-US" altLang="en-US" sz="2800" b="1" dirty="0">
                <a:solidFill>
                  <a:srgbClr val="CC0099"/>
                </a:solidFill>
              </a:rPr>
              <a:t>Overpressure  at  the ground  level</a:t>
            </a:r>
          </a:p>
        </p:txBody>
      </p:sp>
      <p:pic>
        <p:nvPicPr>
          <p:cNvPr id="37893" name="Picture 2" descr="E:\Chel\fig3.jpg"/>
          <p:cNvPicPr>
            <a:picLocks noChangeAspect="1" noChangeArrowheads="1"/>
          </p:cNvPicPr>
          <p:nvPr/>
        </p:nvPicPr>
        <p:blipFill>
          <a:blip r:embed="rId4" cstate="print"/>
          <a:srcRect r="33333" b="19708"/>
          <a:stretch>
            <a:fillRect/>
          </a:stretch>
        </p:blipFill>
        <p:spPr bwMode="auto">
          <a:xfrm>
            <a:off x="3733800" y="3276600"/>
            <a:ext cx="4114800" cy="1989138"/>
          </a:xfrm>
          <a:prstGeom prst="rect">
            <a:avLst/>
          </a:prstGeom>
          <a:noFill/>
          <a:ln w="9525">
            <a:noFill/>
            <a:miter lim="800000"/>
            <a:headEnd/>
            <a:tailEnd/>
          </a:ln>
        </p:spPr>
      </p:pic>
      <p:pic>
        <p:nvPicPr>
          <p:cNvPr id="37894" name="Picture 2" descr="E:\Chel\fig3.jpg"/>
          <p:cNvPicPr>
            <a:picLocks noChangeAspect="1" noChangeArrowheads="1"/>
          </p:cNvPicPr>
          <p:nvPr/>
        </p:nvPicPr>
        <p:blipFill>
          <a:blip r:embed="rId5" cstate="print"/>
          <a:srcRect l="65556" r="-4445" b="25246"/>
          <a:stretch>
            <a:fillRect/>
          </a:stretch>
        </p:blipFill>
        <p:spPr bwMode="auto">
          <a:xfrm>
            <a:off x="1676400" y="3352800"/>
            <a:ext cx="2362200" cy="1822450"/>
          </a:xfrm>
          <a:prstGeom prst="rect">
            <a:avLst/>
          </a:prstGeom>
          <a:noFill/>
          <a:ln w="9525">
            <a:noFill/>
            <a:miter lim="800000"/>
            <a:headEnd/>
            <a:tailEnd/>
          </a:ln>
        </p:spPr>
      </p:pic>
      <p:sp>
        <p:nvSpPr>
          <p:cNvPr id="37895" name="Прямоугольник 15"/>
          <p:cNvSpPr>
            <a:spLocks noChangeArrowheads="1"/>
          </p:cNvSpPr>
          <p:nvPr/>
        </p:nvSpPr>
        <p:spPr bwMode="auto">
          <a:xfrm>
            <a:off x="1524000" y="457201"/>
            <a:ext cx="1905000" cy="396875"/>
          </a:xfrm>
          <a:prstGeom prst="rect">
            <a:avLst/>
          </a:prstGeom>
          <a:noFill/>
          <a:ln w="9525">
            <a:noFill/>
            <a:miter lim="800000"/>
            <a:headEnd/>
            <a:tailEnd/>
          </a:ln>
        </p:spPr>
        <p:txBody>
          <a:bodyPr>
            <a:spAutoFit/>
          </a:bodyPr>
          <a:lstStyle/>
          <a:p>
            <a:r>
              <a:rPr lang="en-US" altLang="en-US" sz="2000" b="1" dirty="0">
                <a:solidFill>
                  <a:srgbClr val="7030A0"/>
                </a:solidFill>
                <a:latin typeface="Calibri" pitchFamily="34" charset="0"/>
              </a:rPr>
              <a:t>E</a:t>
            </a:r>
            <a:r>
              <a:rPr lang="en-US" altLang="en-US" sz="2000" b="1" baseline="-25000" dirty="0">
                <a:solidFill>
                  <a:srgbClr val="7030A0"/>
                </a:solidFill>
                <a:latin typeface="Calibri" pitchFamily="34" charset="0"/>
              </a:rPr>
              <a:t>1</a:t>
            </a:r>
            <a:endParaRPr lang="en-US" altLang="en-US" sz="2000" baseline="-25000" dirty="0">
              <a:latin typeface="Calibri" pitchFamily="34" charset="0"/>
            </a:endParaRPr>
          </a:p>
        </p:txBody>
      </p:sp>
      <p:sp>
        <p:nvSpPr>
          <p:cNvPr id="30728" name="TextBox 18"/>
          <p:cNvSpPr txBox="1">
            <a:spLocks noChangeArrowheads="1"/>
          </p:cNvSpPr>
          <p:nvPr/>
        </p:nvSpPr>
        <p:spPr bwMode="auto">
          <a:xfrm>
            <a:off x="1524000" y="5655600"/>
            <a:ext cx="9144000" cy="1200329"/>
          </a:xfrm>
          <a:prstGeom prst="rect">
            <a:avLst/>
          </a:prstGeom>
          <a:noFill/>
          <a:ln w="9525">
            <a:noFill/>
            <a:miter lim="800000"/>
            <a:headEnd/>
            <a:tailEnd/>
          </a:ln>
        </p:spPr>
        <p:txBody>
          <a:bodyPr wrap="square">
            <a:spAutoFit/>
          </a:bodyPr>
          <a:lstStyle/>
          <a:p>
            <a:pPr>
              <a:defRPr/>
            </a:pPr>
            <a:r>
              <a:rPr lang="en-US" dirty="0"/>
              <a:t>			The size of affected area roughly ~</a:t>
            </a:r>
            <a:r>
              <a:rPr lang="ru-RU" dirty="0"/>
              <a:t> </a:t>
            </a:r>
            <a:r>
              <a:rPr lang="en-US" baseline="30000" dirty="0"/>
              <a:t>3</a:t>
            </a:r>
            <a:r>
              <a:rPr lang="en-US" dirty="0"/>
              <a:t>√ E   (</a:t>
            </a:r>
            <a:r>
              <a:rPr lang="en-US" altLang="en-US" b="1" dirty="0">
                <a:solidFill>
                  <a:srgbClr val="7030A0"/>
                </a:solidFill>
                <a:latin typeface="Calibri" pitchFamily="34" charset="0"/>
              </a:rPr>
              <a:t>E</a:t>
            </a:r>
            <a:r>
              <a:rPr lang="en-US" altLang="en-US" b="1" baseline="-25000" dirty="0">
                <a:solidFill>
                  <a:srgbClr val="7030A0"/>
                </a:solidFill>
                <a:latin typeface="Calibri" pitchFamily="34" charset="0"/>
              </a:rPr>
              <a:t>1</a:t>
            </a:r>
            <a:r>
              <a:rPr lang="en-US" altLang="en-US" b="1" dirty="0">
                <a:solidFill>
                  <a:srgbClr val="7030A0"/>
                </a:solidFill>
                <a:latin typeface="Calibri" pitchFamily="34" charset="0"/>
              </a:rPr>
              <a:t> &gt;E</a:t>
            </a:r>
            <a:r>
              <a:rPr lang="en-US" altLang="en-US" b="1" baseline="-25000" dirty="0">
                <a:solidFill>
                  <a:srgbClr val="7030A0"/>
                </a:solidFill>
                <a:latin typeface="Calibri" pitchFamily="34" charset="0"/>
              </a:rPr>
              <a:t>2</a:t>
            </a:r>
            <a:r>
              <a:rPr lang="en-US" altLang="en-US" b="1" dirty="0">
                <a:solidFill>
                  <a:srgbClr val="7030A0"/>
                </a:solidFill>
                <a:latin typeface="Calibri" pitchFamily="34" charset="0"/>
              </a:rPr>
              <a:t>)</a:t>
            </a:r>
            <a:endParaRPr lang="en-US" altLang="en-US" baseline="-25000" dirty="0">
              <a:latin typeface="Calibri" pitchFamily="34" charset="0"/>
            </a:endParaRPr>
          </a:p>
          <a:p>
            <a:pPr>
              <a:defRPr/>
            </a:pPr>
            <a:r>
              <a:rPr lang="en-US" dirty="0"/>
              <a:t>Shape of the area ~ features of assumed energy release</a:t>
            </a:r>
          </a:p>
          <a:p>
            <a:pPr>
              <a:defRPr/>
            </a:pPr>
            <a:r>
              <a:rPr lang="en-US" dirty="0"/>
              <a:t>				</a:t>
            </a:r>
            <a:r>
              <a:rPr lang="ru-RU" sz="1600" i="1" dirty="0">
                <a:latin typeface="Arial" charset="0"/>
                <a:cs typeface="Arial" charset="0"/>
              </a:rPr>
              <a:t>(</a:t>
            </a:r>
            <a:r>
              <a:rPr lang="en-US" sz="1600" i="1" dirty="0">
                <a:latin typeface="Arial" charset="0"/>
                <a:cs typeface="Arial" charset="0"/>
              </a:rPr>
              <a:t>differs from spherical</a:t>
            </a:r>
            <a:r>
              <a:rPr lang="ru-RU" sz="1600" i="1" dirty="0">
                <a:latin typeface="Arial" charset="0"/>
                <a:cs typeface="Arial" charset="0"/>
              </a:rPr>
              <a:t>)</a:t>
            </a:r>
            <a:endParaRPr lang="en-US" sz="1600" i="1" dirty="0">
              <a:latin typeface="Arial" charset="0"/>
              <a:cs typeface="Arial" charset="0"/>
            </a:endParaRPr>
          </a:p>
          <a:p>
            <a:pPr>
              <a:defRPr/>
            </a:pPr>
            <a:r>
              <a:rPr lang="en-US" dirty="0"/>
              <a:t>					</a:t>
            </a:r>
            <a:r>
              <a:rPr lang="en-US" b="1" dirty="0"/>
              <a:t>Black</a:t>
            </a:r>
            <a:r>
              <a:rPr lang="en-US" dirty="0"/>
              <a:t>: &gt;1000 Pa   </a:t>
            </a:r>
            <a:r>
              <a:rPr lang="en-US" b="1" dirty="0">
                <a:solidFill>
                  <a:schemeClr val="bg1">
                    <a:lumMod val="50000"/>
                  </a:schemeClr>
                </a:solidFill>
              </a:rPr>
              <a:t>Grey</a:t>
            </a:r>
            <a:r>
              <a:rPr lang="en-US" dirty="0"/>
              <a:t>: &gt; 500 Pa</a:t>
            </a:r>
            <a:endParaRPr lang="ru-RU" dirty="0"/>
          </a:p>
        </p:txBody>
      </p:sp>
      <p:sp>
        <p:nvSpPr>
          <p:cNvPr id="37897" name="Прямоугольник 15"/>
          <p:cNvSpPr>
            <a:spLocks noChangeArrowheads="1"/>
          </p:cNvSpPr>
          <p:nvPr/>
        </p:nvSpPr>
        <p:spPr bwMode="auto">
          <a:xfrm>
            <a:off x="1524000" y="3352801"/>
            <a:ext cx="1905000" cy="396875"/>
          </a:xfrm>
          <a:prstGeom prst="rect">
            <a:avLst/>
          </a:prstGeom>
          <a:noFill/>
          <a:ln w="9525">
            <a:noFill/>
            <a:miter lim="800000"/>
            <a:headEnd/>
            <a:tailEnd/>
          </a:ln>
        </p:spPr>
        <p:txBody>
          <a:bodyPr>
            <a:spAutoFit/>
          </a:bodyPr>
          <a:lstStyle/>
          <a:p>
            <a:r>
              <a:rPr lang="en-US" altLang="en-US" sz="2000" b="1" dirty="0">
                <a:solidFill>
                  <a:srgbClr val="7030A0"/>
                </a:solidFill>
                <a:latin typeface="Calibri" pitchFamily="34" charset="0"/>
              </a:rPr>
              <a:t>E</a:t>
            </a:r>
            <a:r>
              <a:rPr lang="en-US" altLang="en-US" sz="2000" b="1" baseline="-25000" dirty="0">
                <a:solidFill>
                  <a:srgbClr val="7030A0"/>
                </a:solidFill>
                <a:latin typeface="Calibri" pitchFamily="34" charset="0"/>
              </a:rPr>
              <a:t>2</a:t>
            </a:r>
            <a:endParaRPr lang="en-US" altLang="en-US" sz="2000" baseline="-25000" dirty="0">
              <a:latin typeface="Calibri" pitchFamily="34" charset="0"/>
            </a:endParaRPr>
          </a:p>
        </p:txBody>
      </p:sp>
      <p:pic>
        <p:nvPicPr>
          <p:cNvPr id="37898" name="Picture 12" descr="520-light"/>
          <p:cNvPicPr>
            <a:picLocks noChangeAspect="1" noChangeArrowheads="1"/>
          </p:cNvPicPr>
          <p:nvPr/>
        </p:nvPicPr>
        <p:blipFill>
          <a:blip r:embed="rId6" cstate="print"/>
          <a:srcRect/>
          <a:stretch>
            <a:fillRect/>
          </a:stretch>
        </p:blipFill>
        <p:spPr bwMode="auto">
          <a:xfrm>
            <a:off x="8329967" y="384175"/>
            <a:ext cx="2020888" cy="2587625"/>
          </a:xfrm>
          <a:prstGeom prst="rect">
            <a:avLst/>
          </a:prstGeom>
          <a:noFill/>
          <a:ln w="9525">
            <a:noFill/>
            <a:miter lim="800000"/>
            <a:headEnd/>
            <a:tailEnd/>
          </a:ln>
        </p:spPr>
      </p:pic>
      <p:pic>
        <p:nvPicPr>
          <p:cNvPr id="37899" name="Picture 11" descr="300tt_light"/>
          <p:cNvPicPr>
            <a:picLocks noChangeAspect="1" noChangeArrowheads="1"/>
          </p:cNvPicPr>
          <p:nvPr/>
        </p:nvPicPr>
        <p:blipFill>
          <a:blip r:embed="rId7" cstate="print"/>
          <a:srcRect/>
          <a:stretch>
            <a:fillRect/>
          </a:stretch>
        </p:blipFill>
        <p:spPr bwMode="auto">
          <a:xfrm>
            <a:off x="8329967" y="2645121"/>
            <a:ext cx="2020888" cy="2590800"/>
          </a:xfrm>
          <a:prstGeom prst="rect">
            <a:avLst/>
          </a:prstGeom>
          <a:noFill/>
          <a:ln w="9525">
            <a:noFill/>
            <a:miter lim="800000"/>
            <a:headEnd/>
            <a:tailEnd/>
          </a:ln>
        </p:spPr>
      </p:pic>
      <p:sp>
        <p:nvSpPr>
          <p:cNvPr id="37900" name="Text Box 13"/>
          <p:cNvSpPr txBox="1">
            <a:spLocks noChangeArrowheads="1"/>
          </p:cNvSpPr>
          <p:nvPr/>
        </p:nvSpPr>
        <p:spPr bwMode="auto">
          <a:xfrm>
            <a:off x="4114800" y="2895601"/>
            <a:ext cx="463550" cy="366713"/>
          </a:xfrm>
          <a:prstGeom prst="rect">
            <a:avLst/>
          </a:prstGeom>
          <a:noFill/>
          <a:ln w="9525">
            <a:noFill/>
            <a:miter lim="800000"/>
            <a:headEnd/>
            <a:tailEnd/>
          </a:ln>
        </p:spPr>
        <p:txBody>
          <a:bodyPr wrap="none">
            <a:spAutoFit/>
          </a:bodyPr>
          <a:lstStyle/>
          <a:p>
            <a:r>
              <a:rPr lang="en-US" altLang="en-US" b="1">
                <a:solidFill>
                  <a:srgbClr val="FF33CC"/>
                </a:solidFill>
              </a:rPr>
              <a:t>(1)</a:t>
            </a:r>
            <a:endParaRPr lang="ru-RU" altLang="en-US" b="1">
              <a:solidFill>
                <a:srgbClr val="FF33CC"/>
              </a:solidFill>
            </a:endParaRPr>
          </a:p>
        </p:txBody>
      </p:sp>
      <p:sp>
        <p:nvSpPr>
          <p:cNvPr id="37901" name="Text Box 14"/>
          <p:cNvSpPr txBox="1">
            <a:spLocks noChangeArrowheads="1"/>
          </p:cNvSpPr>
          <p:nvPr/>
        </p:nvSpPr>
        <p:spPr bwMode="auto">
          <a:xfrm>
            <a:off x="1981200" y="2895601"/>
            <a:ext cx="463550" cy="366713"/>
          </a:xfrm>
          <a:prstGeom prst="rect">
            <a:avLst/>
          </a:prstGeom>
          <a:noFill/>
          <a:ln w="9525">
            <a:noFill/>
            <a:miter lim="800000"/>
            <a:headEnd/>
            <a:tailEnd/>
          </a:ln>
        </p:spPr>
        <p:txBody>
          <a:bodyPr wrap="none">
            <a:spAutoFit/>
          </a:bodyPr>
          <a:lstStyle/>
          <a:p>
            <a:r>
              <a:rPr lang="en-US" altLang="en-US" b="1">
                <a:solidFill>
                  <a:srgbClr val="FF33CC"/>
                </a:solidFill>
              </a:rPr>
              <a:t>(3)</a:t>
            </a:r>
            <a:endParaRPr lang="ru-RU" altLang="en-US" b="1">
              <a:solidFill>
                <a:srgbClr val="FF33CC"/>
              </a:solidFill>
            </a:endParaRPr>
          </a:p>
        </p:txBody>
      </p:sp>
      <p:sp>
        <p:nvSpPr>
          <p:cNvPr id="37902" name="Rectangle 16"/>
          <p:cNvSpPr>
            <a:spLocks noChangeArrowheads="1"/>
          </p:cNvSpPr>
          <p:nvPr/>
        </p:nvSpPr>
        <p:spPr bwMode="auto">
          <a:xfrm>
            <a:off x="5943600" y="2895601"/>
            <a:ext cx="463550" cy="366713"/>
          </a:xfrm>
          <a:prstGeom prst="rect">
            <a:avLst/>
          </a:prstGeom>
          <a:noFill/>
          <a:ln w="9525">
            <a:noFill/>
            <a:miter lim="800000"/>
            <a:headEnd/>
            <a:tailEnd/>
          </a:ln>
        </p:spPr>
        <p:txBody>
          <a:bodyPr wrap="none">
            <a:spAutoFit/>
          </a:bodyPr>
          <a:lstStyle/>
          <a:p>
            <a:r>
              <a:rPr lang="en-US" altLang="en-US" b="1">
                <a:solidFill>
                  <a:srgbClr val="FF33CC"/>
                </a:solidFill>
              </a:rPr>
              <a:t>(2)</a:t>
            </a:r>
            <a:endParaRPr lang="ru-RU" altLang="en-US" b="1">
              <a:solidFill>
                <a:srgbClr val="FF33CC"/>
              </a:solidFill>
            </a:endParaRPr>
          </a:p>
        </p:txBody>
      </p:sp>
      <p:sp>
        <p:nvSpPr>
          <p:cNvPr id="37903" name="Rectangle 17"/>
          <p:cNvSpPr>
            <a:spLocks noChangeArrowheads="1"/>
          </p:cNvSpPr>
          <p:nvPr/>
        </p:nvSpPr>
        <p:spPr bwMode="auto">
          <a:xfrm>
            <a:off x="8077200" y="2895601"/>
            <a:ext cx="463550" cy="366713"/>
          </a:xfrm>
          <a:prstGeom prst="rect">
            <a:avLst/>
          </a:prstGeom>
          <a:noFill/>
          <a:ln w="9525">
            <a:noFill/>
            <a:miter lim="800000"/>
            <a:headEnd/>
            <a:tailEnd/>
          </a:ln>
        </p:spPr>
        <p:txBody>
          <a:bodyPr wrap="none">
            <a:spAutoFit/>
          </a:bodyPr>
          <a:lstStyle/>
          <a:p>
            <a:r>
              <a:rPr lang="en-US" altLang="en-US" b="1">
                <a:solidFill>
                  <a:srgbClr val="FF33CC"/>
                </a:solidFill>
              </a:rPr>
              <a:t>(4)</a:t>
            </a:r>
            <a:endParaRPr lang="ru-RU" altLang="en-US" b="1">
              <a:solidFill>
                <a:srgbClr val="FF33CC"/>
              </a:solidFill>
            </a:endParaRPr>
          </a:p>
        </p:txBody>
      </p:sp>
      <p:sp>
        <p:nvSpPr>
          <p:cNvPr id="2" name="TextBox 1"/>
          <p:cNvSpPr txBox="1"/>
          <p:nvPr/>
        </p:nvSpPr>
        <p:spPr>
          <a:xfrm>
            <a:off x="4197351" y="5139850"/>
            <a:ext cx="1301959" cy="338554"/>
          </a:xfrm>
          <a:prstGeom prst="rect">
            <a:avLst/>
          </a:prstGeom>
          <a:noFill/>
        </p:spPr>
        <p:txBody>
          <a:bodyPr wrap="none" rtlCol="0">
            <a:spAutoFit/>
          </a:bodyPr>
          <a:lstStyle/>
          <a:p>
            <a:r>
              <a:rPr lang="en-US" sz="1600" dirty="0"/>
              <a:t>point source</a:t>
            </a:r>
          </a:p>
        </p:txBody>
      </p:sp>
      <p:sp>
        <p:nvSpPr>
          <p:cNvPr id="3" name="Rectangle 2"/>
          <p:cNvSpPr/>
          <p:nvPr/>
        </p:nvSpPr>
        <p:spPr>
          <a:xfrm>
            <a:off x="5910471" y="5175250"/>
            <a:ext cx="2122697" cy="338554"/>
          </a:xfrm>
          <a:prstGeom prst="rect">
            <a:avLst/>
          </a:prstGeom>
        </p:spPr>
        <p:txBody>
          <a:bodyPr wrap="none">
            <a:spAutoFit/>
          </a:bodyPr>
          <a:lstStyle/>
          <a:p>
            <a:r>
              <a:rPr lang="en-US" sz="1600" dirty="0"/>
              <a:t>conical source (flight)</a:t>
            </a:r>
          </a:p>
        </p:txBody>
      </p:sp>
      <p:sp>
        <p:nvSpPr>
          <p:cNvPr id="18" name="Rectangle 17"/>
          <p:cNvSpPr/>
          <p:nvPr/>
        </p:nvSpPr>
        <p:spPr>
          <a:xfrm>
            <a:off x="1524001" y="5172214"/>
            <a:ext cx="2810385" cy="584775"/>
          </a:xfrm>
          <a:prstGeom prst="rect">
            <a:avLst/>
          </a:prstGeom>
        </p:spPr>
        <p:txBody>
          <a:bodyPr wrap="none">
            <a:spAutoFit/>
          </a:bodyPr>
          <a:lstStyle/>
          <a:p>
            <a:r>
              <a:rPr lang="en-US" sz="1600" dirty="0"/>
              <a:t>conical (flight) +</a:t>
            </a:r>
          </a:p>
          <a:p>
            <a:r>
              <a:rPr lang="en-US" sz="1600" dirty="0"/>
              <a:t>3 point flares (fragmentation)</a:t>
            </a:r>
          </a:p>
        </p:txBody>
      </p:sp>
      <p:sp>
        <p:nvSpPr>
          <p:cNvPr id="19" name="TextBox 18"/>
          <p:cNvSpPr txBox="1"/>
          <p:nvPr/>
        </p:nvSpPr>
        <p:spPr>
          <a:xfrm>
            <a:off x="8793146" y="5235921"/>
            <a:ext cx="1239442" cy="338554"/>
          </a:xfrm>
          <a:prstGeom prst="rect">
            <a:avLst/>
          </a:prstGeom>
          <a:noFill/>
        </p:spPr>
        <p:txBody>
          <a:bodyPr wrap="none" rtlCol="0">
            <a:spAutoFit/>
          </a:bodyPr>
          <a:lstStyle/>
          <a:p>
            <a:r>
              <a:rPr lang="en-US" sz="1600" dirty="0"/>
              <a:t>~light curve</a:t>
            </a:r>
          </a:p>
        </p:txBody>
      </p:sp>
      <p:sp>
        <p:nvSpPr>
          <p:cNvPr id="20" name="TextBox 19"/>
          <p:cNvSpPr txBox="1"/>
          <p:nvPr/>
        </p:nvSpPr>
        <p:spPr>
          <a:xfrm>
            <a:off x="7642741" y="5994154"/>
            <a:ext cx="4549259" cy="369332"/>
          </a:xfrm>
          <a:prstGeom prst="rect">
            <a:avLst/>
          </a:prstGeom>
          <a:noFill/>
        </p:spPr>
        <p:txBody>
          <a:bodyPr wrap="none" rtlCol="0">
            <a:spAutoFit/>
          </a:bodyPr>
          <a:lstStyle/>
          <a:p>
            <a:r>
              <a:rPr lang="en-US" dirty="0"/>
              <a:t>TO COMPARE WITH LIQUID APPROACH</a:t>
            </a:r>
            <a:endParaRPr lang="ru-RU" dirty="0"/>
          </a:p>
        </p:txBody>
      </p:sp>
    </p:spTree>
    <p:extLst>
      <p:ext uri="{BB962C8B-B14F-4D97-AF65-F5344CB8AC3E}">
        <p14:creationId xmlns:p14="http://schemas.microsoft.com/office/powerpoint/2010/main" val="4045498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cstate="print"/>
          <a:srcRect/>
          <a:stretch>
            <a:fillRect/>
          </a:stretch>
        </p:blipFill>
        <p:spPr bwMode="auto">
          <a:xfrm>
            <a:off x="477004" y="276727"/>
            <a:ext cx="4864890" cy="5200400"/>
          </a:xfrm>
          <a:prstGeom prst="rect">
            <a:avLst/>
          </a:prstGeom>
          <a:noFill/>
          <a:ln w="9525">
            <a:noFill/>
            <a:miter lim="800000"/>
            <a:headEnd/>
            <a:tailEnd/>
          </a:ln>
        </p:spPr>
      </p:pic>
      <p:sp>
        <p:nvSpPr>
          <p:cNvPr id="4" name="TextBox 3"/>
          <p:cNvSpPr txBox="1"/>
          <p:nvPr/>
        </p:nvSpPr>
        <p:spPr>
          <a:xfrm>
            <a:off x="3874169" y="3092116"/>
            <a:ext cx="441146" cy="369332"/>
          </a:xfrm>
          <a:prstGeom prst="rect">
            <a:avLst/>
          </a:prstGeom>
          <a:noFill/>
        </p:spPr>
        <p:txBody>
          <a:bodyPr wrap="none" rtlCol="0">
            <a:spAutoFit/>
          </a:bodyPr>
          <a:lstStyle/>
          <a:p>
            <a:r>
              <a:rPr lang="en-US" dirty="0"/>
              <a:t>45</a:t>
            </a:r>
            <a:endParaRPr lang="ru-RU" dirty="0"/>
          </a:p>
        </p:txBody>
      </p:sp>
      <p:sp>
        <p:nvSpPr>
          <p:cNvPr id="5" name="TextBox 4"/>
          <p:cNvSpPr txBox="1"/>
          <p:nvPr/>
        </p:nvSpPr>
        <p:spPr>
          <a:xfrm>
            <a:off x="4728410" y="2658979"/>
            <a:ext cx="441146" cy="369332"/>
          </a:xfrm>
          <a:prstGeom prst="rect">
            <a:avLst/>
          </a:prstGeom>
          <a:noFill/>
        </p:spPr>
        <p:txBody>
          <a:bodyPr wrap="none" rtlCol="0">
            <a:spAutoFit/>
          </a:bodyPr>
          <a:lstStyle/>
          <a:p>
            <a:r>
              <a:rPr lang="en-US" dirty="0"/>
              <a:t>90</a:t>
            </a:r>
            <a:endParaRPr lang="ru-RU" dirty="0"/>
          </a:p>
        </p:txBody>
      </p:sp>
      <p:sp>
        <p:nvSpPr>
          <p:cNvPr id="6" name="TextBox 5"/>
          <p:cNvSpPr txBox="1"/>
          <p:nvPr/>
        </p:nvSpPr>
        <p:spPr>
          <a:xfrm>
            <a:off x="2658979" y="2273968"/>
            <a:ext cx="441146" cy="369332"/>
          </a:xfrm>
          <a:prstGeom prst="rect">
            <a:avLst/>
          </a:prstGeom>
          <a:noFill/>
        </p:spPr>
        <p:txBody>
          <a:bodyPr wrap="none" rtlCol="0">
            <a:spAutoFit/>
          </a:bodyPr>
          <a:lstStyle/>
          <a:p>
            <a:r>
              <a:rPr lang="en-US" dirty="0"/>
              <a:t>18</a:t>
            </a:r>
            <a:endParaRPr lang="ru-RU" dirty="0"/>
          </a:p>
        </p:txBody>
      </p:sp>
      <p:sp>
        <p:nvSpPr>
          <p:cNvPr id="7" name="TextBox 6"/>
          <p:cNvSpPr txBox="1"/>
          <p:nvPr/>
        </p:nvSpPr>
        <p:spPr>
          <a:xfrm>
            <a:off x="3537284" y="2562726"/>
            <a:ext cx="441146" cy="369332"/>
          </a:xfrm>
          <a:prstGeom prst="rect">
            <a:avLst/>
          </a:prstGeom>
          <a:noFill/>
        </p:spPr>
        <p:txBody>
          <a:bodyPr wrap="none" rtlCol="0">
            <a:spAutoFit/>
          </a:bodyPr>
          <a:lstStyle/>
          <a:p>
            <a:r>
              <a:rPr lang="en-US" dirty="0"/>
              <a:t>30</a:t>
            </a:r>
            <a:endParaRPr lang="ru-RU" dirty="0"/>
          </a:p>
        </p:txBody>
      </p:sp>
      <p:pic>
        <p:nvPicPr>
          <p:cNvPr id="8" name="Рисунок 7" descr="S18B.jpg"/>
          <p:cNvPicPr>
            <a:picLocks noChangeAspect="1"/>
          </p:cNvPicPr>
          <p:nvPr/>
        </p:nvPicPr>
        <p:blipFill>
          <a:blip r:embed="rId3" cstate="print"/>
          <a:stretch>
            <a:fillRect/>
          </a:stretch>
        </p:blipFill>
        <p:spPr>
          <a:xfrm>
            <a:off x="7175149" y="2519065"/>
            <a:ext cx="3368296" cy="3621505"/>
          </a:xfrm>
          <a:prstGeom prst="rect">
            <a:avLst/>
          </a:prstGeom>
        </p:spPr>
      </p:pic>
      <p:sp>
        <p:nvSpPr>
          <p:cNvPr id="9" name="Прямоугольник 8"/>
          <p:cNvSpPr/>
          <p:nvPr/>
        </p:nvSpPr>
        <p:spPr>
          <a:xfrm>
            <a:off x="2565930" y="152218"/>
            <a:ext cx="7229351" cy="523220"/>
          </a:xfrm>
          <a:prstGeom prst="rect">
            <a:avLst/>
          </a:prstGeom>
        </p:spPr>
        <p:txBody>
          <a:bodyPr wrap="none">
            <a:spAutoFit/>
          </a:bodyPr>
          <a:lstStyle/>
          <a:p>
            <a:r>
              <a:rPr lang="en-US" sz="2800" dirty="0">
                <a:solidFill>
                  <a:srgbClr val="CC0099"/>
                </a:solidFill>
                <a:latin typeface="Arial" pitchFamily="34" charset="0"/>
                <a:cs typeface="Arial" pitchFamily="34" charset="0"/>
              </a:rPr>
              <a:t>Deceleration curve in the frame of QL model</a:t>
            </a:r>
          </a:p>
        </p:txBody>
      </p:sp>
      <p:sp>
        <p:nvSpPr>
          <p:cNvPr id="10" name="Прямоугольник 9"/>
          <p:cNvSpPr/>
          <p:nvPr/>
        </p:nvSpPr>
        <p:spPr>
          <a:xfrm>
            <a:off x="1549437" y="4543745"/>
            <a:ext cx="1176348" cy="369332"/>
          </a:xfrm>
          <a:prstGeom prst="rect">
            <a:avLst/>
          </a:prstGeom>
        </p:spPr>
        <p:txBody>
          <a:bodyPr wrap="none">
            <a:spAutoFit/>
          </a:bodyPr>
          <a:lstStyle/>
          <a:p>
            <a:r>
              <a:rPr lang="en-US" dirty="0">
                <a:solidFill>
                  <a:srgbClr val="CC0099"/>
                </a:solidFill>
                <a:latin typeface="Arial" pitchFamily="34" charset="0"/>
                <a:cs typeface="Arial" pitchFamily="34" charset="0"/>
              </a:rPr>
              <a:t>QL model</a:t>
            </a:r>
            <a:endParaRPr lang="ru-RU" dirty="0"/>
          </a:p>
        </p:txBody>
      </p:sp>
      <p:sp>
        <p:nvSpPr>
          <p:cNvPr id="11" name="Прямоугольник 10"/>
          <p:cNvSpPr/>
          <p:nvPr/>
        </p:nvSpPr>
        <p:spPr>
          <a:xfrm>
            <a:off x="7772399" y="4464858"/>
            <a:ext cx="4186989" cy="1815882"/>
          </a:xfrm>
          <a:prstGeom prst="rect">
            <a:avLst/>
          </a:prstGeom>
        </p:spPr>
        <p:txBody>
          <a:bodyPr wrap="square">
            <a:spAutoFit/>
          </a:bodyPr>
          <a:lstStyle/>
          <a:p>
            <a:r>
              <a:rPr lang="en-US" sz="1600" dirty="0"/>
              <a:t>Speed of some fragments for </a:t>
            </a:r>
            <a:r>
              <a:rPr lang="ru-RU" sz="1600" dirty="0"/>
              <a:t> </a:t>
            </a:r>
            <a:r>
              <a:rPr lang="en-US" sz="1600" dirty="0"/>
              <a:t>one of the fragmentation scenario in the simple </a:t>
            </a:r>
            <a:r>
              <a:rPr lang="en-US" sz="1600" dirty="0" err="1"/>
              <a:t>hybryd</a:t>
            </a:r>
            <a:r>
              <a:rPr lang="en-US" sz="1600" dirty="0"/>
              <a:t> model. Red- small debris and dust ("Clouds") formed prior to the 27-km</a:t>
            </a:r>
          </a:p>
          <a:p>
            <a:r>
              <a:rPr lang="en-US" sz="1600" dirty="0"/>
              <a:t>event , "fragments" - the surviving fragments (blue). Deceleration of the main fragment – dots  with error bars</a:t>
            </a:r>
            <a:endParaRPr lang="ru-RU" sz="1600" dirty="0"/>
          </a:p>
        </p:txBody>
      </p:sp>
      <p:sp>
        <p:nvSpPr>
          <p:cNvPr id="12" name="TextBox 11"/>
          <p:cNvSpPr txBox="1"/>
          <p:nvPr/>
        </p:nvSpPr>
        <p:spPr>
          <a:xfrm>
            <a:off x="192506" y="5678905"/>
            <a:ext cx="8468985" cy="923330"/>
          </a:xfrm>
          <a:prstGeom prst="rect">
            <a:avLst/>
          </a:prstGeom>
          <a:noFill/>
        </p:spPr>
        <p:txBody>
          <a:bodyPr wrap="none" rtlCol="0">
            <a:spAutoFit/>
          </a:bodyPr>
          <a:lstStyle/>
          <a:p>
            <a:r>
              <a:rPr lang="en-US" dirty="0"/>
              <a:t>Deceleration curves QL model for different entry angles.</a:t>
            </a:r>
          </a:p>
          <a:p>
            <a:r>
              <a:rPr lang="en-US" dirty="0"/>
              <a:t>Observations: </a:t>
            </a:r>
          </a:p>
          <a:p>
            <a:r>
              <a:rPr lang="en-US" dirty="0"/>
              <a:t>cloud of thermally emitting debris came to rest between altitudes of 29 and 26 km</a:t>
            </a:r>
            <a:endParaRPr lang="ru-RU" dirty="0"/>
          </a:p>
        </p:txBody>
      </p:sp>
      <p:pic>
        <p:nvPicPr>
          <p:cNvPr id="8194" name="Picture 2"/>
          <p:cNvPicPr>
            <a:picLocks noChangeAspect="1" noChangeArrowheads="1"/>
          </p:cNvPicPr>
          <p:nvPr/>
        </p:nvPicPr>
        <p:blipFill>
          <a:blip r:embed="rId4" cstate="print"/>
          <a:srcRect/>
          <a:stretch>
            <a:fillRect/>
          </a:stretch>
        </p:blipFill>
        <p:spPr bwMode="auto">
          <a:xfrm>
            <a:off x="5737505" y="1073068"/>
            <a:ext cx="5958191" cy="2091237"/>
          </a:xfrm>
          <a:prstGeom prst="rect">
            <a:avLst/>
          </a:prstGeom>
          <a:noFill/>
          <a:ln w="9525">
            <a:noFill/>
            <a:miter lim="800000"/>
            <a:headEnd/>
            <a:tailEnd/>
          </a:ln>
        </p:spPr>
      </p:pic>
    </p:spTree>
    <p:extLst>
      <p:ext uri="{BB962C8B-B14F-4D97-AF65-F5344CB8AC3E}">
        <p14:creationId xmlns:p14="http://schemas.microsoft.com/office/powerpoint/2010/main" val="235480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ChangeArrowheads="1"/>
          </p:cNvSpPr>
          <p:nvPr/>
        </p:nvSpPr>
        <p:spPr bwMode="auto">
          <a:xfrm>
            <a:off x="7823200" y="838201"/>
            <a:ext cx="4326467" cy="3662541"/>
          </a:xfrm>
          <a:prstGeom prst="rect">
            <a:avLst/>
          </a:prstGeom>
          <a:noFill/>
          <a:ln w="9525">
            <a:noFill/>
            <a:miter lim="800000"/>
            <a:headEnd/>
            <a:tailEnd/>
          </a:ln>
        </p:spPr>
        <p:txBody>
          <a:bodyPr>
            <a:spAutoFit/>
          </a:bodyPr>
          <a:lstStyle/>
          <a:p>
            <a:pPr algn="just"/>
            <a:endParaRPr lang="en-US" altLang="en-US" sz="800"/>
          </a:p>
          <a:p>
            <a:pPr algn="just"/>
            <a:r>
              <a:rPr lang="en-US" altLang="en-US" sz="1800" b="1">
                <a:solidFill>
                  <a:srgbClr val="3366FF"/>
                </a:solidFill>
              </a:rPr>
              <a:t>Hybrid </a:t>
            </a:r>
            <a:r>
              <a:rPr lang="en-US" altLang="en-US" sz="1800"/>
              <a:t>model:</a:t>
            </a:r>
          </a:p>
          <a:p>
            <a:pPr algn="just">
              <a:buClr>
                <a:srgbClr val="C00000"/>
              </a:buClr>
              <a:buFont typeface="Wingdings" pitchFamily="2" charset="2"/>
              <a:buChar char="v"/>
            </a:pPr>
            <a:r>
              <a:rPr lang="en-US" altLang="en-US" sz="1800"/>
              <a:t> </a:t>
            </a:r>
            <a:r>
              <a:rPr lang="en-US" altLang="en-US" sz="1600"/>
              <a:t>part of mass – independent fragments 		   </a:t>
            </a:r>
            <a:r>
              <a:rPr lang="en-US" altLang="en-US" sz="1400"/>
              <a:t>(~20t at H~27 km, could reach the ground)</a:t>
            </a:r>
          </a:p>
          <a:p>
            <a:pPr algn="just">
              <a:buClr>
                <a:srgbClr val="C00000"/>
              </a:buClr>
            </a:pPr>
            <a:endParaRPr lang="en-US" altLang="en-US" sz="1600"/>
          </a:p>
          <a:p>
            <a:pPr algn="just">
              <a:buClr>
                <a:srgbClr val="C00000"/>
              </a:buClr>
              <a:buFont typeface="Wingdings" pitchFamily="2" charset="2"/>
              <a:buChar char="v"/>
            </a:pPr>
            <a:r>
              <a:rPr lang="en-US" altLang="en-US" sz="1600"/>
              <a:t> part of mass - spreading debris clouds 	             (</a:t>
            </a:r>
            <a:r>
              <a:rPr lang="en-US" altLang="en-US" sz="1400"/>
              <a:t>decelerated at 27-20 km; observed: 29-26 km)</a:t>
            </a:r>
          </a:p>
          <a:p>
            <a:pPr algn="just">
              <a:buClr>
                <a:srgbClr val="C00000"/>
              </a:buClr>
              <a:buFont typeface="Wingdings" pitchFamily="2" charset="2"/>
              <a:buChar char="v"/>
            </a:pPr>
            <a:endParaRPr lang="en-US" altLang="en-US" sz="1400"/>
          </a:p>
          <a:p>
            <a:pPr algn="just">
              <a:buClr>
                <a:srgbClr val="C00000"/>
              </a:buClr>
              <a:buFont typeface="Wingdings" pitchFamily="2" charset="2"/>
              <a:buChar char="v"/>
            </a:pPr>
            <a:r>
              <a:rPr lang="en-US" altLang="en-US" sz="1400"/>
              <a:t> f</a:t>
            </a:r>
            <a:r>
              <a:rPr lang="en-US" altLang="en-US" sz="1600"/>
              <a:t>ragmentation occurred at loadings </a:t>
            </a:r>
            <a:r>
              <a:rPr lang="en-US" altLang="en-US" sz="1400"/>
              <a:t>~</a:t>
            </a:r>
            <a:r>
              <a:rPr lang="en-US" altLang="en-US" sz="1600"/>
              <a:t>P~0.3-10 MPa </a:t>
            </a:r>
            <a:endParaRPr lang="en-US" altLang="en-US" sz="500"/>
          </a:p>
          <a:p>
            <a:pPr algn="r">
              <a:buClr>
                <a:srgbClr val="C00000"/>
              </a:buClr>
            </a:pPr>
            <a:r>
              <a:rPr lang="en-US" altLang="en-US" sz="1600"/>
              <a:t>allows to reproduce the observed light/deceleration</a:t>
            </a:r>
            <a:r>
              <a:rPr lang="en-US" altLang="en-US" sz="1100"/>
              <a:t> </a:t>
            </a:r>
            <a:r>
              <a:rPr lang="en-US" altLang="en-US" sz="1600"/>
              <a:t>curves </a:t>
            </a:r>
            <a:endParaRPr lang="en-US" altLang="en-US" sz="1800"/>
          </a:p>
          <a:p>
            <a:r>
              <a:rPr lang="en-US" altLang="en-US" sz="1800"/>
              <a:t>	</a:t>
            </a:r>
            <a:endParaRPr lang="en-US" altLang="en-US" sz="1800" baseline="-25000"/>
          </a:p>
        </p:txBody>
      </p:sp>
      <p:sp>
        <p:nvSpPr>
          <p:cNvPr id="46083" name="TextBox 9"/>
          <p:cNvSpPr txBox="1">
            <a:spLocks noChangeArrowheads="1"/>
          </p:cNvSpPr>
          <p:nvPr/>
        </p:nvSpPr>
        <p:spPr bwMode="auto">
          <a:xfrm>
            <a:off x="2133600" y="3429001"/>
            <a:ext cx="920445" cy="307777"/>
          </a:xfrm>
          <a:prstGeom prst="rect">
            <a:avLst/>
          </a:prstGeom>
          <a:noFill/>
          <a:ln w="9525">
            <a:noFill/>
            <a:miter lim="800000"/>
            <a:headEnd/>
            <a:tailEnd/>
          </a:ln>
        </p:spPr>
        <p:txBody>
          <a:bodyPr wrap="none">
            <a:spAutoFit/>
          </a:bodyPr>
          <a:lstStyle/>
          <a:p>
            <a:r>
              <a:rPr lang="en-US" altLang="en-US" sz="1400"/>
              <a:t>observed</a:t>
            </a:r>
            <a:endParaRPr lang="ru-RU" altLang="en-US" sz="1400"/>
          </a:p>
        </p:txBody>
      </p:sp>
      <p:sp>
        <p:nvSpPr>
          <p:cNvPr id="46084" name="TextBox 10"/>
          <p:cNvSpPr txBox="1">
            <a:spLocks noChangeArrowheads="1"/>
          </p:cNvSpPr>
          <p:nvPr/>
        </p:nvSpPr>
        <p:spPr bwMode="auto">
          <a:xfrm>
            <a:off x="1625601" y="2590801"/>
            <a:ext cx="671979" cy="307777"/>
          </a:xfrm>
          <a:prstGeom prst="rect">
            <a:avLst/>
          </a:prstGeom>
          <a:noFill/>
          <a:ln w="9525">
            <a:noFill/>
            <a:miter lim="800000"/>
            <a:headEnd/>
            <a:tailEnd/>
          </a:ln>
        </p:spPr>
        <p:txBody>
          <a:bodyPr wrap="none">
            <a:spAutoFit/>
          </a:bodyPr>
          <a:lstStyle/>
          <a:p>
            <a:r>
              <a:rPr lang="en-US" altLang="en-US" sz="1400"/>
              <a:t>model</a:t>
            </a:r>
            <a:endParaRPr lang="ru-RU" altLang="en-US" sz="1400"/>
          </a:p>
        </p:txBody>
      </p:sp>
      <p:sp>
        <p:nvSpPr>
          <p:cNvPr id="46085" name="Прямоугольник 10"/>
          <p:cNvSpPr>
            <a:spLocks noChangeArrowheads="1"/>
          </p:cNvSpPr>
          <p:nvPr/>
        </p:nvSpPr>
        <p:spPr bwMode="auto">
          <a:xfrm>
            <a:off x="7518400" y="4554539"/>
            <a:ext cx="2808782" cy="1200329"/>
          </a:xfrm>
          <a:prstGeom prst="rect">
            <a:avLst/>
          </a:prstGeom>
          <a:noFill/>
          <a:ln w="9525">
            <a:noFill/>
            <a:miter lim="800000"/>
            <a:headEnd/>
            <a:tailEnd/>
          </a:ln>
        </p:spPr>
        <p:txBody>
          <a:bodyPr wrap="none">
            <a:spAutoFit/>
          </a:bodyPr>
          <a:lstStyle/>
          <a:p>
            <a:r>
              <a:rPr lang="en-US" altLang="en-US" b="1">
                <a:solidFill>
                  <a:srgbClr val="3366FF"/>
                </a:solidFill>
              </a:rPr>
              <a:t>M</a:t>
            </a:r>
            <a:r>
              <a:rPr lang="en-US" altLang="en-US" b="1" baseline="-25000">
                <a:solidFill>
                  <a:srgbClr val="3366FF"/>
                </a:solidFill>
              </a:rPr>
              <a:t>vapor</a:t>
            </a:r>
            <a:r>
              <a:rPr lang="en-US" altLang="en-US" b="1">
                <a:solidFill>
                  <a:srgbClr val="3366FF"/>
                </a:solidFill>
              </a:rPr>
              <a:t>~76% M</a:t>
            </a:r>
            <a:r>
              <a:rPr lang="en-US" altLang="en-US" b="1" baseline="-25000">
                <a:solidFill>
                  <a:srgbClr val="3366FF"/>
                </a:solidFill>
              </a:rPr>
              <a:t>0</a:t>
            </a:r>
            <a:r>
              <a:rPr lang="en-US" altLang="en-US" b="1">
                <a:solidFill>
                  <a:srgbClr val="3366FF"/>
                </a:solidFill>
              </a:rPr>
              <a:t>; </a:t>
            </a:r>
          </a:p>
          <a:p>
            <a:r>
              <a:rPr lang="en-US" altLang="en-US" b="1">
                <a:solidFill>
                  <a:srgbClr val="3366FF"/>
                </a:solidFill>
              </a:rPr>
              <a:t>M</a:t>
            </a:r>
            <a:r>
              <a:rPr lang="en-US" altLang="en-US" b="1" baseline="-25000">
                <a:solidFill>
                  <a:srgbClr val="3366FF"/>
                </a:solidFill>
              </a:rPr>
              <a:t>dust</a:t>
            </a:r>
            <a:r>
              <a:rPr lang="en-US" altLang="en-US" b="1">
                <a:solidFill>
                  <a:srgbClr val="3366FF"/>
                </a:solidFill>
              </a:rPr>
              <a:t>~24% M</a:t>
            </a:r>
            <a:r>
              <a:rPr lang="en-US" altLang="en-US" b="1" baseline="-25000">
                <a:solidFill>
                  <a:srgbClr val="3366FF"/>
                </a:solidFill>
              </a:rPr>
              <a:t>0</a:t>
            </a:r>
          </a:p>
          <a:p>
            <a:r>
              <a:rPr lang="en-US" altLang="en-US" b="1">
                <a:solidFill>
                  <a:srgbClr val="3366FF"/>
                </a:solidFill>
              </a:rPr>
              <a:t>M</a:t>
            </a:r>
            <a:r>
              <a:rPr lang="en-US" altLang="en-US" b="1" baseline="-25000">
                <a:solidFill>
                  <a:srgbClr val="3366FF"/>
                </a:solidFill>
              </a:rPr>
              <a:t>meteorites</a:t>
            </a:r>
            <a:r>
              <a:rPr lang="en-US" altLang="en-US" b="1">
                <a:solidFill>
                  <a:srgbClr val="3366FF"/>
                </a:solidFill>
              </a:rPr>
              <a:t>~0.03-0.06% M</a:t>
            </a:r>
            <a:r>
              <a:rPr lang="en-US" altLang="en-US" b="1" baseline="-25000">
                <a:solidFill>
                  <a:srgbClr val="3366FF"/>
                </a:solidFill>
              </a:rPr>
              <a:t>0</a:t>
            </a:r>
          </a:p>
          <a:p>
            <a:endParaRPr lang="en-US" altLang="en-US" b="1">
              <a:solidFill>
                <a:srgbClr val="3366FF"/>
              </a:solidFill>
            </a:endParaRPr>
          </a:p>
        </p:txBody>
      </p:sp>
      <p:sp>
        <p:nvSpPr>
          <p:cNvPr id="46086" name="TextBox 13"/>
          <p:cNvSpPr txBox="1">
            <a:spLocks noChangeArrowheads="1"/>
          </p:cNvSpPr>
          <p:nvPr/>
        </p:nvSpPr>
        <p:spPr bwMode="auto">
          <a:xfrm>
            <a:off x="57152" y="5981701"/>
            <a:ext cx="11830049" cy="830263"/>
          </a:xfrm>
          <a:prstGeom prst="rect">
            <a:avLst/>
          </a:prstGeom>
          <a:noFill/>
          <a:ln w="9525">
            <a:noFill/>
            <a:miter lim="800000"/>
            <a:headEnd/>
            <a:tailEnd/>
          </a:ln>
        </p:spPr>
        <p:txBody>
          <a:bodyPr>
            <a:spAutoFit/>
          </a:bodyPr>
          <a:lstStyle/>
          <a:p>
            <a:pPr algn="just"/>
            <a:r>
              <a:rPr lang="en-US" altLang="en-US" sz="1600"/>
              <a:t>All  models agree with complicated character of fragmentation, which  start at ~50-45 km and end at ~20-18 km (essential around 30-40 km) </a:t>
            </a:r>
          </a:p>
          <a:p>
            <a:pPr algn="r"/>
            <a:r>
              <a:rPr lang="en-US" altLang="en-US" sz="1600"/>
              <a:t> </a:t>
            </a:r>
            <a:r>
              <a:rPr lang="en-US" altLang="en-US" sz="1400" i="1"/>
              <a:t>(Borovicka et al 2013, Brown et .al 2013, Avramenko et al. 2014 etc) </a:t>
            </a:r>
          </a:p>
        </p:txBody>
      </p:sp>
      <p:sp>
        <p:nvSpPr>
          <p:cNvPr id="46087" name="Прямоугольник 2"/>
          <p:cNvSpPr>
            <a:spLocks noChangeArrowheads="1"/>
          </p:cNvSpPr>
          <p:nvPr/>
        </p:nvSpPr>
        <p:spPr bwMode="auto">
          <a:xfrm>
            <a:off x="4267201" y="0"/>
            <a:ext cx="2699778" cy="523220"/>
          </a:xfrm>
          <a:prstGeom prst="rect">
            <a:avLst/>
          </a:prstGeom>
          <a:noFill/>
          <a:ln w="9525">
            <a:noFill/>
            <a:miter lim="800000"/>
            <a:headEnd/>
            <a:tailEnd/>
          </a:ln>
        </p:spPr>
        <p:txBody>
          <a:bodyPr wrap="none">
            <a:spAutoFit/>
          </a:bodyPr>
          <a:lstStyle/>
          <a:p>
            <a:r>
              <a:rPr lang="en-US" altLang="en-US" sz="2800" b="1" dirty="0">
                <a:solidFill>
                  <a:srgbClr val="CC0066"/>
                </a:solidFill>
              </a:rPr>
              <a:t>Simple Models</a:t>
            </a:r>
            <a:endParaRPr lang="ru-RU" altLang="en-US" sz="2800" b="1" dirty="0">
              <a:solidFill>
                <a:srgbClr val="C00000"/>
              </a:solidFill>
            </a:endParaRPr>
          </a:p>
        </p:txBody>
      </p:sp>
      <p:pic>
        <p:nvPicPr>
          <p:cNvPr id="46088" name="Picture 2"/>
          <p:cNvPicPr>
            <a:picLocks noChangeAspect="1" noChangeArrowheads="1"/>
          </p:cNvPicPr>
          <p:nvPr/>
        </p:nvPicPr>
        <p:blipFill>
          <a:blip r:embed="rId2" cstate="print"/>
          <a:srcRect/>
          <a:stretch>
            <a:fillRect/>
          </a:stretch>
        </p:blipFill>
        <p:spPr bwMode="auto">
          <a:xfrm>
            <a:off x="1" y="561976"/>
            <a:ext cx="7344833" cy="4365625"/>
          </a:xfrm>
          <a:prstGeom prst="rect">
            <a:avLst/>
          </a:prstGeom>
          <a:noFill/>
          <a:ln w="9525">
            <a:noFill/>
            <a:miter lim="800000"/>
            <a:headEnd/>
            <a:tailEnd/>
          </a:ln>
        </p:spPr>
      </p:pic>
      <p:sp>
        <p:nvSpPr>
          <p:cNvPr id="46089" name="Rectangle 1"/>
          <p:cNvSpPr>
            <a:spLocks noChangeArrowheads="1"/>
          </p:cNvSpPr>
          <p:nvPr/>
        </p:nvSpPr>
        <p:spPr bwMode="auto">
          <a:xfrm>
            <a:off x="57151" y="4800601"/>
            <a:ext cx="6096000" cy="830263"/>
          </a:xfrm>
          <a:prstGeom prst="rect">
            <a:avLst/>
          </a:prstGeom>
          <a:noFill/>
          <a:ln w="9525">
            <a:noFill/>
            <a:miter lim="800000"/>
            <a:headEnd/>
            <a:tailEnd/>
          </a:ln>
        </p:spPr>
        <p:txBody>
          <a:bodyPr>
            <a:spAutoFit/>
          </a:bodyPr>
          <a:lstStyle/>
          <a:p>
            <a:r>
              <a:rPr lang="en-CA" altLang="en-US" sz="1600"/>
              <a:t>Lightcurve,  model fit (dashed), </a:t>
            </a:r>
          </a:p>
          <a:p>
            <a:r>
              <a:rPr lang="en-CA" altLang="en-US" sz="1600"/>
              <a:t>mass passing given altitude (thin),</a:t>
            </a:r>
          </a:p>
          <a:p>
            <a:r>
              <a:rPr lang="en-CA" altLang="en-US" sz="1600"/>
              <a:t>normalised  rate of energy deposition (low thin)</a:t>
            </a:r>
            <a:endParaRPr lang="en-GB" altLang="en-US" sz="1600"/>
          </a:p>
        </p:txBody>
      </p:sp>
    </p:spTree>
    <p:extLst>
      <p:ext uri="{BB962C8B-B14F-4D97-AF65-F5344CB8AC3E}">
        <p14:creationId xmlns:p14="http://schemas.microsoft.com/office/powerpoint/2010/main" val="52440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huvalov_fig1н"/>
          <p:cNvPicPr/>
          <p:nvPr/>
        </p:nvPicPr>
        <p:blipFill>
          <a:blip r:embed="rId2" cstate="print"/>
          <a:srcRect/>
          <a:stretch>
            <a:fillRect/>
          </a:stretch>
        </p:blipFill>
        <p:spPr bwMode="auto">
          <a:xfrm>
            <a:off x="739589" y="535633"/>
            <a:ext cx="4876800" cy="5105400"/>
          </a:xfrm>
          <a:prstGeom prst="rect">
            <a:avLst/>
          </a:prstGeom>
          <a:noFill/>
          <a:ln w="9525">
            <a:noFill/>
            <a:miter lim="800000"/>
            <a:headEnd/>
            <a:tailEnd/>
          </a:ln>
        </p:spPr>
      </p:pic>
      <p:sp>
        <p:nvSpPr>
          <p:cNvPr id="3" name="TextBox 2"/>
          <p:cNvSpPr txBox="1"/>
          <p:nvPr/>
        </p:nvSpPr>
        <p:spPr>
          <a:xfrm>
            <a:off x="251013" y="5786718"/>
            <a:ext cx="6900287" cy="923330"/>
          </a:xfrm>
          <a:prstGeom prst="rect">
            <a:avLst/>
          </a:prstGeom>
          <a:noFill/>
        </p:spPr>
        <p:txBody>
          <a:bodyPr wrap="none" rtlCol="0">
            <a:spAutoFit/>
          </a:bodyPr>
          <a:lstStyle/>
          <a:p>
            <a:r>
              <a:rPr lang="en-US" dirty="0"/>
              <a:t>Relative density distribution along trajectory at different altitudes H</a:t>
            </a:r>
          </a:p>
          <a:p>
            <a:r>
              <a:rPr lang="en-US" dirty="0"/>
              <a:t>D=40 m, V=18 km/s; </a:t>
            </a:r>
            <a:r>
              <a:rPr lang="en-US" dirty="0" err="1"/>
              <a:t>chondritic</a:t>
            </a:r>
            <a:r>
              <a:rPr lang="en-US" dirty="0"/>
              <a:t> material (2650 kg/m</a:t>
            </a:r>
            <a:r>
              <a:rPr lang="en-US" baseline="30000" dirty="0"/>
              <a:t>3</a:t>
            </a:r>
            <a:r>
              <a:rPr lang="en-US" dirty="0"/>
              <a:t>), </a:t>
            </a:r>
            <a:r>
              <a:rPr lang="el-GR" dirty="0"/>
              <a:t>α</a:t>
            </a:r>
            <a:r>
              <a:rPr lang="en-US" dirty="0"/>
              <a:t>=90</a:t>
            </a:r>
            <a:r>
              <a:rPr lang="en-US" baseline="30000" dirty="0"/>
              <a:t>0</a:t>
            </a:r>
            <a:r>
              <a:rPr lang="en-US" dirty="0"/>
              <a:t> </a:t>
            </a:r>
          </a:p>
          <a:p>
            <a:r>
              <a:rPr lang="en-US" dirty="0"/>
              <a:t>Black – solid meteoroid material</a:t>
            </a:r>
          </a:p>
        </p:txBody>
      </p:sp>
      <p:sp>
        <p:nvSpPr>
          <p:cNvPr id="4" name="Прямоугольник 3"/>
          <p:cNvSpPr/>
          <p:nvPr/>
        </p:nvSpPr>
        <p:spPr>
          <a:xfrm>
            <a:off x="6194613" y="656641"/>
            <a:ext cx="5755340" cy="4524315"/>
          </a:xfrm>
          <a:prstGeom prst="rect">
            <a:avLst/>
          </a:prstGeom>
        </p:spPr>
        <p:txBody>
          <a:bodyPr wrap="square">
            <a:spAutoFit/>
          </a:bodyPr>
          <a:lstStyle/>
          <a:p>
            <a:pPr eaLnBrk="0" hangingPunct="0">
              <a:lnSpc>
                <a:spcPct val="80000"/>
              </a:lnSpc>
              <a:spcBef>
                <a:spcPct val="20000"/>
              </a:spcBef>
            </a:pPr>
            <a:r>
              <a:rPr lang="en-US" sz="2000" dirty="0">
                <a:solidFill>
                  <a:srgbClr val="C00000"/>
                </a:solidFill>
              </a:rPr>
              <a:t>Basis: </a:t>
            </a:r>
          </a:p>
          <a:p>
            <a:pPr eaLnBrk="0" hangingPunct="0">
              <a:lnSpc>
                <a:spcPct val="80000"/>
              </a:lnSpc>
              <a:spcBef>
                <a:spcPct val="20000"/>
              </a:spcBef>
            </a:pPr>
            <a:r>
              <a:rPr lang="en-US" sz="2000" dirty="0"/>
              <a:t>large meteoroid deformation begins at H, where </a:t>
            </a:r>
            <a:r>
              <a:rPr lang="en-US" sz="2000" dirty="0" err="1"/>
              <a:t>aerodynamical</a:t>
            </a:r>
            <a:r>
              <a:rPr lang="en-US" sz="2000" dirty="0"/>
              <a:t> loading&gt;&gt;strength</a:t>
            </a:r>
            <a:r>
              <a:rPr lang="ru-RU" sz="2000" dirty="0"/>
              <a:t> </a:t>
            </a:r>
            <a:endParaRPr lang="en-US" sz="2000" dirty="0"/>
          </a:p>
          <a:p>
            <a:pPr eaLnBrk="0" hangingPunct="0">
              <a:lnSpc>
                <a:spcPct val="80000"/>
              </a:lnSpc>
              <a:spcBef>
                <a:spcPct val="20000"/>
              </a:spcBef>
            </a:pPr>
            <a:endParaRPr lang="en-US" altLang="en-US" sz="2000" dirty="0">
              <a:solidFill>
                <a:srgbClr val="C00000"/>
              </a:solidFill>
            </a:endParaRPr>
          </a:p>
          <a:p>
            <a:pPr eaLnBrk="0" hangingPunct="0">
              <a:lnSpc>
                <a:spcPct val="80000"/>
              </a:lnSpc>
              <a:spcBef>
                <a:spcPct val="20000"/>
              </a:spcBef>
            </a:pPr>
            <a:r>
              <a:rPr lang="en-US" altLang="en-US" sz="2000" dirty="0">
                <a:solidFill>
                  <a:srgbClr val="C00000"/>
                </a:solidFill>
              </a:rPr>
              <a:t>Main assumptions</a:t>
            </a:r>
          </a:p>
          <a:p>
            <a:pPr marL="342900" indent="-342900" eaLnBrk="0" hangingPunct="0">
              <a:lnSpc>
                <a:spcPct val="80000"/>
              </a:lnSpc>
              <a:spcBef>
                <a:spcPct val="20000"/>
              </a:spcBef>
              <a:buFont typeface="Wingdings" panose="05000000000000000000" pitchFamily="2" charset="2"/>
              <a:buChar char="v"/>
            </a:pPr>
            <a:r>
              <a:rPr lang="en-US" altLang="en-US" sz="2000" dirty="0"/>
              <a:t>Zero strength</a:t>
            </a:r>
          </a:p>
          <a:p>
            <a:pPr marL="342900" indent="-342900" eaLnBrk="0" hangingPunct="0">
              <a:lnSpc>
                <a:spcPct val="80000"/>
              </a:lnSpc>
              <a:spcBef>
                <a:spcPct val="20000"/>
              </a:spcBef>
              <a:buFont typeface="Wingdings" panose="05000000000000000000" pitchFamily="2" charset="2"/>
              <a:buChar char="v"/>
            </a:pPr>
            <a:r>
              <a:rPr lang="en-US" sz="2000" dirty="0"/>
              <a:t>Ablation as evaporation</a:t>
            </a:r>
            <a:r>
              <a:rPr lang="en-US" sz="2400" dirty="0"/>
              <a:t>  </a:t>
            </a:r>
          </a:p>
          <a:p>
            <a:pPr marL="342900" indent="-342900" eaLnBrk="0" hangingPunct="0">
              <a:lnSpc>
                <a:spcPct val="80000"/>
              </a:lnSpc>
              <a:spcBef>
                <a:spcPct val="20000"/>
              </a:spcBef>
              <a:buFont typeface="Wingdings" panose="05000000000000000000" pitchFamily="2" charset="2"/>
              <a:buChar char="v"/>
            </a:pPr>
            <a:r>
              <a:rPr lang="en-US" sz="2000" dirty="0"/>
              <a:t>Radiation transfer in thermal conductivity approximation</a:t>
            </a:r>
            <a:endParaRPr lang="en-US" sz="2800" dirty="0">
              <a:solidFill>
                <a:srgbClr val="FF3399"/>
              </a:solidFill>
            </a:endParaRPr>
          </a:p>
          <a:p>
            <a:pPr eaLnBrk="0" hangingPunct="0">
              <a:lnSpc>
                <a:spcPct val="80000"/>
              </a:lnSpc>
              <a:spcBef>
                <a:spcPct val="20000"/>
              </a:spcBef>
            </a:pPr>
            <a:endParaRPr lang="en-US" altLang="en-US" sz="2000" dirty="0">
              <a:solidFill>
                <a:srgbClr val="C00000"/>
              </a:solidFill>
            </a:endParaRPr>
          </a:p>
          <a:p>
            <a:pPr eaLnBrk="0" hangingPunct="0">
              <a:lnSpc>
                <a:spcPct val="80000"/>
              </a:lnSpc>
              <a:spcBef>
                <a:spcPct val="20000"/>
              </a:spcBef>
            </a:pPr>
            <a:r>
              <a:rPr lang="en-US" altLang="en-US" sz="2000" dirty="0">
                <a:solidFill>
                  <a:srgbClr val="C00000"/>
                </a:solidFill>
              </a:rPr>
              <a:t>Formal range</a:t>
            </a:r>
          </a:p>
          <a:p>
            <a:pPr eaLnBrk="0" hangingPunct="0">
              <a:lnSpc>
                <a:spcPct val="80000"/>
              </a:lnSpc>
              <a:spcBef>
                <a:spcPct val="20000"/>
              </a:spcBef>
            </a:pPr>
            <a:r>
              <a:rPr lang="en-US" altLang="en-US" sz="2000" dirty="0"/>
              <a:t>	D&gt;30-50 m; H&lt;40 km </a:t>
            </a:r>
            <a:r>
              <a:rPr lang="en-US" altLang="en-US" sz="1600" dirty="0"/>
              <a:t>(</a:t>
            </a:r>
            <a:r>
              <a:rPr lang="en-US" altLang="en-US" sz="1600" dirty="0" err="1"/>
              <a:t>Svettsov</a:t>
            </a:r>
            <a:r>
              <a:rPr lang="en-US" altLang="en-US" sz="1600" dirty="0"/>
              <a:t> et al. 1993)</a:t>
            </a:r>
          </a:p>
          <a:p>
            <a:pPr eaLnBrk="0" hangingPunct="0">
              <a:lnSpc>
                <a:spcPct val="80000"/>
              </a:lnSpc>
              <a:spcBef>
                <a:spcPct val="20000"/>
              </a:spcBef>
            </a:pPr>
            <a:r>
              <a:rPr lang="en-US" altLang="en-US" sz="2000" dirty="0"/>
              <a:t>	</a:t>
            </a:r>
            <a:endParaRPr lang="en-US" sz="2000" dirty="0">
              <a:solidFill>
                <a:srgbClr val="C00000"/>
              </a:solidFill>
            </a:endParaRPr>
          </a:p>
          <a:p>
            <a:pPr eaLnBrk="0" hangingPunct="0">
              <a:lnSpc>
                <a:spcPct val="80000"/>
              </a:lnSpc>
              <a:spcBef>
                <a:spcPct val="20000"/>
              </a:spcBef>
            </a:pPr>
            <a:endParaRPr lang="en-US" altLang="en-US" sz="900" dirty="0"/>
          </a:p>
          <a:p>
            <a:pPr eaLnBrk="0" hangingPunct="0">
              <a:lnSpc>
                <a:spcPct val="80000"/>
              </a:lnSpc>
              <a:spcBef>
                <a:spcPct val="20000"/>
              </a:spcBef>
            </a:pPr>
            <a:endParaRPr lang="en-US" altLang="en-US" sz="900" dirty="0"/>
          </a:p>
          <a:p>
            <a:pPr lvl="1" eaLnBrk="0" hangingPunct="0">
              <a:lnSpc>
                <a:spcPct val="80000"/>
              </a:lnSpc>
              <a:spcBef>
                <a:spcPct val="20000"/>
              </a:spcBef>
            </a:pPr>
            <a:endParaRPr lang="en-US" altLang="en-US" dirty="0"/>
          </a:p>
        </p:txBody>
      </p:sp>
      <p:sp>
        <p:nvSpPr>
          <p:cNvPr id="5" name="Прямоугольник 4"/>
          <p:cNvSpPr/>
          <p:nvPr/>
        </p:nvSpPr>
        <p:spPr>
          <a:xfrm>
            <a:off x="3886201" y="1"/>
            <a:ext cx="4278735" cy="461665"/>
          </a:xfrm>
          <a:prstGeom prst="rect">
            <a:avLst/>
          </a:prstGeom>
        </p:spPr>
        <p:txBody>
          <a:bodyPr wrap="none">
            <a:spAutoFit/>
          </a:bodyPr>
          <a:lstStyle/>
          <a:p>
            <a:r>
              <a:rPr lang="en-US" sz="2400" dirty="0">
                <a:solidFill>
                  <a:srgbClr val="A91783"/>
                </a:solidFill>
                <a:latin typeface="Arial" pitchFamily="34" charset="0"/>
                <a:cs typeface="Arial" pitchFamily="34" charset="0"/>
              </a:rPr>
              <a:t>Quasi-liquid meteoroid  model</a:t>
            </a:r>
          </a:p>
        </p:txBody>
      </p:sp>
      <p:sp>
        <p:nvSpPr>
          <p:cNvPr id="7" name="Rectangle 6"/>
          <p:cNvSpPr/>
          <p:nvPr/>
        </p:nvSpPr>
        <p:spPr>
          <a:xfrm>
            <a:off x="6194613" y="4440704"/>
            <a:ext cx="5656728" cy="1200329"/>
          </a:xfrm>
          <a:prstGeom prst="rect">
            <a:avLst/>
          </a:prstGeom>
        </p:spPr>
        <p:txBody>
          <a:bodyPr wrap="square">
            <a:spAutoFit/>
          </a:bodyPr>
          <a:lstStyle/>
          <a:p>
            <a:r>
              <a:rPr lang="en-US" sz="2000" dirty="0">
                <a:solidFill>
                  <a:srgbClr val="C00000"/>
                </a:solidFill>
                <a:latin typeface="Arial" pitchFamily="34" charset="0"/>
                <a:cs typeface="Arial" pitchFamily="34" charset="0"/>
              </a:rPr>
              <a:t>Restrictions:</a:t>
            </a:r>
          </a:p>
          <a:p>
            <a:r>
              <a:rPr lang="en-US" sz="2000" dirty="0">
                <a:latin typeface="Arial" pitchFamily="34" charset="0"/>
                <a:cs typeface="Arial" pitchFamily="34" charset="0"/>
              </a:rPr>
              <a:t>	quasi</a:t>
            </a:r>
            <a:r>
              <a:rPr lang="ru-RU" sz="2000" dirty="0">
                <a:latin typeface="Arial" pitchFamily="34" charset="0"/>
                <a:cs typeface="Arial" pitchFamily="34" charset="0"/>
              </a:rPr>
              <a:t>-</a:t>
            </a:r>
            <a:r>
              <a:rPr lang="en-US" sz="2000" dirty="0">
                <a:latin typeface="Arial" pitchFamily="34" charset="0"/>
                <a:cs typeface="Arial" pitchFamily="34" charset="0"/>
              </a:rPr>
              <a:t>liquid assumption</a:t>
            </a:r>
          </a:p>
          <a:p>
            <a:r>
              <a:rPr lang="en-US" sz="1600" dirty="0">
                <a:latin typeface="Arial" pitchFamily="34" charset="0"/>
                <a:cs typeface="Arial" pitchFamily="34" charset="0"/>
              </a:rPr>
              <a:t>( no strength, separated fragments formation are not taken into account)</a:t>
            </a:r>
            <a:endParaRPr lang="en-US" dirty="0">
              <a:latin typeface="Arial" pitchFamily="34" charset="0"/>
              <a:cs typeface="Arial" pitchFamily="34" charset="0"/>
            </a:endParaRPr>
          </a:p>
        </p:txBody>
      </p:sp>
      <p:sp>
        <p:nvSpPr>
          <p:cNvPr id="8" name="Прямоугольник 7"/>
          <p:cNvSpPr/>
          <p:nvPr/>
        </p:nvSpPr>
        <p:spPr>
          <a:xfrm>
            <a:off x="8570862" y="6252228"/>
            <a:ext cx="3285900" cy="369332"/>
          </a:xfrm>
          <a:prstGeom prst="rect">
            <a:avLst/>
          </a:prstGeom>
        </p:spPr>
        <p:txBody>
          <a:bodyPr wrap="none">
            <a:spAutoFit/>
          </a:bodyPr>
          <a:lstStyle/>
          <a:p>
            <a:r>
              <a:rPr lang="en-US" dirty="0">
                <a:solidFill>
                  <a:srgbClr val="A91783"/>
                </a:solidFill>
                <a:latin typeface="Arial" pitchFamily="34" charset="0"/>
                <a:cs typeface="Arial" pitchFamily="34" charset="0"/>
              </a:rPr>
              <a:t>Quasi-liquid model= QL model</a:t>
            </a:r>
            <a:endParaRPr lang="ru-RU" dirty="0"/>
          </a:p>
        </p:txBody>
      </p:sp>
    </p:spTree>
    <p:extLst>
      <p:ext uri="{BB962C8B-B14F-4D97-AF65-F5344CB8AC3E}">
        <p14:creationId xmlns:p14="http://schemas.microsoft.com/office/powerpoint/2010/main" val="1419882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4928616" y="716534"/>
            <a:ext cx="5544211" cy="5487288"/>
          </a:xfrm>
          <a:prstGeom prst="rect">
            <a:avLst/>
          </a:prstGeom>
        </p:spPr>
      </p:pic>
      <p:sp>
        <p:nvSpPr>
          <p:cNvPr id="3" name="Прямоугольник 2"/>
          <p:cNvSpPr/>
          <p:nvPr/>
        </p:nvSpPr>
        <p:spPr>
          <a:xfrm>
            <a:off x="833245" y="716534"/>
            <a:ext cx="3174267" cy="1938992"/>
          </a:xfrm>
          <a:prstGeom prst="rect">
            <a:avLst/>
          </a:prstGeom>
        </p:spPr>
        <p:txBody>
          <a:bodyPr wrap="none">
            <a:spAutoFit/>
          </a:bodyPr>
          <a:lstStyle/>
          <a:p>
            <a:r>
              <a:rPr lang="en-US" sz="2000" dirty="0"/>
              <a:t>Chondritic meteoroid</a:t>
            </a:r>
          </a:p>
          <a:p>
            <a:endParaRPr lang="en-US" sz="2000" dirty="0"/>
          </a:p>
          <a:p>
            <a:r>
              <a:rPr lang="ru-RU" sz="2000" dirty="0"/>
              <a:t>D=19</a:t>
            </a:r>
            <a:r>
              <a:rPr lang="en-US" sz="2000" dirty="0"/>
              <a:t> </a:t>
            </a:r>
            <a:r>
              <a:rPr lang="ru-RU" sz="2000" dirty="0"/>
              <a:t>m, </a:t>
            </a:r>
            <a:endParaRPr lang="en-US" sz="2000" dirty="0"/>
          </a:p>
          <a:p>
            <a:r>
              <a:rPr lang="en-US" sz="2000" dirty="0"/>
              <a:t>V</a:t>
            </a:r>
            <a:r>
              <a:rPr lang="ru-RU" sz="2000" dirty="0"/>
              <a:t>=19</a:t>
            </a:r>
            <a:r>
              <a:rPr lang="en-US" sz="2000" dirty="0"/>
              <a:t> </a:t>
            </a:r>
            <a:r>
              <a:rPr lang="ru-RU" sz="2000" dirty="0" err="1"/>
              <a:t>km</a:t>
            </a:r>
            <a:r>
              <a:rPr lang="ru-RU" sz="2000" dirty="0"/>
              <a:t>/s</a:t>
            </a:r>
            <a:endParaRPr lang="en-US" sz="2000" dirty="0"/>
          </a:p>
          <a:p>
            <a:r>
              <a:rPr lang="ru-RU" sz="2000" dirty="0"/>
              <a:t> </a:t>
            </a:r>
            <a:r>
              <a:rPr lang="el-GR" sz="2000" dirty="0"/>
              <a:t>ρ</a:t>
            </a:r>
            <a:r>
              <a:rPr lang="ru-RU" sz="2000" dirty="0"/>
              <a:t>=3.32</a:t>
            </a:r>
            <a:r>
              <a:rPr lang="en-US" sz="2000" dirty="0"/>
              <a:t> g/cm</a:t>
            </a:r>
            <a:r>
              <a:rPr lang="en-US" sz="2000" baseline="30000" dirty="0"/>
              <a:t>3</a:t>
            </a:r>
            <a:r>
              <a:rPr lang="ru-RU" sz="2000" dirty="0"/>
              <a:t> </a:t>
            </a:r>
            <a:endParaRPr lang="en-US" sz="2000" dirty="0"/>
          </a:p>
          <a:p>
            <a:r>
              <a:rPr lang="en-US" sz="2000" dirty="0"/>
              <a:t>entry angle - </a:t>
            </a:r>
            <a:r>
              <a:rPr lang="ru-RU" sz="2000" dirty="0"/>
              <a:t>18.5</a:t>
            </a:r>
            <a:r>
              <a:rPr lang="en-US" sz="2000" dirty="0"/>
              <a:t> degrees</a:t>
            </a:r>
            <a:endParaRPr lang="ru-RU" sz="2000" dirty="0"/>
          </a:p>
        </p:txBody>
      </p:sp>
      <p:pic>
        <p:nvPicPr>
          <p:cNvPr id="4" name="Рисунок 3"/>
          <p:cNvPicPr>
            <a:picLocks noChangeAspect="1"/>
          </p:cNvPicPr>
          <p:nvPr/>
        </p:nvPicPr>
        <p:blipFill>
          <a:blip r:embed="rId3"/>
          <a:stretch>
            <a:fillRect/>
          </a:stretch>
        </p:blipFill>
        <p:spPr>
          <a:xfrm>
            <a:off x="10965621" y="1441261"/>
            <a:ext cx="483750" cy="3737734"/>
          </a:xfrm>
          <a:prstGeom prst="rect">
            <a:avLst/>
          </a:prstGeom>
        </p:spPr>
      </p:pic>
      <mc:AlternateContent xmlns:mc="http://schemas.openxmlformats.org/markup-compatibility/2006" xmlns:a14="http://schemas.microsoft.com/office/drawing/2010/main">
        <mc:Choice Requires="a14">
          <p:sp>
            <p:nvSpPr>
              <p:cNvPr id="5" name="Прямоугольник 4"/>
              <p:cNvSpPr/>
              <p:nvPr/>
            </p:nvSpPr>
            <p:spPr>
              <a:xfrm>
                <a:off x="375761" y="3026664"/>
                <a:ext cx="4306458" cy="3139321"/>
              </a:xfrm>
              <a:prstGeom prst="rect">
                <a:avLst/>
              </a:prstGeom>
            </p:spPr>
            <p:txBody>
              <a:bodyPr wrap="square">
                <a:spAutoFit/>
              </a:bodyPr>
              <a:lstStyle/>
              <a:p>
                <a:pPr algn="just">
                  <a:spcAft>
                    <a:spcPts val="0"/>
                  </a:spcAft>
                </a:pPr>
                <a:r>
                  <a:rPr lang="en-US" dirty="0">
                    <a:solidFill>
                      <a:srgbClr val="000000"/>
                    </a:solidFill>
                    <a:ea typeface="Times New Roman" panose="02020603050405020304" pitchFamily="18" charset="0"/>
                  </a:rPr>
                  <a:t>Relative density distribution</a:t>
                </a:r>
              </a:p>
              <a:p>
                <a:pPr algn="just">
                  <a:spcAft>
                    <a:spcPts val="0"/>
                  </a:spcAft>
                </a:pPr>
                <a:r>
                  <a:rPr lang="en-US" dirty="0">
                    <a:solidFill>
                      <a:srgbClr val="000000"/>
                    </a:solidFill>
                    <a:ea typeface="Times New Roman" panose="02020603050405020304" pitchFamily="18" charset="0"/>
                  </a:rPr>
                  <a:t>            </a:t>
                </a:r>
                <a14:m>
                  <m:oMath xmlns:m="http://schemas.openxmlformats.org/officeDocument/2006/math">
                    <m:r>
                      <a:rPr lang="ru-RU" i="1">
                        <a:solidFill>
                          <a:srgbClr val="000000"/>
                        </a:solidFill>
                        <a:latin typeface="Cambria Math"/>
                        <a:ea typeface="Times New Roman" panose="02020603050405020304" pitchFamily="18" charset="0"/>
                      </a:rPr>
                      <m:t>𝛿</m:t>
                    </m:r>
                    <m:r>
                      <a:rPr lang="ru-RU" i="1">
                        <a:solidFill>
                          <a:srgbClr val="000000"/>
                        </a:solidFill>
                        <a:latin typeface="Cambria Math"/>
                        <a:ea typeface="Times New Roman" panose="02020603050405020304" pitchFamily="18" charset="0"/>
                      </a:rPr>
                      <m:t>=</m:t>
                    </m:r>
                    <m:f>
                      <m:fPr>
                        <m:type m:val="lin"/>
                        <m:ctrlPr>
                          <a:rPr lang="ru-RU" i="1">
                            <a:solidFill>
                              <a:srgbClr val="000000"/>
                            </a:solidFill>
                            <a:latin typeface="Cambria Math"/>
                            <a:ea typeface="Times New Roman" panose="02020603050405020304" pitchFamily="18" charset="0"/>
                          </a:rPr>
                        </m:ctrlPr>
                      </m:fPr>
                      <m:num>
                        <m:r>
                          <a:rPr lang="ru-RU" i="1">
                            <a:solidFill>
                              <a:srgbClr val="000000"/>
                            </a:solidFill>
                            <a:latin typeface="Cambria Math"/>
                            <a:ea typeface="Times New Roman" panose="02020603050405020304" pitchFamily="18" charset="0"/>
                          </a:rPr>
                          <m:t>𝜌</m:t>
                        </m:r>
                      </m:num>
                      <m:den>
                        <m:sSub>
                          <m:sSubPr>
                            <m:ctrlPr>
                              <a:rPr lang="ru-RU" i="1">
                                <a:solidFill>
                                  <a:srgbClr val="000000"/>
                                </a:solidFill>
                                <a:latin typeface="Cambria Math"/>
                                <a:ea typeface="Times New Roman" panose="02020603050405020304" pitchFamily="18" charset="0"/>
                              </a:rPr>
                            </m:ctrlPr>
                          </m:sSubPr>
                          <m:e>
                            <m:r>
                              <a:rPr lang="ru-RU" i="1">
                                <a:solidFill>
                                  <a:srgbClr val="000000"/>
                                </a:solidFill>
                                <a:latin typeface="Cambria Math"/>
                                <a:ea typeface="Times New Roman" panose="02020603050405020304" pitchFamily="18" charset="0"/>
                              </a:rPr>
                              <m:t>𝜌</m:t>
                            </m:r>
                          </m:e>
                          <m:sub>
                            <m:r>
                              <a:rPr lang="ru-RU" i="1">
                                <a:solidFill>
                                  <a:srgbClr val="000000"/>
                                </a:solidFill>
                                <a:latin typeface="Cambria Math"/>
                                <a:ea typeface="Times New Roman" panose="02020603050405020304" pitchFamily="18" charset="0"/>
                              </a:rPr>
                              <m:t>𝑎</m:t>
                            </m:r>
                          </m:sub>
                        </m:sSub>
                        <m:r>
                          <a:rPr lang="ru-RU" i="1">
                            <a:solidFill>
                              <a:srgbClr val="000000"/>
                            </a:solidFill>
                            <a:latin typeface="Cambria Math"/>
                            <a:ea typeface="Times New Roman" panose="02020603050405020304" pitchFamily="18" charset="0"/>
                          </a:rPr>
                          <m:t>(</m:t>
                        </m:r>
                        <m:r>
                          <a:rPr lang="en-US" b="0" i="1" smtClean="0">
                            <a:solidFill>
                              <a:srgbClr val="000000"/>
                            </a:solidFill>
                            <a:latin typeface="Cambria Math" panose="02040503050406030204" pitchFamily="18" charset="0"/>
                            <a:ea typeface="Times New Roman" panose="02020603050405020304" pitchFamily="18" charset="0"/>
                          </a:rPr>
                          <m:t>𝐻</m:t>
                        </m:r>
                        <m:r>
                          <a:rPr lang="ru-RU" i="1">
                            <a:solidFill>
                              <a:srgbClr val="000000"/>
                            </a:solidFill>
                            <a:latin typeface="Cambria Math"/>
                            <a:ea typeface="Times New Roman" panose="02020603050405020304" pitchFamily="18" charset="0"/>
                          </a:rPr>
                          <m:t>)</m:t>
                        </m:r>
                      </m:den>
                    </m:f>
                  </m:oMath>
                </a14:m>
                <a:r>
                  <a:rPr lang="ru-RU" dirty="0">
                    <a:solidFill>
                      <a:srgbClr val="000000"/>
                    </a:solidFill>
                    <a:ea typeface="Times New Roman" panose="02020603050405020304" pitchFamily="18" charset="0"/>
                  </a:rPr>
                  <a:t>, </a:t>
                </a:r>
                <a:endParaRPr lang="en-US" dirty="0">
                  <a:solidFill>
                    <a:srgbClr val="000000"/>
                  </a:solidFill>
                  <a:ea typeface="Times New Roman" panose="02020603050405020304" pitchFamily="18" charset="0"/>
                </a:endParaRPr>
              </a:p>
              <a:p>
                <a:pPr algn="just">
                  <a:spcAft>
                    <a:spcPts val="0"/>
                  </a:spcAft>
                </a:pPr>
                <a:r>
                  <a:rPr lang="ru-RU" i="1" dirty="0">
                    <a:solidFill>
                      <a:srgbClr val="000000"/>
                    </a:solidFill>
                    <a:ea typeface="Times New Roman" panose="02020603050405020304" pitchFamily="18" charset="0"/>
                  </a:rPr>
                  <a:t>ρ</a:t>
                </a:r>
                <a:r>
                  <a:rPr lang="en-US" i="1" dirty="0">
                    <a:solidFill>
                      <a:srgbClr val="000000"/>
                    </a:solidFill>
                    <a:ea typeface="Times New Roman" panose="02020603050405020304" pitchFamily="18" charset="0"/>
                  </a:rPr>
                  <a:t> </a:t>
                </a:r>
                <a:r>
                  <a:rPr lang="ru-RU" dirty="0">
                    <a:solidFill>
                      <a:srgbClr val="000000"/>
                    </a:solidFill>
                    <a:ea typeface="Times New Roman" panose="02020603050405020304" pitchFamily="18" charset="0"/>
                  </a:rPr>
                  <a:t>–</a:t>
                </a:r>
                <a:r>
                  <a:rPr lang="en-US" dirty="0">
                    <a:solidFill>
                      <a:srgbClr val="000000"/>
                    </a:solidFill>
                    <a:ea typeface="Times New Roman" panose="02020603050405020304" pitchFamily="18" charset="0"/>
                  </a:rPr>
                  <a:t> density of a material (air, vapor, 				meteoroid)</a:t>
                </a:r>
              </a:p>
              <a:p>
                <a:pPr algn="just">
                  <a:spcAft>
                    <a:spcPts val="0"/>
                  </a:spcAft>
                </a:pPr>
                <a:r>
                  <a:rPr lang="ru-RU" dirty="0">
                    <a:solidFill>
                      <a:srgbClr val="000000"/>
                    </a:solidFill>
                    <a:ea typeface="Times New Roman" panose="02020603050405020304" pitchFamily="18" charset="0"/>
                  </a:rPr>
                  <a:t> </a:t>
                </a:r>
                <a:r>
                  <a:rPr lang="ru-RU" i="1" dirty="0">
                    <a:solidFill>
                      <a:srgbClr val="000000"/>
                    </a:solidFill>
                    <a:ea typeface="Times New Roman" panose="02020603050405020304" pitchFamily="18" charset="0"/>
                  </a:rPr>
                  <a:t>ρ</a:t>
                </a:r>
                <a:r>
                  <a:rPr lang="en-US" i="1" baseline="-25000" dirty="0">
                    <a:solidFill>
                      <a:srgbClr val="000000"/>
                    </a:solidFill>
                    <a:ea typeface="Times New Roman" panose="02020603050405020304" pitchFamily="18" charset="0"/>
                  </a:rPr>
                  <a:t>a</a:t>
                </a:r>
                <a:r>
                  <a:rPr lang="ru-RU" dirty="0">
                    <a:solidFill>
                      <a:srgbClr val="000000"/>
                    </a:solidFill>
                    <a:ea typeface="Times New Roman" panose="02020603050405020304" pitchFamily="18" charset="0"/>
                  </a:rPr>
                  <a:t>(</a:t>
                </a:r>
                <a:r>
                  <a:rPr lang="en-US" dirty="0">
                    <a:solidFill>
                      <a:srgbClr val="000000"/>
                    </a:solidFill>
                    <a:ea typeface="Times New Roman" panose="02020603050405020304" pitchFamily="18" charset="0"/>
                  </a:rPr>
                  <a:t>H</a:t>
                </a:r>
                <a:r>
                  <a:rPr lang="ru-RU" dirty="0">
                    <a:solidFill>
                      <a:srgbClr val="000000"/>
                    </a:solidFill>
                    <a:ea typeface="Times New Roman" panose="02020603050405020304" pitchFamily="18" charset="0"/>
                  </a:rPr>
                  <a:t>) – </a:t>
                </a:r>
                <a:r>
                  <a:rPr lang="en-US" dirty="0">
                    <a:solidFill>
                      <a:srgbClr val="000000"/>
                    </a:solidFill>
                    <a:ea typeface="Times New Roman" panose="02020603050405020304" pitchFamily="18" charset="0"/>
                  </a:rPr>
                  <a:t>air density at altitude H</a:t>
                </a:r>
              </a:p>
              <a:p>
                <a:pPr algn="just">
                  <a:spcAft>
                    <a:spcPts val="0"/>
                  </a:spcAft>
                </a:pPr>
                <a:endParaRPr lang="en-US" dirty="0">
                  <a:solidFill>
                    <a:srgbClr val="000000"/>
                  </a:solidFill>
                  <a:ea typeface="Times New Roman" panose="02020603050405020304" pitchFamily="18" charset="0"/>
                </a:endParaRPr>
              </a:p>
              <a:p>
                <a:pPr algn="just">
                  <a:spcAft>
                    <a:spcPts val="0"/>
                  </a:spcAft>
                </a:pPr>
                <a:r>
                  <a:rPr lang="en-US" dirty="0">
                    <a:solidFill>
                      <a:srgbClr val="000000"/>
                    </a:solidFill>
                    <a:ea typeface="Times New Roman" panose="02020603050405020304" pitchFamily="18" charset="0"/>
                  </a:rPr>
                  <a:t>Vertical axes – distance along trajectory</a:t>
                </a:r>
              </a:p>
              <a:p>
                <a:pPr algn="just">
                  <a:spcAft>
                    <a:spcPts val="0"/>
                  </a:spcAft>
                </a:pPr>
                <a:r>
                  <a:rPr lang="en-US" dirty="0">
                    <a:solidFill>
                      <a:srgbClr val="000000"/>
                    </a:solidFill>
                    <a:ea typeface="Times New Roman" panose="02020603050405020304" pitchFamily="18" charset="0"/>
                  </a:rPr>
                  <a:t>Horizontal axes – distance across trajectory</a:t>
                </a:r>
              </a:p>
              <a:p>
                <a:pPr algn="just">
                  <a:spcAft>
                    <a:spcPts val="0"/>
                  </a:spcAft>
                </a:pPr>
                <a:r>
                  <a:rPr lang="en-US" dirty="0">
                    <a:solidFill>
                      <a:srgbClr val="000000"/>
                    </a:solidFill>
                    <a:ea typeface="Times New Roman" panose="02020603050405020304" pitchFamily="18" charset="0"/>
                  </a:rPr>
                  <a:t>Meteoroid material  – red</a:t>
                </a:r>
              </a:p>
              <a:p>
                <a:pPr algn="just">
                  <a:spcAft>
                    <a:spcPts val="0"/>
                  </a:spcAft>
                </a:pPr>
                <a:r>
                  <a:rPr lang="en-US" dirty="0">
                    <a:solidFill>
                      <a:srgbClr val="000000"/>
                    </a:solidFill>
                    <a:ea typeface="Times New Roman" panose="02020603050405020304" pitchFamily="18" charset="0"/>
                  </a:rPr>
                  <a:t>Altitude of flight is given at panels</a:t>
                </a: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75761" y="3026664"/>
                <a:ext cx="4306458" cy="3139321"/>
              </a:xfrm>
              <a:prstGeom prst="rect">
                <a:avLst/>
              </a:prstGeom>
              <a:blipFill>
                <a:blip r:embed="rId4"/>
                <a:stretch>
                  <a:fillRect l="-1275" t="-4864" r="-1133" b="-2140"/>
                </a:stretch>
              </a:blipFill>
            </p:spPr>
            <p:txBody>
              <a:bodyPr/>
              <a:lstStyle/>
              <a:p>
                <a:r>
                  <a:rPr lang="ru-RU">
                    <a:noFill/>
                  </a:rPr>
                  <a:t> </a:t>
                </a:r>
              </a:p>
            </p:txBody>
          </p:sp>
        </mc:Fallback>
      </mc:AlternateContent>
      <p:sp>
        <p:nvSpPr>
          <p:cNvPr id="6" name="Прямоугольник 5"/>
          <p:cNvSpPr/>
          <p:nvPr/>
        </p:nvSpPr>
        <p:spPr>
          <a:xfrm>
            <a:off x="2651540" y="28808"/>
            <a:ext cx="6760184" cy="461665"/>
          </a:xfrm>
          <a:prstGeom prst="rect">
            <a:avLst/>
          </a:prstGeom>
        </p:spPr>
        <p:txBody>
          <a:bodyPr wrap="none">
            <a:spAutoFit/>
          </a:bodyPr>
          <a:lstStyle/>
          <a:p>
            <a:r>
              <a:rPr lang="en-US" sz="2400" dirty="0">
                <a:solidFill>
                  <a:srgbClr val="A91783"/>
                </a:solidFill>
                <a:latin typeface="Arial" pitchFamily="34" charset="0"/>
                <a:cs typeface="Arial" pitchFamily="34" charset="0"/>
              </a:rPr>
              <a:t>Quasi-liquid  model for Chelyabinsk – like body I</a:t>
            </a:r>
          </a:p>
        </p:txBody>
      </p:sp>
    </p:spTree>
    <p:extLst>
      <p:ext uri="{BB962C8B-B14F-4D97-AF65-F5344CB8AC3E}">
        <p14:creationId xmlns:p14="http://schemas.microsoft.com/office/powerpoint/2010/main" val="204012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4716706" y="623320"/>
            <a:ext cx="5938019" cy="5944115"/>
          </a:xfrm>
          <a:prstGeom prst="rect">
            <a:avLst/>
          </a:prstGeom>
        </p:spPr>
      </p:pic>
      <p:pic>
        <p:nvPicPr>
          <p:cNvPr id="3" name="Рисунок 2"/>
          <p:cNvPicPr>
            <a:picLocks noChangeAspect="1"/>
          </p:cNvPicPr>
          <p:nvPr/>
        </p:nvPicPr>
        <p:blipFill>
          <a:blip r:embed="rId3"/>
          <a:stretch>
            <a:fillRect/>
          </a:stretch>
        </p:blipFill>
        <p:spPr>
          <a:xfrm>
            <a:off x="10874181" y="1349821"/>
            <a:ext cx="483750" cy="3737734"/>
          </a:xfrm>
          <a:prstGeom prst="rect">
            <a:avLst/>
          </a:prstGeom>
        </p:spPr>
      </p:pic>
      <p:sp>
        <p:nvSpPr>
          <p:cNvPr id="4" name="Прямоугольник 3"/>
          <p:cNvSpPr/>
          <p:nvPr/>
        </p:nvSpPr>
        <p:spPr>
          <a:xfrm>
            <a:off x="2651540" y="28808"/>
            <a:ext cx="6845144" cy="461665"/>
          </a:xfrm>
          <a:prstGeom prst="rect">
            <a:avLst/>
          </a:prstGeom>
        </p:spPr>
        <p:txBody>
          <a:bodyPr wrap="none">
            <a:spAutoFit/>
          </a:bodyPr>
          <a:lstStyle/>
          <a:p>
            <a:r>
              <a:rPr lang="en-US" sz="2400" dirty="0">
                <a:solidFill>
                  <a:srgbClr val="A91783"/>
                </a:solidFill>
                <a:latin typeface="Arial" pitchFamily="34" charset="0"/>
                <a:cs typeface="Arial" pitchFamily="34" charset="0"/>
              </a:rPr>
              <a:t>Quasi-liquid  model for Chelyabinsk – like body II</a:t>
            </a:r>
          </a:p>
        </p:txBody>
      </p:sp>
      <p:sp>
        <p:nvSpPr>
          <p:cNvPr id="5" name="Прямоугольник 4"/>
          <p:cNvSpPr/>
          <p:nvPr/>
        </p:nvSpPr>
        <p:spPr>
          <a:xfrm>
            <a:off x="490879" y="707390"/>
            <a:ext cx="3174267" cy="1938992"/>
          </a:xfrm>
          <a:prstGeom prst="rect">
            <a:avLst/>
          </a:prstGeom>
        </p:spPr>
        <p:txBody>
          <a:bodyPr wrap="none">
            <a:spAutoFit/>
          </a:bodyPr>
          <a:lstStyle/>
          <a:p>
            <a:r>
              <a:rPr lang="en-US" sz="2000" dirty="0"/>
              <a:t>Chondritic meteoroid</a:t>
            </a:r>
          </a:p>
          <a:p>
            <a:endParaRPr lang="en-US" sz="2000" dirty="0"/>
          </a:p>
          <a:p>
            <a:r>
              <a:rPr lang="ru-RU" sz="2000" dirty="0"/>
              <a:t>D=19</a:t>
            </a:r>
            <a:r>
              <a:rPr lang="en-US" sz="2000" dirty="0"/>
              <a:t> </a:t>
            </a:r>
            <a:r>
              <a:rPr lang="ru-RU" sz="2000" dirty="0"/>
              <a:t>m, </a:t>
            </a:r>
            <a:endParaRPr lang="en-US" sz="2000" dirty="0"/>
          </a:p>
          <a:p>
            <a:r>
              <a:rPr lang="en-US" sz="2000" dirty="0"/>
              <a:t>V</a:t>
            </a:r>
            <a:r>
              <a:rPr lang="ru-RU" sz="2000" dirty="0"/>
              <a:t>=19</a:t>
            </a:r>
            <a:r>
              <a:rPr lang="en-US" sz="2000" dirty="0"/>
              <a:t> </a:t>
            </a:r>
            <a:r>
              <a:rPr lang="ru-RU" sz="2000" dirty="0" err="1"/>
              <a:t>km</a:t>
            </a:r>
            <a:r>
              <a:rPr lang="ru-RU" sz="2000" dirty="0"/>
              <a:t>/s</a:t>
            </a:r>
            <a:endParaRPr lang="en-US" sz="2000" dirty="0"/>
          </a:p>
          <a:p>
            <a:r>
              <a:rPr lang="ru-RU" sz="2000" dirty="0"/>
              <a:t> </a:t>
            </a:r>
            <a:r>
              <a:rPr lang="el-GR" sz="2000" dirty="0"/>
              <a:t>ρ</a:t>
            </a:r>
            <a:r>
              <a:rPr lang="ru-RU" sz="2000" dirty="0"/>
              <a:t>=3.32</a:t>
            </a:r>
            <a:r>
              <a:rPr lang="en-US" sz="2000" dirty="0"/>
              <a:t> g/cm</a:t>
            </a:r>
            <a:r>
              <a:rPr lang="en-US" sz="2000" baseline="30000" dirty="0"/>
              <a:t>3</a:t>
            </a:r>
            <a:r>
              <a:rPr lang="ru-RU" sz="2000" dirty="0"/>
              <a:t> </a:t>
            </a:r>
            <a:endParaRPr lang="en-US" sz="2000" dirty="0"/>
          </a:p>
          <a:p>
            <a:r>
              <a:rPr lang="en-US" sz="2000" dirty="0"/>
              <a:t>entry angle - </a:t>
            </a:r>
            <a:r>
              <a:rPr lang="ru-RU" sz="2000" dirty="0"/>
              <a:t>18.5</a:t>
            </a:r>
            <a:r>
              <a:rPr lang="en-US" sz="2000" dirty="0"/>
              <a:t> degrees</a:t>
            </a:r>
            <a:endParaRPr lang="ru-RU" sz="2000" dirty="0"/>
          </a:p>
        </p:txBody>
      </p:sp>
      <p:sp>
        <p:nvSpPr>
          <p:cNvPr id="7" name="TextBox 6"/>
          <p:cNvSpPr txBox="1"/>
          <p:nvPr/>
        </p:nvSpPr>
        <p:spPr>
          <a:xfrm>
            <a:off x="490879" y="3410712"/>
            <a:ext cx="2659767" cy="369332"/>
          </a:xfrm>
          <a:prstGeom prst="rect">
            <a:avLst/>
          </a:prstGeom>
          <a:noFill/>
        </p:spPr>
        <p:txBody>
          <a:bodyPr wrap="none" rtlCol="0">
            <a:spAutoFit/>
          </a:bodyPr>
          <a:lstStyle/>
          <a:p>
            <a:r>
              <a:rPr lang="en-US" dirty="0"/>
              <a:t>Temperature distribution</a:t>
            </a:r>
            <a:endParaRPr lang="ru-RU" dirty="0"/>
          </a:p>
        </p:txBody>
      </p:sp>
      <p:sp>
        <p:nvSpPr>
          <p:cNvPr id="8" name="Прямоугольник 7"/>
          <p:cNvSpPr/>
          <p:nvPr/>
        </p:nvSpPr>
        <p:spPr>
          <a:xfrm>
            <a:off x="102646" y="4860143"/>
            <a:ext cx="6096000" cy="1477328"/>
          </a:xfrm>
          <a:prstGeom prst="rect">
            <a:avLst/>
          </a:prstGeom>
        </p:spPr>
        <p:txBody>
          <a:bodyPr>
            <a:spAutoFit/>
          </a:bodyPr>
          <a:lstStyle/>
          <a:p>
            <a:pPr algn="just">
              <a:spcAft>
                <a:spcPts val="0"/>
              </a:spcAft>
            </a:pPr>
            <a:r>
              <a:rPr lang="en-US" dirty="0">
                <a:solidFill>
                  <a:srgbClr val="000000"/>
                </a:solidFill>
                <a:ea typeface="Times New Roman" panose="02020603050405020304" pitchFamily="18" charset="0"/>
              </a:rPr>
              <a:t>Vertical axes – distance along trajectory</a:t>
            </a:r>
          </a:p>
          <a:p>
            <a:pPr algn="just">
              <a:spcAft>
                <a:spcPts val="0"/>
              </a:spcAft>
            </a:pPr>
            <a:r>
              <a:rPr lang="en-US" dirty="0">
                <a:solidFill>
                  <a:srgbClr val="000000"/>
                </a:solidFill>
                <a:ea typeface="Times New Roman" panose="02020603050405020304" pitchFamily="18" charset="0"/>
              </a:rPr>
              <a:t>Horizontal axes – distance across trajectory</a:t>
            </a:r>
          </a:p>
          <a:p>
            <a:pPr algn="just">
              <a:spcAft>
                <a:spcPts val="0"/>
              </a:spcAft>
            </a:pPr>
            <a:r>
              <a:rPr lang="en-US" dirty="0">
                <a:solidFill>
                  <a:srgbClr val="000000"/>
                </a:solidFill>
                <a:ea typeface="Times New Roman" panose="02020603050405020304" pitchFamily="18" charset="0"/>
              </a:rPr>
              <a:t>Meteoroid material  – black</a:t>
            </a:r>
          </a:p>
          <a:p>
            <a:pPr algn="just"/>
            <a:r>
              <a:rPr lang="en-US" dirty="0">
                <a:solidFill>
                  <a:srgbClr val="000000"/>
                </a:solidFill>
                <a:ea typeface="Times New Roman" panose="02020603050405020304" pitchFamily="18" charset="0"/>
              </a:rPr>
              <a:t>Altitude of flight is given at panels</a:t>
            </a:r>
          </a:p>
          <a:p>
            <a:pPr algn="just">
              <a:spcAft>
                <a:spcPts val="0"/>
              </a:spcAft>
            </a:pPr>
            <a:endParaRPr lang="en-US"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343573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epN1.jpg"/>
          <p:cNvPicPr>
            <a:picLocks noChangeAspect="1"/>
          </p:cNvPicPr>
          <p:nvPr/>
        </p:nvPicPr>
        <p:blipFill>
          <a:blip r:embed="rId2" cstate="print"/>
          <a:stretch>
            <a:fillRect/>
          </a:stretch>
        </p:blipFill>
        <p:spPr>
          <a:xfrm>
            <a:off x="1556166" y="782162"/>
            <a:ext cx="9237525" cy="4182943"/>
          </a:xfrm>
          <a:prstGeom prst="rect">
            <a:avLst/>
          </a:prstGeom>
        </p:spPr>
      </p:pic>
      <p:sp>
        <p:nvSpPr>
          <p:cNvPr id="5" name="Прямоугольник 4"/>
          <p:cNvSpPr/>
          <p:nvPr/>
        </p:nvSpPr>
        <p:spPr>
          <a:xfrm>
            <a:off x="2592539" y="0"/>
            <a:ext cx="5988627" cy="523220"/>
          </a:xfrm>
          <a:prstGeom prst="rect">
            <a:avLst/>
          </a:prstGeom>
        </p:spPr>
        <p:txBody>
          <a:bodyPr wrap="none">
            <a:spAutoFit/>
          </a:bodyPr>
          <a:lstStyle/>
          <a:p>
            <a:r>
              <a:rPr lang="en-US" sz="2800" dirty="0">
                <a:solidFill>
                  <a:srgbClr val="CC0099"/>
                </a:solidFill>
                <a:latin typeface="Arial" pitchFamily="34" charset="0"/>
                <a:cs typeface="Arial" pitchFamily="34" charset="0"/>
              </a:rPr>
              <a:t>Light curve in the frame of QL model</a:t>
            </a:r>
          </a:p>
        </p:txBody>
      </p:sp>
      <p:sp>
        <p:nvSpPr>
          <p:cNvPr id="6" name="TextBox 5"/>
          <p:cNvSpPr txBox="1"/>
          <p:nvPr/>
        </p:nvSpPr>
        <p:spPr>
          <a:xfrm>
            <a:off x="128016" y="5380672"/>
            <a:ext cx="11829696" cy="1754326"/>
          </a:xfrm>
          <a:prstGeom prst="rect">
            <a:avLst/>
          </a:prstGeom>
          <a:noFill/>
        </p:spPr>
        <p:txBody>
          <a:bodyPr wrap="square" rtlCol="0">
            <a:spAutoFit/>
          </a:bodyPr>
          <a:lstStyle/>
          <a:p>
            <a:r>
              <a:rPr lang="en-US" dirty="0"/>
              <a:t>Temperature/density distributions -  to determine light curve and radiation fluxes at the Earth's surface.</a:t>
            </a:r>
          </a:p>
          <a:p>
            <a:r>
              <a:rPr lang="en-US" dirty="0"/>
              <a:t>The  equation of radiative transfer along 6400 rays passing through the luminous area (T&gt;500 K) was solved. </a:t>
            </a:r>
          </a:p>
          <a:p>
            <a:endParaRPr lang="en-US" dirty="0"/>
          </a:p>
          <a:p>
            <a:r>
              <a:rPr lang="en-US" dirty="0"/>
              <a:t>Absorption coefficients (for air and ordinary chondrite) were taken into account in the multi-group approximation </a:t>
            </a:r>
          </a:p>
          <a:p>
            <a:r>
              <a:rPr lang="en-US" dirty="0"/>
              <a:t>					(previously used for power explosions, </a:t>
            </a:r>
            <a:r>
              <a:rPr lang="en-US" dirty="0" err="1"/>
              <a:t>Svettsov</a:t>
            </a:r>
            <a:r>
              <a:rPr lang="en-US" dirty="0"/>
              <a:t>, 1994a, b)</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den50.jpg"/>
          <p:cNvPicPr>
            <a:picLocks noChangeAspect="1"/>
          </p:cNvPicPr>
          <p:nvPr/>
        </p:nvPicPr>
        <p:blipFill>
          <a:blip r:embed="rId2" cstate="print"/>
          <a:stretch>
            <a:fillRect/>
          </a:stretch>
        </p:blipFill>
        <p:spPr>
          <a:xfrm>
            <a:off x="7243009" y="2057400"/>
            <a:ext cx="2295394" cy="2286000"/>
          </a:xfrm>
          <a:prstGeom prst="rect">
            <a:avLst/>
          </a:prstGeom>
        </p:spPr>
      </p:pic>
      <p:pic>
        <p:nvPicPr>
          <p:cNvPr id="3" name="Рисунок 2" descr="RepN1.jpg"/>
          <p:cNvPicPr>
            <a:picLocks noChangeAspect="1"/>
          </p:cNvPicPr>
          <p:nvPr/>
        </p:nvPicPr>
        <p:blipFill>
          <a:blip r:embed="rId3" cstate="print"/>
          <a:srcRect r="47173"/>
          <a:stretch>
            <a:fillRect/>
          </a:stretch>
        </p:blipFill>
        <p:spPr>
          <a:xfrm>
            <a:off x="2671010" y="2608965"/>
            <a:ext cx="4788569" cy="4104656"/>
          </a:xfrm>
          <a:prstGeom prst="rect">
            <a:avLst/>
          </a:prstGeom>
        </p:spPr>
      </p:pic>
      <p:sp>
        <p:nvSpPr>
          <p:cNvPr id="4" name="TextBox 3"/>
          <p:cNvSpPr txBox="1"/>
          <p:nvPr/>
        </p:nvSpPr>
        <p:spPr>
          <a:xfrm>
            <a:off x="7693712" y="626649"/>
            <a:ext cx="4238728" cy="1477328"/>
          </a:xfrm>
          <a:prstGeom prst="rect">
            <a:avLst/>
          </a:prstGeom>
          <a:noFill/>
        </p:spPr>
        <p:txBody>
          <a:bodyPr wrap="square" rtlCol="0">
            <a:spAutoFit/>
          </a:bodyPr>
          <a:lstStyle/>
          <a:p>
            <a:r>
              <a:rPr lang="en-US" dirty="0"/>
              <a:t>Observations, simple hybrid models – 		fragmentation</a:t>
            </a:r>
          </a:p>
          <a:p>
            <a:r>
              <a:rPr lang="en-US" dirty="0"/>
              <a:t>QL model – (1)  deformation/increase of lateral size, (2) fragmented into </a:t>
            </a:r>
            <a:r>
              <a:rPr lang="en-US" dirty="0" err="1"/>
              <a:t>nonuniform</a:t>
            </a:r>
            <a:r>
              <a:rPr lang="en-US" dirty="0"/>
              <a:t> debris jet</a:t>
            </a:r>
            <a:endParaRPr lang="ru-RU" dirty="0"/>
          </a:p>
        </p:txBody>
      </p:sp>
      <p:pic>
        <p:nvPicPr>
          <p:cNvPr id="17" name="Рисунок 16" descr="den55.jpg"/>
          <p:cNvPicPr>
            <a:picLocks noChangeAspect="1"/>
          </p:cNvPicPr>
          <p:nvPr/>
        </p:nvPicPr>
        <p:blipFill>
          <a:blip r:embed="rId4" cstate="print"/>
          <a:stretch>
            <a:fillRect/>
          </a:stretch>
        </p:blipFill>
        <p:spPr>
          <a:xfrm>
            <a:off x="8133347" y="4308768"/>
            <a:ext cx="2386544" cy="2376777"/>
          </a:xfrm>
          <a:prstGeom prst="rect">
            <a:avLst/>
          </a:prstGeom>
        </p:spPr>
      </p:pic>
      <p:cxnSp>
        <p:nvCxnSpPr>
          <p:cNvPr id="11" name="Прямая со стрелкой 10"/>
          <p:cNvCxnSpPr/>
          <p:nvPr/>
        </p:nvCxnSpPr>
        <p:spPr>
          <a:xfrm flipV="1">
            <a:off x="5642812" y="3056021"/>
            <a:ext cx="180472" cy="902369"/>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6533147" y="4752474"/>
            <a:ext cx="1720516" cy="517358"/>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V="1">
            <a:off x="6168190" y="3308684"/>
            <a:ext cx="1315452" cy="1102896"/>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Рисунок 9" descr="den35.jpg"/>
          <p:cNvPicPr>
            <a:picLocks noChangeAspect="1"/>
          </p:cNvPicPr>
          <p:nvPr/>
        </p:nvPicPr>
        <p:blipFill>
          <a:blip r:embed="rId5" cstate="print"/>
          <a:stretch>
            <a:fillRect/>
          </a:stretch>
        </p:blipFill>
        <p:spPr>
          <a:xfrm>
            <a:off x="1" y="2165683"/>
            <a:ext cx="2343718" cy="2334125"/>
          </a:xfrm>
          <a:prstGeom prst="rect">
            <a:avLst/>
          </a:prstGeom>
        </p:spPr>
      </p:pic>
      <p:pic>
        <p:nvPicPr>
          <p:cNvPr id="13" name="Рисунок 12" descr="den40.jpg"/>
          <p:cNvPicPr>
            <a:picLocks noChangeAspect="1"/>
          </p:cNvPicPr>
          <p:nvPr/>
        </p:nvPicPr>
        <p:blipFill>
          <a:blip r:embed="rId6" cstate="print"/>
          <a:stretch>
            <a:fillRect/>
          </a:stretch>
        </p:blipFill>
        <p:spPr>
          <a:xfrm>
            <a:off x="1876926" y="0"/>
            <a:ext cx="2476918" cy="2466780"/>
          </a:xfrm>
          <a:prstGeom prst="rect">
            <a:avLst/>
          </a:prstGeom>
        </p:spPr>
      </p:pic>
      <p:pic>
        <p:nvPicPr>
          <p:cNvPr id="14" name="Рисунок 13" descr="den30.jpg"/>
          <p:cNvPicPr>
            <a:picLocks noChangeAspect="1"/>
          </p:cNvPicPr>
          <p:nvPr/>
        </p:nvPicPr>
        <p:blipFill>
          <a:blip r:embed="rId7" cstate="print"/>
          <a:stretch>
            <a:fillRect/>
          </a:stretch>
        </p:blipFill>
        <p:spPr>
          <a:xfrm>
            <a:off x="0" y="4511842"/>
            <a:ext cx="2321518" cy="2346158"/>
          </a:xfrm>
          <a:prstGeom prst="rect">
            <a:avLst/>
          </a:prstGeom>
        </p:spPr>
      </p:pic>
      <p:cxnSp>
        <p:nvCxnSpPr>
          <p:cNvPr id="20" name="Прямая со стрелкой 19"/>
          <p:cNvCxnSpPr/>
          <p:nvPr/>
        </p:nvCxnSpPr>
        <p:spPr>
          <a:xfrm flipH="1" flipV="1">
            <a:off x="3352800" y="2245896"/>
            <a:ext cx="1604211" cy="100263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flipV="1">
            <a:off x="2001254" y="2566738"/>
            <a:ext cx="2306051" cy="441157"/>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1997246" y="3380874"/>
            <a:ext cx="2141617" cy="1672391"/>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Рисунок 17" descr="den45.jpg"/>
          <p:cNvPicPr>
            <a:picLocks noChangeAspect="1"/>
          </p:cNvPicPr>
          <p:nvPr/>
        </p:nvPicPr>
        <p:blipFill>
          <a:blip r:embed="rId8" cstate="print"/>
          <a:stretch>
            <a:fillRect/>
          </a:stretch>
        </p:blipFill>
        <p:spPr>
          <a:xfrm>
            <a:off x="5117487" y="831600"/>
            <a:ext cx="2293966" cy="2284577"/>
          </a:xfrm>
          <a:prstGeom prst="rect">
            <a:avLst/>
          </a:prstGeom>
        </p:spPr>
      </p:pic>
      <p:sp>
        <p:nvSpPr>
          <p:cNvPr id="29" name="Прямоугольник 28"/>
          <p:cNvSpPr/>
          <p:nvPr/>
        </p:nvSpPr>
        <p:spPr>
          <a:xfrm>
            <a:off x="4445829" y="164249"/>
            <a:ext cx="4443845" cy="523220"/>
          </a:xfrm>
          <a:prstGeom prst="rect">
            <a:avLst/>
          </a:prstGeom>
        </p:spPr>
        <p:txBody>
          <a:bodyPr wrap="none">
            <a:spAutoFit/>
          </a:bodyPr>
          <a:lstStyle/>
          <a:p>
            <a:r>
              <a:rPr lang="en-US" sz="2800" dirty="0">
                <a:solidFill>
                  <a:srgbClr val="CC0099"/>
                </a:solidFill>
                <a:latin typeface="Arial" pitchFamily="34" charset="0"/>
                <a:cs typeface="Arial" pitchFamily="34" charset="0"/>
              </a:rPr>
              <a:t>Features on the light curve</a:t>
            </a:r>
          </a:p>
        </p:txBody>
      </p:sp>
    </p:spTree>
    <p:extLst>
      <p:ext uri="{BB962C8B-B14F-4D97-AF65-F5344CB8AC3E}">
        <p14:creationId xmlns:p14="http://schemas.microsoft.com/office/powerpoint/2010/main" val="235230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urEmax.jpg"/>
          <p:cNvPicPr>
            <a:picLocks noChangeAspect="1"/>
          </p:cNvPicPr>
          <p:nvPr/>
        </p:nvPicPr>
        <p:blipFill>
          <a:blip r:embed="rId2" cstate="print"/>
          <a:stretch>
            <a:fillRect/>
          </a:stretch>
        </p:blipFill>
        <p:spPr>
          <a:xfrm>
            <a:off x="950976" y="804672"/>
            <a:ext cx="9599916" cy="4458315"/>
          </a:xfrm>
          <a:prstGeom prst="rect">
            <a:avLst/>
          </a:prstGeom>
        </p:spPr>
      </p:pic>
      <p:sp>
        <p:nvSpPr>
          <p:cNvPr id="5" name="Прямоугольник 4"/>
          <p:cNvSpPr/>
          <p:nvPr/>
        </p:nvSpPr>
        <p:spPr>
          <a:xfrm>
            <a:off x="201168" y="5569525"/>
            <a:ext cx="11382835" cy="923330"/>
          </a:xfrm>
          <a:prstGeom prst="rect">
            <a:avLst/>
          </a:prstGeom>
        </p:spPr>
        <p:txBody>
          <a:bodyPr wrap="square">
            <a:spAutoFit/>
          </a:bodyPr>
          <a:lstStyle/>
          <a:p>
            <a:r>
              <a:rPr lang="en-US" dirty="0"/>
              <a:t>Distance is counted from the point where initial trajectory (without deceleration) would reach the ground.</a:t>
            </a:r>
          </a:p>
          <a:p>
            <a:r>
              <a:rPr lang="en-US" dirty="0"/>
              <a:t> Ideal visibility is assumed.</a:t>
            </a:r>
          </a:p>
          <a:p>
            <a:r>
              <a:rPr lang="en-US" dirty="0"/>
              <a:t>Maximal thermal energy : ~</a:t>
            </a:r>
            <a:r>
              <a:rPr lang="ru-RU" dirty="0"/>
              <a:t> 31</a:t>
            </a:r>
            <a:r>
              <a:rPr lang="en-US" dirty="0"/>
              <a:t>00</a:t>
            </a:r>
            <a:r>
              <a:rPr lang="ru-RU" dirty="0"/>
              <a:t> </a:t>
            </a:r>
            <a:r>
              <a:rPr lang="en-US" dirty="0"/>
              <a:t>J/m</a:t>
            </a:r>
            <a:r>
              <a:rPr lang="en-US" baseline="30000" dirty="0"/>
              <a:t>2</a:t>
            </a:r>
            <a:r>
              <a:rPr lang="en-US" dirty="0"/>
              <a:t> (not enough for skin burn, but enough to fill the heat)</a:t>
            </a:r>
            <a:endParaRPr lang="ru-RU" dirty="0"/>
          </a:p>
        </p:txBody>
      </p:sp>
      <p:sp>
        <p:nvSpPr>
          <p:cNvPr id="2" name="TextBox 1"/>
          <p:cNvSpPr txBox="1"/>
          <p:nvPr/>
        </p:nvSpPr>
        <p:spPr>
          <a:xfrm>
            <a:off x="2624328" y="159463"/>
            <a:ext cx="5285421" cy="523220"/>
          </a:xfrm>
          <a:prstGeom prst="rect">
            <a:avLst/>
          </a:prstGeom>
          <a:noFill/>
        </p:spPr>
        <p:txBody>
          <a:bodyPr wrap="none" rtlCol="0">
            <a:spAutoFit/>
          </a:bodyPr>
          <a:lstStyle/>
          <a:p>
            <a:r>
              <a:rPr lang="en-US" sz="2800" dirty="0">
                <a:solidFill>
                  <a:srgbClr val="FF0066"/>
                </a:solidFill>
              </a:rPr>
              <a:t>Radiation energy on the surface</a:t>
            </a:r>
            <a:endParaRPr lang="ru-RU" sz="2800" dirty="0">
              <a:solidFill>
                <a:srgbClr val="FF0066"/>
              </a:solidFill>
            </a:endParaRPr>
          </a:p>
        </p:txBody>
      </p:sp>
      <p:sp>
        <p:nvSpPr>
          <p:cNvPr id="3" name="TextBox 2"/>
          <p:cNvSpPr txBox="1"/>
          <p:nvPr/>
        </p:nvSpPr>
        <p:spPr>
          <a:xfrm>
            <a:off x="10023778" y="4679004"/>
            <a:ext cx="2168222" cy="369332"/>
          </a:xfrm>
          <a:prstGeom prst="rect">
            <a:avLst/>
          </a:prstGeom>
          <a:noFill/>
        </p:spPr>
        <p:txBody>
          <a:bodyPr wrap="none" rtlCol="0">
            <a:spAutoFit/>
          </a:bodyPr>
          <a:lstStyle/>
          <a:p>
            <a:r>
              <a:rPr lang="en-US" dirty="0"/>
              <a:t>Note different scale</a:t>
            </a:r>
            <a:endParaRPr lang="ru-RU" dirty="0"/>
          </a:p>
        </p:txBody>
      </p:sp>
    </p:spTree>
    <p:extLst>
      <p:ext uri="{BB962C8B-B14F-4D97-AF65-F5344CB8AC3E}">
        <p14:creationId xmlns:p14="http://schemas.microsoft.com/office/powerpoint/2010/main" val="1411338779"/>
      </p:ext>
    </p:extLst>
  </p:cSld>
  <p:clrMapOvr>
    <a:masterClrMapping/>
  </p:clrMapOvr>
</p:sld>
</file>

<file path=ppt/theme/theme1.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Custom</PresentationFormat>
  <Paragraphs>323</Paragraphs>
  <Slides>27</Slides>
  <Notes>0</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1_Оформление по умолчанию</vt:lpstr>
      <vt:lpstr>Оформление по умолчанию</vt:lpstr>
      <vt:lpstr>Формула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Dmitry Glazachev</dc:creator>
  <cp:lastModifiedBy>Detlef Koschny</cp:lastModifiedBy>
  <cp:revision>97</cp:revision>
  <dcterms:created xsi:type="dcterms:W3CDTF">2016-05-29T20:48:29Z</dcterms:created>
  <dcterms:modified xsi:type="dcterms:W3CDTF">2016-06-09T07:17:40Z</dcterms:modified>
</cp:coreProperties>
</file>